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1GgkQmWELYiVjcfxIDFXdw" hashData="VqthBIFEchM2o7rAk7aDF4U0lq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4981D784-7C44-4BA4-A29A-4D696BC07328}" type="datetimeFigureOut">
              <a:rPr lang="es-ES"/>
              <a:pPr>
                <a:defRPr/>
              </a:pPr>
              <a:t>13/07/2016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77DC512-C4D7-4317-97CA-3CEE37909261}"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11302CE-29F7-4F33-A6B3-7D4120BAF19E}" type="datetimeFigureOut">
              <a:rPr lang="es-ES"/>
              <a:pPr>
                <a:defRPr/>
              </a:pPr>
              <a:t>13/07/2016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E8B9F-ACA1-468B-88F5-0F6643967234}"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CD1A2EF4-B3F1-4B75-9A09-EB74D96D5008}" type="datetimeFigureOut">
              <a:rPr lang="es-ES"/>
              <a:pPr>
                <a:defRPr/>
              </a:pPr>
              <a:t>13/07/2016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23D86ED-6B3B-409F-A3E2-51E037D828BF}"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065D30C4-9587-4B20-9A1E-9D36068146B4}" type="datetimeFigureOut">
              <a:rPr lang="es-ES"/>
              <a:pPr>
                <a:defRPr/>
              </a:pPr>
              <a:t>13/07/2016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93297B0-6ABC-4855-9E96-DD31F2FEC5CF}"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13033F4F-B71B-4551-A3B1-E1D1230F8BD7}" type="datetimeFigureOut">
              <a:rPr lang="es-ES"/>
              <a:pPr>
                <a:defRPr/>
              </a:pPr>
              <a:t>13/07/2016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6359A246-E770-4969-81B4-A48EE19EA950}"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B43D674E-AAFB-4094-8689-14068D0C470F}" type="datetimeFigureOut">
              <a:rPr lang="es-ES"/>
              <a:pPr>
                <a:defRPr/>
              </a:pPr>
              <a:t>13/07/2016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EFA24DC9-8A96-49FD-A437-48028D32185F}"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16345CCF-9500-4853-9622-3A5256631167}" type="datetimeFigureOut">
              <a:rPr lang="es-ES"/>
              <a:pPr>
                <a:defRPr/>
              </a:pPr>
              <a:t>13/07/2016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523F549D-4832-4420-9B52-21A508AF429E}"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B6E27A7-A4A3-45E9-86B4-1A70891AF18E}" type="datetimeFigureOut">
              <a:rPr lang="es-ES"/>
              <a:pPr>
                <a:defRPr/>
              </a:pPr>
              <a:t>13/07/2016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E6837B9-52BC-412E-8258-14536C7F4353}"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345E394-AD38-4CF0-8B12-6983A9821F5E}" type="datetimeFigureOut">
              <a:rPr lang="es-ES"/>
              <a:pPr>
                <a:defRPr/>
              </a:pPr>
              <a:t>13/07/2016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53F0302-3DAB-4EDD-AD8F-E38E78E88D23}"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B96D4B4-CD81-45BB-872A-711FA976A1BB}" type="datetimeFigureOut">
              <a:rPr lang="es-ES"/>
              <a:pPr>
                <a:defRPr/>
              </a:pPr>
              <a:t>13/07/2016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09A15A7-4E28-4861-93CC-FD7C9678D04A}"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58D3F94-428C-4706-AABD-8C91F28C6AAD}" type="datetimeFigureOut">
              <a:rPr lang="es-ES"/>
              <a:pPr>
                <a:defRPr/>
              </a:pPr>
              <a:t>13/07/2016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4AF7C06-2F25-42D1-AF63-5D090650CEF4}"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3BDF92CA-D64E-4691-805E-B5587EF22B12}" type="datetimeFigureOut">
              <a:rPr lang="es-ES"/>
              <a:pPr>
                <a:defRPr/>
              </a:pPr>
              <a:t>13/07/2016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0CC6521E-F181-46D7-9737-9F6E5CF3387E}"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vk.com/mispps" TargetMode="External"/><Relationship Id="rId3" Type="http://schemas.openxmlformats.org/officeDocument/2006/relationships/image" Target="../media/image18.png"/><Relationship Id="rId7" Type="http://schemas.openxmlformats.org/officeDocument/2006/relationships/hyperlink" Target="https://www.facebook.com/mispps" TargetMode="External"/><Relationship Id="rId12" Type="http://schemas.openxmlformats.org/officeDocument/2006/relationships/image" Target="../media/image2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0.png"/><Relationship Id="rId11" Type="http://schemas.openxmlformats.org/officeDocument/2006/relationships/hyperlink" Target="https://plus.google.com/+Mispps/" TargetMode="External"/><Relationship Id="rId5" Type="http://schemas.openxmlformats.org/officeDocument/2006/relationships/image" Target="../media/image19.png"/><Relationship Id="rId10" Type="http://schemas.openxmlformats.org/officeDocument/2006/relationships/image" Target="../media/image2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050" name="1 Título"/>
          <p:cNvSpPr>
            <a:spLocks noGrp="1"/>
          </p:cNvSpPr>
          <p:nvPr>
            <p:ph type="ctrTitle"/>
          </p:nvPr>
        </p:nvSpPr>
        <p:spPr/>
        <p:txBody>
          <a:bodyPr/>
          <a:lstStyle/>
          <a:p>
            <a:pPr eaLnBrk="1" hangingPunct="1"/>
            <a:endParaRPr lang="es-ES" smtClean="0"/>
          </a:p>
        </p:txBody>
      </p:sp>
      <p:sp>
        <p:nvSpPr>
          <p:cNvPr id="3" name="2 Subtítulo"/>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es-ES" dirty="0" smtClean="0"/>
          </a:p>
        </p:txBody>
      </p:sp>
      <p:pic>
        <p:nvPicPr>
          <p:cNvPr id="2052" name="3 Imagen" descr="01.jpg"/>
          <p:cNvPicPr>
            <a:picLocks noChangeAspect="1"/>
          </p:cNvPicPr>
          <p:nvPr/>
        </p:nvPicPr>
        <p:blipFill>
          <a:blip r:embed="rId3"/>
          <a:srcRect/>
          <a:stretch>
            <a:fillRect/>
          </a:stretch>
        </p:blipFill>
        <p:spPr bwMode="auto">
          <a:xfrm>
            <a:off x="250825" y="188913"/>
            <a:ext cx="8642350" cy="3370262"/>
          </a:xfrm>
          <a:prstGeom prst="rect">
            <a:avLst/>
          </a:prstGeom>
          <a:noFill/>
          <a:ln w="38100">
            <a:solidFill>
              <a:srgbClr val="002060"/>
            </a:solidFill>
            <a:miter lim="800000"/>
            <a:headEnd/>
            <a:tailEnd/>
          </a:ln>
        </p:spPr>
      </p:pic>
      <p:sp>
        <p:nvSpPr>
          <p:cNvPr id="5" name="4 Rectángulo"/>
          <p:cNvSpPr/>
          <p:nvPr/>
        </p:nvSpPr>
        <p:spPr>
          <a:xfrm>
            <a:off x="0" y="4581127"/>
            <a:ext cx="9144000" cy="923330"/>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dirty="0">
                <a:ln w="11430"/>
                <a:solidFill>
                  <a:srgbClr val="FF0000"/>
                </a:solidFill>
                <a:effectLst>
                  <a:outerShdw blurRad="76200" dist="50800" dir="5400000" algn="tl" rotWithShape="0">
                    <a:srgbClr val="000000">
                      <a:alpha val="65000"/>
                    </a:srgbClr>
                  </a:outerShdw>
                </a:effectLst>
                <a:latin typeface="Arial Rounded MT Bold" pitchFamily="34" charset="0"/>
                <a:cs typeface="+mn-cs"/>
              </a:rPr>
              <a:t>LAS ISLAS DIÓMEDES</a:t>
            </a:r>
          </a:p>
        </p:txBody>
      </p:sp>
    </p:spTree>
  </p:cSld>
  <p:clrMapOvr>
    <a:masterClrMapping/>
  </p:clrMapOvr>
  <p:transition>
    <p:sndAc>
      <p:stSnd loop="1">
        <p:snd r:embed="rId2" name="Si el amor se va.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Título"/>
          <p:cNvSpPr>
            <a:spLocks noGrp="1"/>
          </p:cNvSpPr>
          <p:nvPr>
            <p:ph type="title"/>
          </p:nvPr>
        </p:nvSpPr>
        <p:spPr/>
        <p:txBody>
          <a:bodyPr/>
          <a:lstStyle/>
          <a:p>
            <a:pPr eaLnBrk="1" hangingPunct="1"/>
            <a:endParaRPr lang="es-ES" smtClean="0"/>
          </a:p>
        </p:txBody>
      </p:sp>
      <p:pic>
        <p:nvPicPr>
          <p:cNvPr id="3075" name="3 Marcador de contenido" descr="02a.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2700338" y="4941888"/>
            <a:ext cx="6192837" cy="1754187"/>
          </a:xfrm>
          <a:prstGeom prst="rect">
            <a:avLst/>
          </a:prstGeom>
          <a:noFill/>
        </p:spPr>
        <p:txBody>
          <a:bodyPr>
            <a:spAutoFit/>
          </a:bodyPr>
          <a:lstStyle/>
          <a:p>
            <a:pPr algn="just" fontAlgn="auto">
              <a:spcBef>
                <a:spcPts val="0"/>
              </a:spcBef>
              <a:spcAft>
                <a:spcPts val="0"/>
              </a:spcAft>
              <a:defRPr/>
            </a:pPr>
            <a:r>
              <a:rPr lang="es-ES" dirty="0">
                <a:solidFill>
                  <a:schemeClr val="bg1"/>
                </a:solidFill>
                <a:effectLst>
                  <a:outerShdw blurRad="38100" dist="38100" dir="2700000" algn="tl">
                    <a:srgbClr val="000000">
                      <a:alpha val="43137"/>
                    </a:srgbClr>
                  </a:outerShdw>
                </a:effectLst>
                <a:latin typeface="Arial Rounded MT Bold" pitchFamily="34" charset="0"/>
                <a:cs typeface="+mn-cs"/>
              </a:rPr>
              <a:t>Hay un lugar en el mundo en el que los territorios de los Estados Unidos y Rusia están a menos de 4 km de distancia, pero separados por una fecha. Son las remotas y poco conocidas islas </a:t>
            </a:r>
            <a:r>
              <a:rPr lang="es-ES" dirty="0" err="1">
                <a:solidFill>
                  <a:schemeClr val="bg1"/>
                </a:solidFill>
                <a:effectLst>
                  <a:outerShdw blurRad="38100" dist="38100" dir="2700000" algn="tl">
                    <a:srgbClr val="000000">
                      <a:alpha val="43137"/>
                    </a:srgbClr>
                  </a:outerShdw>
                </a:effectLst>
                <a:latin typeface="Arial Rounded MT Bold" pitchFamily="34" charset="0"/>
                <a:cs typeface="+mn-cs"/>
              </a:rPr>
              <a:t>Diómedes</a:t>
            </a:r>
            <a:r>
              <a:rPr lang="es-ES" dirty="0">
                <a:solidFill>
                  <a:schemeClr val="bg1"/>
                </a:solidFill>
                <a:effectLst>
                  <a:outerShdw blurRad="38100" dist="38100" dir="2700000" algn="tl">
                    <a:srgbClr val="000000">
                      <a:alpha val="43137"/>
                    </a:srgbClr>
                  </a:outerShdw>
                </a:effectLst>
                <a:latin typeface="Arial Rounded MT Bold" pitchFamily="34" charset="0"/>
                <a:cs typeface="+mn-cs"/>
              </a:rPr>
              <a:t>, en el Estrecho de Bering, el espacio marítimo que separa Alaska del extremo oriental de Asia.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title"/>
          </p:nvPr>
        </p:nvSpPr>
        <p:spPr/>
        <p:txBody>
          <a:bodyPr/>
          <a:lstStyle/>
          <a:p>
            <a:pPr eaLnBrk="1" hangingPunct="1"/>
            <a:endParaRPr lang="es-ES" smtClean="0"/>
          </a:p>
        </p:txBody>
      </p:sp>
      <p:pic>
        <p:nvPicPr>
          <p:cNvPr id="4099" name="3 Marcador de contenido" descr="2b.jpg"/>
          <p:cNvPicPr>
            <a:picLocks noGrp="1" noChangeAspect="1"/>
          </p:cNvPicPr>
          <p:nvPr>
            <p:ph idx="1"/>
          </p:nvPr>
        </p:nvPicPr>
        <p:blipFill>
          <a:blip r:embed="rId2"/>
          <a:srcRect/>
          <a:stretch>
            <a:fillRect/>
          </a:stretch>
        </p:blipFill>
        <p:spPr>
          <a:xfrm>
            <a:off x="0" y="0"/>
            <a:ext cx="9144000" cy="6858000"/>
          </a:xfrm>
        </p:spPr>
      </p:pic>
      <p:sp>
        <p:nvSpPr>
          <p:cNvPr id="4100" name="4 CuadroTexto"/>
          <p:cNvSpPr txBox="1">
            <a:spLocks noChangeArrowheads="1"/>
          </p:cNvSpPr>
          <p:nvPr/>
        </p:nvSpPr>
        <p:spPr bwMode="auto">
          <a:xfrm>
            <a:off x="323850" y="333375"/>
            <a:ext cx="2808288" cy="1476375"/>
          </a:xfrm>
          <a:prstGeom prst="rect">
            <a:avLst/>
          </a:prstGeom>
          <a:noFill/>
          <a:ln w="9525">
            <a:noFill/>
            <a:miter lim="800000"/>
            <a:headEnd/>
            <a:tailEnd/>
          </a:ln>
        </p:spPr>
        <p:txBody>
          <a:bodyPr>
            <a:spAutoFit/>
          </a:bodyPr>
          <a:lstStyle/>
          <a:p>
            <a:pPr algn="ctr"/>
            <a:r>
              <a:rPr lang="es-ES">
                <a:latin typeface="Arial Rounded MT Bold" pitchFamily="34" charset="0"/>
              </a:rPr>
              <a:t>Fue ese lugar el que, probablemente, sirvió de paso a los primeros pobladores del continente americano.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p:nvPr>
        </p:nvSpPr>
        <p:spPr/>
        <p:txBody>
          <a:bodyPr/>
          <a:lstStyle/>
          <a:p>
            <a:pPr eaLnBrk="1" hangingPunct="1"/>
            <a:endParaRPr lang="es-ES" smtClean="0"/>
          </a:p>
        </p:txBody>
      </p:sp>
      <p:pic>
        <p:nvPicPr>
          <p:cNvPr id="5123" name="3 Marcador de contenido" descr="03b.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1116013" y="5589588"/>
            <a:ext cx="7056437" cy="1200150"/>
          </a:xfrm>
          <a:prstGeom prst="rect">
            <a:avLst/>
          </a:prstGeom>
          <a:noFill/>
        </p:spPr>
        <p:txBody>
          <a:bodyPr>
            <a:spAutoFit/>
          </a:bodyPr>
          <a:lstStyle/>
          <a:p>
            <a:pPr algn="just" fontAlgn="auto">
              <a:spcBef>
                <a:spcPts val="0"/>
              </a:spcBef>
              <a:spcAft>
                <a:spcPts val="0"/>
              </a:spcAft>
              <a:defRPr/>
            </a:pPr>
            <a:r>
              <a:rPr lang="es-ES" dirty="0">
                <a:solidFill>
                  <a:schemeClr val="bg1"/>
                </a:solidFill>
                <a:effectLst>
                  <a:outerShdw blurRad="38100" dist="38100" dir="2700000" algn="tl">
                    <a:srgbClr val="000000">
                      <a:alpha val="43137"/>
                    </a:srgbClr>
                  </a:outerShdw>
                </a:effectLst>
                <a:latin typeface="Arial Rounded MT Bold" pitchFamily="34" charset="0"/>
                <a:cs typeface="+mn-cs"/>
              </a:rPr>
              <a:t>Hay en ese lugar dos islas, conocidas como Gran </a:t>
            </a:r>
            <a:r>
              <a:rPr lang="es-ES" dirty="0" err="1">
                <a:solidFill>
                  <a:schemeClr val="bg1"/>
                </a:solidFill>
                <a:effectLst>
                  <a:outerShdw blurRad="38100" dist="38100" dir="2700000" algn="tl">
                    <a:srgbClr val="000000">
                      <a:alpha val="43137"/>
                    </a:srgbClr>
                  </a:outerShdw>
                </a:effectLst>
                <a:latin typeface="Arial Rounded MT Bold" pitchFamily="34" charset="0"/>
                <a:cs typeface="+mn-cs"/>
              </a:rPr>
              <a:t>Diómedes</a:t>
            </a:r>
            <a:r>
              <a:rPr lang="es-ES" dirty="0">
                <a:solidFill>
                  <a:schemeClr val="bg1"/>
                </a:solidFill>
                <a:effectLst>
                  <a:outerShdw blurRad="38100" dist="38100" dir="2700000" algn="tl">
                    <a:srgbClr val="000000">
                      <a:alpha val="43137"/>
                    </a:srgbClr>
                  </a:outerShdw>
                </a:effectLst>
                <a:latin typeface="Arial Rounded MT Bold" pitchFamily="34" charset="0"/>
                <a:cs typeface="+mn-cs"/>
              </a:rPr>
              <a:t> y Pequeña </a:t>
            </a:r>
            <a:r>
              <a:rPr lang="es-ES" dirty="0" err="1">
                <a:solidFill>
                  <a:schemeClr val="bg1"/>
                </a:solidFill>
                <a:effectLst>
                  <a:outerShdw blurRad="38100" dist="38100" dir="2700000" algn="tl">
                    <a:srgbClr val="000000">
                      <a:alpha val="43137"/>
                    </a:srgbClr>
                  </a:outerShdw>
                </a:effectLst>
                <a:latin typeface="Arial Rounded MT Bold" pitchFamily="34" charset="0"/>
                <a:cs typeface="+mn-cs"/>
              </a:rPr>
              <a:t>Diómedes</a:t>
            </a:r>
            <a:r>
              <a:rPr lang="es-ES" dirty="0">
                <a:solidFill>
                  <a:schemeClr val="bg1"/>
                </a:solidFill>
                <a:effectLst>
                  <a:outerShdw blurRad="38100" dist="38100" dir="2700000" algn="tl">
                    <a:srgbClr val="000000">
                      <a:alpha val="43137"/>
                    </a:srgbClr>
                  </a:outerShdw>
                </a:effectLst>
                <a:latin typeface="Arial Rounded MT Bold" pitchFamily="34" charset="0"/>
                <a:cs typeface="+mn-cs"/>
              </a:rPr>
              <a:t>, que están separadas por un estrecho de 3.700 metros que permanece helado durante buena parte del año, permitiendo el paso a pie entre ellas.</a:t>
            </a:r>
          </a:p>
        </p:txBody>
      </p:sp>
      <p:sp>
        <p:nvSpPr>
          <p:cNvPr id="6" name="5 Rectángulo"/>
          <p:cNvSpPr/>
          <p:nvPr/>
        </p:nvSpPr>
        <p:spPr>
          <a:xfrm>
            <a:off x="395288" y="1557338"/>
            <a:ext cx="1296987" cy="431800"/>
          </a:xfrm>
          <a:prstGeom prst="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2400" dirty="0">
                <a:solidFill>
                  <a:schemeClr val="tx1"/>
                </a:solidFill>
                <a:latin typeface="Arial Rounded MT Bold" pitchFamily="34" charset="0"/>
              </a:rPr>
              <a:t>RUSIA</a:t>
            </a:r>
          </a:p>
        </p:txBody>
      </p:sp>
      <p:sp>
        <p:nvSpPr>
          <p:cNvPr id="7" name="6 Rectángulo"/>
          <p:cNvSpPr/>
          <p:nvPr/>
        </p:nvSpPr>
        <p:spPr>
          <a:xfrm>
            <a:off x="3348038" y="2565400"/>
            <a:ext cx="3024187" cy="503238"/>
          </a:xfrm>
          <a:prstGeom prst="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2400" dirty="0">
                <a:solidFill>
                  <a:schemeClr val="tx1"/>
                </a:solidFill>
                <a:latin typeface="Arial Rounded MT Bold" pitchFamily="34" charset="0"/>
              </a:rPr>
              <a:t>ISLAS DIÓMEDES</a:t>
            </a:r>
          </a:p>
        </p:txBody>
      </p:sp>
      <p:sp>
        <p:nvSpPr>
          <p:cNvPr id="8" name="7 Rectángulo"/>
          <p:cNvSpPr/>
          <p:nvPr/>
        </p:nvSpPr>
        <p:spPr>
          <a:xfrm>
            <a:off x="7092950" y="4005263"/>
            <a:ext cx="1511300" cy="431800"/>
          </a:xfrm>
          <a:prstGeom prst="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s-ES" sz="2400" dirty="0">
                <a:solidFill>
                  <a:schemeClr val="tx1"/>
                </a:solidFill>
                <a:latin typeface="Arial Rounded MT Bold" pitchFamily="34" charset="0"/>
              </a:rPr>
              <a:t>ALASKA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pPr eaLnBrk="1" hangingPunct="1"/>
            <a:endParaRPr lang="es-ES" smtClean="0"/>
          </a:p>
        </p:txBody>
      </p:sp>
      <p:pic>
        <p:nvPicPr>
          <p:cNvPr id="6147" name="3 Marcador de contenido" descr="3a.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779838" y="5516563"/>
            <a:ext cx="5184775" cy="1201737"/>
          </a:xfrm>
          <a:prstGeom prst="rect">
            <a:avLst/>
          </a:prstGeom>
          <a:noFill/>
        </p:spPr>
        <p:txBody>
          <a:bodyPr>
            <a:spAutoFit/>
          </a:bodyPr>
          <a:lstStyle/>
          <a:p>
            <a:pPr algn="just" fontAlgn="auto">
              <a:spcBef>
                <a:spcPts val="0"/>
              </a:spcBef>
              <a:spcAft>
                <a:spcPts val="0"/>
              </a:spcAft>
              <a:defRPr/>
            </a:pPr>
            <a:r>
              <a:rPr lang="es-ES" dirty="0">
                <a:solidFill>
                  <a:schemeClr val="bg1"/>
                </a:solidFill>
                <a:effectLst>
                  <a:outerShdw blurRad="38100" dist="38100" dir="2700000" algn="tl">
                    <a:srgbClr val="000000">
                      <a:alpha val="43137"/>
                    </a:srgbClr>
                  </a:outerShdw>
                </a:effectLst>
                <a:latin typeface="Arial Rounded MT Bold" pitchFamily="34" charset="0"/>
                <a:cs typeface="+mn-cs"/>
              </a:rPr>
              <a:t>Lo curioso es que la Gran </a:t>
            </a:r>
            <a:r>
              <a:rPr lang="es-ES" dirty="0" err="1">
                <a:solidFill>
                  <a:schemeClr val="bg1"/>
                </a:solidFill>
                <a:effectLst>
                  <a:outerShdw blurRad="38100" dist="38100" dir="2700000" algn="tl">
                    <a:srgbClr val="000000">
                      <a:alpha val="43137"/>
                    </a:srgbClr>
                  </a:outerShdw>
                </a:effectLst>
                <a:latin typeface="Arial Rounded MT Bold" pitchFamily="34" charset="0"/>
                <a:cs typeface="+mn-cs"/>
              </a:rPr>
              <a:t>Diómedes</a:t>
            </a:r>
            <a:r>
              <a:rPr lang="es-ES" dirty="0">
                <a:solidFill>
                  <a:schemeClr val="bg1"/>
                </a:solidFill>
                <a:effectLst>
                  <a:outerShdw blurRad="38100" dist="38100" dir="2700000" algn="tl">
                    <a:srgbClr val="000000">
                      <a:alpha val="43137"/>
                    </a:srgbClr>
                  </a:outerShdw>
                </a:effectLst>
                <a:latin typeface="Arial Rounded MT Bold" pitchFamily="34" charset="0"/>
                <a:cs typeface="+mn-cs"/>
              </a:rPr>
              <a:t> es el punto más al Este de Rusia, y la Pequeña </a:t>
            </a:r>
            <a:r>
              <a:rPr lang="es-ES" dirty="0" err="1">
                <a:solidFill>
                  <a:schemeClr val="bg1"/>
                </a:solidFill>
                <a:effectLst>
                  <a:outerShdw blurRad="38100" dist="38100" dir="2700000" algn="tl">
                    <a:srgbClr val="000000">
                      <a:alpha val="43137"/>
                    </a:srgbClr>
                  </a:outerShdw>
                </a:effectLst>
                <a:latin typeface="Arial Rounded MT Bold" pitchFamily="34" charset="0"/>
                <a:cs typeface="+mn-cs"/>
              </a:rPr>
              <a:t>Diómedes</a:t>
            </a:r>
            <a:r>
              <a:rPr lang="es-ES" dirty="0">
                <a:solidFill>
                  <a:schemeClr val="bg1"/>
                </a:solidFill>
                <a:effectLst>
                  <a:outerShdw blurRad="38100" dist="38100" dir="2700000" algn="tl">
                    <a:srgbClr val="000000">
                      <a:alpha val="43137"/>
                    </a:srgbClr>
                  </a:outerShdw>
                </a:effectLst>
                <a:latin typeface="Arial Rounded MT Bold" pitchFamily="34" charset="0"/>
                <a:cs typeface="+mn-cs"/>
              </a:rPr>
              <a:t> es el más al Oeste de los Estados Unidos.</a:t>
            </a:r>
            <a:r>
              <a:rPr lang="es-ES" dirty="0">
                <a:effectLst>
                  <a:outerShdw blurRad="38100" dist="38100" dir="2700000" algn="tl">
                    <a:srgbClr val="000000">
                      <a:alpha val="43137"/>
                    </a:srgbClr>
                  </a:outerShdw>
                </a:effectLst>
                <a:latin typeface="Arial Rounded MT Bold" pitchFamily="34" charset="0"/>
                <a:cs typeface="+mn-cs"/>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pPr eaLnBrk="1" hangingPunct="1"/>
            <a:endParaRPr lang="es-ES" smtClean="0"/>
          </a:p>
        </p:txBody>
      </p:sp>
      <p:pic>
        <p:nvPicPr>
          <p:cNvPr id="7171" name="3 Marcador de contenido" descr="04.jpg"/>
          <p:cNvPicPr>
            <a:picLocks noGrp="1" noChangeAspect="1"/>
          </p:cNvPicPr>
          <p:nvPr>
            <p:ph idx="1"/>
          </p:nvPr>
        </p:nvPicPr>
        <p:blipFill>
          <a:blip r:embed="rId2"/>
          <a:srcRect/>
          <a:stretch>
            <a:fillRect/>
          </a:stretch>
        </p:blipFill>
        <p:spPr>
          <a:xfrm>
            <a:off x="0" y="0"/>
            <a:ext cx="6300788" cy="6858000"/>
          </a:xfrm>
        </p:spPr>
      </p:pic>
      <p:sp>
        <p:nvSpPr>
          <p:cNvPr id="7172" name="4 CuadroTexto"/>
          <p:cNvSpPr txBox="1">
            <a:spLocks noChangeArrowheads="1"/>
          </p:cNvSpPr>
          <p:nvPr/>
        </p:nvSpPr>
        <p:spPr bwMode="auto">
          <a:xfrm>
            <a:off x="6443663" y="1557338"/>
            <a:ext cx="2520950" cy="4113212"/>
          </a:xfrm>
          <a:prstGeom prst="rect">
            <a:avLst/>
          </a:prstGeom>
          <a:noFill/>
          <a:ln w="9525">
            <a:noFill/>
            <a:miter lim="800000"/>
            <a:headEnd/>
            <a:tailEnd/>
          </a:ln>
        </p:spPr>
        <p:txBody>
          <a:bodyPr>
            <a:spAutoFit/>
          </a:bodyPr>
          <a:lstStyle/>
          <a:p>
            <a:pPr algn="ctr"/>
            <a:r>
              <a:rPr lang="es-ES">
                <a:latin typeface="Arial Rounded MT Bold" pitchFamily="34" charset="0"/>
              </a:rPr>
              <a:t>Durante la Guerra Fría, los nativos que habitaban las islas antes de las colonizaciones rusa y americana tenían prohibido circular entre ellas, e icluso intercambiar cualquier tipo de información, en un área que llegó a llamarse "telón de hielo“.</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pPr eaLnBrk="1" hangingPunct="1"/>
            <a:endParaRPr lang="es-ES" smtClean="0"/>
          </a:p>
        </p:txBody>
      </p:sp>
      <p:pic>
        <p:nvPicPr>
          <p:cNvPr id="8195" name="3 Marcador de contenido" descr="05a.jpg"/>
          <p:cNvPicPr>
            <a:picLocks noGrp="1" noChangeAspect="1"/>
          </p:cNvPicPr>
          <p:nvPr>
            <p:ph idx="1"/>
          </p:nvPr>
        </p:nvPicPr>
        <p:blipFill>
          <a:blip r:embed="rId2"/>
          <a:srcRect/>
          <a:stretch>
            <a:fillRect/>
          </a:stretch>
        </p:blipFill>
        <p:spPr>
          <a:xfrm>
            <a:off x="0" y="0"/>
            <a:ext cx="9144000" cy="6858000"/>
          </a:xfrm>
        </p:spPr>
      </p:pic>
      <p:sp>
        <p:nvSpPr>
          <p:cNvPr id="8196" name="5 CuadroTexto"/>
          <p:cNvSpPr txBox="1">
            <a:spLocks noChangeArrowheads="1"/>
          </p:cNvSpPr>
          <p:nvPr/>
        </p:nvSpPr>
        <p:spPr bwMode="auto">
          <a:xfrm>
            <a:off x="395288" y="333375"/>
            <a:ext cx="5905500" cy="1200150"/>
          </a:xfrm>
          <a:prstGeom prst="rect">
            <a:avLst/>
          </a:prstGeom>
          <a:noFill/>
          <a:ln w="9525">
            <a:noFill/>
            <a:miter lim="800000"/>
            <a:headEnd/>
            <a:tailEnd/>
          </a:ln>
        </p:spPr>
        <p:txBody>
          <a:bodyPr>
            <a:spAutoFit/>
          </a:bodyPr>
          <a:lstStyle/>
          <a:p>
            <a:pPr algn="just"/>
            <a:r>
              <a:rPr lang="es-ES">
                <a:latin typeface="Arial Rounded MT Bold" pitchFamily="34" charset="0"/>
              </a:rPr>
              <a:t>Al finalizar la 2ª Guerra Mundial, todos los nativos de la isla rusa fueron trasladados al continente, y el archipiélago quedó con solo un pequeño poblado en la isla americana.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title"/>
          </p:nvPr>
        </p:nvSpPr>
        <p:spPr/>
        <p:txBody>
          <a:bodyPr/>
          <a:lstStyle/>
          <a:p>
            <a:pPr eaLnBrk="1" hangingPunct="1"/>
            <a:endParaRPr lang="es-ES" smtClean="0"/>
          </a:p>
        </p:txBody>
      </p:sp>
      <p:pic>
        <p:nvPicPr>
          <p:cNvPr id="9219" name="3 Marcador de contenido" descr="05b.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4859338" y="5661025"/>
            <a:ext cx="4033837" cy="646113"/>
          </a:xfrm>
          <a:prstGeom prst="rect">
            <a:avLst/>
          </a:prstGeom>
          <a:noFill/>
        </p:spPr>
        <p:txBody>
          <a:bodyPr>
            <a:spAutoFit/>
          </a:bodyPr>
          <a:lstStyle/>
          <a:p>
            <a:pPr fontAlgn="auto">
              <a:spcBef>
                <a:spcPts val="0"/>
              </a:spcBef>
              <a:spcAft>
                <a:spcPts val="0"/>
              </a:spcAft>
              <a:defRPr/>
            </a:pPr>
            <a:r>
              <a:rPr lang="es-ES" dirty="0">
                <a:solidFill>
                  <a:schemeClr val="bg1"/>
                </a:solidFill>
                <a:effectLst>
                  <a:outerShdw blurRad="38100" dist="38100" dir="2700000" algn="tl">
                    <a:srgbClr val="000000">
                      <a:alpha val="43137"/>
                    </a:srgbClr>
                  </a:outerShdw>
                </a:effectLst>
                <a:latin typeface="Arial Rounded MT Bold" pitchFamily="34" charset="0"/>
                <a:cs typeface="+mn-cs"/>
              </a:rPr>
              <a:t>Este pueblo tiene en la actualidad unos 170 habitantes.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title"/>
          </p:nvPr>
        </p:nvSpPr>
        <p:spPr/>
        <p:txBody>
          <a:bodyPr/>
          <a:lstStyle/>
          <a:p>
            <a:pPr eaLnBrk="1" hangingPunct="1"/>
            <a:endParaRPr lang="es-ES" smtClean="0"/>
          </a:p>
        </p:txBody>
      </p:sp>
      <p:pic>
        <p:nvPicPr>
          <p:cNvPr id="10243" name="3 Marcador de contenido" descr="06a.gif"/>
          <p:cNvPicPr>
            <a:picLocks noGrp="1" noChangeAspect="1"/>
          </p:cNvPicPr>
          <p:nvPr>
            <p:ph idx="1"/>
          </p:nvPr>
        </p:nvPicPr>
        <p:blipFill>
          <a:blip r:embed="rId2"/>
          <a:srcRect/>
          <a:stretch>
            <a:fillRect/>
          </a:stretch>
        </p:blipFill>
        <p:spPr>
          <a:xfrm>
            <a:off x="0" y="0"/>
            <a:ext cx="5724525" cy="6858000"/>
          </a:xfrm>
        </p:spPr>
      </p:pic>
      <p:sp>
        <p:nvSpPr>
          <p:cNvPr id="10244" name="4 CuadroTexto"/>
          <p:cNvSpPr txBox="1">
            <a:spLocks noChangeArrowheads="1"/>
          </p:cNvSpPr>
          <p:nvPr/>
        </p:nvSpPr>
        <p:spPr bwMode="auto">
          <a:xfrm>
            <a:off x="5940425" y="1700213"/>
            <a:ext cx="3024188" cy="3140075"/>
          </a:xfrm>
          <a:prstGeom prst="rect">
            <a:avLst/>
          </a:prstGeom>
          <a:noFill/>
          <a:ln w="9525">
            <a:noFill/>
            <a:miter lim="800000"/>
            <a:headEnd/>
            <a:tailEnd/>
          </a:ln>
        </p:spPr>
        <p:txBody>
          <a:bodyPr>
            <a:spAutoFit/>
          </a:bodyPr>
          <a:lstStyle/>
          <a:p>
            <a:pPr algn="ctr"/>
            <a:r>
              <a:rPr lang="es-ES">
                <a:latin typeface="Arial Rounded MT Bold" pitchFamily="34" charset="0"/>
              </a:rPr>
              <a:t>Pero lo más curioso es que entre las dos islas no sólo pasa la frontera entre Rusia y EE.UU. La línea internacional de cambio de fecha también se encuentra entre ellas, de manera que desde la Pequeña Diómedes miran al “mañana”, y desde la Grande, al “ayer”.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p:txBody>
          <a:bodyPr/>
          <a:lstStyle/>
          <a:p>
            <a:pPr eaLnBrk="1" hangingPunct="1"/>
            <a:endParaRPr lang="es-ES" smtClean="0"/>
          </a:p>
        </p:txBody>
      </p:sp>
      <p:pic>
        <p:nvPicPr>
          <p:cNvPr id="11267" name="3 Marcador de contenido" descr="06b.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23850" y="5516563"/>
            <a:ext cx="8424863" cy="1201737"/>
          </a:xfrm>
          <a:prstGeom prst="rect">
            <a:avLst/>
          </a:prstGeom>
          <a:noFill/>
        </p:spPr>
        <p:txBody>
          <a:bodyPr>
            <a:spAutoFit/>
          </a:bodyPr>
          <a:lstStyle/>
          <a:p>
            <a:pPr algn="just" fontAlgn="auto">
              <a:spcBef>
                <a:spcPts val="0"/>
              </a:spcBef>
              <a:spcAft>
                <a:spcPts val="0"/>
              </a:spcAft>
              <a:defRPr/>
            </a:pPr>
            <a:r>
              <a:rPr lang="es-ES" dirty="0">
                <a:solidFill>
                  <a:schemeClr val="bg1"/>
                </a:solidFill>
                <a:effectLst>
                  <a:outerShdw blurRad="38100" dist="38100" dir="2700000" algn="tl">
                    <a:srgbClr val="000000">
                      <a:alpha val="43137"/>
                    </a:srgbClr>
                  </a:outerShdw>
                </a:effectLst>
                <a:latin typeface="Arial Rounded MT Bold" pitchFamily="34" charset="0"/>
                <a:cs typeface="+mn-cs"/>
              </a:rPr>
              <a:t>La diferencia horaria oficial entre ambas es de 21 horas, de manera que cuando en el lado ruso son las doce del mediodía, cuatro kilómetros al Este son las tres de la tarde del día anterior. En realidad, como es lógico, la hora solar en ambas islas es exactamente la misma.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pPr eaLnBrk="1" hangingPunct="1"/>
            <a:endParaRPr lang="es-ES" smtClean="0"/>
          </a:p>
        </p:txBody>
      </p:sp>
      <p:pic>
        <p:nvPicPr>
          <p:cNvPr id="12291" name="3 Marcador de contenido" descr="07.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23850" y="5589588"/>
            <a:ext cx="8424863" cy="922337"/>
          </a:xfrm>
          <a:prstGeom prst="rect">
            <a:avLst/>
          </a:prstGeom>
          <a:noFill/>
        </p:spPr>
        <p:txBody>
          <a:bodyPr>
            <a:spAutoFit/>
          </a:bodyPr>
          <a:lstStyle/>
          <a:p>
            <a:pPr algn="just" fontAlgn="auto">
              <a:spcBef>
                <a:spcPts val="0"/>
              </a:spcBef>
              <a:spcAft>
                <a:spcPts val="0"/>
              </a:spcAft>
              <a:defRPr/>
            </a:pPr>
            <a:r>
              <a:rPr lang="es-ES" dirty="0">
                <a:solidFill>
                  <a:schemeClr val="bg1"/>
                </a:solidFill>
                <a:effectLst>
                  <a:outerShdw blurRad="38100" dist="38100" dir="2700000" algn="tl">
                    <a:srgbClr val="000000">
                      <a:alpha val="43137"/>
                    </a:srgbClr>
                  </a:outerShdw>
                </a:effectLst>
                <a:latin typeface="Arial Rounded MT Bold" pitchFamily="34" charset="0"/>
                <a:cs typeface="+mn-cs"/>
              </a:rPr>
              <a:t>En invierno, cuando el mar se congela, las dos islas quedan unidas por el hielo, y ese trozo de océano se convierte en el único lugar del mundo en el que se puede cruzar de ayer a hoy o de hoy a mañana… ¡a pie!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p:txBody>
          <a:bodyPr/>
          <a:lstStyle/>
          <a:p>
            <a:pPr eaLnBrk="1" hangingPunct="1"/>
            <a:endParaRPr lang="es-ES" smtClean="0"/>
          </a:p>
        </p:txBody>
      </p:sp>
      <p:pic>
        <p:nvPicPr>
          <p:cNvPr id="13315" name="3 Marcador de contenido" descr="08.jpg"/>
          <p:cNvPicPr>
            <a:picLocks noGrp="1" noChangeAspect="1"/>
          </p:cNvPicPr>
          <p:nvPr>
            <p:ph idx="1"/>
          </p:nvPr>
        </p:nvPicPr>
        <p:blipFill>
          <a:blip r:embed="rId2"/>
          <a:srcRect/>
          <a:stretch>
            <a:fillRect/>
          </a:stretch>
        </p:blipFill>
        <p:spPr>
          <a:xfrm>
            <a:off x="4211638" y="188913"/>
            <a:ext cx="4657725" cy="6408737"/>
          </a:xfrm>
          <a:ln w="38100">
            <a:solidFill>
              <a:srgbClr val="002060"/>
            </a:solidFill>
          </a:ln>
        </p:spPr>
      </p:pic>
      <p:sp>
        <p:nvSpPr>
          <p:cNvPr id="13316" name="4 CuadroTexto"/>
          <p:cNvSpPr txBox="1">
            <a:spLocks noChangeArrowheads="1"/>
          </p:cNvSpPr>
          <p:nvPr/>
        </p:nvSpPr>
        <p:spPr bwMode="auto">
          <a:xfrm>
            <a:off x="323850" y="1916113"/>
            <a:ext cx="3600450" cy="3416300"/>
          </a:xfrm>
          <a:prstGeom prst="rect">
            <a:avLst/>
          </a:prstGeom>
          <a:noFill/>
          <a:ln w="9525">
            <a:noFill/>
            <a:miter lim="800000"/>
            <a:headEnd/>
            <a:tailEnd/>
          </a:ln>
        </p:spPr>
        <p:txBody>
          <a:bodyPr>
            <a:spAutoFit/>
          </a:bodyPr>
          <a:lstStyle/>
          <a:p>
            <a:pPr algn="ctr"/>
            <a:r>
              <a:rPr lang="es-ES">
                <a:latin typeface="Arial Rounded MT Bold" pitchFamily="34" charset="0"/>
              </a:rPr>
              <a:t>En 1987, un suceso emblemático llevó a las pequeñas islas a las portadas de los periódicos del mundo intero. La nadadora americana Lynne Cox atravesó a nado el estrecho entre las islas hermanas en un gesto de aproximación entre las superpotencias que entonces se esforzaban por estrechar unos lazos tanto tiempo rotos.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p:txBody>
          <a:bodyPr/>
          <a:lstStyle/>
          <a:p>
            <a:pPr eaLnBrk="1" hangingPunct="1"/>
            <a:endParaRPr lang="es-ES" smtClean="0"/>
          </a:p>
        </p:txBody>
      </p:sp>
      <p:pic>
        <p:nvPicPr>
          <p:cNvPr id="14339" name="3 Marcador de contenido" descr="09.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6732588" y="765175"/>
            <a:ext cx="2411412" cy="4524375"/>
          </a:xfrm>
          <a:prstGeom prst="rect">
            <a:avLst/>
          </a:prstGeom>
          <a:noFill/>
        </p:spPr>
        <p:txBody>
          <a:bodyPr>
            <a:spAutoFit/>
          </a:bodyPr>
          <a:lstStyle/>
          <a:p>
            <a:pPr algn="ctr" fontAlgn="auto">
              <a:spcBef>
                <a:spcPts val="0"/>
              </a:spcBef>
              <a:spcAft>
                <a:spcPts val="0"/>
              </a:spcAft>
              <a:defRPr/>
            </a:pPr>
            <a:r>
              <a:rPr lang="es-ES" dirty="0">
                <a:solidFill>
                  <a:schemeClr val="bg1"/>
                </a:solidFill>
                <a:effectLst>
                  <a:outerShdw blurRad="38100" dist="38100" dir="2700000" algn="tl">
                    <a:srgbClr val="000000">
                      <a:alpha val="43137"/>
                    </a:srgbClr>
                  </a:outerShdw>
                </a:effectLst>
                <a:latin typeface="Arial Rounded MT Bold" pitchFamily="34" charset="0"/>
                <a:cs typeface="+mn-cs"/>
              </a:rPr>
              <a:t>Hoy, en tiempo de paz, hay varios proyectos para levantar monumentos simbólicos del acercamiento entre los dos países. Uno de ellos es el llamado "Puente de la Memoria", que uniría las dos islas y que se convertiría en el primer enlace físico entre Asia y América</a:t>
            </a:r>
            <a:r>
              <a:rPr lang="es-ES" dirty="0">
                <a:latin typeface="+mn-lt"/>
                <a:cs typeface="+mn-cs"/>
              </a:rPr>
              <a: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title"/>
          </p:nvPr>
        </p:nvSpPr>
        <p:spPr/>
        <p:txBody>
          <a:bodyPr/>
          <a:lstStyle/>
          <a:p>
            <a:pPr eaLnBrk="1" hangingPunct="1"/>
            <a:endParaRPr lang="es-ES" smtClean="0"/>
          </a:p>
        </p:txBody>
      </p:sp>
      <p:pic>
        <p:nvPicPr>
          <p:cNvPr id="15363" name="3 Marcador de contenido" descr="10.jpg"/>
          <p:cNvPicPr>
            <a:picLocks noGrp="1" noChangeAspect="1"/>
          </p:cNvPicPr>
          <p:nvPr>
            <p:ph idx="1"/>
          </p:nvPr>
        </p:nvPicPr>
        <p:blipFill>
          <a:blip r:embed="rId2"/>
          <a:srcRect/>
          <a:stretch>
            <a:fillRect/>
          </a:stretch>
        </p:blipFill>
        <p:spPr>
          <a:xfrm>
            <a:off x="250825" y="260350"/>
            <a:ext cx="4214813" cy="6337300"/>
          </a:xfrm>
          <a:ln w="38100">
            <a:solidFill>
              <a:srgbClr val="002060"/>
            </a:solidFill>
          </a:ln>
        </p:spPr>
      </p:pic>
      <p:sp>
        <p:nvSpPr>
          <p:cNvPr id="15364" name="4 CuadroTexto"/>
          <p:cNvSpPr txBox="1">
            <a:spLocks noChangeArrowheads="1"/>
          </p:cNvSpPr>
          <p:nvPr/>
        </p:nvSpPr>
        <p:spPr bwMode="auto">
          <a:xfrm>
            <a:off x="4787900" y="2852738"/>
            <a:ext cx="4105275" cy="1200150"/>
          </a:xfrm>
          <a:prstGeom prst="rect">
            <a:avLst/>
          </a:prstGeom>
          <a:noFill/>
          <a:ln w="9525">
            <a:noFill/>
            <a:miter lim="800000"/>
            <a:headEnd/>
            <a:tailEnd/>
          </a:ln>
        </p:spPr>
        <p:txBody>
          <a:bodyPr>
            <a:spAutoFit/>
          </a:bodyPr>
          <a:lstStyle/>
          <a:p>
            <a:pPr algn="ctr"/>
            <a:r>
              <a:rPr lang="es-ES">
                <a:latin typeface="Arial Rounded MT Bold" pitchFamily="34" charset="0"/>
              </a:rPr>
              <a:t>Humberto Eco, en su obra "La isla del día anterior", expresa magistralmente la realidad de lo que sucede en las Diómedes: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pPr eaLnBrk="1" hangingPunct="1"/>
            <a:endParaRPr lang="es-ES" smtClean="0"/>
          </a:p>
        </p:txBody>
      </p:sp>
      <p:pic>
        <p:nvPicPr>
          <p:cNvPr id="16387" name="3 Marcador de contenido" descr="11a.jpg"/>
          <p:cNvPicPr>
            <a:picLocks noGrp="1" noChangeAspect="1"/>
          </p:cNvPicPr>
          <p:nvPr>
            <p:ph idx="1"/>
          </p:nvPr>
        </p:nvPicPr>
        <p:blipFill>
          <a:blip r:embed="rId2"/>
          <a:srcRect/>
          <a:stretch>
            <a:fillRect/>
          </a:stretch>
        </p:blipFill>
        <p:spPr>
          <a:xfrm>
            <a:off x="0" y="0"/>
            <a:ext cx="9144000" cy="6858000"/>
          </a:xfrm>
        </p:spPr>
      </p:pic>
      <p:sp>
        <p:nvSpPr>
          <p:cNvPr id="16388" name="4 CuadroTexto"/>
          <p:cNvSpPr txBox="1">
            <a:spLocks noChangeArrowheads="1"/>
          </p:cNvSpPr>
          <p:nvPr/>
        </p:nvSpPr>
        <p:spPr bwMode="auto">
          <a:xfrm>
            <a:off x="3635375" y="333375"/>
            <a:ext cx="5257800" cy="1200150"/>
          </a:xfrm>
          <a:prstGeom prst="rect">
            <a:avLst/>
          </a:prstGeom>
          <a:noFill/>
          <a:ln w="9525">
            <a:noFill/>
            <a:miter lim="800000"/>
            <a:headEnd/>
            <a:tailEnd/>
          </a:ln>
        </p:spPr>
        <p:txBody>
          <a:bodyPr>
            <a:spAutoFit/>
          </a:bodyPr>
          <a:lstStyle/>
          <a:p>
            <a:pPr algn="just"/>
            <a:r>
              <a:rPr lang="es-ES" i="1">
                <a:latin typeface="Arial Rounded MT Bold" pitchFamily="34" charset="0"/>
              </a:rPr>
              <a:t>"Medianoche del sábado, aquí en el barco, y medianoche del viernes en la isla. Sí viajas de América a Asia, pierdes un día; si lo haces en sentido contrario, ganas un día."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p:txBody>
          <a:bodyPr/>
          <a:lstStyle/>
          <a:p>
            <a:pPr eaLnBrk="1" hangingPunct="1"/>
            <a:endParaRPr lang="es-ES" smtClean="0"/>
          </a:p>
        </p:txBody>
      </p:sp>
      <p:pic>
        <p:nvPicPr>
          <p:cNvPr id="17411" name="3 Marcador de contenido" descr="11b.jpg"/>
          <p:cNvPicPr>
            <a:picLocks noGrp="1" noChangeAspect="1"/>
          </p:cNvPicPr>
          <p:nvPr>
            <p:ph idx="1"/>
          </p:nvPr>
        </p:nvPicPr>
        <p:blipFill>
          <a:blip r:embed="rId2"/>
          <a:srcRect/>
          <a:stretch>
            <a:fillRect/>
          </a:stretch>
        </p:blipFill>
        <p:spPr>
          <a:xfrm>
            <a:off x="0" y="0"/>
            <a:ext cx="9144000" cy="6858000"/>
          </a:xfrm>
        </p:spPr>
      </p:pic>
      <p:sp>
        <p:nvSpPr>
          <p:cNvPr id="17412" name="4 CuadroTexto"/>
          <p:cNvSpPr txBox="1">
            <a:spLocks noChangeArrowheads="1"/>
          </p:cNvSpPr>
          <p:nvPr/>
        </p:nvSpPr>
        <p:spPr bwMode="auto">
          <a:xfrm>
            <a:off x="250825" y="333375"/>
            <a:ext cx="3025775" cy="2030413"/>
          </a:xfrm>
          <a:prstGeom prst="rect">
            <a:avLst/>
          </a:prstGeom>
          <a:noFill/>
          <a:ln w="9525">
            <a:noFill/>
            <a:miter lim="800000"/>
            <a:headEnd/>
            <a:tailEnd/>
          </a:ln>
        </p:spPr>
        <p:txBody>
          <a:bodyPr>
            <a:spAutoFit/>
          </a:bodyPr>
          <a:lstStyle/>
          <a:p>
            <a:pPr algn="ctr"/>
            <a:r>
              <a:rPr lang="es-ES" i="1">
                <a:latin typeface="Arial Rounded MT Bold" pitchFamily="34" charset="0"/>
              </a:rPr>
              <a:t>"El "Daphne" navegó hacia Asia, y vosotros, estúpidos, viajásteis hacia América. ¡Y por eso tu eres ahora un día más viejo que yo! ¿No es gracioso?"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p:txBody>
          <a:bodyPr/>
          <a:lstStyle/>
          <a:p>
            <a:pPr eaLnBrk="1" hangingPunct="1"/>
            <a:endParaRPr lang="es-ES" smtClean="0"/>
          </a:p>
        </p:txBody>
      </p:sp>
      <p:pic>
        <p:nvPicPr>
          <p:cNvPr id="18435" name="3 Marcador de contenido" descr="zz.jpg"/>
          <p:cNvPicPr>
            <a:picLocks noGrp="1" noChangeAspect="1"/>
          </p:cNvPicPr>
          <p:nvPr>
            <p:ph idx="1"/>
          </p:nvPr>
        </p:nvPicPr>
        <p:blipFill>
          <a:blip r:embed="rId2"/>
          <a:srcRect/>
          <a:stretch>
            <a:fillRect/>
          </a:stretch>
        </p:blipFill>
        <p:spPr>
          <a:xfrm>
            <a:off x="0" y="0"/>
            <a:ext cx="9144000" cy="6858000"/>
          </a:xfrm>
        </p:spPr>
      </p:pic>
      <p:sp>
        <p:nvSpPr>
          <p:cNvPr id="5" name="4 Rectángulo"/>
          <p:cNvSpPr/>
          <p:nvPr/>
        </p:nvSpPr>
        <p:spPr>
          <a:xfrm>
            <a:off x="3889762" y="620688"/>
            <a:ext cx="1364477" cy="923330"/>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Rounded MT Bold" pitchFamily="34" charset="0"/>
                <a:cs typeface="+mn-cs"/>
              </a:rPr>
              <a:t>FIN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s_islas._">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Las_islas._</Template>
  <TotalTime>2</TotalTime>
  <Words>631</Words>
  <Application>Microsoft Office PowerPoint</Application>
  <PresentationFormat>Presentación en pantalla (4:3)</PresentationFormat>
  <Paragraphs>22</Paragraphs>
  <Slides>18</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18</vt:i4>
      </vt:variant>
    </vt:vector>
  </HeadingPairs>
  <TitlesOfParts>
    <vt:vector size="23" baseType="lpstr">
      <vt:lpstr>Arial</vt:lpstr>
      <vt:lpstr>Calibri</vt:lpstr>
      <vt:lpstr>Arial Rounded MT Bold</vt:lpstr>
      <vt:lpstr>Las_islas._</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cp:revision>
  <dcterms:created xsi:type="dcterms:W3CDTF">2016-07-13T20:31:52Z</dcterms:created>
  <dcterms:modified xsi:type="dcterms:W3CDTF">2016-07-13T20:33:58Z</dcterms:modified>
</cp:coreProperties>
</file>