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2" r:id="rId7"/>
    <p:sldId id="261" r:id="rId8"/>
    <p:sldId id="260"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6858000" type="screen4x3"/>
  <p:notesSz cx="6858000" cy="9144000"/>
  <p:defaultTextStyle>
    <a:defPPr>
      <a:defRPr lang="nl-NL"/>
    </a:defPPr>
    <a:lvl1pPr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1pPr>
    <a:lvl2pPr marL="4572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2pPr>
    <a:lvl3pPr marL="9144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3pPr>
    <a:lvl4pPr marL="13716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4pPr>
    <a:lvl5pPr marL="18288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2400" kern="1200">
        <a:solidFill>
          <a:schemeClr val="tx1"/>
        </a:solidFill>
        <a:latin typeface="Times New Roman" pitchFamily="18" charset="0"/>
        <a:ea typeface="+mn-ea"/>
        <a:cs typeface="Times New Roman" pitchFamily="18" charset="0"/>
      </a:defRPr>
    </a:lvl6pPr>
    <a:lvl7pPr marL="2743200" algn="l" defTabSz="914400" rtl="0" eaLnBrk="1" latinLnBrk="0" hangingPunct="1">
      <a:defRPr sz="2400" kern="1200">
        <a:solidFill>
          <a:schemeClr val="tx1"/>
        </a:solidFill>
        <a:latin typeface="Times New Roman" pitchFamily="18" charset="0"/>
        <a:ea typeface="+mn-ea"/>
        <a:cs typeface="Times New Roman" pitchFamily="18" charset="0"/>
      </a:defRPr>
    </a:lvl7pPr>
    <a:lvl8pPr marL="3200400" algn="l" defTabSz="914400" rtl="0" eaLnBrk="1" latinLnBrk="0" hangingPunct="1">
      <a:defRPr sz="2400" kern="1200">
        <a:solidFill>
          <a:schemeClr val="tx1"/>
        </a:solidFill>
        <a:latin typeface="Times New Roman" pitchFamily="18" charset="0"/>
        <a:ea typeface="+mn-ea"/>
        <a:cs typeface="Times New Roman" pitchFamily="18" charset="0"/>
      </a:defRPr>
    </a:lvl8pPr>
    <a:lvl9pPr marL="3657600" algn="l" defTabSz="914400" rtl="0" eaLnBrk="1" latinLnBrk="0" hangingPunct="1">
      <a:defRPr sz="2400" kern="1200">
        <a:solidFill>
          <a:schemeClr val="tx1"/>
        </a:solidFill>
        <a:latin typeface="Times New Roman" pitchFamily="18" charset="0"/>
        <a:ea typeface="+mn-ea"/>
        <a:cs typeface="Times New Roman" pitchFamily="18" charset="0"/>
      </a:defRPr>
    </a:lvl9pPr>
  </p:defaultTextStyle>
  <p:modifyVerifier cryptProviderType="rsaFull" cryptAlgorithmClass="hash" cryptAlgorithmType="typeAny" cryptAlgorithmSid="4" spinCount="100000" saltData="ddMrTsIGSV+Pqhtct1osig==" hashData="qN+L+9EdnVy9/JXg5zfzJ8oNJo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787"/>
    <p:restoredTop sz="90929"/>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83F1553B-E7C3-4955-B0E8-24D42C75F04D}" type="slidenum">
              <a:rPr lang="nl-NL"/>
              <a:pPr/>
              <a:t>‹Nº›</a:t>
            </a:fld>
            <a:endParaRPr lang="nl-NL"/>
          </a:p>
        </p:txBody>
      </p:sp>
    </p:spTree>
  </p:cSld>
  <p:clrMapOvr>
    <a:masterClrMapping/>
  </p:clrMapOvr>
  <p:transition spd="med">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1430CA65-4D9D-4ABA-8853-4B8E3D337ACB}" type="slidenum">
              <a:rPr lang="nl-NL"/>
              <a:pPr/>
              <a:t>‹Nº›</a:t>
            </a:fld>
            <a:endParaRPr lang="nl-NL"/>
          </a:p>
        </p:txBody>
      </p:sp>
    </p:spTree>
  </p:cSld>
  <p:clrMapOvr>
    <a:masterClrMapping/>
  </p:clrMapOvr>
  <p:transition spd="med">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44507FF3-C6E3-4E55-9498-A322088D08D6}" type="slidenum">
              <a:rPr lang="nl-NL"/>
              <a:pPr/>
              <a:t>‹Nº›</a:t>
            </a:fld>
            <a:endParaRPr lang="nl-NL"/>
          </a:p>
        </p:txBody>
      </p:sp>
    </p:spTree>
  </p:cSld>
  <p:clrMapOvr>
    <a:masterClrMapping/>
  </p:clrMapOvr>
  <p:transition spd="med">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nl-NL"/>
          </a:p>
        </p:txBody>
      </p:sp>
      <p:sp>
        <p:nvSpPr>
          <p:cNvPr id="6" name="5 Marcador de pie de página"/>
          <p:cNvSpPr>
            <a:spLocks noGrp="1"/>
          </p:cNvSpPr>
          <p:nvPr>
            <p:ph type="ftr" sz="quarter" idx="11"/>
          </p:nvPr>
        </p:nvSpPr>
        <p:spPr/>
        <p:txBody>
          <a:bodyPr/>
          <a:lstStyle>
            <a:lvl1pPr>
              <a:defRPr/>
            </a:lvl1pPr>
          </a:lstStyle>
          <a:p>
            <a:endParaRPr lang="nl-NL"/>
          </a:p>
        </p:txBody>
      </p:sp>
      <p:sp>
        <p:nvSpPr>
          <p:cNvPr id="7" name="6 Marcador de número de diapositiva"/>
          <p:cNvSpPr>
            <a:spLocks noGrp="1"/>
          </p:cNvSpPr>
          <p:nvPr>
            <p:ph type="sldNum" sz="quarter" idx="12"/>
          </p:nvPr>
        </p:nvSpPr>
        <p:spPr/>
        <p:txBody>
          <a:bodyPr/>
          <a:lstStyle>
            <a:lvl1pPr>
              <a:defRPr/>
            </a:lvl1pPr>
          </a:lstStyle>
          <a:p>
            <a:fld id="{28FBBB30-5C4A-45E4-80EB-56BDF340E233}" type="slidenum">
              <a:rPr lang="nl-NL"/>
              <a:pPr/>
              <a:t>‹Nº›</a:t>
            </a:fld>
            <a:endParaRPr lang="nl-NL"/>
          </a:p>
        </p:txBody>
      </p:sp>
    </p:spTree>
  </p:cSld>
  <p:clrMapOvr>
    <a:masterClrMapping/>
  </p:clrMapOvr>
  <p:transition spd="med">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nl-NL"/>
          </a:p>
        </p:txBody>
      </p:sp>
      <p:sp>
        <p:nvSpPr>
          <p:cNvPr id="8" name="7 Marcador de pie de página"/>
          <p:cNvSpPr>
            <a:spLocks noGrp="1"/>
          </p:cNvSpPr>
          <p:nvPr>
            <p:ph type="ftr" sz="quarter" idx="11"/>
          </p:nvPr>
        </p:nvSpPr>
        <p:spPr/>
        <p:txBody>
          <a:bodyPr/>
          <a:lstStyle>
            <a:lvl1pPr>
              <a:defRPr/>
            </a:lvl1pPr>
          </a:lstStyle>
          <a:p>
            <a:endParaRPr lang="nl-NL"/>
          </a:p>
        </p:txBody>
      </p:sp>
      <p:sp>
        <p:nvSpPr>
          <p:cNvPr id="9" name="8 Marcador de número de diapositiva"/>
          <p:cNvSpPr>
            <a:spLocks noGrp="1"/>
          </p:cNvSpPr>
          <p:nvPr>
            <p:ph type="sldNum" sz="quarter" idx="12"/>
          </p:nvPr>
        </p:nvSpPr>
        <p:spPr/>
        <p:txBody>
          <a:bodyPr/>
          <a:lstStyle>
            <a:lvl1pPr>
              <a:defRPr/>
            </a:lvl1pPr>
          </a:lstStyle>
          <a:p>
            <a:fld id="{B0E755E0-0084-4936-B681-EEDED0E2766B}" type="slidenum">
              <a:rPr lang="nl-NL"/>
              <a:pPr/>
              <a:t>‹Nº›</a:t>
            </a:fld>
            <a:endParaRPr lang="nl-NL"/>
          </a:p>
        </p:txBody>
      </p:sp>
    </p:spTree>
  </p:cSld>
  <p:clrMapOvr>
    <a:masterClrMapping/>
  </p:clrMapOvr>
  <p:transition spd="med">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nl-NL"/>
          </a:p>
        </p:txBody>
      </p:sp>
      <p:sp>
        <p:nvSpPr>
          <p:cNvPr id="4" name="3 Marcador de pie de página"/>
          <p:cNvSpPr>
            <a:spLocks noGrp="1"/>
          </p:cNvSpPr>
          <p:nvPr>
            <p:ph type="ftr" sz="quarter" idx="11"/>
          </p:nvPr>
        </p:nvSpPr>
        <p:spPr/>
        <p:txBody>
          <a:bodyPr/>
          <a:lstStyle>
            <a:lvl1pPr>
              <a:defRPr/>
            </a:lvl1pPr>
          </a:lstStyle>
          <a:p>
            <a:endParaRPr lang="nl-NL"/>
          </a:p>
        </p:txBody>
      </p:sp>
      <p:sp>
        <p:nvSpPr>
          <p:cNvPr id="5" name="4 Marcador de número de diapositiva"/>
          <p:cNvSpPr>
            <a:spLocks noGrp="1"/>
          </p:cNvSpPr>
          <p:nvPr>
            <p:ph type="sldNum" sz="quarter" idx="12"/>
          </p:nvPr>
        </p:nvSpPr>
        <p:spPr/>
        <p:txBody>
          <a:bodyPr/>
          <a:lstStyle>
            <a:lvl1pPr>
              <a:defRPr/>
            </a:lvl1pPr>
          </a:lstStyle>
          <a:p>
            <a:fld id="{F8E71372-1D65-4CD1-BD62-7CA49BAE9EDC}" type="slidenum">
              <a:rPr lang="nl-NL"/>
              <a:pPr/>
              <a:t>‹Nº›</a:t>
            </a:fld>
            <a:endParaRPr lang="nl-NL"/>
          </a:p>
        </p:txBody>
      </p:sp>
    </p:spTree>
  </p:cSld>
  <p:clrMapOvr>
    <a:masterClrMapping/>
  </p:clrMapOvr>
  <p:transition spd="med">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nl-NL"/>
          </a:p>
        </p:txBody>
      </p:sp>
      <p:sp>
        <p:nvSpPr>
          <p:cNvPr id="3" name="2 Marcador de pie de página"/>
          <p:cNvSpPr>
            <a:spLocks noGrp="1"/>
          </p:cNvSpPr>
          <p:nvPr>
            <p:ph type="ftr" sz="quarter" idx="11"/>
          </p:nvPr>
        </p:nvSpPr>
        <p:spPr/>
        <p:txBody>
          <a:bodyPr/>
          <a:lstStyle>
            <a:lvl1pPr>
              <a:defRPr/>
            </a:lvl1pPr>
          </a:lstStyle>
          <a:p>
            <a:endParaRPr lang="nl-NL"/>
          </a:p>
        </p:txBody>
      </p:sp>
      <p:sp>
        <p:nvSpPr>
          <p:cNvPr id="4" name="3 Marcador de número de diapositiva"/>
          <p:cNvSpPr>
            <a:spLocks noGrp="1"/>
          </p:cNvSpPr>
          <p:nvPr>
            <p:ph type="sldNum" sz="quarter" idx="12"/>
          </p:nvPr>
        </p:nvSpPr>
        <p:spPr/>
        <p:txBody>
          <a:bodyPr/>
          <a:lstStyle>
            <a:lvl1pPr>
              <a:defRPr/>
            </a:lvl1pPr>
          </a:lstStyle>
          <a:p>
            <a:fld id="{1E6F1119-C024-4107-A466-564AAE2CB8AE}" type="slidenum">
              <a:rPr lang="nl-NL"/>
              <a:pPr/>
              <a:t>‹Nº›</a:t>
            </a:fld>
            <a:endParaRPr lang="nl-NL"/>
          </a:p>
        </p:txBody>
      </p:sp>
    </p:spTree>
  </p:cSld>
  <p:clrMapOvr>
    <a:masterClrMapping/>
  </p:clrMapOvr>
  <p:transition spd="med">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nl-NL"/>
          </a:p>
        </p:txBody>
      </p:sp>
      <p:sp>
        <p:nvSpPr>
          <p:cNvPr id="6" name="5 Marcador de pie de página"/>
          <p:cNvSpPr>
            <a:spLocks noGrp="1"/>
          </p:cNvSpPr>
          <p:nvPr>
            <p:ph type="ftr" sz="quarter" idx="11"/>
          </p:nvPr>
        </p:nvSpPr>
        <p:spPr/>
        <p:txBody>
          <a:bodyPr/>
          <a:lstStyle>
            <a:lvl1pPr>
              <a:defRPr/>
            </a:lvl1pPr>
          </a:lstStyle>
          <a:p>
            <a:endParaRPr lang="nl-NL"/>
          </a:p>
        </p:txBody>
      </p:sp>
      <p:sp>
        <p:nvSpPr>
          <p:cNvPr id="7" name="6 Marcador de número de diapositiva"/>
          <p:cNvSpPr>
            <a:spLocks noGrp="1"/>
          </p:cNvSpPr>
          <p:nvPr>
            <p:ph type="sldNum" sz="quarter" idx="12"/>
          </p:nvPr>
        </p:nvSpPr>
        <p:spPr/>
        <p:txBody>
          <a:bodyPr/>
          <a:lstStyle>
            <a:lvl1pPr>
              <a:defRPr/>
            </a:lvl1pPr>
          </a:lstStyle>
          <a:p>
            <a:fld id="{E42EC424-BA5D-4B35-920B-7732654933C6}" type="slidenum">
              <a:rPr lang="nl-NL"/>
              <a:pPr/>
              <a:t>‹Nº›</a:t>
            </a:fld>
            <a:endParaRPr lang="nl-NL"/>
          </a:p>
        </p:txBody>
      </p:sp>
    </p:spTree>
  </p:cSld>
  <p:clrMapOvr>
    <a:masterClrMapping/>
  </p:clrMapOvr>
  <p:transition spd="med">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nl-NL"/>
          </a:p>
        </p:txBody>
      </p:sp>
      <p:sp>
        <p:nvSpPr>
          <p:cNvPr id="6" name="5 Marcador de pie de página"/>
          <p:cNvSpPr>
            <a:spLocks noGrp="1"/>
          </p:cNvSpPr>
          <p:nvPr>
            <p:ph type="ftr" sz="quarter" idx="11"/>
          </p:nvPr>
        </p:nvSpPr>
        <p:spPr/>
        <p:txBody>
          <a:bodyPr/>
          <a:lstStyle>
            <a:lvl1pPr>
              <a:defRPr/>
            </a:lvl1pPr>
          </a:lstStyle>
          <a:p>
            <a:endParaRPr lang="nl-NL"/>
          </a:p>
        </p:txBody>
      </p:sp>
      <p:sp>
        <p:nvSpPr>
          <p:cNvPr id="7" name="6 Marcador de número de diapositiva"/>
          <p:cNvSpPr>
            <a:spLocks noGrp="1"/>
          </p:cNvSpPr>
          <p:nvPr>
            <p:ph type="sldNum" sz="quarter" idx="12"/>
          </p:nvPr>
        </p:nvSpPr>
        <p:spPr/>
        <p:txBody>
          <a:bodyPr/>
          <a:lstStyle>
            <a:lvl1pPr>
              <a:defRPr/>
            </a:lvl1pPr>
          </a:lstStyle>
          <a:p>
            <a:fld id="{4368D43E-AC9A-4DAC-9C0F-D015BCB82EC9}" type="slidenum">
              <a:rPr lang="nl-NL"/>
              <a:pPr/>
              <a:t>‹Nº›</a:t>
            </a:fld>
            <a:endParaRPr lang="nl-NL"/>
          </a:p>
        </p:txBody>
      </p:sp>
    </p:spTree>
  </p:cSld>
  <p:clrMapOvr>
    <a:masterClrMapping/>
  </p:clrMapOvr>
  <p:transition spd="med">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4EF86A7D-E5E3-4460-AA8E-04C38CEB32BD}" type="slidenum">
              <a:rPr lang="nl-NL"/>
              <a:pPr/>
              <a:t>‹Nº›</a:t>
            </a:fld>
            <a:endParaRPr lang="nl-NL"/>
          </a:p>
        </p:txBody>
      </p:sp>
    </p:spTree>
  </p:cSld>
  <p:clrMapOvr>
    <a:masterClrMapping/>
  </p:clrMapOvr>
  <p:transition spd="med">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4068C8C9-4170-442B-9B45-CE13A807286D}" type="slidenum">
              <a:rPr lang="nl-NL"/>
              <a:pPr/>
              <a:t>‹Nº›</a:t>
            </a:fld>
            <a:endParaRPr lang="nl-NL"/>
          </a:p>
        </p:txBody>
      </p:sp>
    </p:spTree>
  </p:cSld>
  <p:clrMapOvr>
    <a:masterClrMapping/>
  </p:clrMapOvr>
  <p:transition spd="med">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99">
                <a:gamma/>
                <a:shade val="83137"/>
                <a:invGamma/>
              </a:srgbClr>
            </a:gs>
            <a:gs pos="100000">
              <a:srgbClr val="00009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nl-NL" smtClean="0"/>
              <a:t>Klik om het opmaakprofiel van de modeltitel te bewerken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nl-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nl-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723735C-E7A6-41CC-9401-BD93DADA375E}" type="slidenum">
              <a:rPr lang="nl-NL"/>
              <a:pPr/>
              <a:t>‹Nº›</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checker/>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rita\Pictures\Marquitos\borde azul1.gif"/>
          <p:cNvPicPr>
            <a:picLocks noChangeAspect="1" noChangeArrowheads="1"/>
          </p:cNvPicPr>
          <p:nvPr/>
        </p:nvPicPr>
        <p:blipFill>
          <a:blip r:embed="rId3" cstate="print"/>
          <a:srcRect/>
          <a:stretch>
            <a:fillRect/>
          </a:stretch>
        </p:blipFill>
        <p:spPr bwMode="auto">
          <a:xfrm>
            <a:off x="190500" y="165100"/>
            <a:ext cx="8763000" cy="6526213"/>
          </a:xfrm>
          <a:prstGeom prst="rect">
            <a:avLst/>
          </a:prstGeom>
          <a:noFill/>
        </p:spPr>
      </p:pic>
      <p:sp>
        <p:nvSpPr>
          <p:cNvPr id="2052" name="WordArt 4"/>
          <p:cNvSpPr>
            <a:spLocks noChangeArrowheads="1" noChangeShapeType="1" noTextEdit="1"/>
          </p:cNvSpPr>
          <p:nvPr/>
        </p:nvSpPr>
        <p:spPr bwMode="auto">
          <a:xfrm>
            <a:off x="1352550" y="1219200"/>
            <a:ext cx="6438900" cy="704850"/>
          </a:xfrm>
          <a:prstGeom prst="rect">
            <a:avLst/>
          </a:prstGeom>
        </p:spPr>
        <p:txBody>
          <a:bodyPr wrap="none" fromWordArt="1">
            <a:prstTxWarp prst="textPlain">
              <a:avLst>
                <a:gd name="adj" fmla="val 50000"/>
              </a:avLst>
            </a:prstTxWarp>
          </a:bodyPr>
          <a:lstStyle/>
          <a:p>
            <a:pPr algn="ctr"/>
            <a:r>
              <a:rPr lang="es-ES" sz="4000" kern="10" dirty="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Las 15 pequeñas calles</a:t>
            </a:r>
          </a:p>
        </p:txBody>
      </p:sp>
      <p:sp>
        <p:nvSpPr>
          <p:cNvPr id="2053" name="WordArt 5"/>
          <p:cNvSpPr>
            <a:spLocks noChangeArrowheads="1" noChangeShapeType="1" noTextEdit="1"/>
          </p:cNvSpPr>
          <p:nvPr/>
        </p:nvSpPr>
        <p:spPr bwMode="auto">
          <a:xfrm>
            <a:off x="2428875" y="2438400"/>
            <a:ext cx="4286250" cy="647700"/>
          </a:xfrm>
          <a:prstGeom prst="rect">
            <a:avLst/>
          </a:prstGeom>
        </p:spPr>
        <p:txBody>
          <a:bodyPr wrap="none" fromWordArt="1">
            <a:prstTxWarp prst="textPlain">
              <a:avLst>
                <a:gd name="adj" fmla="val 50000"/>
              </a:avLst>
            </a:prstTxWarp>
          </a:bodyPr>
          <a:lstStyle/>
          <a:p>
            <a:pPr algn="ctr"/>
            <a:r>
              <a:rPr lang="es-ES" sz="3600" kern="10" dirty="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con más encanto</a:t>
            </a:r>
          </a:p>
        </p:txBody>
      </p:sp>
      <p:pic>
        <p:nvPicPr>
          <p:cNvPr id="2054" name="Picture 6" descr="C:\Users\rita\Pictures\gifs\car1.gif"/>
          <p:cNvPicPr>
            <a:picLocks noChangeAspect="1" noChangeArrowheads="1" noCrop="1"/>
          </p:cNvPicPr>
          <p:nvPr/>
        </p:nvPicPr>
        <p:blipFill>
          <a:blip r:embed="rId4" cstate="print"/>
          <a:srcRect/>
          <a:stretch>
            <a:fillRect/>
          </a:stretch>
        </p:blipFill>
        <p:spPr bwMode="auto">
          <a:xfrm>
            <a:off x="914400" y="3733800"/>
            <a:ext cx="2103438" cy="1371600"/>
          </a:xfrm>
          <a:prstGeom prst="rect">
            <a:avLst/>
          </a:prstGeom>
          <a:noFill/>
        </p:spPr>
      </p:pic>
      <p:pic>
        <p:nvPicPr>
          <p:cNvPr id="2055" name="Picture 7" descr="C:\Users\rita\Pictures\gifs\maus1.gif"/>
          <p:cNvPicPr>
            <a:picLocks noChangeAspect="1" noChangeArrowheads="1" noCrop="1"/>
          </p:cNvPicPr>
          <p:nvPr/>
        </p:nvPicPr>
        <p:blipFill>
          <a:blip r:embed="rId5" cstate="print"/>
          <a:srcRect/>
          <a:stretch>
            <a:fillRect/>
          </a:stretch>
        </p:blipFill>
        <p:spPr bwMode="auto">
          <a:xfrm>
            <a:off x="7467600" y="5334000"/>
            <a:ext cx="762000" cy="484188"/>
          </a:xfrm>
          <a:prstGeom prst="rect">
            <a:avLst/>
          </a:prstGeom>
          <a:noFill/>
        </p:spPr>
      </p:pic>
      <p:pic>
        <p:nvPicPr>
          <p:cNvPr id="2058" name="Picture 10" descr="C:\Users\rita\Pictures\gifs\musi18.gif"/>
          <p:cNvPicPr>
            <a:picLocks noChangeAspect="1" noChangeArrowheads="1" noCrop="1"/>
          </p:cNvPicPr>
          <p:nvPr/>
        </p:nvPicPr>
        <p:blipFill>
          <a:blip r:embed="rId6" cstate="print"/>
          <a:srcRect/>
          <a:stretch>
            <a:fillRect/>
          </a:stretch>
        </p:blipFill>
        <p:spPr bwMode="auto">
          <a:xfrm>
            <a:off x="5638800" y="4800600"/>
            <a:ext cx="1211263" cy="1257300"/>
          </a:xfrm>
          <a:prstGeom prst="rect">
            <a:avLst/>
          </a:prstGeom>
          <a:noFill/>
        </p:spPr>
      </p:pic>
    </p:spTree>
  </p:cSld>
  <p:clrMapOvr>
    <a:masterClrMapping/>
  </p:clrMapOvr>
  <p:transition spd="med">
    <p:checker/>
    <p:sndAc>
      <p:stSnd loop="1">
        <p:snd r:embed="rId2" name="Welcome to my world.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3075" name="Picture 3" descr="C:\Users\rita\Documents\Las 15 calles\1Antibes.jpg"/>
          <p:cNvPicPr>
            <a:picLocks noChangeAspect="1" noChangeArrowheads="1"/>
          </p:cNvPicPr>
          <p:nvPr/>
        </p:nvPicPr>
        <p:blipFill>
          <a:blip r:embed="rId3" cstate="print"/>
          <a:srcRect/>
          <a:stretch>
            <a:fillRect/>
          </a:stretch>
        </p:blipFill>
        <p:spPr bwMode="auto">
          <a:xfrm>
            <a:off x="609600" y="457200"/>
            <a:ext cx="4006850" cy="6019800"/>
          </a:xfrm>
          <a:prstGeom prst="rect">
            <a:avLst/>
          </a:prstGeom>
          <a:noFill/>
        </p:spPr>
      </p:pic>
      <p:sp>
        <p:nvSpPr>
          <p:cNvPr id="3076" name="Rectangle 4"/>
          <p:cNvSpPr>
            <a:spLocks noChangeArrowheads="1"/>
          </p:cNvSpPr>
          <p:nvPr/>
        </p:nvSpPr>
        <p:spPr bwMode="auto">
          <a:xfrm>
            <a:off x="4800600" y="2909888"/>
            <a:ext cx="4343400" cy="519112"/>
          </a:xfrm>
          <a:prstGeom prst="rect">
            <a:avLst/>
          </a:prstGeom>
          <a:noFill/>
          <a:ln w="9525">
            <a:noFill/>
            <a:miter lim="800000"/>
            <a:headEnd/>
            <a:tailEnd/>
          </a:ln>
          <a:effectLst/>
        </p:spPr>
        <p:txBody>
          <a:bodyPr>
            <a:spAutoFit/>
          </a:bodyPr>
          <a:lstStyle/>
          <a:p>
            <a:r>
              <a:rPr lang="es-AR" sz="2800" b="1" i="1">
                <a:solidFill>
                  <a:schemeClr val="hlink"/>
                </a:solidFill>
              </a:rPr>
              <a:t>Calle en Antibes, Francia</a:t>
            </a:r>
            <a:r>
              <a:rPr lang="nl-NL" sz="2800" b="1" i="1">
                <a:solidFill>
                  <a:schemeClr val="hlink"/>
                </a:solidFill>
              </a:rPr>
              <a:t> </a:t>
            </a:r>
          </a:p>
        </p:txBody>
      </p:sp>
    </p:spTree>
  </p:cSld>
  <p:clrMapOvr>
    <a:masterClrMapping/>
  </p:clrMapOvr>
  <p:transition spd="med">
    <p:check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sp>
        <p:nvSpPr>
          <p:cNvPr id="4099" name="Rectangle 3"/>
          <p:cNvSpPr>
            <a:spLocks noChangeArrowheads="1"/>
          </p:cNvSpPr>
          <p:nvPr/>
        </p:nvSpPr>
        <p:spPr bwMode="auto">
          <a:xfrm>
            <a:off x="533400" y="1009650"/>
            <a:ext cx="8077200" cy="4838700"/>
          </a:xfrm>
          <a:prstGeom prst="rect">
            <a:avLst/>
          </a:prstGeom>
          <a:noFill/>
          <a:ln w="9525">
            <a:noFill/>
            <a:miter lim="800000"/>
            <a:headEnd/>
            <a:tailEnd/>
          </a:ln>
          <a:effectLst/>
        </p:spPr>
        <p:txBody>
          <a:bodyPr>
            <a:spAutoFit/>
          </a:bodyPr>
          <a:lstStyle/>
          <a:p>
            <a:r>
              <a:rPr lang="nl-NL" b="1" i="1">
                <a:solidFill>
                  <a:schemeClr val="hlink"/>
                </a:solidFill>
              </a:rPr>
              <a:t>Antibes es una ciudad turística en el departamento de Alpes Marítimos, en el sureste de Francia. </a:t>
            </a:r>
            <a:endParaRPr lang="nl-BE" b="1" i="1">
              <a:solidFill>
                <a:schemeClr val="hlink"/>
              </a:solidFill>
            </a:endParaRPr>
          </a:p>
          <a:p>
            <a:endParaRPr lang="nl-BE" b="1" i="1">
              <a:solidFill>
                <a:schemeClr val="hlink"/>
              </a:solidFill>
            </a:endParaRPr>
          </a:p>
          <a:p>
            <a:r>
              <a:rPr lang="nl-NL" b="1" i="1">
                <a:solidFill>
                  <a:schemeClr val="hlink"/>
                </a:solidFill>
              </a:rPr>
              <a:t>Se encuentra en el Mediterráneo, en la Costa Azul, situado entre Cannes y Niza. </a:t>
            </a:r>
            <a:endParaRPr lang="nl-BE" b="1" i="1">
              <a:solidFill>
                <a:schemeClr val="hlink"/>
              </a:solidFill>
            </a:endParaRPr>
          </a:p>
          <a:p>
            <a:endParaRPr lang="nl-BE" b="1" i="1">
              <a:solidFill>
                <a:schemeClr val="hlink"/>
              </a:solidFill>
            </a:endParaRPr>
          </a:p>
          <a:p>
            <a:r>
              <a:rPr lang="nl-NL" b="1" i="1">
                <a:solidFill>
                  <a:schemeClr val="hlink"/>
                </a:solidFill>
              </a:rPr>
              <a:t>La sección de casco antigüo de Antibes tiene que ser uno de los lugares más tranquilos de la Riviera francesa. </a:t>
            </a:r>
            <a:endParaRPr lang="nl-BE" b="1" i="1">
              <a:solidFill>
                <a:schemeClr val="hlink"/>
              </a:solidFill>
            </a:endParaRPr>
          </a:p>
          <a:p>
            <a:endParaRPr lang="nl-BE" b="1" i="1">
              <a:solidFill>
                <a:schemeClr val="hlink"/>
              </a:solidFill>
            </a:endParaRPr>
          </a:p>
          <a:p>
            <a:r>
              <a:rPr lang="nl-NL" b="1" i="1">
                <a:solidFill>
                  <a:schemeClr val="hlink"/>
                </a:solidFill>
              </a:rPr>
              <a:t>Fascinante calle de Antibes (de la imagen), estaba llena de muchas tiendas de arte, residencias y locales realizadas por un agradable paseo por decir lo menos.</a:t>
            </a:r>
          </a:p>
          <a:p>
            <a:pPr eaLnBrk="0" hangingPunct="0"/>
            <a:endParaRPr lang="nl-NL" b="1" i="1">
              <a:solidFill>
                <a:schemeClr val="hlink"/>
              </a:solidFill>
            </a:endParaRPr>
          </a:p>
        </p:txBody>
      </p:sp>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5123" name="Picture 3" descr="C:\Users\rita\Documents\Las 15 calles\2jerez2.jpg"/>
          <p:cNvPicPr>
            <a:picLocks noChangeAspect="1" noChangeArrowheads="1"/>
          </p:cNvPicPr>
          <p:nvPr/>
        </p:nvPicPr>
        <p:blipFill>
          <a:blip r:embed="rId3" cstate="print"/>
          <a:srcRect/>
          <a:stretch>
            <a:fillRect/>
          </a:stretch>
        </p:blipFill>
        <p:spPr bwMode="auto">
          <a:xfrm>
            <a:off x="838200" y="457200"/>
            <a:ext cx="7543800" cy="5657850"/>
          </a:xfrm>
          <a:prstGeom prst="rect">
            <a:avLst/>
          </a:prstGeom>
          <a:noFill/>
        </p:spPr>
      </p:pic>
      <p:sp>
        <p:nvSpPr>
          <p:cNvPr id="5124" name="Rectangle 4"/>
          <p:cNvSpPr>
            <a:spLocks noChangeArrowheads="1"/>
          </p:cNvSpPr>
          <p:nvPr/>
        </p:nvSpPr>
        <p:spPr bwMode="auto">
          <a:xfrm>
            <a:off x="2362200" y="6096000"/>
            <a:ext cx="4419600" cy="519113"/>
          </a:xfrm>
          <a:prstGeom prst="rect">
            <a:avLst/>
          </a:prstGeom>
          <a:noFill/>
          <a:ln w="9525">
            <a:noFill/>
            <a:miter lim="800000"/>
            <a:headEnd/>
            <a:tailEnd/>
          </a:ln>
          <a:effectLst/>
        </p:spPr>
        <p:txBody>
          <a:bodyPr>
            <a:spAutoFit/>
          </a:bodyPr>
          <a:lstStyle/>
          <a:p>
            <a:r>
              <a:rPr lang="es-AR" sz="2800" b="1" i="1">
                <a:solidFill>
                  <a:schemeClr val="hlink"/>
                </a:solidFill>
                <a:latin typeface="Arial" charset="0"/>
                <a:cs typeface="Arial" charset="0"/>
              </a:rPr>
              <a:t>Calle en Jerez, Espa</a:t>
            </a:r>
            <a:r>
              <a:rPr lang="es-AR" sz="2800" b="1" i="1">
                <a:solidFill>
                  <a:schemeClr val="hlink"/>
                </a:solidFill>
                <a:latin typeface="Times New Roman"/>
                <a:cs typeface="Arial" charset="0"/>
              </a:rPr>
              <a:t>ñ</a:t>
            </a:r>
            <a:r>
              <a:rPr lang="es-AR" sz="2800" b="1" i="1">
                <a:solidFill>
                  <a:schemeClr val="hlink"/>
                </a:solidFill>
                <a:latin typeface="Arial" charset="0"/>
                <a:cs typeface="Arial" charset="0"/>
              </a:rPr>
              <a:t>a</a:t>
            </a:r>
            <a:r>
              <a:rPr lang="nl-NL" sz="900"/>
              <a:t> </a:t>
            </a:r>
            <a:endParaRPr lang="nl-NL"/>
          </a:p>
        </p:txBody>
      </p:sp>
    </p:spTree>
  </p:cSld>
  <p:clrMapOvr>
    <a:masterClrMapping/>
  </p:clrMapOvr>
  <p:transition spd="med">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sp>
        <p:nvSpPr>
          <p:cNvPr id="8196" name="Rectangle 4"/>
          <p:cNvSpPr>
            <a:spLocks noChangeArrowheads="1"/>
          </p:cNvSpPr>
          <p:nvPr/>
        </p:nvSpPr>
        <p:spPr bwMode="auto">
          <a:xfrm>
            <a:off x="1143000" y="1752600"/>
            <a:ext cx="6858000" cy="2647950"/>
          </a:xfrm>
          <a:prstGeom prst="rect">
            <a:avLst/>
          </a:prstGeom>
          <a:noFill/>
          <a:ln w="9525">
            <a:noFill/>
            <a:miter lim="800000"/>
            <a:headEnd/>
            <a:tailEnd/>
          </a:ln>
          <a:effectLst/>
        </p:spPr>
        <p:txBody>
          <a:bodyPr>
            <a:spAutoFit/>
          </a:bodyPr>
          <a:lstStyle/>
          <a:p>
            <a:pPr>
              <a:spcBef>
                <a:spcPct val="50000"/>
              </a:spcBef>
            </a:pPr>
            <a:r>
              <a:rPr lang="nl-NL" b="1" i="1">
                <a:solidFill>
                  <a:schemeClr val="hlink"/>
                </a:solidFill>
              </a:rPr>
              <a:t>Los árboles están puestos contra la pared, con los troncos limpios permitiendo así que</a:t>
            </a:r>
            <a:r>
              <a:rPr lang="nl-BE" b="1" i="1">
                <a:solidFill>
                  <a:schemeClr val="hlink"/>
                </a:solidFill>
              </a:rPr>
              <a:t> </a:t>
            </a:r>
            <a:r>
              <a:rPr lang="nl-NL" b="1" i="1">
                <a:solidFill>
                  <a:schemeClr val="hlink"/>
                </a:solidFill>
              </a:rPr>
              <a:t>el dosel se forme sobre el carril</a:t>
            </a:r>
            <a:endParaRPr lang="nl-BE" b="1" i="1">
              <a:solidFill>
                <a:schemeClr val="hlink"/>
              </a:solidFill>
            </a:endParaRPr>
          </a:p>
          <a:p>
            <a:pPr>
              <a:spcBef>
                <a:spcPct val="50000"/>
              </a:spcBef>
            </a:pPr>
            <a:endParaRPr lang="nl-NL" b="1" i="1">
              <a:solidFill>
                <a:schemeClr val="hlink"/>
              </a:solidFill>
            </a:endParaRPr>
          </a:p>
          <a:p>
            <a:pPr eaLnBrk="0" hangingPunct="0">
              <a:spcBef>
                <a:spcPct val="50000"/>
              </a:spcBef>
            </a:pPr>
            <a:r>
              <a:rPr lang="nl-NL" b="1" i="1">
                <a:solidFill>
                  <a:schemeClr val="hlink"/>
                </a:solidFill>
              </a:rPr>
              <a:t>La calle está localizada en la parte vieja de la ciudad y actualmente es peatonal.</a:t>
            </a:r>
          </a:p>
        </p:txBody>
      </p:sp>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7171" name="Picture 3" descr="C:\Users\rita\Documents\Las 15 calles\4Jerez.jpg"/>
          <p:cNvPicPr>
            <a:picLocks noChangeAspect="1" noChangeArrowheads="1"/>
          </p:cNvPicPr>
          <p:nvPr/>
        </p:nvPicPr>
        <p:blipFill>
          <a:blip r:embed="rId3" cstate="print"/>
          <a:srcRect/>
          <a:stretch>
            <a:fillRect/>
          </a:stretch>
        </p:blipFill>
        <p:spPr bwMode="auto">
          <a:xfrm>
            <a:off x="647700" y="485775"/>
            <a:ext cx="7848600" cy="5886450"/>
          </a:xfrm>
          <a:prstGeom prst="rect">
            <a:avLst/>
          </a:prstGeom>
          <a:noFill/>
        </p:spPr>
      </p:pic>
    </p:spTree>
  </p:cSld>
  <p:clrMapOvr>
    <a:masterClrMapping/>
  </p:clrMapOvr>
  <p:transition spd="med">
    <p:check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6147" name="Picture 3" descr="C:\Users\rita\Documents\Las 15 calles\3Jerez.jpg"/>
          <p:cNvPicPr>
            <a:picLocks noChangeAspect="1" noChangeArrowheads="1"/>
          </p:cNvPicPr>
          <p:nvPr/>
        </p:nvPicPr>
        <p:blipFill>
          <a:blip r:embed="rId3" cstate="print"/>
          <a:srcRect/>
          <a:stretch>
            <a:fillRect/>
          </a:stretch>
        </p:blipFill>
        <p:spPr bwMode="auto">
          <a:xfrm>
            <a:off x="457200" y="381000"/>
            <a:ext cx="4576763" cy="6096000"/>
          </a:xfrm>
          <a:prstGeom prst="rect">
            <a:avLst/>
          </a:prstGeom>
          <a:noFill/>
        </p:spPr>
      </p:pic>
      <p:sp>
        <p:nvSpPr>
          <p:cNvPr id="6148" name="Rectangle 4"/>
          <p:cNvSpPr>
            <a:spLocks noChangeArrowheads="1"/>
          </p:cNvSpPr>
          <p:nvPr/>
        </p:nvSpPr>
        <p:spPr bwMode="auto">
          <a:xfrm>
            <a:off x="5181600" y="838200"/>
            <a:ext cx="3657600" cy="4838700"/>
          </a:xfrm>
          <a:prstGeom prst="rect">
            <a:avLst/>
          </a:prstGeom>
          <a:noFill/>
          <a:ln w="9525">
            <a:noFill/>
            <a:miter lim="800000"/>
            <a:headEnd/>
            <a:tailEnd/>
          </a:ln>
          <a:effectLst/>
        </p:spPr>
        <p:txBody>
          <a:bodyPr>
            <a:spAutoFit/>
          </a:bodyPr>
          <a:lstStyle/>
          <a:p>
            <a:r>
              <a:rPr lang="nl-NL" b="1" i="1">
                <a:solidFill>
                  <a:schemeClr val="hlink"/>
                </a:solidFill>
              </a:rPr>
              <a:t>La economía de Jerez se ha centrado tradicionalmente en la industria del vino,  exporta</a:t>
            </a:r>
            <a:r>
              <a:rPr lang="nl-BE" b="1" i="1">
                <a:solidFill>
                  <a:schemeClr val="hlink"/>
                </a:solidFill>
              </a:rPr>
              <a:t>ndo</a:t>
            </a:r>
            <a:r>
              <a:rPr lang="nl-NL" b="1" i="1">
                <a:solidFill>
                  <a:schemeClr val="hlink"/>
                </a:solidFill>
              </a:rPr>
              <a:t>  vino de Jerez en todo el mundo.</a:t>
            </a:r>
            <a:endParaRPr lang="nl-BE" b="1" i="1">
              <a:solidFill>
                <a:schemeClr val="hlink"/>
              </a:solidFill>
            </a:endParaRPr>
          </a:p>
          <a:p>
            <a:r>
              <a:rPr lang="nl-NL" b="1" i="1">
                <a:solidFill>
                  <a:schemeClr val="hlink"/>
                </a:solidFill>
              </a:rPr>
              <a:t> </a:t>
            </a:r>
            <a:endParaRPr lang="nl-BE" b="1" i="1">
              <a:solidFill>
                <a:schemeClr val="hlink"/>
              </a:solidFill>
            </a:endParaRPr>
          </a:p>
          <a:p>
            <a:endParaRPr lang="nl-BE" b="1" i="1">
              <a:solidFill>
                <a:schemeClr val="hlink"/>
              </a:solidFill>
            </a:endParaRPr>
          </a:p>
          <a:p>
            <a:r>
              <a:rPr lang="nl-NL" b="1" i="1">
                <a:solidFill>
                  <a:schemeClr val="hlink"/>
                </a:solidFill>
              </a:rPr>
              <a:t>Este impresionante avenida se encuentra en la ciudad de Jerez de la Frontera en la provincia de Cádiz, Andalucía.</a:t>
            </a:r>
          </a:p>
          <a:p>
            <a:pPr eaLnBrk="0" hangingPunct="0"/>
            <a:endParaRPr lang="nl-NL"/>
          </a:p>
        </p:txBody>
      </p:sp>
    </p:spTree>
  </p:cSld>
  <p:clrMapOvr>
    <a:masterClrMapping/>
  </p:clrMapOvr>
  <p:transition spd="med">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9219" name="Picture 3" descr="C:\Users\rita\Documents\Las 15 calles\5 colmarjpg.jpg"/>
          <p:cNvPicPr>
            <a:picLocks noChangeAspect="1" noChangeArrowheads="1"/>
          </p:cNvPicPr>
          <p:nvPr/>
        </p:nvPicPr>
        <p:blipFill>
          <a:blip r:embed="rId3" cstate="print"/>
          <a:srcRect/>
          <a:stretch>
            <a:fillRect/>
          </a:stretch>
        </p:blipFill>
        <p:spPr bwMode="auto">
          <a:xfrm>
            <a:off x="1676400" y="457200"/>
            <a:ext cx="5791200" cy="5443538"/>
          </a:xfrm>
          <a:prstGeom prst="rect">
            <a:avLst/>
          </a:prstGeom>
          <a:noFill/>
        </p:spPr>
      </p:pic>
      <p:sp>
        <p:nvSpPr>
          <p:cNvPr id="9220" name="Rectangle 4"/>
          <p:cNvSpPr>
            <a:spLocks noChangeArrowheads="1"/>
          </p:cNvSpPr>
          <p:nvPr/>
        </p:nvSpPr>
        <p:spPr bwMode="auto">
          <a:xfrm>
            <a:off x="2095500" y="5943600"/>
            <a:ext cx="4953000" cy="519113"/>
          </a:xfrm>
          <a:prstGeom prst="rect">
            <a:avLst/>
          </a:prstGeom>
          <a:noFill/>
          <a:ln w="9525">
            <a:noFill/>
            <a:miter lim="800000"/>
            <a:headEnd/>
            <a:tailEnd/>
          </a:ln>
          <a:effectLst/>
        </p:spPr>
        <p:txBody>
          <a:bodyPr>
            <a:spAutoFit/>
          </a:bodyPr>
          <a:lstStyle/>
          <a:p>
            <a:r>
              <a:rPr lang="en-US" sz="2800" b="1" i="1">
                <a:solidFill>
                  <a:schemeClr val="hlink"/>
                </a:solidFill>
                <a:latin typeface="Arial" charset="0"/>
                <a:cs typeface="Arial" charset="0"/>
              </a:rPr>
              <a:t>Calle en Colmar, Francia</a:t>
            </a:r>
            <a:r>
              <a:rPr lang="nl-NL" sz="2800" b="1" i="1">
                <a:solidFill>
                  <a:schemeClr val="hlink"/>
                </a:solidFill>
              </a:rPr>
              <a:t> </a:t>
            </a:r>
          </a:p>
        </p:txBody>
      </p:sp>
    </p:spTree>
  </p:cSld>
  <p:clrMapOvr>
    <a:masterClrMapping/>
  </p:clrMapOvr>
  <p:transition spd="med">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10243" name="Picture 3" descr="C:\Users\rita\Documents\Las 15 calles\6 colmar.jpg"/>
          <p:cNvPicPr>
            <a:picLocks noChangeAspect="1" noChangeArrowheads="1"/>
          </p:cNvPicPr>
          <p:nvPr/>
        </p:nvPicPr>
        <p:blipFill>
          <a:blip r:embed="rId3" cstate="print"/>
          <a:srcRect/>
          <a:stretch>
            <a:fillRect/>
          </a:stretch>
        </p:blipFill>
        <p:spPr bwMode="auto">
          <a:xfrm>
            <a:off x="609600" y="620713"/>
            <a:ext cx="7924800" cy="5614987"/>
          </a:xfrm>
          <a:prstGeom prst="rect">
            <a:avLst/>
          </a:prstGeom>
          <a:noFill/>
        </p:spPr>
      </p:pic>
    </p:spTree>
  </p:cSld>
  <p:clrMapOvr>
    <a:masterClrMapping/>
  </p:clrMapOvr>
  <p:transition spd="med">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sp>
        <p:nvSpPr>
          <p:cNvPr id="11268" name="Rectangle 4"/>
          <p:cNvSpPr>
            <a:spLocks noChangeArrowheads="1"/>
          </p:cNvSpPr>
          <p:nvPr/>
        </p:nvSpPr>
        <p:spPr bwMode="auto">
          <a:xfrm>
            <a:off x="571500" y="1524000"/>
            <a:ext cx="8001000" cy="4108450"/>
          </a:xfrm>
          <a:prstGeom prst="rect">
            <a:avLst/>
          </a:prstGeom>
          <a:noFill/>
          <a:ln w="9525">
            <a:noFill/>
            <a:miter lim="800000"/>
            <a:headEnd/>
            <a:tailEnd/>
          </a:ln>
          <a:effectLst/>
        </p:spPr>
        <p:txBody>
          <a:bodyPr>
            <a:spAutoFit/>
          </a:bodyPr>
          <a:lstStyle/>
          <a:p>
            <a:r>
              <a:rPr lang="nl-NL" b="1" i="1">
                <a:solidFill>
                  <a:schemeClr val="hlink"/>
                </a:solidFill>
              </a:rPr>
              <a:t>Colmar es una aldea en el departamento de Haut-Rhin en Alsacia, en el norte de Francia. </a:t>
            </a:r>
            <a:endParaRPr lang="nl-BE" b="1" i="1">
              <a:solidFill>
                <a:schemeClr val="hlink"/>
              </a:solidFill>
            </a:endParaRPr>
          </a:p>
          <a:p>
            <a:r>
              <a:rPr lang="nl-NL" b="1" i="1">
                <a:solidFill>
                  <a:schemeClr val="hlink"/>
                </a:solidFill>
              </a:rPr>
              <a:t/>
            </a:r>
            <a:br>
              <a:rPr lang="nl-NL" b="1" i="1">
                <a:solidFill>
                  <a:schemeClr val="hlink"/>
                </a:solidFill>
              </a:rPr>
            </a:br>
            <a:r>
              <a:rPr lang="nl-NL" b="1" i="1">
                <a:solidFill>
                  <a:schemeClr val="hlink"/>
                </a:solidFill>
              </a:rPr>
              <a:t>El pueblo es un miembro de la Les Plus Beaux Villages de France ("Los pueblos más bellos de Francia"), y es un destino turístico muy visitado.</a:t>
            </a:r>
            <a:endParaRPr lang="nl-BE" b="1" i="1">
              <a:solidFill>
                <a:schemeClr val="hlink"/>
              </a:solidFill>
            </a:endParaRPr>
          </a:p>
          <a:p>
            <a:endParaRPr lang="nl-BE" b="1" i="1">
              <a:solidFill>
                <a:schemeClr val="hlink"/>
              </a:solidFill>
            </a:endParaRPr>
          </a:p>
          <a:p>
            <a:r>
              <a:rPr lang="nl-NL" b="1" i="1">
                <a:solidFill>
                  <a:schemeClr val="hlink"/>
                </a:solidFill>
              </a:rPr>
              <a:t> En Eguisheim, es agradable pasear por las estrechas calles de una luminosidad cálida que varía con la temporada y aumenta la paleta de colores de las casas enclavado en contra de sus murallas.</a:t>
            </a:r>
          </a:p>
        </p:txBody>
      </p:sp>
    </p:spTree>
  </p:cSld>
  <p:clrMapOvr>
    <a:masterClrMapping/>
  </p:clrMapOvr>
  <p:transition spd="med">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12291" name="Picture 3" descr="C:\Users\rita\Documents\Las 15 calles\7 alberobello.jpg"/>
          <p:cNvPicPr>
            <a:picLocks noChangeAspect="1" noChangeArrowheads="1"/>
          </p:cNvPicPr>
          <p:nvPr/>
        </p:nvPicPr>
        <p:blipFill>
          <a:blip r:embed="rId3" cstate="print"/>
          <a:srcRect/>
          <a:stretch>
            <a:fillRect/>
          </a:stretch>
        </p:blipFill>
        <p:spPr bwMode="auto">
          <a:xfrm>
            <a:off x="609600" y="495300"/>
            <a:ext cx="5343525" cy="5867400"/>
          </a:xfrm>
          <a:prstGeom prst="rect">
            <a:avLst/>
          </a:prstGeom>
          <a:noFill/>
        </p:spPr>
      </p:pic>
      <p:sp>
        <p:nvSpPr>
          <p:cNvPr id="12292" name="Rectangle 4"/>
          <p:cNvSpPr>
            <a:spLocks noChangeArrowheads="1"/>
          </p:cNvSpPr>
          <p:nvPr/>
        </p:nvSpPr>
        <p:spPr bwMode="auto">
          <a:xfrm>
            <a:off x="6019800" y="2652713"/>
            <a:ext cx="2667000" cy="1552575"/>
          </a:xfrm>
          <a:prstGeom prst="rect">
            <a:avLst/>
          </a:prstGeom>
          <a:noFill/>
          <a:ln w="9525">
            <a:noFill/>
            <a:miter lim="800000"/>
            <a:headEnd/>
            <a:tailEnd/>
          </a:ln>
          <a:effectLst/>
        </p:spPr>
        <p:txBody>
          <a:bodyPr>
            <a:spAutoFit/>
          </a:bodyPr>
          <a:lstStyle/>
          <a:p>
            <a:pPr algn="ctr">
              <a:tabLst>
                <a:tab pos="457200" algn="l"/>
              </a:tabLst>
            </a:pPr>
            <a:r>
              <a:rPr lang="es-AR" b="1" i="1">
                <a:solidFill>
                  <a:schemeClr val="hlink"/>
                </a:solidFill>
              </a:rPr>
              <a:t>  </a:t>
            </a:r>
            <a:r>
              <a:rPr lang="es-AR" b="1" i="1">
                <a:solidFill>
                  <a:schemeClr val="hlink"/>
                </a:solidFill>
                <a:latin typeface="Arial" charset="0"/>
                <a:cs typeface="Arial" charset="0"/>
              </a:rPr>
              <a:t>Calle en Alberobello, Italia</a:t>
            </a:r>
            <a:endParaRPr lang="nl-NL" b="1" i="1">
              <a:solidFill>
                <a:schemeClr val="hlink"/>
              </a:solidFill>
            </a:endParaRPr>
          </a:p>
          <a:p>
            <a:pPr eaLnBrk="0" hangingPunct="0">
              <a:tabLst>
                <a:tab pos="457200" algn="l"/>
              </a:tabLst>
            </a:pPr>
            <a:endParaRPr lang="nl-NL" b="1" i="1">
              <a:solidFill>
                <a:schemeClr val="hlink"/>
              </a:solidFill>
            </a:endParaRPr>
          </a:p>
        </p:txBody>
      </p:sp>
    </p:spTree>
  </p:cSld>
  <p:clrMapOvr>
    <a:masterClrMapping/>
  </p:clrMapOvr>
  <p:transition spd="med">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sp>
        <p:nvSpPr>
          <p:cNvPr id="13316" name="Rectangle 4"/>
          <p:cNvSpPr>
            <a:spLocks noChangeArrowheads="1"/>
          </p:cNvSpPr>
          <p:nvPr/>
        </p:nvSpPr>
        <p:spPr bwMode="auto">
          <a:xfrm>
            <a:off x="571500" y="1143000"/>
            <a:ext cx="8001000" cy="4108450"/>
          </a:xfrm>
          <a:prstGeom prst="rect">
            <a:avLst/>
          </a:prstGeom>
          <a:noFill/>
          <a:ln w="9525">
            <a:noFill/>
            <a:miter lim="800000"/>
            <a:headEnd/>
            <a:tailEnd/>
          </a:ln>
          <a:effectLst/>
        </p:spPr>
        <p:txBody>
          <a:bodyPr>
            <a:spAutoFit/>
          </a:bodyPr>
          <a:lstStyle/>
          <a:p>
            <a:r>
              <a:rPr lang="es-AR" b="1" i="1">
                <a:solidFill>
                  <a:schemeClr val="hlink"/>
                </a:solidFill>
              </a:rPr>
              <a:t>Alberobello es una ciudad en la provincia de Bari, Puglia, famosa por su colección de Trulli, las viviendas de piedra en seco tradicionales que sólo se encuentran en el valle de Itria.</a:t>
            </a:r>
          </a:p>
          <a:p>
            <a:endParaRPr lang="es-AR" b="1" i="1">
              <a:solidFill>
                <a:schemeClr val="hlink"/>
              </a:solidFill>
            </a:endParaRPr>
          </a:p>
          <a:p>
            <a:r>
              <a:rPr lang="es-AR" b="1" i="1">
                <a:solidFill>
                  <a:schemeClr val="hlink"/>
                </a:solidFill>
              </a:rPr>
              <a:t> Aunque hay muchos Trulli repartidos por la región, Alberobello representa la mayor colección de edificios originales, muchos de los cuales todavía están ocupados, y se ha hecho un sitio del Patrimonio Mundial de la Unesco.</a:t>
            </a:r>
          </a:p>
          <a:p>
            <a:endParaRPr lang="es-AR" b="1" i="1">
              <a:solidFill>
                <a:schemeClr val="hlink"/>
              </a:solidFill>
            </a:endParaRPr>
          </a:p>
          <a:p>
            <a:r>
              <a:rPr lang="es-AR" b="1" i="1">
                <a:solidFill>
                  <a:schemeClr val="hlink"/>
                </a:solidFill>
              </a:rPr>
              <a:t> Esta es sólo una de las muchas calles que son los</a:t>
            </a:r>
            <a:r>
              <a:rPr lang="es-AR" b="1" i="1">
                <a:solidFill>
                  <a:schemeClr val="hlink"/>
                </a:solidFill>
                <a:latin typeface="Times New Roman"/>
                <a:cs typeface="Arial" charset="0"/>
              </a:rPr>
              <a:t> </a:t>
            </a:r>
            <a:r>
              <a:rPr lang="es-AR" b="1" i="1">
                <a:solidFill>
                  <a:schemeClr val="hlink"/>
                </a:solidFill>
                <a:cs typeface="Arial" charset="0"/>
              </a:rPr>
              <a:t>paseos turísticos más populares en Alberobelllo.</a:t>
            </a:r>
            <a:endParaRPr lang="nl-NL" b="1" i="1">
              <a:solidFill>
                <a:schemeClr val="hlink"/>
              </a:solidFill>
              <a:cs typeface="Arial" charset="0"/>
            </a:endParaRPr>
          </a:p>
        </p:txBody>
      </p:sp>
    </p:spTree>
  </p:cSld>
  <p:clrMapOvr>
    <a:masterClrMapping/>
  </p:clrMapOvr>
  <p:transition spd="med">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14339" name="Picture 3" descr="C:\Users\rita\Documents\Las 15 calles\8 cunda island.jpg"/>
          <p:cNvPicPr>
            <a:picLocks noChangeAspect="1" noChangeArrowheads="1"/>
          </p:cNvPicPr>
          <p:nvPr/>
        </p:nvPicPr>
        <p:blipFill>
          <a:blip r:embed="rId3" cstate="print"/>
          <a:srcRect/>
          <a:stretch>
            <a:fillRect/>
          </a:stretch>
        </p:blipFill>
        <p:spPr bwMode="auto">
          <a:xfrm>
            <a:off x="800100" y="457200"/>
            <a:ext cx="7543800" cy="5462588"/>
          </a:xfrm>
          <a:prstGeom prst="rect">
            <a:avLst/>
          </a:prstGeom>
          <a:noFill/>
        </p:spPr>
      </p:pic>
      <p:sp>
        <p:nvSpPr>
          <p:cNvPr id="14340" name="Rectangle 4"/>
          <p:cNvSpPr>
            <a:spLocks noChangeArrowheads="1"/>
          </p:cNvSpPr>
          <p:nvPr/>
        </p:nvSpPr>
        <p:spPr bwMode="auto">
          <a:xfrm>
            <a:off x="1790700" y="6019800"/>
            <a:ext cx="5562600" cy="519113"/>
          </a:xfrm>
          <a:prstGeom prst="rect">
            <a:avLst/>
          </a:prstGeom>
          <a:noFill/>
          <a:ln w="9525">
            <a:noFill/>
            <a:miter lim="800000"/>
            <a:headEnd/>
            <a:tailEnd/>
          </a:ln>
          <a:effectLst/>
        </p:spPr>
        <p:txBody>
          <a:bodyPr>
            <a:spAutoFit/>
          </a:bodyPr>
          <a:lstStyle/>
          <a:p>
            <a:r>
              <a:rPr lang="es-AR" sz="2800" b="1" i="1">
                <a:solidFill>
                  <a:schemeClr val="hlink"/>
                </a:solidFill>
                <a:latin typeface="Arial" charset="0"/>
                <a:cs typeface="Arial" charset="0"/>
              </a:rPr>
              <a:t>Calle en Cunda Island, Turqu</a:t>
            </a:r>
            <a:r>
              <a:rPr lang="es-AR" sz="2800" b="1" i="1">
                <a:solidFill>
                  <a:schemeClr val="hlink"/>
                </a:solidFill>
                <a:latin typeface="Times New Roman"/>
                <a:cs typeface="Arial" charset="0"/>
              </a:rPr>
              <a:t>í</a:t>
            </a:r>
            <a:r>
              <a:rPr lang="es-AR" sz="2800" b="1" i="1">
                <a:solidFill>
                  <a:schemeClr val="hlink"/>
                </a:solidFill>
                <a:latin typeface="Arial" charset="0"/>
                <a:cs typeface="Arial" charset="0"/>
              </a:rPr>
              <a:t>a</a:t>
            </a:r>
            <a:r>
              <a:rPr lang="nl-NL" sz="900"/>
              <a:t> </a:t>
            </a:r>
            <a:endParaRPr lang="nl-NL"/>
          </a:p>
        </p:txBody>
      </p:sp>
    </p:spTree>
  </p:cSld>
  <p:clrMapOvr>
    <a:masterClrMapping/>
  </p:clrMapOvr>
  <p:transition spd="med">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sp>
        <p:nvSpPr>
          <p:cNvPr id="15364" name="Rectangle 4"/>
          <p:cNvSpPr>
            <a:spLocks noChangeArrowheads="1"/>
          </p:cNvSpPr>
          <p:nvPr/>
        </p:nvSpPr>
        <p:spPr bwMode="auto">
          <a:xfrm>
            <a:off x="800100" y="2209800"/>
            <a:ext cx="7543800" cy="1917700"/>
          </a:xfrm>
          <a:prstGeom prst="rect">
            <a:avLst/>
          </a:prstGeom>
          <a:noFill/>
          <a:ln w="9525">
            <a:noFill/>
            <a:miter lim="800000"/>
            <a:headEnd/>
            <a:tailEnd/>
          </a:ln>
          <a:effectLst/>
        </p:spPr>
        <p:txBody>
          <a:bodyPr>
            <a:spAutoFit/>
          </a:bodyPr>
          <a:lstStyle/>
          <a:p>
            <a:r>
              <a:rPr lang="nl-NL" b="1" i="1">
                <a:solidFill>
                  <a:schemeClr val="hlink"/>
                </a:solidFill>
              </a:rPr>
              <a:t>Calles con casas cuyas fachadas fueron decoradas artísticamente en la isla de Cunda.</a:t>
            </a:r>
            <a:endParaRPr lang="nl-BE" b="1" i="1">
              <a:solidFill>
                <a:schemeClr val="hlink"/>
              </a:solidFill>
            </a:endParaRPr>
          </a:p>
          <a:p>
            <a:endParaRPr lang="nl-BE" b="1" i="1">
              <a:solidFill>
                <a:schemeClr val="hlink"/>
              </a:solidFill>
            </a:endParaRPr>
          </a:p>
          <a:p>
            <a:r>
              <a:rPr lang="nl-NL" b="1" i="1">
                <a:solidFill>
                  <a:schemeClr val="hlink"/>
                </a:solidFill>
              </a:rPr>
              <a:t> Es una pequeña isla en el noroeste del mar Egeo, frente a las costas de Ayvahk, provincia de Balikesir, Turquía.</a:t>
            </a:r>
          </a:p>
        </p:txBody>
      </p:sp>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16387" name="Picture 3" descr="C:\Users\rita\Documents\Las 15 calles\9 venecia9.jpg"/>
          <p:cNvPicPr>
            <a:picLocks noChangeAspect="1" noChangeArrowheads="1"/>
          </p:cNvPicPr>
          <p:nvPr/>
        </p:nvPicPr>
        <p:blipFill>
          <a:blip r:embed="rId3" cstate="print"/>
          <a:srcRect/>
          <a:stretch>
            <a:fillRect/>
          </a:stretch>
        </p:blipFill>
        <p:spPr bwMode="auto">
          <a:xfrm>
            <a:off x="533400" y="438150"/>
            <a:ext cx="4479925" cy="5981700"/>
          </a:xfrm>
          <a:prstGeom prst="rect">
            <a:avLst/>
          </a:prstGeom>
          <a:noFill/>
        </p:spPr>
      </p:pic>
      <p:sp>
        <p:nvSpPr>
          <p:cNvPr id="16388" name="Rectangle 4"/>
          <p:cNvSpPr>
            <a:spLocks noChangeArrowheads="1"/>
          </p:cNvSpPr>
          <p:nvPr/>
        </p:nvSpPr>
        <p:spPr bwMode="auto">
          <a:xfrm>
            <a:off x="5334000" y="2986088"/>
            <a:ext cx="3429000" cy="1311275"/>
          </a:xfrm>
          <a:prstGeom prst="rect">
            <a:avLst/>
          </a:prstGeom>
          <a:noFill/>
          <a:ln w="9525">
            <a:noFill/>
            <a:miter lim="800000"/>
            <a:headEnd/>
            <a:tailEnd/>
          </a:ln>
          <a:effectLst/>
        </p:spPr>
        <p:txBody>
          <a:bodyPr>
            <a:spAutoFit/>
          </a:bodyPr>
          <a:lstStyle/>
          <a:p>
            <a:pPr>
              <a:tabLst>
                <a:tab pos="457200" algn="l"/>
              </a:tabLst>
            </a:pPr>
            <a:r>
              <a:rPr lang="es-AR" b="1" i="1">
                <a:solidFill>
                  <a:srgbClr val="000080"/>
                </a:solidFill>
                <a:cs typeface="Arial" charset="0"/>
              </a:rPr>
              <a:t>1.</a:t>
            </a:r>
            <a:r>
              <a:rPr lang="es-AR" b="1" i="1">
                <a:solidFill>
                  <a:srgbClr val="000080"/>
                </a:solidFill>
              </a:rPr>
              <a:t>  </a:t>
            </a:r>
            <a:r>
              <a:rPr lang="es-AR" sz="2800" b="1" i="1">
                <a:solidFill>
                  <a:schemeClr val="hlink"/>
                </a:solidFill>
                <a:cs typeface="Arial" charset="0"/>
              </a:rPr>
              <a:t>Calle en Venecia, Italia</a:t>
            </a:r>
            <a:endParaRPr lang="nl-NL" sz="2800" b="1" i="1">
              <a:solidFill>
                <a:schemeClr val="hlink"/>
              </a:solidFill>
            </a:endParaRPr>
          </a:p>
          <a:p>
            <a:pPr eaLnBrk="0" hangingPunct="0">
              <a:tabLst>
                <a:tab pos="457200" algn="l"/>
              </a:tabLst>
            </a:pPr>
            <a:endParaRPr lang="nl-NL" b="1" i="1">
              <a:solidFill>
                <a:schemeClr val="hlink"/>
              </a:solidFill>
            </a:endParaRPr>
          </a:p>
        </p:txBody>
      </p:sp>
    </p:spTree>
  </p:cSld>
  <p:clrMapOvr>
    <a:masterClrMapping/>
  </p:clrMapOvr>
  <p:transition spd="med">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sp>
        <p:nvSpPr>
          <p:cNvPr id="17411" name="Rectangle 3"/>
          <p:cNvSpPr>
            <a:spLocks noChangeArrowheads="1"/>
          </p:cNvSpPr>
          <p:nvPr/>
        </p:nvSpPr>
        <p:spPr bwMode="auto">
          <a:xfrm>
            <a:off x="533400" y="1123950"/>
            <a:ext cx="8077200" cy="4610100"/>
          </a:xfrm>
          <a:prstGeom prst="rect">
            <a:avLst/>
          </a:prstGeom>
          <a:noFill/>
          <a:ln w="9525">
            <a:noFill/>
            <a:miter lim="800000"/>
            <a:headEnd/>
            <a:tailEnd/>
          </a:ln>
          <a:effectLst/>
        </p:spPr>
        <p:txBody>
          <a:bodyPr>
            <a:spAutoFit/>
          </a:bodyPr>
          <a:lstStyle/>
          <a:p>
            <a:r>
              <a:rPr lang="es-AR" b="1" i="1">
                <a:solidFill>
                  <a:schemeClr val="hlink"/>
                </a:solidFill>
              </a:rPr>
              <a:t>Venecia es uno de los destinos turísticos más importantes del mundo por su arte y arquitectura célebre. </a:t>
            </a:r>
          </a:p>
          <a:p>
            <a:endParaRPr lang="es-AR" b="1" i="1">
              <a:solidFill>
                <a:schemeClr val="hlink"/>
              </a:solidFill>
            </a:endParaRPr>
          </a:p>
          <a:p>
            <a:r>
              <a:rPr lang="es-AR" b="1" i="1">
                <a:solidFill>
                  <a:schemeClr val="hlink"/>
                </a:solidFill>
              </a:rPr>
              <a:t>La ciudad tiene un promedio de 50.000 turistas al día.</a:t>
            </a:r>
          </a:p>
          <a:p>
            <a:endParaRPr lang="es-AR" b="1" i="1">
              <a:solidFill>
                <a:schemeClr val="hlink"/>
              </a:solidFill>
            </a:endParaRPr>
          </a:p>
          <a:p>
            <a:r>
              <a:rPr lang="es-AR" b="1" i="1">
                <a:solidFill>
                  <a:schemeClr val="hlink"/>
                </a:solidFill>
              </a:rPr>
              <a:t> Es considerada como una de las ciudades más bellas del mundo. </a:t>
            </a:r>
          </a:p>
          <a:p>
            <a:endParaRPr lang="es-AR" b="1" i="1">
              <a:solidFill>
                <a:schemeClr val="hlink"/>
              </a:solidFill>
            </a:endParaRPr>
          </a:p>
          <a:p>
            <a:r>
              <a:rPr lang="es-AR" b="1" i="1">
                <a:solidFill>
                  <a:schemeClr val="hlink"/>
                </a:solidFill>
              </a:rPr>
              <a:t>Esta calle es una de las muchas calles línderas con un canal en Venecia y es uno de los lugares preferidos por los turistas caminando.</a:t>
            </a:r>
            <a:r>
              <a:rPr lang="es-AR" b="1" i="1">
                <a:solidFill>
                  <a:schemeClr val="hlink"/>
                </a:solidFill>
                <a:cs typeface="Arial" charset="0"/>
              </a:rPr>
              <a:t/>
            </a:r>
            <a:br>
              <a:rPr lang="es-AR" b="1" i="1">
                <a:solidFill>
                  <a:schemeClr val="hlink"/>
                </a:solidFill>
                <a:cs typeface="Arial" charset="0"/>
              </a:rPr>
            </a:br>
            <a:r>
              <a:rPr lang="es-AR" sz="900">
                <a:solidFill>
                  <a:srgbClr val="000000"/>
                </a:solidFill>
                <a:latin typeface="Arial" charset="0"/>
                <a:cs typeface="Arial" charset="0"/>
              </a:rPr>
              <a:t/>
            </a:r>
            <a:br>
              <a:rPr lang="es-AR" sz="900">
                <a:solidFill>
                  <a:srgbClr val="000000"/>
                </a:solidFill>
                <a:latin typeface="Arial" charset="0"/>
                <a:cs typeface="Arial" charset="0"/>
              </a:rPr>
            </a:br>
            <a:endParaRPr lang="es-AR"/>
          </a:p>
        </p:txBody>
      </p:sp>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18435" name="Picture 3" descr="C:\Users\rita\Documents\Las 15 calles\10 giverny.jpg"/>
          <p:cNvPicPr>
            <a:picLocks noChangeAspect="1" noChangeArrowheads="1"/>
          </p:cNvPicPr>
          <p:nvPr/>
        </p:nvPicPr>
        <p:blipFill>
          <a:blip r:embed="rId3" cstate="print"/>
          <a:srcRect/>
          <a:stretch>
            <a:fillRect/>
          </a:stretch>
        </p:blipFill>
        <p:spPr bwMode="auto">
          <a:xfrm>
            <a:off x="514350" y="381000"/>
            <a:ext cx="4057650" cy="6096000"/>
          </a:xfrm>
          <a:prstGeom prst="rect">
            <a:avLst/>
          </a:prstGeom>
          <a:noFill/>
        </p:spPr>
      </p:pic>
      <p:sp>
        <p:nvSpPr>
          <p:cNvPr id="18436" name="Rectangle 4"/>
          <p:cNvSpPr>
            <a:spLocks noChangeArrowheads="1"/>
          </p:cNvSpPr>
          <p:nvPr/>
        </p:nvSpPr>
        <p:spPr bwMode="auto">
          <a:xfrm>
            <a:off x="4876800" y="457200"/>
            <a:ext cx="4267200" cy="457200"/>
          </a:xfrm>
          <a:prstGeom prst="rect">
            <a:avLst/>
          </a:prstGeom>
          <a:noFill/>
          <a:ln w="9525">
            <a:noFill/>
            <a:miter lim="800000"/>
            <a:headEnd/>
            <a:tailEnd/>
          </a:ln>
          <a:effectLst/>
        </p:spPr>
        <p:txBody>
          <a:bodyPr>
            <a:spAutoFit/>
          </a:bodyPr>
          <a:lstStyle/>
          <a:p>
            <a:r>
              <a:rPr lang="es-AR" b="1" i="1">
                <a:solidFill>
                  <a:schemeClr val="hlink"/>
                </a:solidFill>
                <a:latin typeface="Arial" charset="0"/>
                <a:cs typeface="Arial" charset="0"/>
              </a:rPr>
              <a:t>Calle en Giverny, Francia.</a:t>
            </a:r>
            <a:r>
              <a:rPr lang="nl-NL" sz="900"/>
              <a:t> </a:t>
            </a:r>
            <a:endParaRPr lang="nl-NL"/>
          </a:p>
        </p:txBody>
      </p:sp>
      <p:sp>
        <p:nvSpPr>
          <p:cNvPr id="18437" name="Rectangle 5"/>
          <p:cNvSpPr>
            <a:spLocks noChangeArrowheads="1"/>
          </p:cNvSpPr>
          <p:nvPr/>
        </p:nvSpPr>
        <p:spPr bwMode="auto">
          <a:xfrm>
            <a:off x="4800600" y="1295400"/>
            <a:ext cx="4038600" cy="4108450"/>
          </a:xfrm>
          <a:prstGeom prst="rect">
            <a:avLst/>
          </a:prstGeom>
          <a:noFill/>
          <a:ln w="9525">
            <a:noFill/>
            <a:miter lim="800000"/>
            <a:headEnd/>
            <a:tailEnd/>
          </a:ln>
          <a:effectLst/>
        </p:spPr>
        <p:txBody>
          <a:bodyPr>
            <a:spAutoFit/>
          </a:bodyPr>
          <a:lstStyle/>
          <a:p>
            <a:r>
              <a:rPr lang="es-AR" b="1" i="1">
                <a:solidFill>
                  <a:schemeClr val="hlink"/>
                </a:solidFill>
              </a:rPr>
              <a:t>Giverny es un pueblo en el departamento de Eure, en el norte de Francia. </a:t>
            </a:r>
          </a:p>
          <a:p>
            <a:endParaRPr lang="es-AR" b="1" i="1">
              <a:solidFill>
                <a:schemeClr val="hlink"/>
              </a:solidFill>
            </a:endParaRPr>
          </a:p>
          <a:p>
            <a:r>
              <a:rPr lang="es-AR" b="1" i="1">
                <a:solidFill>
                  <a:schemeClr val="hlink"/>
                </a:solidFill>
              </a:rPr>
              <a:t>Es mejor conocido por tener la casa y el jardín de Claude Monet (pintor). </a:t>
            </a:r>
          </a:p>
          <a:p>
            <a:endParaRPr lang="es-AR" b="1" i="1">
              <a:solidFill>
                <a:schemeClr val="hlink"/>
              </a:solidFill>
            </a:endParaRPr>
          </a:p>
          <a:p>
            <a:r>
              <a:rPr lang="es-AR" b="1" i="1">
                <a:solidFill>
                  <a:schemeClr val="hlink"/>
                </a:solidFill>
              </a:rPr>
              <a:t>La callejuela es un verdadero parque de flores, por lo que es muy agradable para caminar.</a:t>
            </a:r>
            <a:r>
              <a:rPr lang="nl-NL" b="1" i="1">
                <a:solidFill>
                  <a:schemeClr val="hlink"/>
                </a:solidFill>
              </a:rPr>
              <a:t> </a:t>
            </a:r>
          </a:p>
        </p:txBody>
      </p:sp>
    </p:spTree>
  </p:cSld>
  <p:clrMapOvr>
    <a:masterClrMapping/>
  </p:clrMapOvr>
  <p:transition spd="med">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19459" name="Picture 3" descr="C:\Users\rita\Documents\Las 15 calles\11lombard.jpg"/>
          <p:cNvPicPr>
            <a:picLocks noChangeAspect="1" noChangeArrowheads="1"/>
          </p:cNvPicPr>
          <p:nvPr/>
        </p:nvPicPr>
        <p:blipFill>
          <a:blip r:embed="rId3" cstate="print"/>
          <a:srcRect/>
          <a:stretch>
            <a:fillRect/>
          </a:stretch>
        </p:blipFill>
        <p:spPr bwMode="auto">
          <a:xfrm>
            <a:off x="990600" y="381000"/>
            <a:ext cx="7162800" cy="5668963"/>
          </a:xfrm>
          <a:prstGeom prst="rect">
            <a:avLst/>
          </a:prstGeom>
          <a:noFill/>
        </p:spPr>
      </p:pic>
      <p:sp>
        <p:nvSpPr>
          <p:cNvPr id="19460" name="Rectangle 4"/>
          <p:cNvSpPr>
            <a:spLocks noChangeArrowheads="1"/>
          </p:cNvSpPr>
          <p:nvPr/>
        </p:nvSpPr>
        <p:spPr bwMode="auto">
          <a:xfrm>
            <a:off x="1828800" y="6035675"/>
            <a:ext cx="5867400" cy="822325"/>
          </a:xfrm>
          <a:prstGeom prst="rect">
            <a:avLst/>
          </a:prstGeom>
          <a:noFill/>
          <a:ln w="9525">
            <a:noFill/>
            <a:miter lim="800000"/>
            <a:headEnd/>
            <a:tailEnd/>
          </a:ln>
          <a:effectLst/>
        </p:spPr>
        <p:txBody>
          <a:bodyPr>
            <a:spAutoFit/>
          </a:bodyPr>
          <a:lstStyle/>
          <a:p>
            <a:pPr>
              <a:tabLst>
                <a:tab pos="457200" algn="l"/>
              </a:tabLst>
            </a:pPr>
            <a:r>
              <a:rPr lang="es-AR" sz="1800" b="1" i="1">
                <a:solidFill>
                  <a:srgbClr val="000080"/>
                </a:solidFill>
                <a:latin typeface="Arial" charset="0"/>
                <a:cs typeface="Arial" charset="0"/>
              </a:rPr>
              <a:t>1.</a:t>
            </a:r>
            <a:r>
              <a:rPr lang="es-AR" sz="700" b="1" i="1">
                <a:solidFill>
                  <a:srgbClr val="000080"/>
                </a:solidFill>
              </a:rPr>
              <a:t>  </a:t>
            </a:r>
            <a:r>
              <a:rPr lang="es-AR" b="1" i="1">
                <a:solidFill>
                  <a:schemeClr val="hlink"/>
                </a:solidFill>
                <a:latin typeface="Arial" charset="0"/>
                <a:cs typeface="Arial" charset="0"/>
              </a:rPr>
              <a:t>Calle Lombard, San Francisco, USA</a:t>
            </a:r>
            <a:endParaRPr lang="nl-NL" b="1" i="1">
              <a:solidFill>
                <a:schemeClr val="hlink"/>
              </a:solidFill>
              <a:latin typeface="Arial" charset="0"/>
            </a:endParaRPr>
          </a:p>
          <a:p>
            <a:pPr eaLnBrk="0" hangingPunct="0">
              <a:tabLst>
                <a:tab pos="457200" algn="l"/>
              </a:tabLst>
            </a:pPr>
            <a:endParaRPr lang="nl-NL"/>
          </a:p>
        </p:txBody>
      </p:sp>
    </p:spTree>
  </p:cSld>
  <p:clrMapOvr>
    <a:masterClrMapping/>
  </p:clrMapOvr>
  <p:transition spd="med">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20483" name="Picture 3" descr="C:\Users\rita\Documents\Las 15 calles\12 Lombard.jpg"/>
          <p:cNvPicPr>
            <a:picLocks noChangeAspect="1" noChangeArrowheads="1"/>
          </p:cNvPicPr>
          <p:nvPr/>
        </p:nvPicPr>
        <p:blipFill>
          <a:blip r:embed="rId3" cstate="print"/>
          <a:srcRect/>
          <a:stretch>
            <a:fillRect/>
          </a:stretch>
        </p:blipFill>
        <p:spPr bwMode="auto">
          <a:xfrm>
            <a:off x="1077913" y="342900"/>
            <a:ext cx="6986587" cy="6172200"/>
          </a:xfrm>
          <a:prstGeom prst="rect">
            <a:avLst/>
          </a:prstGeom>
          <a:noFill/>
        </p:spPr>
      </p:pic>
    </p:spTree>
  </p:cSld>
  <p:clrMapOvr>
    <a:masterClrMapping/>
  </p:clrMapOvr>
  <p:transition spd="med">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sp>
        <p:nvSpPr>
          <p:cNvPr id="21508" name="Rectangle 4"/>
          <p:cNvSpPr>
            <a:spLocks noChangeArrowheads="1"/>
          </p:cNvSpPr>
          <p:nvPr/>
        </p:nvSpPr>
        <p:spPr bwMode="auto">
          <a:xfrm>
            <a:off x="495300" y="552450"/>
            <a:ext cx="8153400" cy="5751513"/>
          </a:xfrm>
          <a:prstGeom prst="rect">
            <a:avLst/>
          </a:prstGeom>
          <a:noFill/>
          <a:ln w="9525">
            <a:noFill/>
            <a:miter lim="800000"/>
            <a:headEnd/>
            <a:tailEnd/>
          </a:ln>
          <a:effectLst/>
        </p:spPr>
        <p:txBody>
          <a:bodyPr>
            <a:spAutoFit/>
          </a:bodyPr>
          <a:lstStyle/>
          <a:p>
            <a:pPr>
              <a:spcBef>
                <a:spcPct val="50000"/>
              </a:spcBef>
            </a:pPr>
            <a:r>
              <a:rPr lang="nl-NL" b="1" i="1">
                <a:solidFill>
                  <a:schemeClr val="hlink"/>
                </a:solidFill>
              </a:rPr>
              <a:t>La calle es famosa por una pequeña seccion en la parte superior de la colina, entre las </a:t>
            </a:r>
            <a:br>
              <a:rPr lang="nl-NL" b="1" i="1">
                <a:solidFill>
                  <a:schemeClr val="hlink"/>
                </a:solidFill>
              </a:rPr>
            </a:br>
            <a:r>
              <a:rPr lang="nl-NL" b="1" i="1">
                <a:solidFill>
                  <a:schemeClr val="hlink"/>
                </a:solidFill>
              </a:rPr>
              <a:t>calles Hyde y Leavenworth. Aqui la collina es muy empinada (27°) lo que sería muy peligroso </a:t>
            </a:r>
            <a:br>
              <a:rPr lang="nl-NL" b="1" i="1">
                <a:solidFill>
                  <a:schemeClr val="hlink"/>
                </a:solidFill>
              </a:rPr>
            </a:br>
            <a:r>
              <a:rPr lang="nl-NL" b="1" i="1">
                <a:solidFill>
                  <a:schemeClr val="hlink"/>
                </a:solidFill>
              </a:rPr>
              <a:t>para la mayoría de los vehículos, por lo que entre 1922 y 1923 esta parte de la calle Lombard </a:t>
            </a:r>
            <a:br>
              <a:rPr lang="nl-NL" b="1" i="1">
                <a:solidFill>
                  <a:schemeClr val="hlink"/>
                </a:solidFill>
              </a:rPr>
            </a:br>
            <a:r>
              <a:rPr lang="nl-NL" b="1" i="1">
                <a:solidFill>
                  <a:schemeClr val="hlink"/>
                </a:solidFill>
              </a:rPr>
              <a:t>se tranformó en un zigzag con ocho curvas cerradas.</a:t>
            </a:r>
          </a:p>
          <a:p>
            <a:pPr eaLnBrk="0" hangingPunct="0">
              <a:spcBef>
                <a:spcPct val="50000"/>
              </a:spcBef>
            </a:pPr>
            <a:r>
              <a:rPr lang="nl-NL" b="1" i="1">
                <a:solidFill>
                  <a:schemeClr val="hlink"/>
                </a:solidFill>
              </a:rPr>
              <a:t> </a:t>
            </a:r>
          </a:p>
          <a:p>
            <a:pPr eaLnBrk="0" hangingPunct="0">
              <a:spcBef>
                <a:spcPct val="50000"/>
              </a:spcBef>
            </a:pPr>
            <a:r>
              <a:rPr lang="nl-NL" b="1" i="1">
                <a:solidFill>
                  <a:schemeClr val="hlink"/>
                </a:solidFill>
              </a:rPr>
              <a:t>La sección torcida de la calle, que es aproximadamente 1/4 de milla (400 m) de largo, está reservada para el tráfico de un solo sentido hacia el este (hacia abajo) y está pavimentado con ladrillos rojos. </a:t>
            </a:r>
            <a:endParaRPr lang="nl-BE" b="1" i="1">
              <a:solidFill>
                <a:schemeClr val="hlink"/>
              </a:solidFill>
            </a:endParaRPr>
          </a:p>
          <a:p>
            <a:pPr eaLnBrk="0" hangingPunct="0">
              <a:spcBef>
                <a:spcPct val="50000"/>
              </a:spcBef>
            </a:pPr>
            <a:r>
              <a:rPr lang="nl-NL" b="1" i="1">
                <a:solidFill>
                  <a:schemeClr val="hlink"/>
                </a:solidFill>
              </a:rPr>
              <a:t>El límite de velocidad en esta sección es de 5 millas por hora (8.0 km / h).</a:t>
            </a:r>
          </a:p>
        </p:txBody>
      </p:sp>
    </p:spTree>
  </p:cSld>
  <p:clrMapOvr>
    <a:masterClrMapping/>
  </p:clrMapOvr>
  <p:transition spd="med">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22531" name="Picture 3" descr="C:\Users\rita\Documents\Las 15 calles\13 cherry.jpg"/>
          <p:cNvPicPr>
            <a:picLocks noChangeAspect="1" noChangeArrowheads="1"/>
          </p:cNvPicPr>
          <p:nvPr/>
        </p:nvPicPr>
        <p:blipFill>
          <a:blip r:embed="rId3" cstate="print"/>
          <a:srcRect/>
          <a:stretch>
            <a:fillRect/>
          </a:stretch>
        </p:blipFill>
        <p:spPr bwMode="auto">
          <a:xfrm>
            <a:off x="914400" y="381000"/>
            <a:ext cx="7315200" cy="5662613"/>
          </a:xfrm>
          <a:prstGeom prst="rect">
            <a:avLst/>
          </a:prstGeom>
          <a:noFill/>
        </p:spPr>
      </p:pic>
      <p:sp>
        <p:nvSpPr>
          <p:cNvPr id="22532" name="Rectangle 4"/>
          <p:cNvSpPr>
            <a:spLocks noChangeArrowheads="1"/>
          </p:cNvSpPr>
          <p:nvPr/>
        </p:nvSpPr>
        <p:spPr bwMode="auto">
          <a:xfrm>
            <a:off x="1447800" y="6035675"/>
            <a:ext cx="5676900" cy="822325"/>
          </a:xfrm>
          <a:prstGeom prst="rect">
            <a:avLst/>
          </a:prstGeom>
          <a:noFill/>
          <a:ln w="9525">
            <a:noFill/>
            <a:miter lim="800000"/>
            <a:headEnd/>
            <a:tailEnd/>
          </a:ln>
          <a:effectLst/>
        </p:spPr>
        <p:txBody>
          <a:bodyPr>
            <a:spAutoFit/>
          </a:bodyPr>
          <a:lstStyle/>
          <a:p>
            <a:pPr>
              <a:tabLst>
                <a:tab pos="457200" algn="l"/>
              </a:tabLst>
            </a:pPr>
            <a:r>
              <a:rPr lang="en-US" sz="1800" b="1" i="1">
                <a:solidFill>
                  <a:srgbClr val="000080"/>
                </a:solidFill>
                <a:latin typeface="Arial" charset="0"/>
                <a:cs typeface="Arial" charset="0"/>
              </a:rPr>
              <a:t>1</a:t>
            </a:r>
            <a:r>
              <a:rPr lang="en-US" b="1" i="1">
                <a:solidFill>
                  <a:schemeClr val="hlink"/>
                </a:solidFill>
                <a:latin typeface="Arial" charset="0"/>
                <a:cs typeface="Arial" charset="0"/>
              </a:rPr>
              <a:t>.</a:t>
            </a:r>
            <a:r>
              <a:rPr lang="en-US" b="1" i="1">
                <a:solidFill>
                  <a:schemeClr val="hlink"/>
                </a:solidFill>
              </a:rPr>
              <a:t>  </a:t>
            </a:r>
            <a:r>
              <a:rPr lang="en-US" b="1" i="1">
                <a:solidFill>
                  <a:schemeClr val="hlink"/>
                </a:solidFill>
                <a:latin typeface="Arial" charset="0"/>
                <a:cs typeface="Arial" charset="0"/>
              </a:rPr>
              <a:t>Blossom Street, Bonn Alemania</a:t>
            </a:r>
            <a:r>
              <a:rPr lang="en-US" sz="1800" b="1" i="1">
                <a:solidFill>
                  <a:srgbClr val="000080"/>
                </a:solidFill>
                <a:latin typeface="Arial" charset="0"/>
                <a:cs typeface="Arial" charset="0"/>
              </a:rPr>
              <a:t>.</a:t>
            </a:r>
            <a:endParaRPr lang="nl-NL" sz="1200"/>
          </a:p>
          <a:p>
            <a:pPr eaLnBrk="0" hangingPunct="0">
              <a:tabLst>
                <a:tab pos="457200" algn="l"/>
              </a:tabLst>
            </a:pPr>
            <a:endParaRPr lang="nl-NL"/>
          </a:p>
        </p:txBody>
      </p:sp>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23555" name="Picture 3" descr="C:\Users\rita\Documents\Las 15 calles\14 cherry.jpg"/>
          <p:cNvPicPr>
            <a:picLocks noChangeAspect="1" noChangeArrowheads="1"/>
          </p:cNvPicPr>
          <p:nvPr/>
        </p:nvPicPr>
        <p:blipFill>
          <a:blip r:embed="rId3" cstate="print"/>
          <a:srcRect/>
          <a:stretch>
            <a:fillRect/>
          </a:stretch>
        </p:blipFill>
        <p:spPr bwMode="auto">
          <a:xfrm>
            <a:off x="457200" y="495300"/>
            <a:ext cx="5502275" cy="5867400"/>
          </a:xfrm>
          <a:prstGeom prst="rect">
            <a:avLst/>
          </a:prstGeom>
          <a:noFill/>
        </p:spPr>
      </p:pic>
      <p:sp>
        <p:nvSpPr>
          <p:cNvPr id="23556" name="Rectangle 4"/>
          <p:cNvSpPr>
            <a:spLocks noChangeArrowheads="1"/>
          </p:cNvSpPr>
          <p:nvPr/>
        </p:nvSpPr>
        <p:spPr bwMode="auto">
          <a:xfrm>
            <a:off x="5943600" y="533400"/>
            <a:ext cx="2819400" cy="5934075"/>
          </a:xfrm>
          <a:prstGeom prst="rect">
            <a:avLst/>
          </a:prstGeom>
          <a:noFill/>
          <a:ln w="9525">
            <a:noFill/>
            <a:miter lim="800000"/>
            <a:headEnd/>
            <a:tailEnd/>
          </a:ln>
          <a:effectLst/>
        </p:spPr>
        <p:txBody>
          <a:bodyPr>
            <a:spAutoFit/>
          </a:bodyPr>
          <a:lstStyle/>
          <a:p>
            <a:pPr algn="just"/>
            <a:r>
              <a:rPr lang="es-AR" b="1" i="1">
                <a:solidFill>
                  <a:schemeClr val="hlink"/>
                </a:solidFill>
              </a:rPr>
              <a:t>Cherry Blossom Street (Heerstrabe) se encuentra en la ciudad alemana</a:t>
            </a:r>
            <a:endParaRPr lang="nl-NL" b="1" i="1">
              <a:solidFill>
                <a:schemeClr val="hlink"/>
              </a:solidFill>
            </a:endParaRPr>
          </a:p>
          <a:p>
            <a:pPr eaLnBrk="0" hangingPunct="0"/>
            <a:r>
              <a:rPr lang="es-AR" b="1" i="1">
                <a:solidFill>
                  <a:schemeClr val="hlink"/>
                </a:solidFill>
              </a:rPr>
              <a:t>de Bonn. </a:t>
            </a:r>
          </a:p>
          <a:p>
            <a:pPr eaLnBrk="0" hangingPunct="0"/>
            <a:endParaRPr lang="es-AR" b="1" i="1">
              <a:solidFill>
                <a:schemeClr val="hlink"/>
              </a:solidFill>
            </a:endParaRPr>
          </a:p>
          <a:p>
            <a:pPr eaLnBrk="0" hangingPunct="0"/>
            <a:r>
              <a:rPr lang="es-AR" b="1" i="1">
                <a:solidFill>
                  <a:schemeClr val="hlink"/>
                </a:solidFill>
              </a:rPr>
              <a:t>Es una tranquila calle techada por una serie de hermosos árboles de cerezas en flor. </a:t>
            </a:r>
          </a:p>
          <a:p>
            <a:pPr eaLnBrk="0" hangingPunct="0"/>
            <a:endParaRPr lang="es-AR" b="1" i="1">
              <a:solidFill>
                <a:schemeClr val="hlink"/>
              </a:solidFill>
            </a:endParaRPr>
          </a:p>
          <a:p>
            <a:pPr eaLnBrk="0" hangingPunct="0"/>
            <a:r>
              <a:rPr lang="es-AR" b="1" i="1">
                <a:solidFill>
                  <a:schemeClr val="hlink"/>
                </a:solidFill>
              </a:rPr>
              <a:t>La Primavera cobra vida cuando las flores estan en plena floración .</a:t>
            </a:r>
            <a:r>
              <a:rPr lang="nl-NL" b="1" i="1">
                <a:solidFill>
                  <a:schemeClr val="hlink"/>
                </a:solidFill>
              </a:rPr>
              <a:t> </a:t>
            </a:r>
          </a:p>
        </p:txBody>
      </p:sp>
    </p:spTree>
  </p:cSld>
  <p:clrMapOvr>
    <a:masterClrMapping/>
  </p:clrMapOvr>
  <p:transition spd="med">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24579" name="Picture 3" descr="C:\Users\rita\Documents\Las 15 calles\15 orvietojpg.jpg"/>
          <p:cNvPicPr>
            <a:picLocks noChangeAspect="1" noChangeArrowheads="1"/>
          </p:cNvPicPr>
          <p:nvPr/>
        </p:nvPicPr>
        <p:blipFill>
          <a:blip r:embed="rId3" cstate="print"/>
          <a:srcRect/>
          <a:stretch>
            <a:fillRect/>
          </a:stretch>
        </p:blipFill>
        <p:spPr bwMode="auto">
          <a:xfrm>
            <a:off x="412750" y="381000"/>
            <a:ext cx="4159250" cy="6096000"/>
          </a:xfrm>
          <a:prstGeom prst="rect">
            <a:avLst/>
          </a:prstGeom>
          <a:noFill/>
        </p:spPr>
      </p:pic>
      <p:sp>
        <p:nvSpPr>
          <p:cNvPr id="24580" name="Rectangle 4"/>
          <p:cNvSpPr>
            <a:spLocks noChangeArrowheads="1"/>
          </p:cNvSpPr>
          <p:nvPr/>
        </p:nvSpPr>
        <p:spPr bwMode="auto">
          <a:xfrm>
            <a:off x="4572000" y="381000"/>
            <a:ext cx="4572000" cy="519113"/>
          </a:xfrm>
          <a:prstGeom prst="rect">
            <a:avLst/>
          </a:prstGeom>
          <a:noFill/>
          <a:ln w="9525">
            <a:noFill/>
            <a:miter lim="800000"/>
            <a:headEnd/>
            <a:tailEnd/>
          </a:ln>
          <a:effectLst/>
        </p:spPr>
        <p:txBody>
          <a:bodyPr>
            <a:spAutoFit/>
          </a:bodyPr>
          <a:lstStyle/>
          <a:p>
            <a:r>
              <a:rPr lang="es-AR" sz="2800" b="1" i="1">
                <a:solidFill>
                  <a:schemeClr val="hlink"/>
                </a:solidFill>
                <a:latin typeface="Arial" charset="0"/>
                <a:cs typeface="Arial" charset="0"/>
              </a:rPr>
              <a:t>Calle en Orvieto, Italia</a:t>
            </a:r>
            <a:r>
              <a:rPr lang="nl-NL" sz="2800" b="1" i="1">
                <a:solidFill>
                  <a:schemeClr val="hlink"/>
                </a:solidFill>
              </a:rPr>
              <a:t> </a:t>
            </a:r>
          </a:p>
        </p:txBody>
      </p:sp>
      <p:sp>
        <p:nvSpPr>
          <p:cNvPr id="24581" name="Rectangle 5"/>
          <p:cNvSpPr>
            <a:spLocks noChangeArrowheads="1"/>
          </p:cNvSpPr>
          <p:nvPr/>
        </p:nvSpPr>
        <p:spPr bwMode="auto">
          <a:xfrm>
            <a:off x="4724400" y="923925"/>
            <a:ext cx="4114800" cy="5934075"/>
          </a:xfrm>
          <a:prstGeom prst="rect">
            <a:avLst/>
          </a:prstGeom>
          <a:noFill/>
          <a:ln w="9525">
            <a:noFill/>
            <a:miter lim="800000"/>
            <a:headEnd/>
            <a:tailEnd/>
          </a:ln>
          <a:effectLst/>
        </p:spPr>
        <p:txBody>
          <a:bodyPr>
            <a:spAutoFit/>
          </a:bodyPr>
          <a:lstStyle/>
          <a:p>
            <a:pPr>
              <a:tabLst>
                <a:tab pos="457200" algn="l"/>
              </a:tabLst>
            </a:pPr>
            <a:r>
              <a:rPr lang="nl-NL" b="1" i="1">
                <a:solidFill>
                  <a:schemeClr val="hlink"/>
                </a:solidFill>
              </a:rPr>
              <a:t>  Orvieto es una ciudad en la provincia de Terni, al suroeste de Umbria, Italia, situada en la cima plana de un gran montículo de turba volcánica.</a:t>
            </a:r>
            <a:endParaRPr lang="nl-BE" b="1" i="1">
              <a:solidFill>
                <a:schemeClr val="hlink"/>
              </a:solidFill>
            </a:endParaRPr>
          </a:p>
          <a:p>
            <a:pPr>
              <a:tabLst>
                <a:tab pos="457200" algn="l"/>
              </a:tabLst>
            </a:pPr>
            <a:r>
              <a:rPr lang="nl-NL" b="1" i="1">
                <a:solidFill>
                  <a:schemeClr val="hlink"/>
                </a:solidFill>
              </a:rPr>
              <a:t> El sitio de la ciudad es uno de los más dramáticos en Europa, por encima de las caras casi verticales del acantilado de turba que se completan por murallas construidas con la misma piedra.</a:t>
            </a:r>
            <a:endParaRPr lang="nl-BE" b="1" i="1">
              <a:solidFill>
                <a:schemeClr val="hlink"/>
              </a:solidFill>
            </a:endParaRPr>
          </a:p>
          <a:p>
            <a:pPr>
              <a:tabLst>
                <a:tab pos="457200" algn="l"/>
              </a:tabLst>
            </a:pPr>
            <a:r>
              <a:rPr lang="nl-NL" b="1" i="1">
                <a:solidFill>
                  <a:schemeClr val="hlink"/>
                </a:solidFill>
              </a:rPr>
              <a:t> Esta hermosa ciudad está llena de calles estrechas y encantadoras. </a:t>
            </a:r>
          </a:p>
          <a:p>
            <a:pPr eaLnBrk="0" hangingPunct="0">
              <a:tabLst>
                <a:tab pos="457200" algn="l"/>
              </a:tabLst>
            </a:pPr>
            <a:endParaRPr lang="nl-NL" b="1" i="1">
              <a:solidFill>
                <a:schemeClr val="hlink"/>
              </a:solidFill>
            </a:endParaRPr>
          </a:p>
        </p:txBody>
      </p:sp>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25603" name="Picture 3" descr="C:\Users\rita\Documents\Las 15 calles\16 acorn.jpg"/>
          <p:cNvPicPr>
            <a:picLocks noChangeAspect="1" noChangeArrowheads="1"/>
          </p:cNvPicPr>
          <p:nvPr/>
        </p:nvPicPr>
        <p:blipFill>
          <a:blip r:embed="rId3" cstate="print"/>
          <a:srcRect/>
          <a:stretch>
            <a:fillRect/>
          </a:stretch>
        </p:blipFill>
        <p:spPr bwMode="auto">
          <a:xfrm>
            <a:off x="1028700" y="381000"/>
            <a:ext cx="7086600" cy="5718175"/>
          </a:xfrm>
          <a:prstGeom prst="rect">
            <a:avLst/>
          </a:prstGeom>
          <a:noFill/>
        </p:spPr>
      </p:pic>
      <p:sp>
        <p:nvSpPr>
          <p:cNvPr id="25604" name="Rectangle 4"/>
          <p:cNvSpPr>
            <a:spLocks noChangeArrowheads="1"/>
          </p:cNvSpPr>
          <p:nvPr/>
        </p:nvSpPr>
        <p:spPr bwMode="auto">
          <a:xfrm>
            <a:off x="2209800" y="6096000"/>
            <a:ext cx="5105400" cy="884238"/>
          </a:xfrm>
          <a:prstGeom prst="rect">
            <a:avLst/>
          </a:prstGeom>
          <a:noFill/>
          <a:ln w="9525">
            <a:noFill/>
            <a:miter lim="800000"/>
            <a:headEnd/>
            <a:tailEnd/>
          </a:ln>
          <a:effectLst/>
        </p:spPr>
        <p:txBody>
          <a:bodyPr>
            <a:spAutoFit/>
          </a:bodyPr>
          <a:lstStyle/>
          <a:p>
            <a:r>
              <a:rPr lang="es-AR" sz="2800" b="1" i="1">
                <a:solidFill>
                  <a:schemeClr val="hlink"/>
                </a:solidFill>
                <a:latin typeface="Arial" charset="0"/>
                <a:cs typeface="Arial" charset="0"/>
              </a:rPr>
              <a:t>Calle Acorn, Boston, USA</a:t>
            </a:r>
            <a:endParaRPr lang="nl-NL" sz="2800" b="1" i="1">
              <a:solidFill>
                <a:schemeClr val="hlink"/>
              </a:solidFill>
              <a:latin typeface="Arial" charset="0"/>
            </a:endParaRPr>
          </a:p>
          <a:p>
            <a:pPr eaLnBrk="0" hangingPunct="0"/>
            <a:endParaRPr lang="nl-NL"/>
          </a:p>
        </p:txBody>
      </p:sp>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26627" name="Picture 3" descr="C:\Users\rita\Documents\Las 15 calles\17 acorn.jpg"/>
          <p:cNvPicPr>
            <a:picLocks noChangeAspect="1" noChangeArrowheads="1"/>
          </p:cNvPicPr>
          <p:nvPr/>
        </p:nvPicPr>
        <p:blipFill>
          <a:blip r:embed="rId3" cstate="print"/>
          <a:srcRect/>
          <a:stretch>
            <a:fillRect/>
          </a:stretch>
        </p:blipFill>
        <p:spPr bwMode="auto">
          <a:xfrm>
            <a:off x="952500" y="374650"/>
            <a:ext cx="7239000" cy="6108700"/>
          </a:xfrm>
          <a:prstGeom prst="rect">
            <a:avLst/>
          </a:prstGeom>
          <a:noFill/>
        </p:spPr>
      </p:pic>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sp>
        <p:nvSpPr>
          <p:cNvPr id="27651" name="Rectangle 3"/>
          <p:cNvSpPr>
            <a:spLocks noChangeArrowheads="1"/>
          </p:cNvSpPr>
          <p:nvPr/>
        </p:nvSpPr>
        <p:spPr bwMode="auto">
          <a:xfrm>
            <a:off x="762000" y="1143000"/>
            <a:ext cx="7848600" cy="3743325"/>
          </a:xfrm>
          <a:prstGeom prst="rect">
            <a:avLst/>
          </a:prstGeom>
          <a:noFill/>
          <a:ln w="9525">
            <a:noFill/>
            <a:miter lim="800000"/>
            <a:headEnd/>
            <a:tailEnd/>
          </a:ln>
          <a:effectLst/>
        </p:spPr>
        <p:txBody>
          <a:bodyPr>
            <a:spAutoFit/>
          </a:bodyPr>
          <a:lstStyle/>
          <a:p>
            <a:pPr algn="ctr"/>
            <a:r>
              <a:rPr lang="nl-NL" b="1" i="1">
                <a:solidFill>
                  <a:schemeClr val="hlink"/>
                </a:solidFill>
              </a:rPr>
              <a:t>Esta famosa calle está situada en Baco Hill, un barrio histórico de Boston. </a:t>
            </a:r>
            <a:endParaRPr lang="nl-BE" b="1" i="1">
              <a:solidFill>
                <a:schemeClr val="hlink"/>
              </a:solidFill>
            </a:endParaRPr>
          </a:p>
          <a:p>
            <a:pPr algn="ctr"/>
            <a:endParaRPr lang="nl-BE" b="1" i="1">
              <a:solidFill>
                <a:schemeClr val="hlink"/>
              </a:solidFill>
            </a:endParaRPr>
          </a:p>
          <a:p>
            <a:pPr algn="ctr"/>
            <a:r>
              <a:rPr lang="nl-NL" b="1" i="1">
                <a:solidFill>
                  <a:schemeClr val="hlink"/>
                </a:solidFill>
              </a:rPr>
              <a:t> Acorn Street,es       mencionada como  "La calle más frecuentemente fotografiada en los Estados Unidos".</a:t>
            </a:r>
            <a:endParaRPr lang="nl-BE" b="1" i="1">
              <a:solidFill>
                <a:schemeClr val="hlink"/>
              </a:solidFill>
            </a:endParaRPr>
          </a:p>
          <a:p>
            <a:pPr algn="ctr"/>
            <a:endParaRPr lang="nl-BE" b="1" i="1">
              <a:solidFill>
                <a:schemeClr val="hlink"/>
              </a:solidFill>
            </a:endParaRPr>
          </a:p>
          <a:p>
            <a:pPr algn="ctr"/>
            <a:endParaRPr lang="nl-NL" b="1" i="1">
              <a:solidFill>
                <a:schemeClr val="hlink"/>
              </a:solidFill>
            </a:endParaRPr>
          </a:p>
          <a:p>
            <a:pPr eaLnBrk="0" hangingPunct="0"/>
            <a:r>
              <a:rPr lang="es-AR" b="1" i="1">
                <a:solidFill>
                  <a:schemeClr val="hlink"/>
                </a:solidFill>
              </a:rPr>
              <a:t>Es una calle estrecha pavimentada con adoquines que fue el hogar de cocheros empleados por las familias pudientes del monte </a:t>
            </a:r>
            <a:r>
              <a:rPr lang="nl-NL" b="1" i="1">
                <a:solidFill>
                  <a:schemeClr val="hlink"/>
                </a:solidFill>
                <a:cs typeface="Arial" charset="0"/>
              </a:rPr>
              <a:t>Vernon.</a:t>
            </a:r>
            <a:r>
              <a:rPr lang="nl-NL" b="1" i="1">
                <a:solidFill>
                  <a:schemeClr val="hlink"/>
                </a:solidFill>
              </a:rPr>
              <a:t> </a:t>
            </a:r>
          </a:p>
        </p:txBody>
      </p:sp>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28675" name="Picture 3" descr="C:\Users\rita\Documents\Las 15 calles\18 visby.jpg"/>
          <p:cNvPicPr>
            <a:picLocks noChangeAspect="1" noChangeArrowheads="1"/>
          </p:cNvPicPr>
          <p:nvPr/>
        </p:nvPicPr>
        <p:blipFill>
          <a:blip r:embed="rId3" cstate="print"/>
          <a:srcRect/>
          <a:stretch>
            <a:fillRect/>
          </a:stretch>
        </p:blipFill>
        <p:spPr bwMode="auto">
          <a:xfrm>
            <a:off x="990600" y="457200"/>
            <a:ext cx="7162800" cy="5545138"/>
          </a:xfrm>
          <a:prstGeom prst="rect">
            <a:avLst/>
          </a:prstGeom>
          <a:noFill/>
        </p:spPr>
      </p:pic>
      <p:sp>
        <p:nvSpPr>
          <p:cNvPr id="28676" name="Rectangle 4"/>
          <p:cNvSpPr>
            <a:spLocks noChangeArrowheads="1"/>
          </p:cNvSpPr>
          <p:nvPr/>
        </p:nvSpPr>
        <p:spPr bwMode="auto">
          <a:xfrm>
            <a:off x="2819400" y="6019800"/>
            <a:ext cx="3962400" cy="519113"/>
          </a:xfrm>
          <a:prstGeom prst="rect">
            <a:avLst/>
          </a:prstGeom>
          <a:noFill/>
          <a:ln w="9525">
            <a:noFill/>
            <a:miter lim="800000"/>
            <a:headEnd/>
            <a:tailEnd/>
          </a:ln>
          <a:effectLst/>
        </p:spPr>
        <p:txBody>
          <a:bodyPr>
            <a:spAutoFit/>
          </a:bodyPr>
          <a:lstStyle/>
          <a:p>
            <a:r>
              <a:rPr lang="es-AR" sz="2800" b="1" i="1">
                <a:solidFill>
                  <a:schemeClr val="hlink"/>
                </a:solidFill>
                <a:latin typeface="Arial" charset="0"/>
                <a:cs typeface="Arial" charset="0"/>
              </a:rPr>
              <a:t>Calle Visby, Suecia</a:t>
            </a:r>
            <a:r>
              <a:rPr lang="nl-NL" sz="900"/>
              <a:t> </a:t>
            </a:r>
            <a:endParaRPr lang="nl-NL"/>
          </a:p>
        </p:txBody>
      </p:sp>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29699" name="Picture 3" descr="C:\Users\rita\Documents\Las 15 calles\19.jpg"/>
          <p:cNvPicPr>
            <a:picLocks noChangeAspect="1" noChangeArrowheads="1"/>
          </p:cNvPicPr>
          <p:nvPr/>
        </p:nvPicPr>
        <p:blipFill>
          <a:blip r:embed="rId3" cstate="print"/>
          <a:srcRect/>
          <a:stretch>
            <a:fillRect/>
          </a:stretch>
        </p:blipFill>
        <p:spPr bwMode="auto">
          <a:xfrm>
            <a:off x="685800" y="533400"/>
            <a:ext cx="7772400" cy="5829300"/>
          </a:xfrm>
          <a:prstGeom prst="rect">
            <a:avLst/>
          </a:prstGeom>
          <a:noFill/>
        </p:spPr>
      </p:pic>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sp>
        <p:nvSpPr>
          <p:cNvPr id="30723" name="Rectangle 3"/>
          <p:cNvSpPr>
            <a:spLocks noChangeArrowheads="1"/>
          </p:cNvSpPr>
          <p:nvPr/>
        </p:nvSpPr>
        <p:spPr bwMode="auto">
          <a:xfrm>
            <a:off x="457200" y="457200"/>
            <a:ext cx="8229600" cy="6299200"/>
          </a:xfrm>
          <a:prstGeom prst="rect">
            <a:avLst/>
          </a:prstGeom>
          <a:noFill/>
          <a:ln w="9525">
            <a:noFill/>
            <a:miter lim="800000"/>
            <a:headEnd/>
            <a:tailEnd/>
          </a:ln>
          <a:effectLst/>
        </p:spPr>
        <p:txBody>
          <a:bodyPr>
            <a:spAutoFit/>
          </a:bodyPr>
          <a:lstStyle/>
          <a:p>
            <a:pPr algn="ctr"/>
            <a:r>
              <a:rPr lang="nl-NL" b="1" i="1">
                <a:solidFill>
                  <a:schemeClr val="hlink"/>
                </a:solidFill>
              </a:rPr>
              <a:t>Fish Alley (Fiskargränd) es una calle de Visby y es una de las más fotografiadas en Suecia.</a:t>
            </a:r>
            <a:endParaRPr lang="nl-BE" b="1" i="1">
              <a:solidFill>
                <a:schemeClr val="hlink"/>
              </a:solidFill>
            </a:endParaRPr>
          </a:p>
          <a:p>
            <a:pPr algn="ctr"/>
            <a:r>
              <a:rPr lang="nl-NL" b="1" i="1">
                <a:solidFill>
                  <a:schemeClr val="hlink"/>
                </a:solidFill>
              </a:rPr>
              <a:t> El área donde se encuentra Fiskargränd popularmente se le llama "root Fish" desde la década de 1600 en adelante.</a:t>
            </a:r>
            <a:endParaRPr lang="nl-BE" b="1" i="1">
              <a:solidFill>
                <a:schemeClr val="hlink"/>
              </a:solidFill>
            </a:endParaRPr>
          </a:p>
          <a:p>
            <a:pPr algn="ctr"/>
            <a:r>
              <a:rPr lang="nl-NL" b="1" i="1">
                <a:solidFill>
                  <a:schemeClr val="hlink"/>
                </a:solidFill>
              </a:rPr>
              <a:t> Los pescadores locales colindantes, han utilizado como un nombre de la calle desde la década de 1750. Rosas trepadoras, entre otras plantas, se plantaron a principios de 1940.</a:t>
            </a:r>
          </a:p>
          <a:p>
            <a:pPr algn="ctr" eaLnBrk="0" hangingPunct="0"/>
            <a:r>
              <a:rPr lang="nl-NL" b="1" i="1">
                <a:solidFill>
                  <a:schemeClr val="hlink"/>
                </a:solidFill>
              </a:rPr>
              <a:t> </a:t>
            </a:r>
          </a:p>
          <a:p>
            <a:pPr algn="ctr" eaLnBrk="0" hangingPunct="0"/>
            <a:r>
              <a:rPr lang="nl-NL" b="1" i="1">
                <a:solidFill>
                  <a:schemeClr val="hlink"/>
                </a:solidFill>
              </a:rPr>
              <a:t>En diciembre de 2004 se presentó una propuesta ciudadana que Fiskargränd sea renombrado como</a:t>
            </a:r>
          </a:p>
          <a:p>
            <a:pPr eaLnBrk="0" hangingPunct="0"/>
            <a:r>
              <a:rPr lang="nl-NL" b="1" i="1">
                <a:solidFill>
                  <a:schemeClr val="hlink"/>
                </a:solidFill>
              </a:rPr>
              <a:t>Callejón de las Rosas.</a:t>
            </a:r>
            <a:endParaRPr lang="nl-BE" b="1" i="1">
              <a:solidFill>
                <a:schemeClr val="hlink"/>
              </a:solidFill>
            </a:endParaRPr>
          </a:p>
          <a:p>
            <a:pPr eaLnBrk="0" hangingPunct="0"/>
            <a:endParaRPr lang="nl-BE" b="1" i="1">
              <a:solidFill>
                <a:schemeClr val="hlink"/>
              </a:solidFill>
            </a:endParaRPr>
          </a:p>
          <a:p>
            <a:pPr eaLnBrk="0" hangingPunct="0"/>
            <a:r>
              <a:rPr lang="nl-NL" b="1" i="1">
                <a:solidFill>
                  <a:schemeClr val="hlink"/>
                </a:solidFill>
              </a:rPr>
              <a:t> La persona escribió "que no hay peces allí, pero hay por lo menos un millar de rosas." La propuesta fue rechazada por el Municipio de Gotland, que no vio motivo suficiente para cambiar el nombre.</a:t>
            </a:r>
          </a:p>
          <a:p>
            <a:pPr eaLnBrk="0" hangingPunct="0"/>
            <a:endParaRPr lang="nl-NL" b="1" i="1">
              <a:solidFill>
                <a:schemeClr val="hlink"/>
              </a:solidFill>
            </a:endParaRPr>
          </a:p>
        </p:txBody>
      </p:sp>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31747" name="Picture 3" descr="C:\Users\rita\Documents\Las 15 calles\20 fibrigliana.jpg"/>
          <p:cNvPicPr>
            <a:picLocks noChangeAspect="1" noChangeArrowheads="1"/>
          </p:cNvPicPr>
          <p:nvPr/>
        </p:nvPicPr>
        <p:blipFill>
          <a:blip r:embed="rId3" cstate="print"/>
          <a:srcRect/>
          <a:stretch>
            <a:fillRect/>
          </a:stretch>
        </p:blipFill>
        <p:spPr bwMode="auto">
          <a:xfrm>
            <a:off x="457200" y="381000"/>
            <a:ext cx="4057650" cy="6096000"/>
          </a:xfrm>
          <a:prstGeom prst="rect">
            <a:avLst/>
          </a:prstGeom>
          <a:noFill/>
        </p:spPr>
      </p:pic>
      <p:sp>
        <p:nvSpPr>
          <p:cNvPr id="31748" name="Rectangle 4"/>
          <p:cNvSpPr>
            <a:spLocks noChangeArrowheads="1"/>
          </p:cNvSpPr>
          <p:nvPr/>
        </p:nvSpPr>
        <p:spPr bwMode="auto">
          <a:xfrm>
            <a:off x="4724400" y="533400"/>
            <a:ext cx="4038600" cy="946150"/>
          </a:xfrm>
          <a:prstGeom prst="rect">
            <a:avLst/>
          </a:prstGeom>
          <a:noFill/>
          <a:ln w="9525">
            <a:noFill/>
            <a:miter lim="800000"/>
            <a:headEnd/>
            <a:tailEnd/>
          </a:ln>
          <a:effectLst/>
        </p:spPr>
        <p:txBody>
          <a:bodyPr>
            <a:spAutoFit/>
          </a:bodyPr>
          <a:lstStyle/>
          <a:p>
            <a:r>
              <a:rPr lang="es-AR" sz="2800" b="1" i="1">
                <a:solidFill>
                  <a:schemeClr val="hlink"/>
                </a:solidFill>
                <a:latin typeface="Arial" charset="0"/>
                <a:cs typeface="Arial" charset="0"/>
              </a:rPr>
              <a:t>Calle en Frigiliana, Espa</a:t>
            </a:r>
            <a:r>
              <a:rPr lang="es-AR" sz="2800" b="1" i="1">
                <a:solidFill>
                  <a:schemeClr val="hlink"/>
                </a:solidFill>
                <a:latin typeface="Times New Roman"/>
                <a:cs typeface="Arial" charset="0"/>
              </a:rPr>
              <a:t>ñ</a:t>
            </a:r>
            <a:r>
              <a:rPr lang="es-AR" sz="2800" b="1" i="1">
                <a:solidFill>
                  <a:schemeClr val="hlink"/>
                </a:solidFill>
                <a:latin typeface="Arial" charset="0"/>
                <a:cs typeface="Arial" charset="0"/>
              </a:rPr>
              <a:t>a.</a:t>
            </a:r>
            <a:r>
              <a:rPr lang="nl-NL" sz="900"/>
              <a:t> </a:t>
            </a:r>
            <a:endParaRPr lang="nl-NL"/>
          </a:p>
        </p:txBody>
      </p:sp>
      <p:sp>
        <p:nvSpPr>
          <p:cNvPr id="31749" name="Rectangle 5"/>
          <p:cNvSpPr>
            <a:spLocks noChangeArrowheads="1"/>
          </p:cNvSpPr>
          <p:nvPr/>
        </p:nvSpPr>
        <p:spPr bwMode="auto">
          <a:xfrm>
            <a:off x="4800600" y="1981200"/>
            <a:ext cx="3962400" cy="4108450"/>
          </a:xfrm>
          <a:prstGeom prst="rect">
            <a:avLst/>
          </a:prstGeom>
          <a:noFill/>
          <a:ln w="9525">
            <a:noFill/>
            <a:miter lim="800000"/>
            <a:headEnd/>
            <a:tailEnd/>
          </a:ln>
          <a:effectLst/>
        </p:spPr>
        <p:txBody>
          <a:bodyPr>
            <a:spAutoFit/>
          </a:bodyPr>
          <a:lstStyle/>
          <a:p>
            <a:pPr algn="ctr"/>
            <a:r>
              <a:rPr lang="es-AR" b="1" i="1">
                <a:solidFill>
                  <a:schemeClr val="hlink"/>
                </a:solidFill>
              </a:rPr>
              <a:t>La "Calle Blanca</a:t>
            </a:r>
            <a:r>
              <a:rPr lang="es-AR" b="1" i="1">
                <a:solidFill>
                  <a:schemeClr val="hlink"/>
                </a:solidFill>
                <a:cs typeface="Arial" charset="0"/>
              </a:rPr>
              <a:t>" de la imagen se encuentra en Frigiliana - ciudad pequeña, andaluza.</a:t>
            </a:r>
          </a:p>
          <a:p>
            <a:pPr algn="ctr"/>
            <a:endParaRPr lang="es-AR" b="1" i="1">
              <a:solidFill>
                <a:schemeClr val="hlink"/>
              </a:solidFill>
              <a:cs typeface="Arial" charset="0"/>
            </a:endParaRPr>
          </a:p>
          <a:p>
            <a:pPr algn="ctr"/>
            <a:r>
              <a:rPr lang="es-AR" b="1" i="1">
                <a:solidFill>
                  <a:schemeClr val="hlink"/>
                </a:solidFill>
                <a:cs typeface="Arial" charset="0"/>
              </a:rPr>
              <a:t> La ciudad se compone de empinadas callejuelas empedradas y sinuosas casas blancas, todas resplandecientes con flores.</a:t>
            </a:r>
            <a:endParaRPr lang="nl-NL" b="1" i="1">
              <a:solidFill>
                <a:schemeClr val="hlink"/>
              </a:solidFill>
            </a:endParaRPr>
          </a:p>
          <a:p>
            <a:pPr eaLnBrk="0" hangingPunct="0"/>
            <a:endParaRPr lang="nl-NL" b="1" i="1">
              <a:solidFill>
                <a:schemeClr val="hlink"/>
              </a:solidFill>
            </a:endParaRPr>
          </a:p>
        </p:txBody>
      </p:sp>
    </p:spTree>
  </p:cSld>
  <p:clrMapOvr>
    <a:masterClrMapping/>
  </p:clrMapOvr>
  <p:transition spd="med">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32771" name="Picture 3" descr="C:\Users\rita\Documents\Las 15 calles\21 cartagena.jpg"/>
          <p:cNvPicPr>
            <a:picLocks noChangeAspect="1" noChangeArrowheads="1"/>
          </p:cNvPicPr>
          <p:nvPr/>
        </p:nvPicPr>
        <p:blipFill>
          <a:blip r:embed="rId3" cstate="print"/>
          <a:srcRect/>
          <a:stretch>
            <a:fillRect/>
          </a:stretch>
        </p:blipFill>
        <p:spPr bwMode="auto">
          <a:xfrm>
            <a:off x="457200" y="419100"/>
            <a:ext cx="4519613" cy="6019800"/>
          </a:xfrm>
          <a:prstGeom prst="rect">
            <a:avLst/>
          </a:prstGeom>
          <a:noFill/>
        </p:spPr>
      </p:pic>
      <p:sp>
        <p:nvSpPr>
          <p:cNvPr id="32772" name="Rectangle 4"/>
          <p:cNvSpPr>
            <a:spLocks noChangeArrowheads="1"/>
          </p:cNvSpPr>
          <p:nvPr/>
        </p:nvSpPr>
        <p:spPr bwMode="auto">
          <a:xfrm>
            <a:off x="5105400" y="457200"/>
            <a:ext cx="3657600" cy="946150"/>
          </a:xfrm>
          <a:prstGeom prst="rect">
            <a:avLst/>
          </a:prstGeom>
          <a:noFill/>
          <a:ln w="9525">
            <a:noFill/>
            <a:miter lim="800000"/>
            <a:headEnd/>
            <a:tailEnd/>
          </a:ln>
          <a:effectLst/>
        </p:spPr>
        <p:txBody>
          <a:bodyPr>
            <a:spAutoFit/>
          </a:bodyPr>
          <a:lstStyle/>
          <a:p>
            <a:r>
              <a:rPr lang="es-AR" sz="2800" i="1">
                <a:solidFill>
                  <a:schemeClr val="hlink"/>
                </a:solidFill>
                <a:latin typeface="Arial" charset="0"/>
                <a:cs typeface="Arial" charset="0"/>
              </a:rPr>
              <a:t>Calle en Cartagena, Colombia</a:t>
            </a:r>
            <a:r>
              <a:rPr lang="nl-NL" sz="2800" i="1">
                <a:solidFill>
                  <a:schemeClr val="hlink"/>
                </a:solidFill>
              </a:rPr>
              <a:t> </a:t>
            </a:r>
          </a:p>
        </p:txBody>
      </p:sp>
      <p:sp>
        <p:nvSpPr>
          <p:cNvPr id="32774" name="Rectangle 6"/>
          <p:cNvSpPr>
            <a:spLocks noChangeArrowheads="1"/>
          </p:cNvSpPr>
          <p:nvPr/>
        </p:nvSpPr>
        <p:spPr bwMode="auto">
          <a:xfrm>
            <a:off x="5105400" y="1371600"/>
            <a:ext cx="3429000" cy="5203825"/>
          </a:xfrm>
          <a:prstGeom prst="rect">
            <a:avLst/>
          </a:prstGeom>
          <a:noFill/>
          <a:ln w="9525">
            <a:noFill/>
            <a:miter lim="800000"/>
            <a:headEnd/>
            <a:tailEnd/>
          </a:ln>
          <a:effectLst/>
        </p:spPr>
        <p:txBody>
          <a:bodyPr>
            <a:spAutoFit/>
          </a:bodyPr>
          <a:lstStyle/>
          <a:p>
            <a:pPr>
              <a:spcBef>
                <a:spcPct val="50000"/>
              </a:spcBef>
            </a:pPr>
            <a:r>
              <a:rPr lang="nl-NL" b="1" i="1">
                <a:solidFill>
                  <a:schemeClr val="hlink"/>
                </a:solidFill>
              </a:rPr>
              <a:t>La hermosa calle de la imagen se encuentra en la parte antigua de la ciudad de Cartagena.</a:t>
            </a:r>
          </a:p>
          <a:p>
            <a:pPr eaLnBrk="0" hangingPunct="0">
              <a:spcBef>
                <a:spcPct val="50000"/>
              </a:spcBef>
            </a:pPr>
            <a:r>
              <a:rPr lang="nl-NL" b="1" i="1">
                <a:solidFill>
                  <a:schemeClr val="hlink"/>
                </a:solidFill>
              </a:rPr>
              <a:t>La arquitectura es uno de los principales atributos de Cartagena. </a:t>
            </a:r>
            <a:endParaRPr lang="nl-BE" b="1" i="1">
              <a:solidFill>
                <a:schemeClr val="hlink"/>
              </a:solidFill>
            </a:endParaRPr>
          </a:p>
          <a:p>
            <a:pPr eaLnBrk="0" hangingPunct="0">
              <a:spcBef>
                <a:spcPct val="50000"/>
              </a:spcBef>
            </a:pPr>
            <a:r>
              <a:rPr lang="nl-NL" b="1" i="1">
                <a:solidFill>
                  <a:schemeClr val="hlink"/>
                </a:solidFill>
              </a:rPr>
              <a:t>La ciudad tiene un montón de notables casas coloniales y edificios militares, </a:t>
            </a:r>
            <a:r>
              <a:rPr lang="nl-BE" b="1" i="1">
                <a:solidFill>
                  <a:schemeClr val="hlink"/>
                </a:solidFill>
              </a:rPr>
              <a:t>y la </a:t>
            </a:r>
            <a:r>
              <a:rPr lang="nl-NL" b="1" i="1">
                <a:solidFill>
                  <a:schemeClr val="hlink"/>
                </a:solidFill>
              </a:rPr>
              <a:t>más moderna infraestructura turística</a:t>
            </a:r>
            <a:r>
              <a:rPr lang="nl-BE" b="1" i="1">
                <a:solidFill>
                  <a:schemeClr val="hlink"/>
                </a:solidFill>
              </a:rPr>
              <a:t>.</a:t>
            </a:r>
            <a:r>
              <a:rPr lang="nl-NL" b="1" i="1">
                <a:solidFill>
                  <a:schemeClr val="hlink"/>
                </a:solidFill>
              </a:rPr>
              <a:t> </a:t>
            </a:r>
          </a:p>
        </p:txBody>
      </p:sp>
    </p:spTree>
  </p:cSld>
  <p:clrMapOvr>
    <a:masterClrMapping/>
  </p:clrMapOvr>
  <p:transition spd="med">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rita\Pictures\Marquitos\borde azul1.gif"/>
          <p:cNvPicPr>
            <a:picLocks noChangeAspect="1" noChangeArrowheads="1"/>
          </p:cNvPicPr>
          <p:nvPr/>
        </p:nvPicPr>
        <p:blipFill>
          <a:blip r:embed="rId2" cstate="print"/>
          <a:srcRect/>
          <a:stretch>
            <a:fillRect/>
          </a:stretch>
        </p:blipFill>
        <p:spPr bwMode="auto">
          <a:xfrm>
            <a:off x="190500" y="165100"/>
            <a:ext cx="8763000" cy="6526213"/>
          </a:xfrm>
          <a:prstGeom prst="rect">
            <a:avLst/>
          </a:prstGeom>
          <a:noFill/>
        </p:spPr>
      </p:pic>
      <p:pic>
        <p:nvPicPr>
          <p:cNvPr id="33795" name="Picture 3" descr="C:\Users\rita\Documents\Las 15 calles\22 termophyles.jpg"/>
          <p:cNvPicPr>
            <a:picLocks noChangeAspect="1" noChangeArrowheads="1"/>
          </p:cNvPicPr>
          <p:nvPr/>
        </p:nvPicPr>
        <p:blipFill>
          <a:blip r:embed="rId3" cstate="print"/>
          <a:srcRect/>
          <a:stretch>
            <a:fillRect/>
          </a:stretch>
        </p:blipFill>
        <p:spPr bwMode="auto">
          <a:xfrm>
            <a:off x="533400" y="400050"/>
            <a:ext cx="4038600" cy="6057900"/>
          </a:xfrm>
          <a:prstGeom prst="rect">
            <a:avLst/>
          </a:prstGeom>
          <a:noFill/>
        </p:spPr>
      </p:pic>
      <p:sp>
        <p:nvSpPr>
          <p:cNvPr id="33796" name="Rectangle 4"/>
          <p:cNvSpPr>
            <a:spLocks noChangeArrowheads="1"/>
          </p:cNvSpPr>
          <p:nvPr/>
        </p:nvSpPr>
        <p:spPr bwMode="auto">
          <a:xfrm>
            <a:off x="4800600" y="228600"/>
            <a:ext cx="3733800" cy="1462088"/>
          </a:xfrm>
          <a:prstGeom prst="rect">
            <a:avLst/>
          </a:prstGeom>
          <a:noFill/>
          <a:ln w="9525">
            <a:noFill/>
            <a:miter lim="800000"/>
            <a:headEnd/>
            <a:tailEnd/>
          </a:ln>
          <a:effectLst/>
        </p:spPr>
        <p:txBody>
          <a:bodyPr>
            <a:spAutoFit/>
          </a:bodyPr>
          <a:lstStyle/>
          <a:p>
            <a:pPr algn="ctr">
              <a:tabLst>
                <a:tab pos="457200" algn="l"/>
              </a:tabLst>
            </a:pPr>
            <a:r>
              <a:rPr lang="es-AR" sz="1800" b="1" i="1">
                <a:solidFill>
                  <a:srgbClr val="000080"/>
                </a:solidFill>
                <a:latin typeface="Arial" charset="0"/>
                <a:cs typeface="Arial" charset="0"/>
              </a:rPr>
              <a:t>1.</a:t>
            </a:r>
            <a:r>
              <a:rPr lang="es-AR" sz="700" b="1" i="1">
                <a:solidFill>
                  <a:srgbClr val="000080"/>
                </a:solidFill>
              </a:rPr>
              <a:t>  </a:t>
            </a:r>
            <a:r>
              <a:rPr lang="es-AR" b="1" i="1">
                <a:solidFill>
                  <a:schemeClr val="hlink"/>
                </a:solidFill>
                <a:latin typeface="Arial" charset="0"/>
                <a:cs typeface="Arial" charset="0"/>
              </a:rPr>
              <a:t>Calle De las Thermopyles, Paris</a:t>
            </a:r>
            <a:r>
              <a:rPr lang="es-AR" sz="1800" b="1" i="1">
                <a:solidFill>
                  <a:srgbClr val="000080"/>
                </a:solidFill>
                <a:latin typeface="Arial" charset="0"/>
                <a:cs typeface="Arial" charset="0"/>
              </a:rPr>
              <a:t>, Francia</a:t>
            </a:r>
            <a:endParaRPr lang="nl-NL" sz="1200"/>
          </a:p>
          <a:p>
            <a:pPr eaLnBrk="0" hangingPunct="0">
              <a:tabLst>
                <a:tab pos="457200" algn="l"/>
              </a:tabLst>
            </a:pPr>
            <a:endParaRPr lang="nl-NL"/>
          </a:p>
        </p:txBody>
      </p:sp>
      <p:sp>
        <p:nvSpPr>
          <p:cNvPr id="33798" name="Rectangle 6"/>
          <p:cNvSpPr>
            <a:spLocks noChangeArrowheads="1"/>
          </p:cNvSpPr>
          <p:nvPr/>
        </p:nvSpPr>
        <p:spPr bwMode="auto">
          <a:xfrm>
            <a:off x="4800600" y="1066800"/>
            <a:ext cx="3810000" cy="5568950"/>
          </a:xfrm>
          <a:prstGeom prst="rect">
            <a:avLst/>
          </a:prstGeom>
          <a:noFill/>
          <a:ln w="9525">
            <a:noFill/>
            <a:miter lim="800000"/>
            <a:headEnd/>
            <a:tailEnd/>
          </a:ln>
          <a:effectLst/>
        </p:spPr>
        <p:txBody>
          <a:bodyPr>
            <a:spAutoFit/>
          </a:bodyPr>
          <a:lstStyle/>
          <a:p>
            <a:pPr>
              <a:spcBef>
                <a:spcPct val="50000"/>
              </a:spcBef>
            </a:pPr>
            <a:r>
              <a:rPr lang="nl-NL" b="1" i="1">
                <a:solidFill>
                  <a:schemeClr val="hlink"/>
                </a:solidFill>
              </a:rPr>
              <a:t>La Rue des Thermopyles se llama así porque la calle es tan estrecha como donde se desarrolló</a:t>
            </a:r>
            <a:r>
              <a:rPr lang="nl-BE" b="1" i="1">
                <a:solidFill>
                  <a:schemeClr val="hlink"/>
                </a:solidFill>
              </a:rPr>
              <a:t> </a:t>
            </a:r>
            <a:r>
              <a:rPr lang="nl-NL" b="1" i="1">
                <a:solidFill>
                  <a:schemeClr val="hlink"/>
                </a:solidFill>
              </a:rPr>
              <a:t>la legendaria batalla de las Termópilas en el año 480 aC. </a:t>
            </a:r>
            <a:endParaRPr lang="nl-BE" b="1" i="1">
              <a:solidFill>
                <a:schemeClr val="hlink"/>
              </a:solidFill>
            </a:endParaRPr>
          </a:p>
          <a:p>
            <a:pPr>
              <a:spcBef>
                <a:spcPct val="50000"/>
              </a:spcBef>
            </a:pPr>
            <a:r>
              <a:rPr lang="nl-NL" b="1" i="1">
                <a:solidFill>
                  <a:schemeClr val="hlink"/>
                </a:solidFill>
              </a:rPr>
              <a:t>El empedrado, lleno de plantas, está cerca de la concurrida Rue Raymond Losserand en el distrito 14 de París. </a:t>
            </a:r>
            <a:endParaRPr lang="nl-BE" b="1" i="1">
              <a:solidFill>
                <a:schemeClr val="hlink"/>
              </a:solidFill>
            </a:endParaRPr>
          </a:p>
          <a:p>
            <a:pPr>
              <a:spcBef>
                <a:spcPct val="50000"/>
              </a:spcBef>
            </a:pPr>
            <a:r>
              <a:rPr lang="nl-NL" b="1" i="1">
                <a:solidFill>
                  <a:schemeClr val="hlink"/>
                </a:solidFill>
              </a:rPr>
              <a:t>Es el hogar de una </a:t>
            </a:r>
            <a:br>
              <a:rPr lang="nl-NL" b="1" i="1">
                <a:solidFill>
                  <a:schemeClr val="hlink"/>
                </a:solidFill>
              </a:rPr>
            </a:br>
            <a:r>
              <a:rPr lang="nl-NL" b="1" i="1">
                <a:solidFill>
                  <a:schemeClr val="hlink"/>
                </a:solidFill>
              </a:rPr>
              <a:t>serie de artistas y tiene una asociación de vecinos activa.</a:t>
            </a:r>
          </a:p>
        </p:txBody>
      </p:sp>
    </p:spTree>
  </p:cSld>
  <p:clrMapOvr>
    <a:masterClrMapping/>
  </p:clrMapOvr>
  <p:transition spd="med">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rita\Pictures\Marquitos\borde azul1.gif"/>
          <p:cNvPicPr>
            <a:picLocks noChangeAspect="1" noChangeArrowheads="1"/>
          </p:cNvPicPr>
          <p:nvPr/>
        </p:nvPicPr>
        <p:blipFill>
          <a:blip r:embed="rId2" cstate="print"/>
          <a:srcRect/>
          <a:stretch>
            <a:fillRect/>
          </a:stretch>
        </p:blipFill>
        <p:spPr bwMode="auto">
          <a:xfrm>
            <a:off x="228600" y="169863"/>
            <a:ext cx="8763000" cy="6526212"/>
          </a:xfrm>
          <a:prstGeom prst="rect">
            <a:avLst/>
          </a:prstGeom>
          <a:noFill/>
        </p:spPr>
      </p:pic>
      <p:pic>
        <p:nvPicPr>
          <p:cNvPr id="34819" name="Picture 3" descr="C:\Users\rita\Documents\Las 15 calles\23 thermopyles.jpg"/>
          <p:cNvPicPr>
            <a:picLocks noChangeAspect="1" noChangeArrowheads="1"/>
          </p:cNvPicPr>
          <p:nvPr/>
        </p:nvPicPr>
        <p:blipFill>
          <a:blip r:embed="rId3" cstate="print"/>
          <a:srcRect/>
          <a:stretch>
            <a:fillRect/>
          </a:stretch>
        </p:blipFill>
        <p:spPr bwMode="auto">
          <a:xfrm>
            <a:off x="457200" y="495300"/>
            <a:ext cx="5137150" cy="5867400"/>
          </a:xfrm>
          <a:prstGeom prst="rect">
            <a:avLst/>
          </a:prstGeom>
          <a:noFill/>
        </p:spPr>
      </p:pic>
      <p:sp>
        <p:nvSpPr>
          <p:cNvPr id="34821" name="Rectangle 5"/>
          <p:cNvSpPr>
            <a:spLocks noChangeArrowheads="1"/>
          </p:cNvSpPr>
          <p:nvPr/>
        </p:nvSpPr>
        <p:spPr bwMode="auto">
          <a:xfrm>
            <a:off x="5867400" y="533400"/>
            <a:ext cx="2819400" cy="4656138"/>
          </a:xfrm>
          <a:prstGeom prst="rect">
            <a:avLst/>
          </a:prstGeom>
          <a:noFill/>
          <a:ln w="9525">
            <a:noFill/>
            <a:miter lim="800000"/>
            <a:headEnd/>
            <a:tailEnd/>
          </a:ln>
          <a:effectLst/>
        </p:spPr>
        <p:txBody>
          <a:bodyPr>
            <a:spAutoFit/>
          </a:bodyPr>
          <a:lstStyle/>
          <a:p>
            <a:pPr>
              <a:spcBef>
                <a:spcPct val="50000"/>
              </a:spcBef>
            </a:pPr>
            <a:r>
              <a:rPr lang="nl-NL" b="1" i="1">
                <a:solidFill>
                  <a:schemeClr val="hlink"/>
                </a:solidFill>
              </a:rPr>
              <a:t>Al pasear por esta pintoresca calle peatonal, es posible encontrar libros o muebles dejados por</a:t>
            </a:r>
          </a:p>
          <a:p>
            <a:pPr eaLnBrk="0" hangingPunct="0">
              <a:spcBef>
                <a:spcPct val="50000"/>
              </a:spcBef>
            </a:pPr>
            <a:r>
              <a:rPr lang="nl-NL" b="1" i="1">
                <a:solidFill>
                  <a:schemeClr val="hlink"/>
                </a:solidFill>
              </a:rPr>
              <a:t>los residentes. Muchas paredes están cubiertas de graffitis, incluyendo una pieza del </a:t>
            </a:r>
            <a:br>
              <a:rPr lang="nl-NL" b="1" i="1">
                <a:solidFill>
                  <a:schemeClr val="hlink"/>
                </a:solidFill>
              </a:rPr>
            </a:br>
            <a:r>
              <a:rPr lang="nl-NL" b="1" i="1">
                <a:solidFill>
                  <a:schemeClr val="hlink"/>
                </a:solidFill>
              </a:rPr>
              <a:t>famoso artista del graffiti, señorita Tic.</a:t>
            </a:r>
          </a:p>
        </p:txBody>
      </p:sp>
      <p:sp>
        <p:nvSpPr>
          <p:cNvPr id="34822" name="WordArt 6"/>
          <p:cNvSpPr>
            <a:spLocks noChangeArrowheads="1" noChangeShapeType="1" noTextEdit="1"/>
          </p:cNvSpPr>
          <p:nvPr/>
        </p:nvSpPr>
        <p:spPr bwMode="auto">
          <a:xfrm>
            <a:off x="7543800" y="5486400"/>
            <a:ext cx="781050" cy="571500"/>
          </a:xfrm>
          <a:prstGeom prst="rect">
            <a:avLst/>
          </a:prstGeom>
        </p:spPr>
        <p:txBody>
          <a:bodyPr wrap="none" fromWordArt="1">
            <a:prstTxWarp prst="textPlain">
              <a:avLst>
                <a:gd name="adj" fmla="val 50000"/>
              </a:avLst>
            </a:prstTxWarp>
          </a:bodyPr>
          <a:lstStyle/>
          <a:p>
            <a:pPr algn="ctr"/>
            <a:r>
              <a:rPr lang="es-ES" sz="3200" i="1" kern="10">
                <a:ln w="12700">
                  <a:solidFill>
                    <a:srgbClr val="3333CC"/>
                  </a:solidFill>
                  <a:round/>
                  <a:headEnd/>
                  <a:tailEnd/>
                </a:ln>
                <a:solidFill>
                  <a:srgbClr val="B2B2B2">
                    <a:alpha val="50000"/>
                  </a:srgbClr>
                </a:solidFill>
                <a:effectLst>
                  <a:outerShdw dist="45791" dir="2021404" algn="ctr" rotWithShape="0">
                    <a:srgbClr val="9999FF"/>
                  </a:outerShdw>
                </a:effectLst>
                <a:latin typeface="Arial Black"/>
              </a:rPr>
              <a:t>FIN</a:t>
            </a:r>
          </a:p>
        </p:txBody>
      </p:sp>
    </p:spTree>
  </p:cSld>
  <p:clrMapOvr>
    <a:masterClrMapping/>
  </p:clrMapOvr>
  <p:transition spd="med">
    <p:checker/>
  </p:transition>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sz="1800">
              <a:solidFill>
                <a:srgbClr val="000000"/>
              </a:solidFill>
              <a:latin typeface="Arial" charset="0"/>
              <a:cs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sz="1800">
              <a:solidFill>
                <a:srgbClr val="000000"/>
              </a:solidFill>
              <a:latin typeface="Arial" charset="0"/>
              <a:cs typeface="Arial" charset="0"/>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cs typeface="Arial" charset="0"/>
              </a:rPr>
              <a:t>¿Te ha gustado?</a:t>
            </a:r>
            <a:r>
              <a:rPr lang="es-ES" sz="4800">
                <a:solidFill>
                  <a:srgbClr val="000000"/>
                </a:solidFill>
                <a:latin typeface="Kristen ITC" pitchFamily="66" charset="0"/>
                <a:cs typeface="Arial" charset="0"/>
              </a:rPr>
              <a:t> </a:t>
            </a:r>
            <a:br>
              <a:rPr lang="es-ES" sz="4800">
                <a:solidFill>
                  <a:srgbClr val="000000"/>
                </a:solidFill>
                <a:latin typeface="Kristen ITC" pitchFamily="66" charset="0"/>
                <a:cs typeface="Arial" charset="0"/>
              </a:rPr>
            </a:br>
            <a:r>
              <a:rPr lang="es-ES" sz="4400">
                <a:solidFill>
                  <a:srgbClr val="000000"/>
                </a:solidFill>
                <a:latin typeface="Kristen ITC" pitchFamily="66" charset="0"/>
                <a:cs typeface="Arial" charset="0"/>
              </a:rPr>
              <a:t>Puedes ver más entrando </a:t>
            </a:r>
            <a:br>
              <a:rPr lang="es-ES" sz="4400">
                <a:solidFill>
                  <a:srgbClr val="000000"/>
                </a:solidFill>
                <a:latin typeface="Kristen ITC" pitchFamily="66" charset="0"/>
                <a:cs typeface="Arial" charset="0"/>
              </a:rPr>
            </a:br>
            <a:r>
              <a:rPr lang="es-ES" sz="4400" b="1">
                <a:solidFill>
                  <a:srgbClr val="40F903"/>
                </a:solidFill>
                <a:latin typeface="Kristen ITC" pitchFamily="66" charset="0"/>
                <a:cs typeface="Arial" charset="0"/>
                <a:hlinkClick r:id="rId2"/>
              </a:rPr>
              <a:t>Aquí</a:t>
            </a:r>
            <a:endParaRPr lang="es-ES" sz="4400" b="1">
              <a:solidFill>
                <a:srgbClr val="40F903"/>
              </a:solidFill>
              <a:latin typeface="Kristen ITC" pitchFamily="66" charset="0"/>
              <a:cs typeface="Arial"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sz="1800" b="1">
                <a:solidFill>
                  <a:srgbClr val="000000"/>
                </a:solidFill>
                <a:latin typeface="Kristen ITC" pitchFamily="66" charset="0"/>
                <a:cs typeface="Arial" charset="0"/>
              </a:rPr>
              <a:t>Además puedes recibir powerpoints en tu correo electrónico suscribiéndote aquí:</a:t>
            </a:r>
            <a:r>
              <a:rPr lang="es-ES_tradnl" sz="1800" b="1">
                <a:solidFill>
                  <a:srgbClr val="0066FF"/>
                </a:solidFill>
                <a:latin typeface="Arial" charset="0"/>
                <a:cs typeface="Arial" charset="0"/>
              </a:rPr>
              <a:t> </a:t>
            </a:r>
          </a:p>
          <a:p>
            <a:pPr>
              <a:spcBef>
                <a:spcPct val="50000"/>
              </a:spcBef>
            </a:pPr>
            <a:endParaRPr lang="es-ES" sz="1800" b="1">
              <a:solidFill>
                <a:srgbClr val="0066FF"/>
              </a:solidFill>
              <a:latin typeface="Arial" charset="0"/>
              <a:cs typeface="Arial" charset="0"/>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15_pequenas_calles-nb">
  <a:themeElements>
    <a:clrScheme name="Standaardontwerp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ardontwerp">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ardontwerp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ardontwerp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15_pequenas_calles-nb</Template>
  <TotalTime>6</TotalTime>
  <Words>824</Words>
  <Application>Microsoft Office PowerPoint</Application>
  <PresentationFormat>Presentación en pantalla (4:3)</PresentationFormat>
  <Paragraphs>96</Paragraphs>
  <Slides>34</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34</vt:i4>
      </vt:variant>
    </vt:vector>
  </HeadingPairs>
  <TitlesOfParts>
    <vt:vector size="38" baseType="lpstr">
      <vt:lpstr>Times New Roman</vt:lpstr>
      <vt:lpstr>Arial</vt:lpstr>
      <vt:lpstr>15_pequenas_calles-nb</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2015-04-24T07:30:44Z</dcterms:created>
  <dcterms:modified xsi:type="dcterms:W3CDTF">2015-04-24T07:37:08Z</dcterms:modified>
</cp:coreProperties>
</file>