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31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9" r:id="rId22"/>
    <p:sldId id="280" r:id="rId23"/>
    <p:sldId id="281" r:id="rId24"/>
    <p:sldId id="283" r:id="rId25"/>
    <p:sldId id="272" r:id="rId26"/>
    <p:sldId id="284" r:id="rId27"/>
    <p:sldId id="285" r:id="rId28"/>
    <p:sldId id="286" r:id="rId29"/>
    <p:sldId id="287" r:id="rId30"/>
    <p:sldId id="291" r:id="rId31"/>
    <p:sldId id="292" r:id="rId32"/>
    <p:sldId id="290" r:id="rId33"/>
    <p:sldId id="293" r:id="rId34"/>
    <p:sldId id="295" r:id="rId35"/>
    <p:sldId id="296" r:id="rId36"/>
    <p:sldId id="297" r:id="rId37"/>
    <p:sldId id="298" r:id="rId38"/>
    <p:sldId id="299" r:id="rId39"/>
    <p:sldId id="300" r:id="rId40"/>
    <p:sldId id="301" r:id="rId41"/>
    <p:sldId id="302" r:id="rId42"/>
    <p:sldId id="303" r:id="rId43"/>
    <p:sldId id="305" r:id="rId44"/>
    <p:sldId id="306" r:id="rId45"/>
    <p:sldId id="307" r:id="rId46"/>
    <p:sldId id="309" r:id="rId47"/>
    <p:sldId id="312" r:id="rId48"/>
    <p:sldId id="314" r:id="rId49"/>
    <p:sldId id="313" r:id="rId50"/>
    <p:sldId id="310" r:id="rId51"/>
    <p:sldId id="311" r:id="rId52"/>
    <p:sldId id="315" r:id="rId53"/>
    <p:sldId id="318" r:id="rId5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6xy9Lni4mSBHEjsJdLczMg" hashData="nkjs9X4Uum8hhXDaYsufEXkzLD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
          </a:p>
        </p:txBody>
      </p:sp>
      <p:sp>
        <p:nvSpPr>
          <p:cNvPr id="6553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s-ES"/>
          </a:p>
        </p:txBody>
      </p:sp>
      <p:sp>
        <p:nvSpPr>
          <p:cNvPr id="542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554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554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
          </a:p>
        </p:txBody>
      </p:sp>
      <p:sp>
        <p:nvSpPr>
          <p:cNvPr id="6554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4B8C01E-4633-4596-9B3D-D8DE6D651391}"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B771A21-FB6E-4466-913B-B72EEE604872}" type="slidenum">
              <a:rPr lang="es-ES"/>
              <a:pPr>
                <a:defRPr/>
              </a:pPr>
              <a:t>‹Nº›</a:t>
            </a:fld>
            <a:endParaRPr lang="es-ES"/>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6C49F51-356E-4E33-912A-3CE262771840}" type="slidenum">
              <a:rPr lang="es-ES"/>
              <a:pPr>
                <a:defRPr/>
              </a:pPr>
              <a:t>‹Nº›</a:t>
            </a:fld>
            <a:endParaRPr lang="es-ES"/>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8CABD78-A8D2-4D11-815B-5EE5F8157071}" type="slidenum">
              <a:rPr lang="es-ES"/>
              <a:pPr>
                <a:defRPr/>
              </a:pPr>
              <a:t>‹Nº›</a:t>
            </a:fld>
            <a:endParaRPr lang="es-ES"/>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FA8F3DB-D539-4E08-B04F-B99CF6F13134}" type="slidenum">
              <a:rPr lang="es-ES"/>
              <a:pPr>
                <a:defRPr/>
              </a:pPr>
              <a:t>‹Nº›</a:t>
            </a:fld>
            <a:endParaRPr lang="es-ES"/>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AC4C591B-BA61-4830-BCD6-79CD9CEA43BF}" type="slidenum">
              <a:rPr lang="es-ES"/>
              <a:pPr>
                <a:defRPr/>
              </a:pPr>
              <a:t>‹Nº›</a:t>
            </a:fld>
            <a:endParaRPr lang="es-ES"/>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AFFBEEC3-32AE-4735-B4D2-962DE81D1ADF}" type="slidenum">
              <a:rPr lang="es-ES"/>
              <a:pPr>
                <a:defRPr/>
              </a:pPr>
              <a:t>‹Nº›</a:t>
            </a:fld>
            <a:endParaRPr lang="es-ES"/>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DD28BF80-82BD-42D9-B704-57670773E2B1}" type="slidenum">
              <a:rPr lang="es-ES"/>
              <a:pPr>
                <a:defRPr/>
              </a:pPr>
              <a:t>‹Nº›</a:t>
            </a:fld>
            <a:endParaRPr lang="es-ES"/>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7E328FC-B1C1-44D2-9942-EBB7E9631C71}" type="slidenum">
              <a:rPr lang="es-ES"/>
              <a:pPr>
                <a:defRPr/>
              </a:pPr>
              <a:t>‹Nº›</a:t>
            </a:fld>
            <a:endParaRPr lang="es-ES"/>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AC17F69-8376-44A9-8219-E7C73F6DF757}" type="slidenum">
              <a:rPr lang="es-ES"/>
              <a:pPr>
                <a:defRPr/>
              </a:pPr>
              <a:t>‹Nº›</a:t>
            </a:fld>
            <a:endParaRPr lang="es-ES"/>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A2EBDE51-C87B-4115-AE72-F916337E7DBB}" type="slidenum">
              <a:rPr lang="es-ES"/>
              <a:pPr>
                <a:defRPr/>
              </a:pPr>
              <a:t>‹Nº›</a:t>
            </a:fld>
            <a:endParaRPr lang="es-ES"/>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31EB5C2-E868-41DF-B7BD-54BE2409C0F0}" type="slidenum">
              <a:rPr lang="es-ES"/>
              <a:pPr>
                <a:defRPr/>
              </a:pPr>
              <a:t>‹Nº›</a:t>
            </a:fld>
            <a:endParaRPr lang="es-ES"/>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3165FFF-296C-41E8-A161-BC171A0F678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6F7BF9AC-F24C-4CC5-8D9A-7DD5313F97C9}"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3BDB2DE-4B5B-4E66-8793-3C673287F3A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es.wikipedia.org/wiki/Agust%C3%ADn_de_Hipona" TargetMode="External"/><Relationship Id="rId2" Type="http://schemas.openxmlformats.org/officeDocument/2006/relationships/hyperlink" Target="http://es.wikipedia.org/wiki/Gregorio_Magno"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http://es.wikipedia.org/wiki/Iglesia_cat%C3%B3lica" TargetMode="External"/><Relationship Id="rId13" Type="http://schemas.openxmlformats.org/officeDocument/2006/relationships/hyperlink" Target="http://es.wikipedia.org/wiki/Guerra_de_los_treinta_a%C3%B1os" TargetMode="External"/><Relationship Id="rId3" Type="http://schemas.openxmlformats.org/officeDocument/2006/relationships/hyperlink" Target="http://es.wikipedia.org/wiki/Siglo_IV" TargetMode="External"/><Relationship Id="rId7" Type="http://schemas.openxmlformats.org/officeDocument/2006/relationships/hyperlink" Target="http://es.wikipedia.org/wiki/Le%C3%B3n_IX" TargetMode="External"/><Relationship Id="rId12" Type="http://schemas.openxmlformats.org/officeDocument/2006/relationships/hyperlink" Target="http://es.wikipedia.org/wiki/Europa" TargetMode="External"/><Relationship Id="rId2" Type="http://schemas.openxmlformats.org/officeDocument/2006/relationships/hyperlink" Target="http://es.wikipedia.org/wiki/Antigua_Roma" TargetMode="External"/><Relationship Id="rId1" Type="http://schemas.openxmlformats.org/officeDocument/2006/relationships/slideLayout" Target="../slideLayouts/slideLayout2.xml"/><Relationship Id="rId6" Type="http://schemas.openxmlformats.org/officeDocument/2006/relationships/hyperlink" Target="http://es.wikipedia.org/wiki/1009" TargetMode="External"/><Relationship Id="rId11" Type="http://schemas.openxmlformats.org/officeDocument/2006/relationships/hyperlink" Target="http://es.wikipedia.org/wiki/Peste" TargetMode="External"/><Relationship Id="rId5" Type="http://schemas.openxmlformats.org/officeDocument/2006/relationships/hyperlink" Target="http://es.wikipedia.org/wiki/Siglo_VIII" TargetMode="External"/><Relationship Id="rId10" Type="http://schemas.openxmlformats.org/officeDocument/2006/relationships/hyperlink" Target="http://es.wikipedia.org/wiki/Estrasburgo" TargetMode="External"/><Relationship Id="rId4" Type="http://schemas.openxmlformats.org/officeDocument/2006/relationships/hyperlink" Target="http://es.wikipedia.org/wiki/Vid" TargetMode="External"/><Relationship Id="rId9" Type="http://schemas.openxmlformats.org/officeDocument/2006/relationships/hyperlink" Target="http://es.wikipedia.org/wiki/Siglo_XIII"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hyperlink" Target="http://es.wikipedia.org/wiki/Retablo_de_Isemheim" TargetMode="External"/><Relationship Id="rId13" Type="http://schemas.openxmlformats.org/officeDocument/2006/relationships/hyperlink" Target="http://es.wikipedia.org/wiki/Nueva_York" TargetMode="External"/><Relationship Id="rId3" Type="http://schemas.openxmlformats.org/officeDocument/2006/relationships/hyperlink" Target="http://es.wikipedia.org/wiki/Renacimiento" TargetMode="External"/><Relationship Id="rId7" Type="http://schemas.openxmlformats.org/officeDocument/2006/relationships/hyperlink" Target="http://es.wikipedia.org/wiki/Iglesia_de_los_dominicos_de_Colmar" TargetMode="External"/><Relationship Id="rId12" Type="http://schemas.openxmlformats.org/officeDocument/2006/relationships/hyperlink" Target="http://es.wikipedia.org/wiki/Estatua_de_la_Libertad" TargetMode="External"/><Relationship Id="rId2" Type="http://schemas.openxmlformats.org/officeDocument/2006/relationships/hyperlink" Target="http://es.wikipedia.org/wiki/G%C3%B3tico_internacional" TargetMode="External"/><Relationship Id="rId1" Type="http://schemas.openxmlformats.org/officeDocument/2006/relationships/slideLayout" Target="../slideLayouts/slideLayout2.xml"/><Relationship Id="rId6" Type="http://schemas.openxmlformats.org/officeDocument/2006/relationships/hyperlink" Target="http://es.wikipedia.org/wiki/Virgen_del_rosal_%28Schongauer%29" TargetMode="External"/><Relationship Id="rId11" Type="http://schemas.openxmlformats.org/officeDocument/2006/relationships/hyperlink" Target="http://es.wikipedia.org/wiki/Fr%C3%A9d%C3%A9ric_Auguste_Bartholdi" TargetMode="External"/><Relationship Id="rId5" Type="http://schemas.openxmlformats.org/officeDocument/2006/relationships/hyperlink" Target="http://es.wikipedia.org/wiki/Martin_Schongauer" TargetMode="External"/><Relationship Id="rId10" Type="http://schemas.openxmlformats.org/officeDocument/2006/relationships/hyperlink" Target="http://es.wikipedia.org/wiki/Museo_de_Unterlinden" TargetMode="External"/><Relationship Id="rId4" Type="http://schemas.openxmlformats.org/officeDocument/2006/relationships/hyperlink" Target="http://es.wikipedia.org/wiki/Siglo_XV" TargetMode="External"/><Relationship Id="rId9" Type="http://schemas.openxmlformats.org/officeDocument/2006/relationships/hyperlink" Target="http://es.wikipedia.org/wiki/Matthias_Gr%C3%BCnewald"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hyperlink" Target="http://es.wikipedia.org/wiki/Les_plus_beaux_villages_de_France" TargetMode="External"/><Relationship Id="rId3" Type="http://schemas.openxmlformats.org/officeDocument/2006/relationships/hyperlink" Target="http://es.wikipedia.org/wiki/Idioma_alsaciano" TargetMode="External"/><Relationship Id="rId7" Type="http://schemas.openxmlformats.org/officeDocument/2006/relationships/hyperlink" Target="http://es.wikipedia.org/wiki/Alsacia" TargetMode="External"/><Relationship Id="rId2" Type="http://schemas.openxmlformats.org/officeDocument/2006/relationships/hyperlink" Target="http://es.wikipedia.org/wiki/Idioma_franc%C3%A9s" TargetMode="External"/><Relationship Id="rId1" Type="http://schemas.openxmlformats.org/officeDocument/2006/relationships/slideLayout" Target="../slideLayouts/slideLayout2.xml"/><Relationship Id="rId6" Type="http://schemas.openxmlformats.org/officeDocument/2006/relationships/hyperlink" Target="http://es.wikipedia.org/wiki/Alto_Rin" TargetMode="External"/><Relationship Id="rId5" Type="http://schemas.openxmlformats.org/officeDocument/2006/relationships/hyperlink" Target="http://es.wikipedia.org/wiki/Departamentos_de_Francia" TargetMode="External"/><Relationship Id="rId4" Type="http://schemas.openxmlformats.org/officeDocument/2006/relationships/hyperlink" Target="http://es.wikipedia.org/wiki/Comuna_francesa"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strasburgo_1024x768-735868"/>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7587" name="WordArt 3"/>
          <p:cNvSpPr>
            <a:spLocks noChangeArrowheads="1" noChangeShapeType="1" noTextEdit="1"/>
          </p:cNvSpPr>
          <p:nvPr/>
        </p:nvSpPr>
        <p:spPr bwMode="auto">
          <a:xfrm>
            <a:off x="1714500" y="357188"/>
            <a:ext cx="5810250" cy="2786062"/>
          </a:xfrm>
          <a:prstGeom prst="rect">
            <a:avLst/>
          </a:prstGeom>
        </p:spPr>
        <p:txBody>
          <a:bodyPr wrap="none" fromWordArt="1">
            <a:prstTxWarp prst="textInflate">
              <a:avLst>
                <a:gd name="adj" fmla="val 13634"/>
              </a:avLst>
            </a:prstTxWarp>
          </a:bodyPr>
          <a:lstStyle/>
          <a:p>
            <a:pPr algn="ctr"/>
            <a:r>
              <a:rPr lang="es-ES" sz="3600" b="1" kern="10" dirty="0">
                <a:ln w="9525">
                  <a:solidFill>
                    <a:srgbClr val="000000"/>
                  </a:solidFill>
                  <a:round/>
                  <a:headEnd/>
                  <a:tailEnd/>
                </a:ln>
                <a:gradFill rotWithShape="1">
                  <a:gsLst>
                    <a:gs pos="0">
                      <a:srgbClr val="FFF200"/>
                    </a:gs>
                    <a:gs pos="45000">
                      <a:srgbClr val="FF7A00"/>
                    </a:gs>
                    <a:gs pos="70000">
                      <a:srgbClr val="FF0300"/>
                    </a:gs>
                    <a:gs pos="100000">
                      <a:srgbClr val="4D0808"/>
                    </a:gs>
                  </a:gsLst>
                  <a:path path="rect">
                    <a:fillToRect l="50000" t="50000" r="50000" b="50000"/>
                  </a:path>
                </a:gradFill>
                <a:latin typeface="Broadway"/>
              </a:rPr>
              <a:t>RUTA TURISTICA</a:t>
            </a:r>
          </a:p>
          <a:p>
            <a:pPr algn="ctr"/>
            <a:r>
              <a:rPr lang="es-ES" sz="3600" b="1" kern="10" dirty="0">
                <a:ln w="9525">
                  <a:solidFill>
                    <a:srgbClr val="000000"/>
                  </a:solidFill>
                  <a:round/>
                  <a:headEnd/>
                  <a:tailEnd/>
                </a:ln>
                <a:gradFill rotWithShape="1">
                  <a:gsLst>
                    <a:gs pos="0">
                      <a:srgbClr val="FFF200"/>
                    </a:gs>
                    <a:gs pos="45000">
                      <a:srgbClr val="FF7A00"/>
                    </a:gs>
                    <a:gs pos="70000">
                      <a:srgbClr val="FF0300"/>
                    </a:gs>
                    <a:gs pos="100000">
                      <a:srgbClr val="4D0808"/>
                    </a:gs>
                  </a:gsLst>
                  <a:path path="rect">
                    <a:fillToRect l="50000" t="50000" r="50000" b="50000"/>
                  </a:path>
                </a:gradFill>
                <a:latin typeface="Broadway"/>
              </a:rPr>
              <a:t>POR LA ALSACIA</a:t>
            </a:r>
          </a:p>
          <a:p>
            <a:pPr algn="ctr"/>
            <a:r>
              <a:rPr lang="es-ES" sz="3600" b="1" kern="10" dirty="0">
                <a:ln w="9525">
                  <a:solidFill>
                    <a:srgbClr val="000000"/>
                  </a:solidFill>
                  <a:round/>
                  <a:headEnd/>
                  <a:tailEnd/>
                </a:ln>
                <a:gradFill rotWithShape="1">
                  <a:gsLst>
                    <a:gs pos="0">
                      <a:srgbClr val="FFF200"/>
                    </a:gs>
                    <a:gs pos="45000">
                      <a:srgbClr val="FF7A00"/>
                    </a:gs>
                    <a:gs pos="70000">
                      <a:srgbClr val="FF0300"/>
                    </a:gs>
                    <a:gs pos="100000">
                      <a:srgbClr val="4D0808"/>
                    </a:gs>
                  </a:gsLst>
                  <a:path path="rect">
                    <a:fillToRect l="50000" t="50000" r="50000" b="50000"/>
                  </a:path>
                </a:gradFill>
                <a:latin typeface="Broadway"/>
              </a:rPr>
              <a:t>LA RUTA DEL VINO</a:t>
            </a:r>
          </a:p>
        </p:txBody>
      </p:sp>
      <p:sp>
        <p:nvSpPr>
          <p:cNvPr id="2052" name="Text Box 4"/>
          <p:cNvSpPr txBox="1">
            <a:spLocks noChangeArrowheads="1"/>
          </p:cNvSpPr>
          <p:nvPr/>
        </p:nvSpPr>
        <p:spPr bwMode="auto">
          <a:xfrm>
            <a:off x="468313" y="6092825"/>
            <a:ext cx="2159000" cy="366713"/>
          </a:xfrm>
          <a:prstGeom prst="rect">
            <a:avLst/>
          </a:prstGeom>
          <a:noFill/>
          <a:ln w="9525">
            <a:noFill/>
            <a:miter lim="800000"/>
            <a:headEnd/>
            <a:tailEnd/>
          </a:ln>
        </p:spPr>
        <p:txBody>
          <a:bodyPr>
            <a:spAutoFit/>
          </a:bodyPr>
          <a:lstStyle/>
          <a:p>
            <a:pPr>
              <a:spcBef>
                <a:spcPct val="50000"/>
              </a:spcBef>
            </a:pPr>
            <a:fld id="{DF9CB759-FC76-4577-B253-DAEC94931E69}" type="datetime8">
              <a:rPr lang="es-ES" b="1">
                <a:solidFill>
                  <a:schemeClr val="bg1"/>
                </a:solidFill>
              </a:rPr>
              <a:pPr>
                <a:spcBef>
                  <a:spcPct val="50000"/>
                </a:spcBef>
              </a:pPr>
              <a:t>12/02/2014 21:21</a:t>
            </a:fld>
            <a:endParaRPr lang="es-ES" b="1">
              <a:solidFill>
                <a:schemeClr val="bg1"/>
              </a:solidFill>
            </a:endParaRPr>
          </a:p>
        </p:txBody>
      </p:sp>
    </p:spTree>
  </p:cSld>
  <p:clrMapOvr>
    <a:masterClrMapping/>
  </p:clrMapOvr>
  <p:transition spd="med" advTm="6000">
    <p:zoom/>
    <p:sndAc>
      <p:stSnd loop="1">
        <p:snd r:embed="rId2" name="mireille mathieu and alain barriere - tu t'en v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s-ES" sz="4000" b="1" smtClean="0">
                <a:solidFill>
                  <a:schemeClr val="bg1"/>
                </a:solidFill>
              </a:rPr>
              <a:t>STRASBURGO-LA PETITE FRANCE</a:t>
            </a:r>
          </a:p>
        </p:txBody>
      </p:sp>
      <p:sp>
        <p:nvSpPr>
          <p:cNvPr id="4099" name="Rectangle 3"/>
          <p:cNvSpPr>
            <a:spLocks noGrp="1" noChangeArrowheads="1"/>
          </p:cNvSpPr>
          <p:nvPr>
            <p:ph type="body" idx="1"/>
          </p:nvPr>
        </p:nvSpPr>
        <p:spPr>
          <a:xfrm>
            <a:off x="323850" y="1600200"/>
            <a:ext cx="8362950" cy="5068888"/>
          </a:xfrm>
        </p:spPr>
        <p:txBody>
          <a:bodyPr/>
          <a:lstStyle/>
          <a:p>
            <a:pPr eaLnBrk="1" hangingPunct="1">
              <a:lnSpc>
                <a:spcPct val="80000"/>
              </a:lnSpc>
            </a:pPr>
            <a:r>
              <a:rPr lang="es-ES" sz="2000" b="1" smtClean="0">
                <a:solidFill>
                  <a:schemeClr val="bg1"/>
                </a:solidFill>
              </a:rPr>
              <a:t>"La Petite France" es una zona muy pintoresca y sugestiva, con canales y casas de epoca caracteristicas. Era un viejo barrio de curtiembres, rico de molinos y puentes. Limita con Alemania y es visible la influencia de la arquitectura germana.</a:t>
            </a:r>
            <a:br>
              <a:rPr lang="es-ES" sz="2000" b="1" smtClean="0">
                <a:solidFill>
                  <a:schemeClr val="bg1"/>
                </a:solidFill>
              </a:rPr>
            </a:br>
            <a:r>
              <a:rPr lang="es-ES" sz="2000" b="1" smtClean="0">
                <a:solidFill>
                  <a:schemeClr val="bg1"/>
                </a:solidFill>
              </a:rPr>
              <a:t/>
            </a:r>
            <a:br>
              <a:rPr lang="es-ES" sz="2000" b="1" smtClean="0">
                <a:solidFill>
                  <a:schemeClr val="bg1"/>
                </a:solidFill>
              </a:rPr>
            </a:br>
            <a:r>
              <a:rPr lang="es-ES" sz="2000" b="1" smtClean="0">
                <a:solidFill>
                  <a:schemeClr val="bg1"/>
                </a:solidFill>
              </a:rPr>
              <a:t>Strasburgo (significa cruce de calles). </a:t>
            </a:r>
            <a:br>
              <a:rPr lang="es-ES" sz="2000" b="1" smtClean="0">
                <a:solidFill>
                  <a:schemeClr val="bg1"/>
                </a:solidFill>
              </a:rPr>
            </a:br>
            <a:r>
              <a:rPr lang="es-ES" sz="2000" b="1" smtClean="0">
                <a:solidFill>
                  <a:schemeClr val="bg1"/>
                </a:solidFill>
              </a:rPr>
              <a:t/>
            </a:r>
            <a:br>
              <a:rPr lang="es-ES" sz="2000" b="1" smtClean="0">
                <a:solidFill>
                  <a:schemeClr val="bg1"/>
                </a:solidFill>
              </a:rPr>
            </a:br>
            <a:r>
              <a:rPr lang="es-ES" sz="2000" b="1" smtClean="0">
                <a:solidFill>
                  <a:schemeClr val="bg1"/>
                </a:solidFill>
              </a:rPr>
              <a:t>Es una ciudad abierta y cosmopolita, donde catolicos y protestantes conviven en armonia y rezan en la misma Catedral. </a:t>
            </a:r>
            <a:br>
              <a:rPr lang="es-ES" sz="2000" b="1" smtClean="0">
                <a:solidFill>
                  <a:schemeClr val="bg1"/>
                </a:solidFill>
              </a:rPr>
            </a:br>
            <a:r>
              <a:rPr lang="es-ES" sz="2000" b="1" smtClean="0">
                <a:solidFill>
                  <a:schemeClr val="bg1"/>
                </a:solidFill>
              </a:rPr>
              <a:t/>
            </a:r>
            <a:br>
              <a:rPr lang="es-ES" sz="2000" b="1" smtClean="0">
                <a:solidFill>
                  <a:schemeClr val="bg1"/>
                </a:solidFill>
              </a:rPr>
            </a:br>
            <a:r>
              <a:rPr lang="es-ES" sz="2000" b="1" smtClean="0">
                <a:solidFill>
                  <a:schemeClr val="bg1"/>
                </a:solidFill>
              </a:rPr>
              <a:t/>
            </a:r>
            <a:br>
              <a:rPr lang="es-ES" sz="2000" b="1" smtClean="0">
                <a:solidFill>
                  <a:schemeClr val="bg1"/>
                </a:solidFill>
              </a:rPr>
            </a:br>
            <a:r>
              <a:rPr lang="es-ES" sz="2000" b="1" smtClean="0">
                <a:solidFill>
                  <a:schemeClr val="bg1"/>
                </a:solidFill>
              </a:rPr>
              <a:t>Fue construida a partir del siglo XII (el coro es romanico y la nave es gotica). Se termino de construir en el 1439. Durante el verano se llevan a cabo conciertos de musica clasica donde predomina el organo.</a:t>
            </a:r>
            <a:br>
              <a:rPr lang="es-ES" sz="2000" b="1" smtClean="0">
                <a:solidFill>
                  <a:schemeClr val="bg1"/>
                </a:solidFill>
              </a:rPr>
            </a:br>
            <a:r>
              <a:rPr lang="es-ES" sz="2000" b="1" smtClean="0">
                <a:solidFill>
                  <a:schemeClr val="bg1"/>
                </a:solidFill>
              </a:rPr>
              <a:t/>
            </a:r>
            <a:br>
              <a:rPr lang="es-ES" sz="2000" b="1" smtClean="0">
                <a:solidFill>
                  <a:schemeClr val="bg1"/>
                </a:solidFill>
              </a:rPr>
            </a:br>
            <a:r>
              <a:rPr lang="es-ES" sz="2000" b="1" smtClean="0">
                <a:solidFill>
                  <a:schemeClr val="bg1"/>
                </a:solidFill>
              </a:rPr>
              <a:t>En la plaza de La Catedral se halla la Maison Kammerzell, residencia de un rico mercante, hoy es un elegante restaurante. Su suntuosa fachada es del siglo XIV</a:t>
            </a:r>
            <a:r>
              <a:rPr lang="es-ES" sz="1800" smtClean="0">
                <a:solidFill>
                  <a:schemeClr val="bg1"/>
                </a:solidFill>
              </a:rPr>
              <a:t>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animEffect transition="in" filter="fade">
                                      <p:cBhvr>
                                        <p:cTn id="9" dur="500"/>
                                        <p:tgtEl>
                                          <p:spTgt spid="409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4099">
                                            <p:txEl>
                                              <p:pRg st="0" end="0"/>
                                            </p:txEl>
                                          </p:spTgt>
                                        </p:tgtEl>
                                        <p:attrNameLst>
                                          <p:attrName>style.visibility</p:attrName>
                                        </p:attrNameLst>
                                      </p:cBhvr>
                                      <p:to>
                                        <p:strVal val="visible"/>
                                      </p:to>
                                    </p:set>
                                    <p:anim calcmode="lin" valueType="num">
                                      <p:cBhvr>
                                        <p:cTn id="13" dur="500" fill="hold"/>
                                        <p:tgtEl>
                                          <p:spTgt spid="4099">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4099">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409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3083713439_919e28cd5f_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chateau02"/>
          <p:cNvPicPr>
            <a:picLocks noChangeAspect="1" noChangeArrowheads="1"/>
          </p:cNvPicPr>
          <p:nvPr/>
        </p:nvPicPr>
        <p:blipFill>
          <a:blip r:embed="rId2"/>
          <a:srcRect/>
          <a:stretch>
            <a:fillRect/>
          </a:stretch>
        </p:blipFill>
        <p:spPr bwMode="auto">
          <a:xfrm>
            <a:off x="0" y="1588"/>
            <a:ext cx="9144000" cy="6856412"/>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dscn422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estrasburg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IM1453-h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Estrasburgo_1024x768-73586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Petite_France_Strasbour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Petite_france_Straßbur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Picture- 13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resto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strasbourg_place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s-ES" b="1" smtClean="0">
                <a:solidFill>
                  <a:schemeClr val="bg1"/>
                </a:solidFill>
              </a:rPr>
              <a:t>RIBEAUVILLÉ</a:t>
            </a:r>
          </a:p>
        </p:txBody>
      </p:sp>
      <p:sp>
        <p:nvSpPr>
          <p:cNvPr id="18435" name="Rectangle 3"/>
          <p:cNvSpPr>
            <a:spLocks noGrp="1" noChangeArrowheads="1"/>
          </p:cNvSpPr>
          <p:nvPr>
            <p:ph type="body" idx="1"/>
          </p:nvPr>
        </p:nvSpPr>
        <p:spPr/>
        <p:txBody>
          <a:bodyPr/>
          <a:lstStyle/>
          <a:p>
            <a:pPr eaLnBrk="1" hangingPunct="1">
              <a:lnSpc>
                <a:spcPct val="80000"/>
              </a:lnSpc>
            </a:pPr>
            <a:r>
              <a:rPr lang="es-ES" sz="2400" b="1" smtClean="0">
                <a:solidFill>
                  <a:schemeClr val="bg1"/>
                </a:solidFill>
              </a:rPr>
              <a:t>Ribeauvillé está, en parte, bordeada por antiguas murallas. Cuenta con varias casas medievales pintorescas y dos iglesias antiguas, la de </a:t>
            </a:r>
            <a:r>
              <a:rPr lang="es-ES" sz="2400" b="1" smtClean="0">
                <a:solidFill>
                  <a:schemeClr val="bg1"/>
                </a:solidFill>
                <a:hlinkClick r:id="rId2" tooltip="Gregorio &#10;Magno"/>
              </a:rPr>
              <a:t>San Gregorio</a:t>
            </a:r>
            <a:r>
              <a:rPr lang="es-ES" sz="2400" b="1" smtClean="0">
                <a:solidFill>
                  <a:schemeClr val="bg1"/>
                </a:solidFill>
              </a:rPr>
              <a:t> y la de </a:t>
            </a:r>
            <a:r>
              <a:rPr lang="es-ES" sz="2400" b="1" smtClean="0">
                <a:solidFill>
                  <a:schemeClr val="bg1"/>
                </a:solidFill>
                <a:hlinkClick r:id="rId3" tooltip="Agustín de Hipona"/>
              </a:rPr>
              <a:t>San Agustín</a:t>
            </a:r>
            <a:r>
              <a:rPr lang="es-ES" sz="2400" b="1" smtClean="0">
                <a:solidFill>
                  <a:schemeClr val="bg1"/>
                </a:solidFill>
              </a:rPr>
              <a:t>, que a su vez son construcciones góticas. El ayuntamiento contiene una valiosa colección de antigüedades. El Carolabad, un manantial salino de temperaturas cálidas que tuvo buena fama en la edad media, fue redescubierto en 1888, e hizo de Rappoltsweiler un balneario.</a:t>
            </a:r>
          </a:p>
          <a:p>
            <a:pPr eaLnBrk="1" hangingPunct="1">
              <a:lnSpc>
                <a:spcPct val="80000"/>
              </a:lnSpc>
            </a:pPr>
            <a:r>
              <a:rPr lang="es-ES" sz="2400" b="1" smtClean="0">
                <a:solidFill>
                  <a:schemeClr val="bg1"/>
                </a:solidFill>
              </a:rPr>
              <a:t>Cerca de la localidad están las ruinas de tres famosos castillos, Ulrichsburg, Girsberg y Hohrappoltstein, que antiguamente pertenecieron a los señores de Rappoltstein.</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ppt_w</p:attrName>
                                        </p:attrNameLst>
                                      </p:cBhvr>
                                      <p:tavLst>
                                        <p:tav tm="0">
                                          <p:val>
                                            <p:fltVal val="0"/>
                                          </p:val>
                                        </p:tav>
                                        <p:tav tm="100000">
                                          <p:val>
                                            <p:strVal val="#ppt_w"/>
                                          </p:val>
                                        </p:tav>
                                      </p:tavLst>
                                    </p:anim>
                                    <p:anim calcmode="lin" valueType="num">
                                      <p:cBhvr>
                                        <p:cTn id="8" dur="500" fill="hold"/>
                                        <p:tgtEl>
                                          <p:spTgt spid="18434"/>
                                        </p:tgtEl>
                                        <p:attrNameLst>
                                          <p:attrName>ppt_h</p:attrName>
                                        </p:attrNameLst>
                                      </p:cBhvr>
                                      <p:tavLst>
                                        <p:tav tm="0">
                                          <p:val>
                                            <p:fltVal val="0"/>
                                          </p:val>
                                        </p:tav>
                                        <p:tav tm="100000">
                                          <p:val>
                                            <p:strVal val="#ppt_h"/>
                                          </p:val>
                                        </p:tav>
                                      </p:tavLst>
                                    </p:anim>
                                    <p:animEffect transition="in" filter="fade">
                                      <p:cBhvr>
                                        <p:cTn id="9" dur="500"/>
                                        <p:tgtEl>
                                          <p:spTgt spid="18434"/>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8435">
                                            <p:txEl>
                                              <p:pRg st="0" end="0"/>
                                            </p:txEl>
                                          </p:spTgt>
                                        </p:tgtEl>
                                        <p:attrNameLst>
                                          <p:attrName>style.visibility</p:attrName>
                                        </p:attrNameLst>
                                      </p:cBhvr>
                                      <p:to>
                                        <p:strVal val="visible"/>
                                      </p:to>
                                    </p:set>
                                    <p:anim calcmode="lin" valueType="num">
                                      <p:cBhvr>
                                        <p:cTn id="13" dur="500" fill="hold"/>
                                        <p:tgtEl>
                                          <p:spTgt spid="18435">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8435">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18435">
                                            <p:txEl>
                                              <p:pRg st="0" end="0"/>
                                            </p:txEl>
                                          </p:spTgt>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18435">
                                            <p:txEl>
                                              <p:pRg st="1" end="1"/>
                                            </p:txEl>
                                          </p:spTgt>
                                        </p:tgtEl>
                                        <p:attrNameLst>
                                          <p:attrName>style.visibility</p:attrName>
                                        </p:attrNameLst>
                                      </p:cBhvr>
                                      <p:to>
                                        <p:strVal val="visible"/>
                                      </p:to>
                                    </p:set>
                                    <p:anim calcmode="lin" valueType="num">
                                      <p:cBhvr>
                                        <p:cTn id="19" dur="500" fill="hold"/>
                                        <p:tgtEl>
                                          <p:spTgt spid="1843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8435">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84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28904"/>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Picture 4" descr="6244"/>
          <p:cNvPicPr>
            <a:picLocks noChangeAspect="1" noChangeArrowheads="1"/>
          </p:cNvPicPr>
          <p:nvPr/>
        </p:nvPicPr>
        <p:blipFill>
          <a:blip r:embed="rId2"/>
          <a:srcRect/>
          <a:stretch>
            <a:fillRect/>
          </a:stretch>
        </p:blipFill>
        <p:spPr bwMode="auto">
          <a:xfrm>
            <a:off x="0" y="3175"/>
            <a:ext cx="9144000" cy="685006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35577_20090603084211aerien1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3061916"/>
          <p:cNvPicPr>
            <a:picLocks noChangeAspect="1" noChangeArrowheads="1"/>
          </p:cNvPicPr>
          <p:nvPr/>
        </p:nvPicPr>
        <p:blipFill>
          <a:blip r:embed="rId2"/>
          <a:srcRect/>
          <a:stretch>
            <a:fillRect/>
          </a:stretch>
        </p:blipFill>
        <p:spPr bwMode="auto">
          <a:xfrm>
            <a:off x="0" y="1588"/>
            <a:ext cx="9144000" cy="6856412"/>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Alzacja_-_Ribeauvill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Image1159037526"/>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kb13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Obernai_france_vue_toit"/>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ribeauville-otono-2008-021-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s-ES" b="1" smtClean="0">
                <a:solidFill>
                  <a:schemeClr val="bg1"/>
                </a:solidFill>
              </a:rPr>
              <a:t>EGUISHEIM</a:t>
            </a:r>
          </a:p>
        </p:txBody>
      </p:sp>
      <p:sp>
        <p:nvSpPr>
          <p:cNvPr id="19459" name="Rectangle 3"/>
          <p:cNvSpPr>
            <a:spLocks noGrp="1" noChangeArrowheads="1"/>
          </p:cNvSpPr>
          <p:nvPr>
            <p:ph type="body" idx="1"/>
          </p:nvPr>
        </p:nvSpPr>
        <p:spPr>
          <a:xfrm>
            <a:off x="0" y="1196975"/>
            <a:ext cx="8748713" cy="5661025"/>
          </a:xfrm>
        </p:spPr>
        <p:txBody>
          <a:bodyPr/>
          <a:lstStyle/>
          <a:p>
            <a:pPr eaLnBrk="1" hangingPunct="1">
              <a:lnSpc>
                <a:spcPct val="80000"/>
              </a:lnSpc>
            </a:pPr>
            <a:r>
              <a:rPr lang="es-ES" sz="2400" b="1" smtClean="0">
                <a:solidFill>
                  <a:schemeClr val="bg1"/>
                </a:solidFill>
              </a:rPr>
              <a:t>En el asentamiento </a:t>
            </a:r>
            <a:r>
              <a:rPr lang="es-ES" sz="2400" b="1" smtClean="0">
                <a:solidFill>
                  <a:schemeClr val="bg1"/>
                </a:solidFill>
                <a:hlinkClick r:id="rId2" tooltip="Antigua Roma"/>
              </a:rPr>
              <a:t>romano</a:t>
            </a:r>
            <a:r>
              <a:rPr lang="es-ES" sz="2400" b="1" smtClean="0">
                <a:solidFill>
                  <a:schemeClr val="bg1"/>
                </a:solidFill>
              </a:rPr>
              <a:t> de Eguisheim se desarrolló de manera pionera desde el </a:t>
            </a:r>
            <a:r>
              <a:rPr lang="es-ES" sz="2400" b="1" smtClean="0">
                <a:solidFill>
                  <a:schemeClr val="bg1"/>
                </a:solidFill>
                <a:hlinkClick r:id="rId3" tooltip="Siglo IV"/>
              </a:rPr>
              <a:t>siglo IV</a:t>
            </a:r>
            <a:r>
              <a:rPr lang="es-ES" sz="2400" b="1" smtClean="0">
                <a:solidFill>
                  <a:schemeClr val="bg1"/>
                </a:solidFill>
              </a:rPr>
              <a:t> el cultivo de la </a:t>
            </a:r>
            <a:r>
              <a:rPr lang="es-ES" sz="2400" b="1" smtClean="0">
                <a:solidFill>
                  <a:schemeClr val="bg1"/>
                </a:solidFill>
                <a:hlinkClick r:id="rId4" tooltip="Vid"/>
              </a:rPr>
              <a:t>vid</a:t>
            </a:r>
            <a:r>
              <a:rPr lang="es-ES" sz="2400" b="1" smtClean="0">
                <a:solidFill>
                  <a:schemeClr val="bg1"/>
                </a:solidFill>
              </a:rPr>
              <a:t> en Alsacia.</a:t>
            </a:r>
          </a:p>
          <a:p>
            <a:pPr eaLnBrk="1" hangingPunct="1">
              <a:lnSpc>
                <a:spcPct val="80000"/>
              </a:lnSpc>
            </a:pPr>
            <a:r>
              <a:rPr lang="es-ES" sz="2400" b="1" smtClean="0">
                <a:solidFill>
                  <a:schemeClr val="bg1"/>
                </a:solidFill>
              </a:rPr>
              <a:t>El nieto del III Duque de Alsacia, el conde Eberhardt, ordenó la construcción de la primera de las fortalezas que rodean la población desde el </a:t>
            </a:r>
            <a:r>
              <a:rPr lang="es-ES" sz="2400" b="1" smtClean="0">
                <a:solidFill>
                  <a:schemeClr val="bg1"/>
                </a:solidFill>
                <a:hlinkClick r:id="rId5" tooltip="Siglo &#10;VIII"/>
              </a:rPr>
              <a:t>siglo VIII</a:t>
            </a:r>
            <a:r>
              <a:rPr lang="es-ES" sz="2400" b="1" smtClean="0">
                <a:solidFill>
                  <a:schemeClr val="bg1"/>
                </a:solidFill>
              </a:rPr>
              <a:t> y la reconstrucción del castillo existente en el centro de la población, formada por calles concéntricas a su alrededor.</a:t>
            </a:r>
          </a:p>
          <a:p>
            <a:pPr eaLnBrk="1" hangingPunct="1">
              <a:lnSpc>
                <a:spcPct val="80000"/>
              </a:lnSpc>
            </a:pPr>
            <a:r>
              <a:rPr lang="es-ES" sz="2400" b="1" smtClean="0">
                <a:solidFill>
                  <a:schemeClr val="bg1"/>
                </a:solidFill>
              </a:rPr>
              <a:t>En el año </a:t>
            </a:r>
            <a:r>
              <a:rPr lang="es-ES" sz="2400" b="1" smtClean="0">
                <a:solidFill>
                  <a:schemeClr val="bg1"/>
                </a:solidFill>
                <a:hlinkClick r:id="rId6" tooltip="1009"/>
              </a:rPr>
              <a:t>1009</a:t>
            </a:r>
            <a:r>
              <a:rPr lang="es-ES" sz="2400" b="1" smtClean="0">
                <a:solidFill>
                  <a:schemeClr val="bg1"/>
                </a:solidFill>
              </a:rPr>
              <a:t> nace en Eguisheim </a:t>
            </a:r>
            <a:r>
              <a:rPr lang="es-ES" sz="2400" b="1" smtClean="0">
                <a:solidFill>
                  <a:schemeClr val="bg1"/>
                </a:solidFill>
                <a:hlinkClick r:id="rId7" tooltip="León IX"/>
              </a:rPr>
              <a:t>Bruno de Eguisheim-Dagsbourg</a:t>
            </a:r>
            <a:r>
              <a:rPr lang="es-ES" sz="2400" b="1" smtClean="0">
                <a:solidFill>
                  <a:schemeClr val="bg1"/>
                </a:solidFill>
              </a:rPr>
              <a:t>, obispo de Toul quien sería nombrado por la </a:t>
            </a:r>
            <a:r>
              <a:rPr lang="es-ES" sz="2400" b="1" smtClean="0">
                <a:solidFill>
                  <a:schemeClr val="bg1"/>
                </a:solidFill>
                <a:hlinkClick r:id="rId8" tooltip="Iglesia&#10; católica"/>
              </a:rPr>
              <a:t>iglesia católica</a:t>
            </a:r>
            <a:r>
              <a:rPr lang="es-ES" sz="2400" b="1" smtClean="0">
                <a:solidFill>
                  <a:schemeClr val="bg1"/>
                </a:solidFill>
              </a:rPr>
              <a:t> papa, con el nombre de León IX y más tarde santificado.</a:t>
            </a:r>
          </a:p>
          <a:p>
            <a:pPr eaLnBrk="1" hangingPunct="1">
              <a:lnSpc>
                <a:spcPct val="80000"/>
              </a:lnSpc>
            </a:pPr>
            <a:r>
              <a:rPr lang="es-ES" sz="2400" b="1" smtClean="0">
                <a:solidFill>
                  <a:schemeClr val="bg1"/>
                </a:solidFill>
              </a:rPr>
              <a:t>A principio del </a:t>
            </a:r>
            <a:r>
              <a:rPr lang="es-ES" sz="2400" b="1" smtClean="0">
                <a:solidFill>
                  <a:schemeClr val="bg1"/>
                </a:solidFill>
                <a:hlinkClick r:id="rId9" tooltip="Siglo XIII"/>
              </a:rPr>
              <a:t>siglo XIII</a:t>
            </a:r>
            <a:r>
              <a:rPr lang="es-ES" sz="2400" b="1" smtClean="0">
                <a:solidFill>
                  <a:schemeClr val="bg1"/>
                </a:solidFill>
              </a:rPr>
              <a:t> la población pasó a las manos del obispado de </a:t>
            </a:r>
            <a:r>
              <a:rPr lang="es-ES" sz="2400" b="1" smtClean="0">
                <a:solidFill>
                  <a:schemeClr val="bg1"/>
                </a:solidFill>
                <a:hlinkClick r:id="rId10" tooltip="Estrasburgo"/>
              </a:rPr>
              <a:t>Estrasburgo</a:t>
            </a:r>
            <a:r>
              <a:rPr lang="es-ES" sz="2400" b="1" smtClean="0">
                <a:solidFill>
                  <a:schemeClr val="bg1"/>
                </a:solidFill>
              </a:rPr>
              <a:t>, padeciendo sucesivamente los efectos de la epidemia de </a:t>
            </a:r>
            <a:r>
              <a:rPr lang="es-ES" sz="2400" b="1" smtClean="0">
                <a:solidFill>
                  <a:schemeClr val="bg1"/>
                </a:solidFill>
                <a:hlinkClick r:id="rId11" tooltip="Peste"/>
              </a:rPr>
              <a:t>peste</a:t>
            </a:r>
            <a:r>
              <a:rPr lang="es-ES" sz="2400" b="1" smtClean="0">
                <a:solidFill>
                  <a:schemeClr val="bg1"/>
                </a:solidFill>
              </a:rPr>
              <a:t> general de la </a:t>
            </a:r>
            <a:r>
              <a:rPr lang="es-ES" sz="2400" b="1" smtClean="0">
                <a:solidFill>
                  <a:schemeClr val="bg1"/>
                </a:solidFill>
                <a:hlinkClick r:id="rId12" tooltip="Europa"/>
              </a:rPr>
              <a:t>Europa</a:t>
            </a:r>
            <a:r>
              <a:rPr lang="es-ES" sz="2400" b="1" smtClean="0">
                <a:solidFill>
                  <a:schemeClr val="bg1"/>
                </a:solidFill>
              </a:rPr>
              <a:t> medieval y los daños de la </a:t>
            </a:r>
            <a:r>
              <a:rPr lang="es-ES" sz="2400" b="1" smtClean="0">
                <a:solidFill>
                  <a:schemeClr val="bg1"/>
                </a:solidFill>
                <a:hlinkClick r:id="rId13" tooltip="Guerra de los treinta años"/>
              </a:rPr>
              <a:t>guerra de los treinta años</a:t>
            </a:r>
            <a:r>
              <a:rPr lang="es-ES" sz="2400" b="1" smtClean="0">
                <a:solidFill>
                  <a:schemeClr val="bg1"/>
                </a:solidFill>
              </a:rPr>
              <a:t>.</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fill="hold"/>
                                        <p:tgtEl>
                                          <p:spTgt spid="19458"/>
                                        </p:tgtEl>
                                        <p:attrNameLst>
                                          <p:attrName>ppt_w</p:attrName>
                                        </p:attrNameLst>
                                      </p:cBhvr>
                                      <p:tavLst>
                                        <p:tav tm="0">
                                          <p:val>
                                            <p:fltVal val="0"/>
                                          </p:val>
                                        </p:tav>
                                        <p:tav tm="100000">
                                          <p:val>
                                            <p:strVal val="#ppt_w"/>
                                          </p:val>
                                        </p:tav>
                                      </p:tavLst>
                                    </p:anim>
                                    <p:anim calcmode="lin" valueType="num">
                                      <p:cBhvr>
                                        <p:cTn id="8" dur="500" fill="hold"/>
                                        <p:tgtEl>
                                          <p:spTgt spid="19458"/>
                                        </p:tgtEl>
                                        <p:attrNameLst>
                                          <p:attrName>ppt_h</p:attrName>
                                        </p:attrNameLst>
                                      </p:cBhvr>
                                      <p:tavLst>
                                        <p:tav tm="0">
                                          <p:val>
                                            <p:fltVal val="0"/>
                                          </p:val>
                                        </p:tav>
                                        <p:tav tm="100000">
                                          <p:val>
                                            <p:strVal val="#ppt_h"/>
                                          </p:val>
                                        </p:tav>
                                      </p:tavLst>
                                    </p:anim>
                                    <p:animEffect transition="in" filter="fade">
                                      <p:cBhvr>
                                        <p:cTn id="9" dur="500"/>
                                        <p:tgtEl>
                                          <p:spTgt spid="1945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9459">
                                            <p:txEl>
                                              <p:pRg st="0" end="0"/>
                                            </p:txEl>
                                          </p:spTgt>
                                        </p:tgtEl>
                                        <p:attrNameLst>
                                          <p:attrName>style.visibility</p:attrName>
                                        </p:attrNameLst>
                                      </p:cBhvr>
                                      <p:to>
                                        <p:strVal val="visible"/>
                                      </p:to>
                                    </p:set>
                                    <p:anim calcmode="lin" valueType="num">
                                      <p:cBhvr>
                                        <p:cTn id="13" dur="5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19459">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19459">
                                            <p:txEl>
                                              <p:pRg st="0" end="0"/>
                                            </p:txEl>
                                          </p:spTgt>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19459">
                                            <p:txEl>
                                              <p:pRg st="1" end="1"/>
                                            </p:txEl>
                                          </p:spTgt>
                                        </p:tgtEl>
                                        <p:attrNameLst>
                                          <p:attrName>style.visibility</p:attrName>
                                        </p:attrNameLst>
                                      </p:cBhvr>
                                      <p:to>
                                        <p:strVal val="visible"/>
                                      </p:to>
                                    </p:set>
                                    <p:anim calcmode="lin" valueType="num">
                                      <p:cBhvr>
                                        <p:cTn id="19" dur="500" fill="hold"/>
                                        <p:tgtEl>
                                          <p:spTgt spid="1945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9459">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9459">
                                            <p:txEl>
                                              <p:pRg st="1" end="1"/>
                                            </p:txEl>
                                          </p:spTgt>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19459">
                                            <p:txEl>
                                              <p:pRg st="2" end="2"/>
                                            </p:txEl>
                                          </p:spTgt>
                                        </p:tgtEl>
                                        <p:attrNameLst>
                                          <p:attrName>style.visibility</p:attrName>
                                        </p:attrNameLst>
                                      </p:cBhvr>
                                      <p:to>
                                        <p:strVal val="visible"/>
                                      </p:to>
                                    </p:set>
                                    <p:anim calcmode="lin" valueType="num">
                                      <p:cBhvr>
                                        <p:cTn id="25" dur="500" fill="hold"/>
                                        <p:tgtEl>
                                          <p:spTgt spid="19459">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19459">
                                            <p:txEl>
                                              <p:pRg st="2" end="2"/>
                                            </p:txEl>
                                          </p:spTgt>
                                        </p:tgtEl>
                                        <p:attrNameLst>
                                          <p:attrName>ppt_h</p:attrName>
                                        </p:attrNameLst>
                                      </p:cBhvr>
                                      <p:tavLst>
                                        <p:tav tm="0">
                                          <p:val>
                                            <p:fltVal val="0"/>
                                          </p:val>
                                        </p:tav>
                                        <p:tav tm="100000">
                                          <p:val>
                                            <p:strVal val="#ppt_h"/>
                                          </p:val>
                                        </p:tav>
                                      </p:tavLst>
                                    </p:anim>
                                    <p:animEffect transition="in" filter="fade">
                                      <p:cBhvr>
                                        <p:cTn id="27" dur="500"/>
                                        <p:tgtEl>
                                          <p:spTgt spid="19459">
                                            <p:txEl>
                                              <p:pRg st="2" end="2"/>
                                            </p:txEl>
                                          </p:spTgt>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19459">
                                            <p:txEl>
                                              <p:pRg st="3" end="3"/>
                                            </p:txEl>
                                          </p:spTgt>
                                        </p:tgtEl>
                                        <p:attrNameLst>
                                          <p:attrName>style.visibility</p:attrName>
                                        </p:attrNameLst>
                                      </p:cBhvr>
                                      <p:to>
                                        <p:strVal val="visible"/>
                                      </p:to>
                                    </p:set>
                                    <p:anim calcmode="lin" valueType="num">
                                      <p:cBhvr>
                                        <p:cTn id="31" dur="500" fill="hold"/>
                                        <p:tgtEl>
                                          <p:spTgt spid="19459">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9459">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194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Castelo-Condes-Eguisheim"/>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430740839RZHQBi_fs"/>
          <p:cNvPicPr>
            <a:picLocks noChangeAspect="1" noChangeArrowheads="1"/>
          </p:cNvPicPr>
          <p:nvPr/>
        </p:nvPicPr>
        <p:blipFill>
          <a:blip r:embed="rId2"/>
          <a:srcRect/>
          <a:stretch>
            <a:fillRect/>
          </a:stretch>
        </p:blipFill>
        <p:spPr bwMode="auto">
          <a:xfrm>
            <a:off x="0" y="-1588"/>
            <a:ext cx="9144000" cy="685958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061002152511_49"/>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alsace_33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3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img2-102476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Street-in-Eguisheim"/>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eguisheim-alsace-franc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s-ES" b="1" smtClean="0">
                <a:solidFill>
                  <a:schemeClr val="bg1"/>
                </a:solidFill>
              </a:rPr>
              <a:t>COLMAR</a:t>
            </a:r>
          </a:p>
        </p:txBody>
      </p:sp>
      <p:sp>
        <p:nvSpPr>
          <p:cNvPr id="40963" name="Rectangle 3"/>
          <p:cNvSpPr>
            <a:spLocks noGrp="1" noChangeArrowheads="1"/>
          </p:cNvSpPr>
          <p:nvPr>
            <p:ph type="body" idx="1"/>
          </p:nvPr>
        </p:nvSpPr>
        <p:spPr/>
        <p:txBody>
          <a:bodyPr/>
          <a:lstStyle/>
          <a:p>
            <a:pPr eaLnBrk="1" hangingPunct="1">
              <a:lnSpc>
                <a:spcPct val="80000"/>
              </a:lnSpc>
            </a:pPr>
            <a:r>
              <a:rPr lang="es-ES" sz="2000" b="1" smtClean="0">
                <a:solidFill>
                  <a:schemeClr val="bg1"/>
                </a:solidFill>
              </a:rPr>
              <a:t>El centro de la ciudad antigua, bien conservada, alberga varios edificios, a veces de gran tamaño, de estilo </a:t>
            </a:r>
            <a:r>
              <a:rPr lang="es-ES" sz="2000" b="1" smtClean="0">
                <a:solidFill>
                  <a:schemeClr val="bg1"/>
                </a:solidFill>
                <a:hlinkClick r:id="rId2" tooltip="Gótico internacional"/>
              </a:rPr>
              <a:t>gótico</a:t>
            </a:r>
            <a:r>
              <a:rPr lang="es-ES" sz="2000" b="1" smtClean="0">
                <a:solidFill>
                  <a:schemeClr val="bg1"/>
                </a:solidFill>
              </a:rPr>
              <a:t> alemán y primer </a:t>
            </a:r>
            <a:r>
              <a:rPr lang="es-ES" sz="2000" b="1" smtClean="0">
                <a:solidFill>
                  <a:schemeClr val="bg1"/>
                </a:solidFill>
                <a:hlinkClick r:id="rId3" tooltip="Renacimiento"/>
              </a:rPr>
              <a:t>Renacimiento</a:t>
            </a:r>
            <a:r>
              <a:rPr lang="es-ES" sz="2000" b="1" smtClean="0">
                <a:solidFill>
                  <a:schemeClr val="bg1"/>
                </a:solidFill>
              </a:rPr>
              <a:t>, así como un número de antiguas iglesias, entre las cuales está la colegiata de San Martín (del siglo XIII) como la mayor y más notable.</a:t>
            </a:r>
          </a:p>
          <a:p>
            <a:pPr eaLnBrk="1" hangingPunct="1">
              <a:lnSpc>
                <a:spcPct val="80000"/>
              </a:lnSpc>
            </a:pPr>
            <a:r>
              <a:rPr lang="es-ES" sz="2000" b="1" smtClean="0">
                <a:solidFill>
                  <a:schemeClr val="bg1"/>
                </a:solidFill>
              </a:rPr>
              <a:t>El artista local del </a:t>
            </a:r>
            <a:r>
              <a:rPr lang="es-ES" sz="2000" b="1" smtClean="0">
                <a:solidFill>
                  <a:schemeClr val="bg1"/>
                </a:solidFill>
                <a:hlinkClick r:id="rId4" tooltip="Siglo XV"/>
              </a:rPr>
              <a:t>siglo XV</a:t>
            </a:r>
            <a:r>
              <a:rPr lang="es-ES" sz="2000" b="1" smtClean="0">
                <a:solidFill>
                  <a:schemeClr val="bg1"/>
                </a:solidFill>
              </a:rPr>
              <a:t> </a:t>
            </a:r>
            <a:r>
              <a:rPr lang="es-ES" sz="2000" b="1" smtClean="0">
                <a:solidFill>
                  <a:schemeClr val="bg1"/>
                </a:solidFill>
                <a:hlinkClick r:id="rId5" tooltip="Martin &#10;Schongauer"/>
              </a:rPr>
              <a:t>Martin Schongauer</a:t>
            </a:r>
            <a:r>
              <a:rPr lang="es-ES" sz="2000" b="1" smtClean="0">
                <a:solidFill>
                  <a:schemeClr val="bg1"/>
                </a:solidFill>
              </a:rPr>
              <a:t> pintó la que se considera su obra maestra, </a:t>
            </a:r>
            <a:r>
              <a:rPr lang="es-ES" sz="2000" b="1" i="1" smtClean="0">
                <a:solidFill>
                  <a:schemeClr val="bg1"/>
                </a:solidFill>
                <a:hlinkClick r:id="rId6" tooltip="Virgen del rosal (Schongauer)"/>
              </a:rPr>
              <a:t>La Virgen de las Rosas</a:t>
            </a:r>
            <a:r>
              <a:rPr lang="es-ES" sz="2000" b="1" smtClean="0">
                <a:solidFill>
                  <a:schemeClr val="bg1"/>
                </a:solidFill>
              </a:rPr>
              <a:t>, en la </a:t>
            </a:r>
            <a:r>
              <a:rPr lang="es-ES" sz="2000" b="1" i="1" smtClean="0">
                <a:solidFill>
                  <a:schemeClr val="bg1"/>
                </a:solidFill>
              </a:rPr>
              <a:t>Eglise des Dominicains</a:t>
            </a:r>
            <a:r>
              <a:rPr lang="es-ES" sz="2000" b="1" smtClean="0">
                <a:solidFill>
                  <a:schemeClr val="bg1"/>
                </a:solidFill>
              </a:rPr>
              <a:t> (</a:t>
            </a:r>
            <a:r>
              <a:rPr lang="es-ES" sz="2000" b="1" smtClean="0">
                <a:solidFill>
                  <a:schemeClr val="bg1"/>
                </a:solidFill>
                <a:hlinkClick r:id="rId7" tooltip="Iglesia de los dominicos de Colmar"/>
              </a:rPr>
              <a:t>iglesia de los dominicos</a:t>
            </a:r>
            <a:r>
              <a:rPr lang="es-ES" sz="2000" b="1" smtClean="0">
                <a:solidFill>
                  <a:schemeClr val="bg1"/>
                </a:solidFill>
              </a:rPr>
              <a:t>). El famoso </a:t>
            </a:r>
            <a:r>
              <a:rPr lang="es-ES" sz="2000" b="1" i="1" smtClean="0">
                <a:solidFill>
                  <a:schemeClr val="bg1"/>
                </a:solidFill>
                <a:hlinkClick r:id="rId8" tooltip="Retablo de Isemheim"/>
              </a:rPr>
              <a:t>Retablo de Isemheim</a:t>
            </a:r>
            <a:r>
              <a:rPr lang="es-ES" sz="2000" b="1" smtClean="0">
                <a:solidFill>
                  <a:schemeClr val="bg1"/>
                </a:solidFill>
              </a:rPr>
              <a:t> , de </a:t>
            </a:r>
            <a:r>
              <a:rPr lang="es-ES" sz="2000" b="1" smtClean="0">
                <a:solidFill>
                  <a:schemeClr val="bg1"/>
                </a:solidFill>
                <a:hlinkClick r:id="rId9" tooltip="Matthias Grünewald"/>
              </a:rPr>
              <a:t>Matthias Grünewald</a:t>
            </a:r>
            <a:r>
              <a:rPr lang="es-ES" sz="2000" b="1" smtClean="0">
                <a:solidFill>
                  <a:schemeClr val="bg1"/>
                </a:solidFill>
              </a:rPr>
              <a:t> es el tesoro más destacado albergado en el </a:t>
            </a:r>
            <a:r>
              <a:rPr lang="es-ES" sz="2000" b="1" smtClean="0">
                <a:solidFill>
                  <a:schemeClr val="bg1"/>
                </a:solidFill>
                <a:hlinkClick r:id="rId10" tooltip="Museo de&#10; Unterlinden"/>
              </a:rPr>
              <a:t>Museo de Unterlinden</a:t>
            </a:r>
            <a:r>
              <a:rPr lang="es-ES" sz="2000" b="1" smtClean="0">
                <a:solidFill>
                  <a:schemeClr val="bg1"/>
                </a:solidFill>
              </a:rPr>
              <a:t> de la ciudad. Dicho museo, abierto en 1853, está instalado en el antiguo convento de la orden dominicana de "Unterlinden" (que significa "bajo los tilos").</a:t>
            </a:r>
          </a:p>
          <a:p>
            <a:pPr eaLnBrk="1" hangingPunct="1">
              <a:lnSpc>
                <a:spcPct val="80000"/>
              </a:lnSpc>
            </a:pPr>
            <a:r>
              <a:rPr lang="es-ES" sz="2000" b="1" smtClean="0">
                <a:solidFill>
                  <a:schemeClr val="bg1"/>
                </a:solidFill>
              </a:rPr>
              <a:t>En 1834, nace en Colmar </a:t>
            </a:r>
            <a:r>
              <a:rPr lang="es-ES" sz="2000" b="1" smtClean="0">
                <a:solidFill>
                  <a:schemeClr val="bg1"/>
                </a:solidFill>
                <a:hlinkClick r:id="rId11" tooltip="Frédéric Auguste Bartholdi"/>
              </a:rPr>
              <a:t>Frédéric Auguste Bartholdi</a:t>
            </a:r>
            <a:r>
              <a:rPr lang="es-ES" sz="2000" b="1" smtClean="0">
                <a:solidFill>
                  <a:schemeClr val="bg1"/>
                </a:solidFill>
              </a:rPr>
              <a:t>, creador de la famosa </a:t>
            </a:r>
            <a:r>
              <a:rPr lang="es-ES" sz="2000" b="1" smtClean="0">
                <a:solidFill>
                  <a:schemeClr val="bg1"/>
                </a:solidFill>
                <a:hlinkClick r:id="rId12" tooltip="Estatua de la Libertad"/>
              </a:rPr>
              <a:t>Estatua de la Libertad</a:t>
            </a:r>
            <a:r>
              <a:rPr lang="es-ES" sz="2000" b="1" smtClean="0">
                <a:solidFill>
                  <a:schemeClr val="bg1"/>
                </a:solidFill>
              </a:rPr>
              <a:t>, ubicada en la ciudad de </a:t>
            </a:r>
            <a:r>
              <a:rPr lang="es-ES" sz="2000" b="1" smtClean="0">
                <a:solidFill>
                  <a:schemeClr val="bg1"/>
                </a:solidFill>
                <a:hlinkClick r:id="rId13" tooltip="Nueva York"/>
              </a:rPr>
              <a:t>Nueva York</a:t>
            </a:r>
            <a:r>
              <a:rPr lang="es-ES" sz="2000" b="1" smtClean="0">
                <a:solidFill>
                  <a:schemeClr val="bg1"/>
                </a:solidFill>
              </a:rPr>
              <a:t>.</a:t>
            </a:r>
          </a:p>
          <a:p>
            <a:pPr eaLnBrk="1" hangingPunct="1">
              <a:lnSpc>
                <a:spcPct val="80000"/>
              </a:lnSpc>
            </a:pPr>
            <a:r>
              <a:rPr lang="es-ES" sz="2000" b="1" smtClean="0">
                <a:solidFill>
                  <a:schemeClr val="bg1"/>
                </a:solidFill>
              </a:rPr>
              <a:t>Una vez por año, en el mes de agosto, Colmar alberga la Feria de los vinos.</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500" fill="hold"/>
                                        <p:tgtEl>
                                          <p:spTgt spid="40962"/>
                                        </p:tgtEl>
                                        <p:attrNameLst>
                                          <p:attrName>ppt_w</p:attrName>
                                        </p:attrNameLst>
                                      </p:cBhvr>
                                      <p:tavLst>
                                        <p:tav tm="0">
                                          <p:val>
                                            <p:fltVal val="0"/>
                                          </p:val>
                                        </p:tav>
                                        <p:tav tm="100000">
                                          <p:val>
                                            <p:strVal val="#ppt_w"/>
                                          </p:val>
                                        </p:tav>
                                      </p:tavLst>
                                    </p:anim>
                                    <p:anim calcmode="lin" valueType="num">
                                      <p:cBhvr>
                                        <p:cTn id="8" dur="500" fill="hold"/>
                                        <p:tgtEl>
                                          <p:spTgt spid="40962"/>
                                        </p:tgtEl>
                                        <p:attrNameLst>
                                          <p:attrName>ppt_h</p:attrName>
                                        </p:attrNameLst>
                                      </p:cBhvr>
                                      <p:tavLst>
                                        <p:tav tm="0">
                                          <p:val>
                                            <p:fltVal val="0"/>
                                          </p:val>
                                        </p:tav>
                                        <p:tav tm="100000">
                                          <p:val>
                                            <p:strVal val="#ppt_h"/>
                                          </p:val>
                                        </p:tav>
                                      </p:tavLst>
                                    </p:anim>
                                    <p:animEffect transition="in" filter="fade">
                                      <p:cBhvr>
                                        <p:cTn id="9" dur="500"/>
                                        <p:tgtEl>
                                          <p:spTgt spid="40962"/>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40963">
                                            <p:txEl>
                                              <p:pRg st="0" end="0"/>
                                            </p:txEl>
                                          </p:spTgt>
                                        </p:tgtEl>
                                        <p:attrNameLst>
                                          <p:attrName>style.visibility</p:attrName>
                                        </p:attrNameLst>
                                      </p:cBhvr>
                                      <p:to>
                                        <p:strVal val="visible"/>
                                      </p:to>
                                    </p:set>
                                    <p:anim calcmode="lin" valueType="num">
                                      <p:cBhvr>
                                        <p:cTn id="13" dur="500" fill="hold"/>
                                        <p:tgtEl>
                                          <p:spTgt spid="4096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40963">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40963">
                                            <p:txEl>
                                              <p:pRg st="0" end="0"/>
                                            </p:txEl>
                                          </p:spTgt>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40963">
                                            <p:txEl>
                                              <p:pRg st="1" end="1"/>
                                            </p:txEl>
                                          </p:spTgt>
                                        </p:tgtEl>
                                        <p:attrNameLst>
                                          <p:attrName>style.visibility</p:attrName>
                                        </p:attrNameLst>
                                      </p:cBhvr>
                                      <p:to>
                                        <p:strVal val="visible"/>
                                      </p:to>
                                    </p:set>
                                    <p:anim calcmode="lin" valueType="num">
                                      <p:cBhvr>
                                        <p:cTn id="19" dur="500" fill="hold"/>
                                        <p:tgtEl>
                                          <p:spTgt spid="4096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4096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40963">
                                            <p:txEl>
                                              <p:pRg st="1" end="1"/>
                                            </p:txEl>
                                          </p:spTgt>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40963">
                                            <p:txEl>
                                              <p:pRg st="2" end="2"/>
                                            </p:txEl>
                                          </p:spTgt>
                                        </p:tgtEl>
                                        <p:attrNameLst>
                                          <p:attrName>style.visibility</p:attrName>
                                        </p:attrNameLst>
                                      </p:cBhvr>
                                      <p:to>
                                        <p:strVal val="visible"/>
                                      </p:to>
                                    </p:set>
                                    <p:anim calcmode="lin" valueType="num">
                                      <p:cBhvr>
                                        <p:cTn id="25" dur="500" fill="hold"/>
                                        <p:tgtEl>
                                          <p:spTgt spid="40963">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40963">
                                            <p:txEl>
                                              <p:pRg st="2" end="2"/>
                                            </p:txEl>
                                          </p:spTgt>
                                        </p:tgtEl>
                                        <p:attrNameLst>
                                          <p:attrName>ppt_h</p:attrName>
                                        </p:attrNameLst>
                                      </p:cBhvr>
                                      <p:tavLst>
                                        <p:tav tm="0">
                                          <p:val>
                                            <p:fltVal val="0"/>
                                          </p:val>
                                        </p:tav>
                                        <p:tav tm="100000">
                                          <p:val>
                                            <p:strVal val="#ppt_h"/>
                                          </p:val>
                                        </p:tav>
                                      </p:tavLst>
                                    </p:anim>
                                    <p:animEffect transition="in" filter="fade">
                                      <p:cBhvr>
                                        <p:cTn id="27" dur="500"/>
                                        <p:tgtEl>
                                          <p:spTgt spid="40963">
                                            <p:txEl>
                                              <p:pRg st="2" end="2"/>
                                            </p:txEl>
                                          </p:spTgt>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40963">
                                            <p:txEl>
                                              <p:pRg st="3" end="3"/>
                                            </p:txEl>
                                          </p:spTgt>
                                        </p:tgtEl>
                                        <p:attrNameLst>
                                          <p:attrName>style.visibility</p:attrName>
                                        </p:attrNameLst>
                                      </p:cBhvr>
                                      <p:to>
                                        <p:strVal val="visible"/>
                                      </p:to>
                                    </p:set>
                                    <p:anim calcmode="lin" valueType="num">
                                      <p:cBhvr>
                                        <p:cTn id="31" dur="500" fill="hold"/>
                                        <p:tgtEl>
                                          <p:spTgt spid="40963">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40963">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4096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Colmar,_Petite_Venise,_Rue_de_Turenn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IM1369-h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1000330moet"/>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3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Colmar_-_Alsac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olmar-alsacia-francia"/>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descr="dscf1165"/>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IM1364-h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s-ES" b="1" smtClean="0">
                <a:solidFill>
                  <a:schemeClr val="bg1"/>
                </a:solidFill>
              </a:rPr>
              <a:t>RIQUEWIHT</a:t>
            </a:r>
          </a:p>
        </p:txBody>
      </p:sp>
      <p:sp>
        <p:nvSpPr>
          <p:cNvPr id="50179" name="Rectangle 3"/>
          <p:cNvSpPr>
            <a:spLocks noGrp="1" noChangeArrowheads="1"/>
          </p:cNvSpPr>
          <p:nvPr>
            <p:ph type="body" idx="1"/>
          </p:nvPr>
        </p:nvSpPr>
        <p:spPr/>
        <p:txBody>
          <a:bodyPr/>
          <a:lstStyle/>
          <a:p>
            <a:pPr eaLnBrk="1" hangingPunct="1">
              <a:lnSpc>
                <a:spcPct val="90000"/>
              </a:lnSpc>
            </a:pPr>
            <a:r>
              <a:rPr lang="es-ES" b="1" smtClean="0">
                <a:solidFill>
                  <a:schemeClr val="bg1"/>
                </a:solidFill>
              </a:rPr>
              <a:t>Riquewihr en </a:t>
            </a:r>
            <a:r>
              <a:rPr lang="es-ES" b="1" smtClean="0">
                <a:solidFill>
                  <a:schemeClr val="bg1"/>
                </a:solidFill>
                <a:hlinkClick r:id="rId2" tooltip="Idioma &#10;francés"/>
              </a:rPr>
              <a:t>idioma francés</a:t>
            </a:r>
            <a:r>
              <a:rPr lang="es-ES" b="1" smtClean="0">
                <a:solidFill>
                  <a:schemeClr val="bg1"/>
                </a:solidFill>
              </a:rPr>
              <a:t>, Reichenweier en </a:t>
            </a:r>
            <a:r>
              <a:rPr lang="es-ES" b="1" smtClean="0">
                <a:solidFill>
                  <a:schemeClr val="bg1"/>
                </a:solidFill>
                <a:hlinkClick r:id="rId3" tooltip="Idioma &#10;alsaciano"/>
              </a:rPr>
              <a:t>alsaciano</a:t>
            </a:r>
            <a:r>
              <a:rPr lang="es-ES" b="1" smtClean="0">
                <a:solidFill>
                  <a:schemeClr val="bg1"/>
                </a:solidFill>
              </a:rPr>
              <a:t>, es una localidad y </a:t>
            </a:r>
            <a:r>
              <a:rPr lang="es-ES" b="1" smtClean="0">
                <a:solidFill>
                  <a:schemeClr val="bg1"/>
                </a:solidFill>
                <a:hlinkClick r:id="rId4" tooltip="Comuna &#10;francesa"/>
              </a:rPr>
              <a:t>comuna francesa</a:t>
            </a:r>
            <a:r>
              <a:rPr lang="es-ES" b="1" smtClean="0">
                <a:solidFill>
                  <a:schemeClr val="bg1"/>
                </a:solidFill>
              </a:rPr>
              <a:t> situada en el </a:t>
            </a:r>
            <a:r>
              <a:rPr lang="es-ES" b="1" smtClean="0">
                <a:solidFill>
                  <a:schemeClr val="bg1"/>
                </a:solidFill>
                <a:hlinkClick r:id="rId5" tooltip="Departamentos de Francia"/>
              </a:rPr>
              <a:t>departamento</a:t>
            </a:r>
            <a:r>
              <a:rPr lang="es-ES" b="1" smtClean="0">
                <a:solidFill>
                  <a:schemeClr val="bg1"/>
                </a:solidFill>
              </a:rPr>
              <a:t> de </a:t>
            </a:r>
            <a:r>
              <a:rPr lang="es-ES" b="1" smtClean="0">
                <a:solidFill>
                  <a:schemeClr val="bg1"/>
                </a:solidFill>
                <a:hlinkClick r:id="rId6" tooltip="Alto Rin"/>
              </a:rPr>
              <a:t>Alto Rin</a:t>
            </a:r>
            <a:r>
              <a:rPr lang="es-ES" b="1" smtClean="0">
                <a:solidFill>
                  <a:schemeClr val="bg1"/>
                </a:solidFill>
              </a:rPr>
              <a:t>, en la región de </a:t>
            </a:r>
            <a:r>
              <a:rPr lang="es-ES" b="1" smtClean="0">
                <a:solidFill>
                  <a:schemeClr val="bg1"/>
                </a:solidFill>
                <a:hlinkClick r:id="rId7" tooltip="Alsacia"/>
              </a:rPr>
              <a:t>Alsacia</a:t>
            </a:r>
            <a:r>
              <a:rPr lang="es-ES" b="1" smtClean="0">
                <a:solidFill>
                  <a:schemeClr val="bg1"/>
                </a:solidFill>
              </a:rPr>
              <a:t>.</a:t>
            </a:r>
          </a:p>
          <a:p>
            <a:pPr eaLnBrk="1" hangingPunct="1">
              <a:lnSpc>
                <a:spcPct val="90000"/>
              </a:lnSpc>
            </a:pPr>
            <a:r>
              <a:rPr lang="es-ES" b="1" smtClean="0">
                <a:solidFill>
                  <a:schemeClr val="bg1"/>
                </a:solidFill>
              </a:rPr>
              <a:t>Por su belleza y atractivo turístico es uno de los pueblos distinguidos por la asociación </a:t>
            </a:r>
            <a:r>
              <a:rPr lang="es-ES" b="1" i="1" smtClean="0">
                <a:solidFill>
                  <a:schemeClr val="bg1"/>
                </a:solidFill>
                <a:hlinkClick r:id="rId8" tooltip="Les plus beaux villages de France"/>
              </a:rPr>
              <a:t>Les plus beaux villages de France</a:t>
            </a:r>
            <a:r>
              <a:rPr lang="es-ES" b="1" smtClean="0">
                <a:solidFill>
                  <a:schemeClr val="bg1"/>
                </a:solidFill>
              </a:rPr>
              <a:t>.</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500" fill="hold"/>
                                        <p:tgtEl>
                                          <p:spTgt spid="50178"/>
                                        </p:tgtEl>
                                        <p:attrNameLst>
                                          <p:attrName>ppt_w</p:attrName>
                                        </p:attrNameLst>
                                      </p:cBhvr>
                                      <p:tavLst>
                                        <p:tav tm="0">
                                          <p:val>
                                            <p:fltVal val="0"/>
                                          </p:val>
                                        </p:tav>
                                        <p:tav tm="100000">
                                          <p:val>
                                            <p:strVal val="#ppt_w"/>
                                          </p:val>
                                        </p:tav>
                                      </p:tavLst>
                                    </p:anim>
                                    <p:anim calcmode="lin" valueType="num">
                                      <p:cBhvr>
                                        <p:cTn id="8" dur="500" fill="hold"/>
                                        <p:tgtEl>
                                          <p:spTgt spid="50178"/>
                                        </p:tgtEl>
                                        <p:attrNameLst>
                                          <p:attrName>ppt_h</p:attrName>
                                        </p:attrNameLst>
                                      </p:cBhvr>
                                      <p:tavLst>
                                        <p:tav tm="0">
                                          <p:val>
                                            <p:fltVal val="0"/>
                                          </p:val>
                                        </p:tav>
                                        <p:tav tm="100000">
                                          <p:val>
                                            <p:strVal val="#ppt_h"/>
                                          </p:val>
                                        </p:tav>
                                      </p:tavLst>
                                    </p:anim>
                                    <p:animEffect transition="in" filter="fade">
                                      <p:cBhvr>
                                        <p:cTn id="9" dur="500"/>
                                        <p:tgtEl>
                                          <p:spTgt spid="50178"/>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50179">
                                            <p:txEl>
                                              <p:pRg st="0" end="0"/>
                                            </p:txEl>
                                          </p:spTgt>
                                        </p:tgtEl>
                                        <p:attrNameLst>
                                          <p:attrName>style.visibility</p:attrName>
                                        </p:attrNameLst>
                                      </p:cBhvr>
                                      <p:to>
                                        <p:strVal val="visible"/>
                                      </p:to>
                                    </p:set>
                                    <p:anim calcmode="lin" valueType="num">
                                      <p:cBhvr>
                                        <p:cTn id="13" dur="500" fill="hold"/>
                                        <p:tgtEl>
                                          <p:spTgt spid="50179">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50179">
                                            <p:txEl>
                                              <p:pRg st="0" end="0"/>
                                            </p:txEl>
                                          </p:spTgt>
                                        </p:tgtEl>
                                        <p:attrNameLst>
                                          <p:attrName>ppt_h</p:attrName>
                                        </p:attrNameLst>
                                      </p:cBhvr>
                                      <p:tavLst>
                                        <p:tav tm="0">
                                          <p:val>
                                            <p:fltVal val="0"/>
                                          </p:val>
                                        </p:tav>
                                        <p:tav tm="100000">
                                          <p:val>
                                            <p:strVal val="#ppt_h"/>
                                          </p:val>
                                        </p:tav>
                                      </p:tavLst>
                                    </p:anim>
                                    <p:animEffect transition="in" filter="fade">
                                      <p:cBhvr>
                                        <p:cTn id="15" dur="500"/>
                                        <p:tgtEl>
                                          <p:spTgt spid="50179">
                                            <p:txEl>
                                              <p:pRg st="0" end="0"/>
                                            </p:txEl>
                                          </p:spTgt>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50179">
                                            <p:txEl>
                                              <p:pRg st="1" end="1"/>
                                            </p:txEl>
                                          </p:spTgt>
                                        </p:tgtEl>
                                        <p:attrNameLst>
                                          <p:attrName>style.visibility</p:attrName>
                                        </p:attrNameLst>
                                      </p:cBhvr>
                                      <p:to>
                                        <p:strVal val="visible"/>
                                      </p:to>
                                    </p:set>
                                    <p:anim calcmode="lin" valueType="num">
                                      <p:cBhvr>
                                        <p:cTn id="19" dur="500" fill="hold"/>
                                        <p:tgtEl>
                                          <p:spTgt spid="5017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50179">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501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430740839RZHQBi_f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IM1364-h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descr="IM1403-h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descr="Riquewihr-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descr="Riquewihr,_Alsace,_Franc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descr="Riquewihr_Rue_des_Rempart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descr="wp-riquewihr1"/>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descr="villemonteix"/>
          <p:cNvPicPr>
            <a:picLocks noChangeAspect="1" noChangeArrowheads="1"/>
          </p:cNvPicPr>
          <p:nvPr/>
        </p:nvPicPr>
        <p:blipFill>
          <a:blip r:embed="rId2"/>
          <a:srcRect/>
          <a:stretch>
            <a:fillRect/>
          </a:stretch>
        </p:blipFill>
        <p:spPr bwMode="auto">
          <a:xfrm>
            <a:off x="0" y="3175"/>
            <a:ext cx="9144000" cy="6854825"/>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riquewihr"/>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4" descr="riquewihr-franc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F200"/>
            </a:gs>
            <a:gs pos="45000">
              <a:srgbClr val="FF7A00"/>
            </a:gs>
            <a:gs pos="70000">
              <a:srgbClr val="FF0300"/>
            </a:gs>
            <a:gs pos="100000">
              <a:srgbClr val="4D0808"/>
            </a:gs>
          </a:gsLst>
          <a:path path="shape">
            <a:fillToRect l="50000" t="50000" r="50000" b="50000"/>
          </a:path>
        </a:gradFill>
        <a:effectLst/>
      </p:bgPr>
    </p:bg>
    <p:spTree>
      <p:nvGrpSpPr>
        <p:cNvPr id="1" name=""/>
        <p:cNvGrpSpPr/>
        <p:nvPr/>
      </p:nvGrpSpPr>
      <p:grpSpPr>
        <a:xfrm>
          <a:off x="0" y="0"/>
          <a:ext cx="0" cy="0"/>
          <a:chOff x="0" y="0"/>
          <a:chExt cx="0" cy="0"/>
        </a:xfrm>
      </p:grpSpPr>
      <p:sp>
        <p:nvSpPr>
          <p:cNvPr id="63491" name="WordArt 3" descr="Ajedrez"/>
          <p:cNvSpPr>
            <a:spLocks noChangeArrowheads="1" noChangeShapeType="1" noTextEdit="1"/>
          </p:cNvSpPr>
          <p:nvPr/>
        </p:nvSpPr>
        <p:spPr bwMode="auto">
          <a:xfrm>
            <a:off x="3419475" y="2139950"/>
            <a:ext cx="2305050" cy="2584450"/>
          </a:xfrm>
          <a:prstGeom prst="rect">
            <a:avLst/>
          </a:prstGeom>
        </p:spPr>
        <p:txBody>
          <a:bodyPr wrap="none" fromWordArt="1">
            <a:prstTxWarp prst="textPlain">
              <a:avLst>
                <a:gd name="adj" fmla="val 50000"/>
              </a:avLst>
            </a:prstTxWarp>
          </a:bodyPr>
          <a:lstStyle/>
          <a:p>
            <a:pPr algn="ctr"/>
            <a:r>
              <a:rPr lang="es-ES" sz="3600" kern="10">
                <a:ln w="9525">
                  <a:noFill/>
                  <a:round/>
                  <a:headEnd/>
                  <a:tailEnd/>
                </a:ln>
                <a:blipFill dpi="0" rotWithShape="1">
                  <a:blip r:embed="rId2"/>
                  <a:srcRect/>
                  <a:stretch>
                    <a:fillRect/>
                  </a:stretch>
                </a:blipFill>
                <a:effectLst>
                  <a:outerShdw dist="35921" dir="2700000" algn="ctr" rotWithShape="0">
                    <a:srgbClr val="C0C0C0">
                      <a:alpha val="79999"/>
                    </a:srgbClr>
                  </a:outerShdw>
                </a:effectLst>
                <a:latin typeface="Old English Text MT"/>
              </a:rPr>
              <a:t>Fin</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5000"/>
                                        <p:tgtEl>
                                          <p:spTgt spid="63491"/>
                                        </p:tgtEl>
                                        <p:attrNameLst>
                                          <p:attrName>ppt_w</p:attrName>
                                        </p:attrNameLst>
                                      </p:cBhvr>
                                      <p:tavLst>
                                        <p:tav tm="0">
                                          <p:val>
                                            <p:strVal val="ppt_w"/>
                                          </p:val>
                                        </p:tav>
                                        <p:tav tm="100000">
                                          <p:val>
                                            <p:fltVal val="0"/>
                                          </p:val>
                                        </p:tav>
                                      </p:tavLst>
                                    </p:anim>
                                    <p:anim calcmode="lin" valueType="num">
                                      <p:cBhvr>
                                        <p:cTn id="7" dur="5000"/>
                                        <p:tgtEl>
                                          <p:spTgt spid="63491"/>
                                        </p:tgtEl>
                                        <p:attrNameLst>
                                          <p:attrName>ppt_h</p:attrName>
                                        </p:attrNameLst>
                                      </p:cBhvr>
                                      <p:tavLst>
                                        <p:tav tm="0">
                                          <p:val>
                                            <p:strVal val="ppt_h"/>
                                          </p:val>
                                        </p:tav>
                                        <p:tav tm="100000">
                                          <p:val>
                                            <p:fltVal val="0"/>
                                          </p:val>
                                        </p:tav>
                                      </p:tavLst>
                                    </p:anim>
                                    <p:set>
                                      <p:cBhvr>
                                        <p:cTn id="8" dur="1" fill="hold">
                                          <p:stCondLst>
                                            <p:cond delay="4999"/>
                                          </p:stCondLst>
                                        </p:cTn>
                                        <p:tgtEl>
                                          <p:spTgt spid="634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_Ruta">
  <a:themeElements>
    <a:clrScheme name="ruta-turistica-por-la-alsacia-la-ruta-del-vino-milespowerpoints.co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uta-turistica-por-la-alsacia-la-ruta-del-vino-milespowerpoints.co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uta-turistica-por-la-alsacia-la-ruta-del-vino-milespowerpoints.co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uta-turistica-por-la-alsacia-la-ruta-del-vino-milespowerpoints.co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uta-turistica-por-la-alsacia-la-ruta-del-vino-milespowerpoints.co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uta-turistica-por-la-alsacia-la-ruta-del-vino-milespowerpoints.co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uta-turistica-por-la-alsacia-la-ruta-del-vino-milespowerpoints.co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uta-turistica-por-la-alsacia-la-ruta-del-vino-milespowerpoints.co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uta-turistica-por-la-alsacia-la-ruta-del-vino-milespowerpoints.co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uta-turistica-por-la-alsacia-la-ruta-del-vino-milespowerpoints.co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uta-turistica-por-la-alsacia-la-ruta-del-vino-milespowerpoints.co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uta-turistica-por-la-alsacia-la-ruta-del-vino-milespowerpoints.co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uta-turistica-por-la-alsacia-la-ruta-del-vino-milespowerpoints.co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uta-turistica-por-la-alsacia-la-ruta-del-vino-milespowerpoints.co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_Ruta</Template>
  <TotalTime>4</TotalTime>
  <Words>620</Words>
  <Application>Microsoft Office PowerPoint</Application>
  <PresentationFormat>Presentación en pantalla (4:3)</PresentationFormat>
  <Paragraphs>51</Paragraphs>
  <Slides>52</Slides>
  <Notes>0</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52</vt:i4>
      </vt:variant>
    </vt:vector>
  </HeadingPairs>
  <TitlesOfParts>
    <vt:vector size="55" baseType="lpstr">
      <vt:lpstr>Arial</vt:lpstr>
      <vt:lpstr>_Ruta</vt:lpstr>
      <vt:lpstr>Diseño predeterminado</vt:lpstr>
      <vt:lpstr>Diapositiva 1</vt:lpstr>
      <vt:lpstr>STRASBURGO-LA PETITE FRANCE</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RIBEAUVILLÉ</vt:lpstr>
      <vt:lpstr>Diapositiva 15</vt:lpstr>
      <vt:lpstr>Diapositiva 16</vt:lpstr>
      <vt:lpstr>Diapositiva 17</vt:lpstr>
      <vt:lpstr>Diapositiva 18</vt:lpstr>
      <vt:lpstr>Diapositiva 19</vt:lpstr>
      <vt:lpstr>Diapositiva 20</vt:lpstr>
      <vt:lpstr>Diapositiva 21</vt:lpstr>
      <vt:lpstr>Diapositiva 22</vt:lpstr>
      <vt:lpstr>Diapositiva 23</vt:lpstr>
      <vt:lpstr>EGUISHEIM</vt:lpstr>
      <vt:lpstr>Diapositiva 25</vt:lpstr>
      <vt:lpstr>Diapositiva 26</vt:lpstr>
      <vt:lpstr>Diapositiva 27</vt:lpstr>
      <vt:lpstr>Diapositiva 28</vt:lpstr>
      <vt:lpstr>Diapositiva 29</vt:lpstr>
      <vt:lpstr>Diapositiva 30</vt:lpstr>
      <vt:lpstr>Diapositiva 31</vt:lpstr>
      <vt:lpstr>COLMAR</vt:lpstr>
      <vt:lpstr>Diapositiva 33</vt:lpstr>
      <vt:lpstr>Diapositiva 34</vt:lpstr>
      <vt:lpstr>Diapositiva 35</vt:lpstr>
      <vt:lpstr>Diapositiva 36</vt:lpstr>
      <vt:lpstr>Diapositiva 37</vt:lpstr>
      <vt:lpstr>Diapositiva 38</vt:lpstr>
      <vt:lpstr>Diapositiva 39</vt:lpstr>
      <vt:lpstr>RIQUEWIHT</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2014-02-12T20:21:44Z</dcterms:created>
  <dcterms:modified xsi:type="dcterms:W3CDTF">2014-02-12T20:26:34Z</dcterms:modified>
</cp:coreProperties>
</file>