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1" r:id="rId3"/>
    <p:sldId id="276" r:id="rId4"/>
    <p:sldId id="279" r:id="rId5"/>
    <p:sldId id="271" r:id="rId6"/>
    <p:sldId id="274" r:id="rId7"/>
    <p:sldId id="263" r:id="rId8"/>
    <p:sldId id="266" r:id="rId9"/>
    <p:sldId id="265" r:id="rId10"/>
    <p:sldId id="280" r:id="rId11"/>
    <p:sldId id="283" r:id="rId12"/>
    <p:sldId id="285" r:id="rId13"/>
    <p:sldId id="286" r:id="rId14"/>
    <p:sldId id="287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8QhTjB2+taYgCzD7Hr5SWQ" hashData="ZP83mRY7duSxujQg1EhfIHf3yB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FF00"/>
    <a:srgbClr val="66FF33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20544-F269-4B31-AF6F-C2D1231608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84241-5449-4F9B-A7DF-DEFFF54C850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EEBCE-C83A-4787-BBD7-E4DD3586E12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B519D2-7847-4E60-BF97-1996D302A93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9D8B0-10D6-4684-8155-F99C6A52DB7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2B111A-F4E0-44F1-98F5-80B91199CD3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B9314B-D82F-4423-A367-96C73553F66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4BF06A-1D2C-4300-A8DD-5E0E0B22E13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E9B4FC-5A81-4894-85D7-F97D3B48097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FD81F-1678-41F4-86DA-D2C48789F1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FC3EC-48F2-48E4-932F-2C7ED551B80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036A886-4702-4601-A3C4-99F757B2BBA6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9" name="Picture 17" descr="panorámica 1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2513"/>
            <a:ext cx="9144000" cy="3671887"/>
          </a:xfrm>
          <a:prstGeom prst="rect">
            <a:avLst/>
          </a:prstGeom>
          <a:noFill/>
        </p:spPr>
      </p:pic>
      <p:pic>
        <p:nvPicPr>
          <p:cNvPr id="28691" name="Picture 19" descr="Aguila volando 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565400"/>
            <a:ext cx="900113" cy="646113"/>
          </a:xfrm>
          <a:prstGeom prst="rect">
            <a:avLst/>
          </a:prstGeom>
          <a:noFill/>
        </p:spPr>
      </p:pic>
      <p:sp>
        <p:nvSpPr>
          <p:cNvPr id="28694" name="Text Box 22"/>
          <p:cNvSpPr txBox="1">
            <a:spLocks noChangeArrowheads="1"/>
          </p:cNvSpPr>
          <p:nvPr/>
        </p:nvSpPr>
        <p:spPr bwMode="auto">
          <a:xfrm>
            <a:off x="1476375" y="4797425"/>
            <a:ext cx="6840538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>
                <a:solidFill>
                  <a:schemeClr val="bg1"/>
                </a:solidFill>
                <a:latin typeface="Monotype Corsiva" pitchFamily="66" charset="0"/>
              </a:rPr>
              <a:t>Tú eres, Nervion, la historia de la villa</a:t>
            </a:r>
          </a:p>
          <a:p>
            <a:r>
              <a:rPr lang="es-ES" sz="2800">
                <a:solidFill>
                  <a:schemeClr val="bg1"/>
                </a:solidFill>
                <a:latin typeface="Monotype Corsiva" pitchFamily="66" charset="0"/>
              </a:rPr>
              <a:t>tú, su pasado y su futuro, tú eres </a:t>
            </a:r>
          </a:p>
          <a:p>
            <a:r>
              <a:rPr lang="es-ES" sz="2800">
                <a:solidFill>
                  <a:schemeClr val="bg1"/>
                </a:solidFill>
                <a:latin typeface="Monotype Corsiva" pitchFamily="66" charset="0"/>
              </a:rPr>
              <a:t>recuerdo siempre haciéndote esperanza</a:t>
            </a:r>
          </a:p>
          <a:p>
            <a:r>
              <a:rPr lang="es-ES" sz="2800">
                <a:solidFill>
                  <a:schemeClr val="bg1"/>
                </a:solidFill>
                <a:latin typeface="Monotype Corsiva" pitchFamily="66" charset="0"/>
              </a:rPr>
              <a:t>y sobre cauce fijo caudal que huye.</a:t>
            </a:r>
          </a:p>
          <a:p>
            <a:pPr algn="r"/>
            <a:r>
              <a:rPr lang="es-ES" sz="2000">
                <a:solidFill>
                  <a:schemeClr val="bg1"/>
                </a:solidFill>
                <a:latin typeface="Monotype Corsiva" pitchFamily="66" charset="0"/>
              </a:rPr>
              <a:t>Miguel de Unamuno</a:t>
            </a:r>
          </a:p>
        </p:txBody>
      </p:sp>
      <p:sp>
        <p:nvSpPr>
          <p:cNvPr id="28695" name="Text Box 23"/>
          <p:cNvSpPr txBox="1">
            <a:spLocks noChangeArrowheads="1"/>
          </p:cNvSpPr>
          <p:nvPr/>
        </p:nvSpPr>
        <p:spPr bwMode="auto">
          <a:xfrm>
            <a:off x="2195513" y="188913"/>
            <a:ext cx="54721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4000" b="1">
                <a:solidFill>
                  <a:schemeClr val="bg1"/>
                </a:solidFill>
                <a:latin typeface="Monotype Corsiva" pitchFamily="66" charset="0"/>
              </a:rPr>
              <a:t>LA RIA III: Aguas abajo</a:t>
            </a:r>
            <a:r>
              <a:rPr lang="es-ES" sz="3200" b="1">
                <a:solidFill>
                  <a:schemeClr val="bg1"/>
                </a:solidFill>
                <a:latin typeface="Harrington" pitchFamily="82" charset="0"/>
              </a:rPr>
              <a:t> </a:t>
            </a:r>
          </a:p>
        </p:txBody>
      </p:sp>
      <p:pic>
        <p:nvPicPr>
          <p:cNvPr id="28696" name="Picture 24" descr="Aguila volando 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375" y="2205038"/>
            <a:ext cx="360363" cy="358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sndAc>
      <p:stSnd>
        <p:snd r:embed="rId2" name="Cascada del Nervió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0.0155 L 0.15816 0.04671 C 0.19132 0.06059 0.24097 0.06845 0.29306 0.06845 C 0.35243 0.06845 0.39983 0.06059 0.43299 0.04671 L 0.59254 -0.0155 " pathEditMode="relative" rAng="0" ptsTypes="FffFF">
                                      <p:cBhvr>
                                        <p:cTn id="6" dur="16000" fill="hold"/>
                                        <p:tgtEl>
                                          <p:spTgt spid="286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" y="4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55227E-6 L 0.35052 -0.04717 " pathEditMode="relative" rAng="0" ptsTypes="AA">
                                      <p:cBhvr>
                                        <p:cTn id="8" dur="10000" fill="hold"/>
                                        <p:tgtEl>
                                          <p:spTgt spid="286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" y="-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3" name="Picture 11" descr="nervion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568" name="Picture 16" descr="Aguila volando 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836613"/>
            <a:ext cx="792163" cy="504825"/>
          </a:xfrm>
          <a:prstGeom prst="rect">
            <a:avLst/>
          </a:prstGeom>
          <a:noFill/>
        </p:spPr>
      </p:pic>
      <p:pic>
        <p:nvPicPr>
          <p:cNvPr id="23573" name="Picture 21" descr="Aguila volando 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9275"/>
            <a:ext cx="684213" cy="3603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21924E-6 L 0.2441 0.7761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38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71138E-6 L 0.26701 0.06106 C 0.32326 0.0747 0.40729 0.08256 0.49461 0.08256 C 0.59444 0.08256 0.67378 0.0747 0.73003 0.06106 L 0.99809 -1.71138E-6 " pathEditMode="relative" rAng="0" ptsTypes="FffFF">
                                      <p:cBhvr>
                                        <p:cTn id="8" dur="16000" fill="hold"/>
                                        <p:tgtEl>
                                          <p:spTgt spid="235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9" y="4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puente de san anton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24075" y="0"/>
            <a:ext cx="12960350" cy="6858000"/>
          </a:xfrm>
          <a:prstGeom prst="rect">
            <a:avLst/>
          </a:prstGeom>
          <a:noFill/>
        </p:spPr>
      </p:pic>
      <p:pic>
        <p:nvPicPr>
          <p:cNvPr id="26630" name="Picture 6" descr="puente de san anton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84213" y="0"/>
            <a:ext cx="10440988" cy="6858000"/>
          </a:xfrm>
          <a:prstGeom prst="rect">
            <a:avLst/>
          </a:prstGeom>
          <a:noFill/>
        </p:spPr>
      </p:pic>
      <p:pic>
        <p:nvPicPr>
          <p:cNvPr id="26634" name="Picture 10" descr="puente de la ribera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35" name="Picture 11" descr="Puente de la Merced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6000">
    <p:zoom/>
    <p:sndAc>
      <p:stSnd>
        <p:snd r:embed="rId2" name="A place in my he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266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266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asco viejo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43" name="Picture 11" descr="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4763"/>
            <a:ext cx="9134475" cy="6848475"/>
          </a:xfrm>
          <a:prstGeom prst="rect">
            <a:avLst/>
          </a:prstGeom>
          <a:noFill/>
        </p:spPr>
      </p:pic>
      <p:pic>
        <p:nvPicPr>
          <p:cNvPr id="18444" name="Picture 12" descr="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184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4" name="Picture 10" descr="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18" name="Picture 14" descr="puente ay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19" name="Picture 15" descr="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9525" y="-14288"/>
            <a:ext cx="9163050" cy="688657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0" fill="hold"/>
                                        <p:tgtEl>
                                          <p:spTgt spid="215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1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525" y="-61913"/>
            <a:ext cx="9163050" cy="6981826"/>
          </a:xfrm>
          <a:prstGeom prst="rect">
            <a:avLst/>
          </a:prstGeom>
          <a:noFill/>
        </p:spPr>
      </p:pic>
      <p:pic>
        <p:nvPicPr>
          <p:cNvPr id="10255" name="Picture 15" descr="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1450"/>
            <a:ext cx="9144000" cy="7200900"/>
          </a:xfrm>
          <a:prstGeom prst="rect">
            <a:avLst/>
          </a:prstGeom>
          <a:noFill/>
        </p:spPr>
      </p:pic>
      <p:pic>
        <p:nvPicPr>
          <p:cNvPr id="10256" name="Picture 16" descr="arañ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71450"/>
            <a:ext cx="9144000" cy="72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0" fill="hold"/>
                                        <p:tgtEl>
                                          <p:spTgt spid="102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2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421063" y="-171450"/>
            <a:ext cx="14451013" cy="7029450"/>
          </a:xfrm>
          <a:prstGeom prst="rect">
            <a:avLst/>
          </a:prstGeom>
          <a:noFill/>
        </p:spPr>
      </p:pic>
      <p:pic>
        <p:nvPicPr>
          <p:cNvPr id="13317" name="Picture 5" descr="9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57238" y="-171450"/>
            <a:ext cx="10298113" cy="70294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948 0.0104 L 0.19427 0.02104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0" name="Picture 12" descr="edificio del tig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301" name="Picture 13" descr="edificio del tig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60" name="Picture 12" descr="aere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62" name="Picture 14" descr="aérea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64" name="Picture 16" descr="6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70" name="Picture 22" descr="grúas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0" fill="hold"/>
                                        <p:tgtEl>
                                          <p:spTgt spid="2766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276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5000" fill="hold"/>
                                        <p:tgtEl>
                                          <p:spTgt spid="276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cargadero 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33" name="Picture 13" descr="puente rontegi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36" name="Picture 16" descr="ría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37" name="Picture 17" descr="ría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8000" fill="hold"/>
                                        <p:tgtEl>
                                          <p:spTgt spid="307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8000" fill="hold"/>
                                        <p:tgtEl>
                                          <p:spTgt spid="307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18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30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puente colgant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3419475" y="4292600"/>
            <a:ext cx="5256213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Si tu voz muriera en tierra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llevadla al nivel del mar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y dejadla en la ribera.</a:t>
            </a:r>
          </a:p>
          <a:p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en tu ribera ¡ay ría mía!, en tu ribera….</a:t>
            </a:r>
          </a:p>
          <a:p>
            <a:pPr algn="r"/>
            <a:r>
              <a:rPr lang="es-ES" sz="2400" b="1">
                <a:solidFill>
                  <a:srgbClr val="FFFF00"/>
                </a:solidFill>
                <a:latin typeface="Harrington" pitchFamily="82" charset="0"/>
              </a:rPr>
              <a:t>Juan Antonio de Zunzunegui</a:t>
            </a:r>
          </a:p>
        </p:txBody>
      </p:sp>
      <p:pic>
        <p:nvPicPr>
          <p:cNvPr id="33801" name="Picture 9" descr="portugalet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3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33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5000" fill="hold"/>
                                        <p:tgtEl>
                                          <p:spTgt spid="3379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8" name="Picture 10" descr="puente colgante 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9" name="Picture 11" descr="el abra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900" name="Text Box 12"/>
          <p:cNvSpPr txBox="1">
            <a:spLocks noChangeArrowheads="1"/>
          </p:cNvSpPr>
          <p:nvPr/>
        </p:nvSpPr>
        <p:spPr bwMode="auto">
          <a:xfrm>
            <a:off x="1239838" y="1052513"/>
            <a:ext cx="3763962" cy="511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4000" b="1">
                <a:solidFill>
                  <a:srgbClr val="FFFF00"/>
                </a:solidFill>
                <a:latin typeface="Monotype Corsiva" pitchFamily="66" charset="0"/>
              </a:rPr>
              <a:t>MUSICA</a:t>
            </a:r>
          </a:p>
          <a:p>
            <a:r>
              <a:rPr lang="es-ES" sz="2400">
                <a:solidFill>
                  <a:srgbClr val="FFFF00"/>
                </a:solidFill>
                <a:latin typeface="Monotype Corsiva" pitchFamily="66" charset="0"/>
              </a:rPr>
              <a:t>Nana Mouskouri</a:t>
            </a:r>
          </a:p>
          <a:p>
            <a:r>
              <a:rPr lang="es-ES" sz="2400">
                <a:solidFill>
                  <a:srgbClr val="FFFF00"/>
                </a:solidFill>
                <a:latin typeface="Monotype Corsiva" pitchFamily="66" charset="0"/>
              </a:rPr>
              <a:t>A place in my heart  </a:t>
            </a:r>
          </a:p>
          <a:p>
            <a:pPr algn="just"/>
            <a:r>
              <a:rPr lang="es-ES" sz="2400" b="1">
                <a:solidFill>
                  <a:srgbClr val="FFFF00"/>
                </a:solidFill>
                <a:latin typeface="Monotype Corsiva" pitchFamily="66" charset="0"/>
              </a:rPr>
              <a:t> </a:t>
            </a:r>
          </a:p>
          <a:p>
            <a:pPr algn="just"/>
            <a:endParaRPr lang="es-ES" sz="2400" b="1">
              <a:solidFill>
                <a:srgbClr val="FFFF00"/>
              </a:solidFill>
              <a:latin typeface="Monotype Corsiva" pitchFamily="66" charset="0"/>
            </a:endParaRPr>
          </a:p>
          <a:p>
            <a:pPr algn="just"/>
            <a:endParaRPr lang="es-ES" sz="2400" b="1">
              <a:solidFill>
                <a:srgbClr val="FFFF00"/>
              </a:solidFill>
              <a:latin typeface="Monotype Corsiva" pitchFamily="66" charset="0"/>
            </a:endParaRPr>
          </a:p>
          <a:p>
            <a:pPr algn="just"/>
            <a:endParaRPr lang="es-ES" b="1">
              <a:solidFill>
                <a:srgbClr val="FFFF00"/>
              </a:solidFill>
              <a:latin typeface="Monotype Corsiva" pitchFamily="66" charset="0"/>
            </a:endParaRPr>
          </a:p>
          <a:p>
            <a:pPr algn="just"/>
            <a:endParaRPr lang="es-ES" sz="3200" b="1">
              <a:solidFill>
                <a:srgbClr val="FFFF00"/>
              </a:solidFill>
              <a:latin typeface="Monotype Corsiva" pitchFamily="66" charset="0"/>
            </a:endParaRPr>
          </a:p>
          <a:p>
            <a:pPr algn="just"/>
            <a:endParaRPr lang="es-ES" sz="3200" b="1">
              <a:solidFill>
                <a:srgbClr val="FFFF00"/>
              </a:solidFill>
              <a:latin typeface="Monotype Corsiva" pitchFamily="66" charset="0"/>
            </a:endParaRPr>
          </a:p>
          <a:p>
            <a:pPr algn="just"/>
            <a:endParaRPr lang="es-ES" sz="3200" b="1">
              <a:solidFill>
                <a:srgbClr val="FFFF00"/>
              </a:solidFill>
              <a:latin typeface="Monotype Corsiva" pitchFamily="66" charset="0"/>
            </a:endParaRPr>
          </a:p>
          <a:p>
            <a:pPr algn="just"/>
            <a:r>
              <a:rPr lang="es-ES" sz="3200" b="1">
                <a:solidFill>
                  <a:srgbClr val="FFFF00"/>
                </a:solidFill>
                <a:latin typeface="Monotype Corsiva" pitchFamily="66" charset="0"/>
              </a:rPr>
              <a:t>REALIZADO POR:</a:t>
            </a:r>
          </a:p>
          <a:p>
            <a:pPr algn="just"/>
            <a:r>
              <a:rPr lang="es-ES" sz="2400">
                <a:solidFill>
                  <a:srgbClr val="FFFF00"/>
                </a:solidFill>
                <a:latin typeface="Monotype Corsiva" pitchFamily="66" charset="0"/>
              </a:rPr>
              <a:t>Javier Beristain</a:t>
            </a:r>
          </a:p>
        </p:txBody>
      </p:sp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378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78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378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7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7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37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7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7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7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000"/>
                            </p:stCondLst>
                            <p:childTnLst>
                              <p:par>
                                <p:cTn id="33" presetID="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79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79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379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379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37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37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37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379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2000"/>
                                        <p:tgtEl>
                                          <p:spTgt spid="379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9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ria de Bilbao">
  <a:themeElements>
    <a:clrScheme name="Beris-La ría III-Aguas abaj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ris-La ría III-Aguas abaj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ris-La ría III-Aguas abaj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ris-La ría III-Aguas abaj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ris-La ría III-Aguas abaj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ris-La ría III-Aguas abaj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ris-La ría III-Aguas abaj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ris-La ría III-Aguas abaj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ris-La ría III-Aguas abaj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ris-La ría III-Aguas abaj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ris-La ría III-Aguas abaj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ris-La ría III-Aguas abaj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ris-La ría III-Aguas abaj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ris-La ría III-Aguas abaj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ria de Bilbao</Template>
  <TotalTime>2</TotalTime>
  <Words>104</Words>
  <Application>Microsoft Office PowerPoint</Application>
  <PresentationFormat>Presentación en pantalla (4:3)</PresentationFormat>
  <Paragraphs>25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Arial</vt:lpstr>
      <vt:lpstr>Monotype Corsiva</vt:lpstr>
      <vt:lpstr>Harrington</vt:lpstr>
      <vt:lpstr>La ria de Bilbao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2017-03-30T19:14:19Z</dcterms:created>
  <dcterms:modified xsi:type="dcterms:W3CDTF">2017-03-30T19:17:11Z</dcterms:modified>
</cp:coreProperties>
</file>