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3" r:id="rId4"/>
    <p:sldId id="260" r:id="rId5"/>
    <p:sldId id="261"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Lst>
  <p:sldSz cx="9144000" cy="6858000" type="screen4x3"/>
  <p:notesSz cx="6858000" cy="9144000"/>
  <p:defaultTextStyle>
    <a:defPPr>
      <a:defRPr lang="es-UY"/>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DfO1vdUbAUZ56Xn0vySY8g==" hashData="0P7ZEDA7zqiMXsi+quipe8LJ0E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4006"/>
    <a:srgbClr val="7EB525"/>
    <a:srgbClr val="59AE52"/>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UY"/>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UY"/>
          </a:p>
        </p:txBody>
      </p:sp>
      <p:sp>
        <p:nvSpPr>
          <p:cNvPr id="4" name="3 Marcador de fecha"/>
          <p:cNvSpPr>
            <a:spLocks noGrp="1"/>
          </p:cNvSpPr>
          <p:nvPr>
            <p:ph type="dt" sz="half" idx="10"/>
          </p:nvPr>
        </p:nvSpPr>
        <p:spPr/>
        <p:txBody>
          <a:bodyPr/>
          <a:lstStyle>
            <a:lvl1pPr>
              <a:defRPr/>
            </a:lvl1pPr>
          </a:lstStyle>
          <a:p>
            <a:pPr>
              <a:defRPr/>
            </a:pPr>
            <a:fld id="{C70B7AD2-884E-42B3-BE5B-C088B8D13AE5}" type="datetimeFigureOut">
              <a:rPr lang="es-UY"/>
              <a:pPr>
                <a:defRPr/>
              </a:pPr>
              <a:t>21/11/2021</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CC414D42-3375-4B47-B022-F6476B401AEF}" type="slidenum">
              <a:rPr lang="es-UY"/>
              <a:pPr>
                <a:defRPr/>
              </a:pPr>
              <a:t>‹Nº›</a:t>
            </a:fld>
            <a:endParaRPr lang="es-UY"/>
          </a:p>
        </p:txBody>
      </p:sp>
    </p:spTree>
    <p:extLst>
      <p:ext uri="{BB962C8B-B14F-4D97-AF65-F5344CB8AC3E}">
        <p14:creationId xmlns:p14="http://schemas.microsoft.com/office/powerpoint/2010/main" val="570531692"/>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lvl1pPr>
              <a:defRPr/>
            </a:lvl1pPr>
          </a:lstStyle>
          <a:p>
            <a:pPr>
              <a:defRPr/>
            </a:pPr>
            <a:fld id="{CD119184-ABD7-40DF-A36A-8833E1BF44C0}" type="datetimeFigureOut">
              <a:rPr lang="es-UY"/>
              <a:pPr>
                <a:defRPr/>
              </a:pPr>
              <a:t>21/11/2021</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3552814E-7A09-45FA-9BDE-58A76E9286FB}" type="slidenum">
              <a:rPr lang="es-UY"/>
              <a:pPr>
                <a:defRPr/>
              </a:pPr>
              <a:t>‹Nº›</a:t>
            </a:fld>
            <a:endParaRPr lang="es-UY"/>
          </a:p>
        </p:txBody>
      </p:sp>
    </p:spTree>
    <p:extLst>
      <p:ext uri="{BB962C8B-B14F-4D97-AF65-F5344CB8AC3E}">
        <p14:creationId xmlns:p14="http://schemas.microsoft.com/office/powerpoint/2010/main" val="4056881248"/>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F3443DD-88E0-465E-9DDA-E55365AE6723}" type="datetimeFigureOut">
              <a:rPr lang="es-UY"/>
              <a:pPr>
                <a:defRPr/>
              </a:pPr>
              <a:t>21/11/2021</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D5345BE9-1197-4499-8061-3100C05AD5DD}" type="slidenum">
              <a:rPr lang="es-UY"/>
              <a:pPr>
                <a:defRPr/>
              </a:pPr>
              <a:t>‹Nº›</a:t>
            </a:fld>
            <a:endParaRPr lang="es-UY"/>
          </a:p>
        </p:txBody>
      </p:sp>
    </p:spTree>
    <p:extLst>
      <p:ext uri="{BB962C8B-B14F-4D97-AF65-F5344CB8AC3E}">
        <p14:creationId xmlns:p14="http://schemas.microsoft.com/office/powerpoint/2010/main" val="2590526470"/>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3 Marcador de fecha"/>
          <p:cNvSpPr>
            <a:spLocks noGrp="1"/>
          </p:cNvSpPr>
          <p:nvPr>
            <p:ph type="dt" sz="half" idx="10"/>
          </p:nvPr>
        </p:nvSpPr>
        <p:spPr/>
        <p:txBody>
          <a:bodyPr/>
          <a:lstStyle>
            <a:lvl1pPr>
              <a:defRPr/>
            </a:lvl1pPr>
          </a:lstStyle>
          <a:p>
            <a:pPr>
              <a:defRPr/>
            </a:pPr>
            <a:fld id="{5C484CD4-BEFD-4CFB-A181-32112CABC9B5}" type="datetimeFigureOut">
              <a:rPr lang="es-UY"/>
              <a:pPr>
                <a:defRPr/>
              </a:pPr>
              <a:t>21/11/2021</a:t>
            </a:fld>
            <a:endParaRPr lang="es-UY"/>
          </a:p>
        </p:txBody>
      </p:sp>
      <p:sp>
        <p:nvSpPr>
          <p:cNvPr id="6" name="4 Marcador de pie de página"/>
          <p:cNvSpPr>
            <a:spLocks noGrp="1"/>
          </p:cNvSpPr>
          <p:nvPr>
            <p:ph type="ftr" sz="quarter" idx="11"/>
          </p:nvPr>
        </p:nvSpPr>
        <p:spPr/>
        <p:txBody>
          <a:bodyPr/>
          <a:lstStyle>
            <a:lvl1pPr>
              <a:defRPr/>
            </a:lvl1pPr>
          </a:lstStyle>
          <a:p>
            <a:pPr>
              <a:defRPr/>
            </a:pPr>
            <a:endParaRPr lang="es-UY"/>
          </a:p>
        </p:txBody>
      </p:sp>
      <p:sp>
        <p:nvSpPr>
          <p:cNvPr id="7" name="5 Marcador de número de diapositiva"/>
          <p:cNvSpPr>
            <a:spLocks noGrp="1"/>
          </p:cNvSpPr>
          <p:nvPr>
            <p:ph type="sldNum" sz="quarter" idx="12"/>
          </p:nvPr>
        </p:nvSpPr>
        <p:spPr/>
        <p:txBody>
          <a:bodyPr/>
          <a:lstStyle>
            <a:lvl1pPr>
              <a:defRPr/>
            </a:lvl1pPr>
          </a:lstStyle>
          <a:p>
            <a:pPr>
              <a:defRPr/>
            </a:pPr>
            <a:fld id="{7279A29A-A717-477F-A0B8-ACF3ABFF487C}" type="slidenum">
              <a:rPr lang="es-UY"/>
              <a:pPr>
                <a:defRPr/>
              </a:pPr>
              <a:t>‹Nº›</a:t>
            </a:fld>
            <a:endParaRPr lang="es-UY"/>
          </a:p>
        </p:txBody>
      </p:sp>
    </p:spTree>
    <p:extLst>
      <p:ext uri="{BB962C8B-B14F-4D97-AF65-F5344CB8AC3E}">
        <p14:creationId xmlns:p14="http://schemas.microsoft.com/office/powerpoint/2010/main" val="3157820099"/>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7" name="3 Marcador de fecha"/>
          <p:cNvSpPr>
            <a:spLocks noGrp="1"/>
          </p:cNvSpPr>
          <p:nvPr>
            <p:ph type="dt" sz="half" idx="10"/>
          </p:nvPr>
        </p:nvSpPr>
        <p:spPr/>
        <p:txBody>
          <a:bodyPr/>
          <a:lstStyle>
            <a:lvl1pPr>
              <a:defRPr/>
            </a:lvl1pPr>
          </a:lstStyle>
          <a:p>
            <a:pPr>
              <a:defRPr/>
            </a:pPr>
            <a:fld id="{92867201-3370-40F6-9FE1-8ED83CFC2A59}" type="datetimeFigureOut">
              <a:rPr lang="es-UY"/>
              <a:pPr>
                <a:defRPr/>
              </a:pPr>
              <a:t>21/11/2021</a:t>
            </a:fld>
            <a:endParaRPr lang="es-UY"/>
          </a:p>
        </p:txBody>
      </p:sp>
      <p:sp>
        <p:nvSpPr>
          <p:cNvPr id="8" name="4 Marcador de pie de página"/>
          <p:cNvSpPr>
            <a:spLocks noGrp="1"/>
          </p:cNvSpPr>
          <p:nvPr>
            <p:ph type="ftr" sz="quarter" idx="11"/>
          </p:nvPr>
        </p:nvSpPr>
        <p:spPr/>
        <p:txBody>
          <a:bodyPr/>
          <a:lstStyle>
            <a:lvl1pPr>
              <a:defRPr/>
            </a:lvl1pPr>
          </a:lstStyle>
          <a:p>
            <a:pPr>
              <a:defRPr/>
            </a:pPr>
            <a:endParaRPr lang="es-UY"/>
          </a:p>
        </p:txBody>
      </p:sp>
      <p:sp>
        <p:nvSpPr>
          <p:cNvPr id="9" name="5 Marcador de número de diapositiva"/>
          <p:cNvSpPr>
            <a:spLocks noGrp="1"/>
          </p:cNvSpPr>
          <p:nvPr>
            <p:ph type="sldNum" sz="quarter" idx="12"/>
          </p:nvPr>
        </p:nvSpPr>
        <p:spPr/>
        <p:txBody>
          <a:bodyPr/>
          <a:lstStyle>
            <a:lvl1pPr>
              <a:defRPr/>
            </a:lvl1pPr>
          </a:lstStyle>
          <a:p>
            <a:pPr>
              <a:defRPr/>
            </a:pPr>
            <a:fld id="{D63E0916-2A68-4D47-BEED-A736DCB7EDF4}" type="slidenum">
              <a:rPr lang="es-UY"/>
              <a:pPr>
                <a:defRPr/>
              </a:pPr>
              <a:t>‹Nº›</a:t>
            </a:fld>
            <a:endParaRPr lang="es-UY"/>
          </a:p>
        </p:txBody>
      </p:sp>
    </p:spTree>
    <p:extLst>
      <p:ext uri="{BB962C8B-B14F-4D97-AF65-F5344CB8AC3E}">
        <p14:creationId xmlns:p14="http://schemas.microsoft.com/office/powerpoint/2010/main" val="2033497171"/>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3 Marcador de fecha"/>
          <p:cNvSpPr>
            <a:spLocks noGrp="1"/>
          </p:cNvSpPr>
          <p:nvPr>
            <p:ph type="dt" sz="half" idx="10"/>
          </p:nvPr>
        </p:nvSpPr>
        <p:spPr/>
        <p:txBody>
          <a:bodyPr/>
          <a:lstStyle>
            <a:lvl1pPr>
              <a:defRPr/>
            </a:lvl1pPr>
          </a:lstStyle>
          <a:p>
            <a:pPr>
              <a:defRPr/>
            </a:pPr>
            <a:fld id="{F8821AA0-1E67-462C-8CA0-825961081486}" type="datetimeFigureOut">
              <a:rPr lang="es-UY"/>
              <a:pPr>
                <a:defRPr/>
              </a:pPr>
              <a:t>21/11/2021</a:t>
            </a:fld>
            <a:endParaRPr lang="es-UY"/>
          </a:p>
        </p:txBody>
      </p:sp>
      <p:sp>
        <p:nvSpPr>
          <p:cNvPr id="4" name="4 Marcador de pie de página"/>
          <p:cNvSpPr>
            <a:spLocks noGrp="1"/>
          </p:cNvSpPr>
          <p:nvPr>
            <p:ph type="ftr" sz="quarter" idx="11"/>
          </p:nvPr>
        </p:nvSpPr>
        <p:spPr/>
        <p:txBody>
          <a:bodyPr/>
          <a:lstStyle>
            <a:lvl1pPr>
              <a:defRPr/>
            </a:lvl1pPr>
          </a:lstStyle>
          <a:p>
            <a:pPr>
              <a:defRPr/>
            </a:pPr>
            <a:endParaRPr lang="es-UY"/>
          </a:p>
        </p:txBody>
      </p:sp>
      <p:sp>
        <p:nvSpPr>
          <p:cNvPr id="5" name="5 Marcador de número de diapositiva"/>
          <p:cNvSpPr>
            <a:spLocks noGrp="1"/>
          </p:cNvSpPr>
          <p:nvPr>
            <p:ph type="sldNum" sz="quarter" idx="12"/>
          </p:nvPr>
        </p:nvSpPr>
        <p:spPr/>
        <p:txBody>
          <a:bodyPr/>
          <a:lstStyle>
            <a:lvl1pPr>
              <a:defRPr/>
            </a:lvl1pPr>
          </a:lstStyle>
          <a:p>
            <a:pPr>
              <a:defRPr/>
            </a:pPr>
            <a:fld id="{D48CEDCC-EBC0-408F-A482-B84D3FD190D8}" type="slidenum">
              <a:rPr lang="es-UY"/>
              <a:pPr>
                <a:defRPr/>
              </a:pPr>
              <a:t>‹Nº›</a:t>
            </a:fld>
            <a:endParaRPr lang="es-UY"/>
          </a:p>
        </p:txBody>
      </p:sp>
    </p:spTree>
    <p:extLst>
      <p:ext uri="{BB962C8B-B14F-4D97-AF65-F5344CB8AC3E}">
        <p14:creationId xmlns:p14="http://schemas.microsoft.com/office/powerpoint/2010/main" val="2159897452"/>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C8DAD6DA-F123-4223-937B-312A3739B873}" type="datetimeFigureOut">
              <a:rPr lang="es-UY"/>
              <a:pPr>
                <a:defRPr/>
              </a:pPr>
              <a:t>21/11/2021</a:t>
            </a:fld>
            <a:endParaRPr lang="es-UY"/>
          </a:p>
        </p:txBody>
      </p:sp>
      <p:sp>
        <p:nvSpPr>
          <p:cNvPr id="3" name="4 Marcador de pie de página"/>
          <p:cNvSpPr>
            <a:spLocks noGrp="1"/>
          </p:cNvSpPr>
          <p:nvPr>
            <p:ph type="ftr" sz="quarter" idx="11"/>
          </p:nvPr>
        </p:nvSpPr>
        <p:spPr/>
        <p:txBody>
          <a:bodyPr/>
          <a:lstStyle>
            <a:lvl1pPr>
              <a:defRPr/>
            </a:lvl1pPr>
          </a:lstStyle>
          <a:p>
            <a:pPr>
              <a:defRPr/>
            </a:pPr>
            <a:endParaRPr lang="es-UY"/>
          </a:p>
        </p:txBody>
      </p:sp>
      <p:sp>
        <p:nvSpPr>
          <p:cNvPr id="4" name="5 Marcador de número de diapositiva"/>
          <p:cNvSpPr>
            <a:spLocks noGrp="1"/>
          </p:cNvSpPr>
          <p:nvPr>
            <p:ph type="sldNum" sz="quarter" idx="12"/>
          </p:nvPr>
        </p:nvSpPr>
        <p:spPr/>
        <p:txBody>
          <a:bodyPr/>
          <a:lstStyle>
            <a:lvl1pPr>
              <a:defRPr/>
            </a:lvl1pPr>
          </a:lstStyle>
          <a:p>
            <a:pPr>
              <a:defRPr/>
            </a:pPr>
            <a:fld id="{3FB81591-2A66-46DE-A84F-406081ECE615}" type="slidenum">
              <a:rPr lang="es-UY"/>
              <a:pPr>
                <a:defRPr/>
              </a:pPr>
              <a:t>‹Nº›</a:t>
            </a:fld>
            <a:endParaRPr lang="es-UY"/>
          </a:p>
        </p:txBody>
      </p:sp>
    </p:spTree>
    <p:extLst>
      <p:ext uri="{BB962C8B-B14F-4D97-AF65-F5344CB8AC3E}">
        <p14:creationId xmlns:p14="http://schemas.microsoft.com/office/powerpoint/2010/main" val="2876392414"/>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UY"/>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2834193-65CA-49B2-B0E0-C039DA4A9E23}" type="datetimeFigureOut">
              <a:rPr lang="es-UY"/>
              <a:pPr>
                <a:defRPr/>
              </a:pPr>
              <a:t>21/11/2021</a:t>
            </a:fld>
            <a:endParaRPr lang="es-UY"/>
          </a:p>
        </p:txBody>
      </p:sp>
      <p:sp>
        <p:nvSpPr>
          <p:cNvPr id="6" name="4 Marcador de pie de página"/>
          <p:cNvSpPr>
            <a:spLocks noGrp="1"/>
          </p:cNvSpPr>
          <p:nvPr>
            <p:ph type="ftr" sz="quarter" idx="11"/>
          </p:nvPr>
        </p:nvSpPr>
        <p:spPr/>
        <p:txBody>
          <a:bodyPr/>
          <a:lstStyle>
            <a:lvl1pPr>
              <a:defRPr/>
            </a:lvl1pPr>
          </a:lstStyle>
          <a:p>
            <a:pPr>
              <a:defRPr/>
            </a:pPr>
            <a:endParaRPr lang="es-UY"/>
          </a:p>
        </p:txBody>
      </p:sp>
      <p:sp>
        <p:nvSpPr>
          <p:cNvPr id="7" name="5 Marcador de número de diapositiva"/>
          <p:cNvSpPr>
            <a:spLocks noGrp="1"/>
          </p:cNvSpPr>
          <p:nvPr>
            <p:ph type="sldNum" sz="quarter" idx="12"/>
          </p:nvPr>
        </p:nvSpPr>
        <p:spPr/>
        <p:txBody>
          <a:bodyPr/>
          <a:lstStyle>
            <a:lvl1pPr>
              <a:defRPr/>
            </a:lvl1pPr>
          </a:lstStyle>
          <a:p>
            <a:pPr>
              <a:defRPr/>
            </a:pPr>
            <a:fld id="{A957620F-5D6F-46A8-8F34-EA5BDEC5406B}" type="slidenum">
              <a:rPr lang="es-UY"/>
              <a:pPr>
                <a:defRPr/>
              </a:pPr>
              <a:t>‹Nº›</a:t>
            </a:fld>
            <a:endParaRPr lang="es-UY"/>
          </a:p>
        </p:txBody>
      </p:sp>
    </p:spTree>
    <p:extLst>
      <p:ext uri="{BB962C8B-B14F-4D97-AF65-F5344CB8AC3E}">
        <p14:creationId xmlns:p14="http://schemas.microsoft.com/office/powerpoint/2010/main" val="3906839073"/>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UY"/>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UY"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A7A0968-FB5B-4EB6-BC54-543F2A1C9344}" type="datetimeFigureOut">
              <a:rPr lang="es-UY"/>
              <a:pPr>
                <a:defRPr/>
              </a:pPr>
              <a:t>21/11/2021</a:t>
            </a:fld>
            <a:endParaRPr lang="es-UY"/>
          </a:p>
        </p:txBody>
      </p:sp>
      <p:sp>
        <p:nvSpPr>
          <p:cNvPr id="6" name="4 Marcador de pie de página"/>
          <p:cNvSpPr>
            <a:spLocks noGrp="1"/>
          </p:cNvSpPr>
          <p:nvPr>
            <p:ph type="ftr" sz="quarter" idx="11"/>
          </p:nvPr>
        </p:nvSpPr>
        <p:spPr/>
        <p:txBody>
          <a:bodyPr/>
          <a:lstStyle>
            <a:lvl1pPr>
              <a:defRPr/>
            </a:lvl1pPr>
          </a:lstStyle>
          <a:p>
            <a:pPr>
              <a:defRPr/>
            </a:pPr>
            <a:endParaRPr lang="es-UY"/>
          </a:p>
        </p:txBody>
      </p:sp>
      <p:sp>
        <p:nvSpPr>
          <p:cNvPr id="7" name="5 Marcador de número de diapositiva"/>
          <p:cNvSpPr>
            <a:spLocks noGrp="1"/>
          </p:cNvSpPr>
          <p:nvPr>
            <p:ph type="sldNum" sz="quarter" idx="12"/>
          </p:nvPr>
        </p:nvSpPr>
        <p:spPr/>
        <p:txBody>
          <a:bodyPr/>
          <a:lstStyle>
            <a:lvl1pPr>
              <a:defRPr/>
            </a:lvl1pPr>
          </a:lstStyle>
          <a:p>
            <a:pPr>
              <a:defRPr/>
            </a:pPr>
            <a:fld id="{9A2C6C3D-2999-4140-B7FA-53F8121DBCDD}" type="slidenum">
              <a:rPr lang="es-UY"/>
              <a:pPr>
                <a:defRPr/>
              </a:pPr>
              <a:t>‹Nº›</a:t>
            </a:fld>
            <a:endParaRPr lang="es-UY"/>
          </a:p>
        </p:txBody>
      </p:sp>
    </p:spTree>
    <p:extLst>
      <p:ext uri="{BB962C8B-B14F-4D97-AF65-F5344CB8AC3E}">
        <p14:creationId xmlns:p14="http://schemas.microsoft.com/office/powerpoint/2010/main" val="804047720"/>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lvl1pPr>
              <a:defRPr/>
            </a:lvl1pPr>
          </a:lstStyle>
          <a:p>
            <a:pPr>
              <a:defRPr/>
            </a:pPr>
            <a:fld id="{B3F5D5DA-5190-4F81-A3DB-4E2D8CBA6663}" type="datetimeFigureOut">
              <a:rPr lang="es-UY"/>
              <a:pPr>
                <a:defRPr/>
              </a:pPr>
              <a:t>21/11/2021</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47A091AA-A665-4D6B-BB4B-B18679795D9F}" type="slidenum">
              <a:rPr lang="es-UY"/>
              <a:pPr>
                <a:defRPr/>
              </a:pPr>
              <a:t>‹Nº›</a:t>
            </a:fld>
            <a:endParaRPr lang="es-UY"/>
          </a:p>
        </p:txBody>
      </p:sp>
    </p:spTree>
    <p:extLst>
      <p:ext uri="{BB962C8B-B14F-4D97-AF65-F5344CB8AC3E}">
        <p14:creationId xmlns:p14="http://schemas.microsoft.com/office/powerpoint/2010/main" val="3027783881"/>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lvl1pPr>
              <a:defRPr/>
            </a:lvl1pPr>
          </a:lstStyle>
          <a:p>
            <a:pPr>
              <a:defRPr/>
            </a:pPr>
            <a:fld id="{557455C7-B33A-4782-B612-E272675E8814}" type="datetimeFigureOut">
              <a:rPr lang="es-UY"/>
              <a:pPr>
                <a:defRPr/>
              </a:pPr>
              <a:t>21/11/2021</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34497339-8F10-4D1B-AA99-BCC894041F16}" type="slidenum">
              <a:rPr lang="es-UY"/>
              <a:pPr>
                <a:defRPr/>
              </a:pPr>
              <a:t>‹Nº›</a:t>
            </a:fld>
            <a:endParaRPr lang="es-UY"/>
          </a:p>
        </p:txBody>
      </p:sp>
    </p:spTree>
    <p:extLst>
      <p:ext uri="{BB962C8B-B14F-4D97-AF65-F5344CB8AC3E}">
        <p14:creationId xmlns:p14="http://schemas.microsoft.com/office/powerpoint/2010/main" val="513032389"/>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82785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UY" smtClean="0"/>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A950AE46-80C2-4752-8338-A3C5547A16BB}" type="datetimeFigureOut">
              <a:rPr lang="es-UY"/>
              <a:pPr>
                <a:defRPr/>
              </a:pPr>
              <a:t>21/11/2021</a:t>
            </a:fld>
            <a:endParaRPr lang="es-UY"/>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UY"/>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4EC1164C-0D73-4845-AD31-BDD7756367CC}" type="slidenum">
              <a:rPr lang="es-UY"/>
              <a:pPr>
                <a:defRPr/>
              </a:pPr>
              <a:t>‹Nº›</a:t>
            </a:fld>
            <a:endParaRPr lang="es-UY"/>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 Id="rId9" Type="http://schemas.openxmlformats.org/officeDocument/2006/relationships/image" Target="../media/image16.jpeg"/></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1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7.jpeg"/><Relationship Id="rId7" Type="http://schemas.openxmlformats.org/officeDocument/2006/relationships/image" Target="../media/image61.jpeg"/><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1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1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68.jpeg"/></Relationships>
</file>

<file path=ppt/slides/_rels/slide2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 Id="rId5" Type="http://schemas.openxmlformats.org/officeDocument/2006/relationships/image" Target="../media/image74.jpeg"/><Relationship Id="rId4" Type="http://schemas.openxmlformats.org/officeDocument/2006/relationships/image" Target="../media/image73.jpeg"/></Relationships>
</file>

<file path=ppt/slides/_rels/slide21.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na 621.wav">
            <a:hlinkClick r:id="" action="ppaction://media"/>
          </p:cNvPr>
          <p:cNvPicPr>
            <a:picLocks noRot="1" noChangeAspect="1"/>
          </p:cNvPicPr>
          <p:nvPr>
            <a:wavAudioFile r:embed="rId1" name="Ana Moura - Leva-me aos Fados.wav"/>
          </p:nvPr>
        </p:nvPicPr>
        <p:blipFill>
          <a:blip r:embed="rId3">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Subtítulo"/>
          <p:cNvSpPr>
            <a:spLocks noGrp="1"/>
          </p:cNvSpPr>
          <p:nvPr>
            <p:ph type="subTitle" idx="1"/>
          </p:nvPr>
        </p:nvSpPr>
        <p:spPr/>
        <p:txBody>
          <a:bodyPr rtlCol="0">
            <a:normAutofit/>
          </a:bodyPr>
          <a:lstStyle/>
          <a:p>
            <a:pPr fontAlgn="auto">
              <a:spcAft>
                <a:spcPts val="0"/>
              </a:spcAft>
              <a:defRPr/>
            </a:pPr>
            <a:endParaRPr lang="es-UY"/>
          </a:p>
        </p:txBody>
      </p:sp>
      <p:sp>
        <p:nvSpPr>
          <p:cNvPr id="13315" name="5 Título"/>
          <p:cNvSpPr>
            <a:spLocks noGrp="1"/>
          </p:cNvSpPr>
          <p:nvPr>
            <p:ph type="ctrTitle"/>
          </p:nvPr>
        </p:nvSpPr>
        <p:spPr/>
        <p:txBody>
          <a:bodyPr/>
          <a:lstStyle/>
          <a:p>
            <a:endParaRPr lang="es-ES" smtClean="0"/>
          </a:p>
        </p:txBody>
      </p:sp>
      <p:pic>
        <p:nvPicPr>
          <p:cNvPr id="13316" name="9 Imagen" descr="25209019.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357158" y="285728"/>
            <a:ext cx="8068940" cy="1200329"/>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Aft>
                <a:spcPts val="0"/>
              </a:spcAft>
              <a:defRPr/>
            </a:pPr>
            <a:r>
              <a:rPr lang="es-ES" sz="7200" b="1" dirty="0">
                <a:ln w="11430"/>
                <a:gradFill flip="none" rotWithShape="1">
                  <a:gsLst>
                    <a:gs pos="0">
                      <a:srgbClr val="2A4006"/>
                    </a:gs>
                    <a:gs pos="50000">
                      <a:srgbClr val="7EB525">
                        <a:shade val="67500"/>
                        <a:satMod val="115000"/>
                      </a:srgbClr>
                    </a:gs>
                    <a:gs pos="100000">
                      <a:srgbClr val="7EB525">
                        <a:shade val="100000"/>
                        <a:satMod val="115000"/>
                      </a:srgbClr>
                    </a:gs>
                  </a:gsLst>
                  <a:lin ang="5400000" scaled="1"/>
                  <a:tileRect/>
                </a:gradFill>
                <a:effectLst>
                  <a:outerShdw blurRad="80000" dist="40000" dir="5040000" algn="tl">
                    <a:srgbClr val="000000">
                      <a:alpha val="30000"/>
                    </a:srgbClr>
                  </a:outerShdw>
                </a:effectLst>
                <a:latin typeface="Matura MT Script Capitals" pitchFamily="66" charset="0"/>
                <a:cs typeface="+mn-cs"/>
              </a:rPr>
              <a:t>La hermosa Sintra</a:t>
            </a:r>
            <a:endParaRPr lang="es-UY" sz="7200" b="1" dirty="0">
              <a:ln w="11430"/>
              <a:gradFill flip="none" rotWithShape="1">
                <a:gsLst>
                  <a:gs pos="0">
                    <a:srgbClr val="2A4006"/>
                  </a:gs>
                  <a:gs pos="50000">
                    <a:srgbClr val="7EB525">
                      <a:shade val="67500"/>
                      <a:satMod val="115000"/>
                    </a:srgbClr>
                  </a:gs>
                  <a:gs pos="100000">
                    <a:srgbClr val="7EB525">
                      <a:shade val="100000"/>
                      <a:satMod val="115000"/>
                    </a:srgbClr>
                  </a:gs>
                </a:gsLst>
                <a:lin ang="5400000" scaled="1"/>
                <a:tileRect/>
              </a:gradFill>
              <a:effectLst>
                <a:outerShdw blurRad="80000" dist="40000" dir="5040000" algn="tl">
                  <a:srgbClr val="000000">
                    <a:alpha val="30000"/>
                  </a:srgbClr>
                </a:outerShdw>
              </a:effectLst>
              <a:latin typeface="Matura MT Script Capitals" pitchFamily="66" charset="0"/>
              <a:cs typeface="+mn-cs"/>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1 Imagen" descr="170285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571472" y="357166"/>
            <a:ext cx="8143900" cy="6278642"/>
          </a:xfrm>
          <a:prstGeom prst="rect">
            <a:avLst/>
          </a:prstGeom>
          <a:solidFill>
            <a:schemeClr val="bg1">
              <a:alpha val="69000"/>
            </a:schemeClr>
          </a:solidFill>
          <a:ln w="57150">
            <a:solidFill>
              <a:schemeClr val="accent3">
                <a:lumMod val="40000"/>
                <a:lumOff val="60000"/>
              </a:schemeClr>
            </a:solidFill>
          </a:ln>
          <a:effectLst>
            <a:glow rad="139700">
              <a:schemeClr val="accent3">
                <a:satMod val="175000"/>
                <a:alpha val="40000"/>
              </a:schemeClr>
            </a:glow>
          </a:effectLst>
          <a:scene3d>
            <a:camera prst="orthographicFront"/>
            <a:lightRig rig="threePt" dir="t"/>
          </a:scene3d>
          <a:sp3d>
            <a:bevelT w="152400" h="50800" prst="softRound"/>
          </a:sp3d>
        </p:spPr>
        <p:txBody>
          <a:bodyPr>
            <a:spAutoFit/>
          </a:bodyPr>
          <a:lstStyle/>
          <a:p>
            <a:pPr fontAlgn="auto">
              <a:spcBef>
                <a:spcPts val="0"/>
              </a:spcBef>
              <a:spcAft>
                <a:spcPts val="0"/>
              </a:spcAft>
              <a:defRPr/>
            </a:pPr>
            <a:endParaRPr lang="es-UY" sz="2200" b="1" dirty="0">
              <a:solidFill>
                <a:srgbClr val="FFFF00"/>
              </a:solidFill>
              <a:latin typeface="Harrington" pitchFamily="82" charset="0"/>
              <a:cs typeface="+mn-cs"/>
            </a:endParaRPr>
          </a:p>
          <a:p>
            <a:pPr fontAlgn="auto">
              <a:spcBef>
                <a:spcPts val="0"/>
              </a:spcBef>
              <a:spcAft>
                <a:spcPts val="0"/>
              </a:spcAft>
              <a:defRPr/>
            </a:pPr>
            <a:r>
              <a:rPr lang="es-UY" sz="2000" b="1" dirty="0">
                <a:solidFill>
                  <a:schemeClr val="accent3">
                    <a:lumMod val="40000"/>
                    <a:lumOff val="60000"/>
                  </a:schemeClr>
                </a:solidFill>
                <a:latin typeface="Comic Sans MS" pitchFamily="66" charset="0"/>
                <a:cs typeface="+mn-cs"/>
              </a:rPr>
              <a:t>A solo 30 km al oeste de Lisboa se encuentra esta hermosa ciudad, a los pies de la sierra del mismo nombre, sus características únicas han llevado a la UNESCO a clasificarla como patrimonio de la Humanidad. Incluso fue necesario crear una categoría especial para el propósito - el de "paisaje cultural" - teniendo en cuenta sus riquezas naturales, así como los edificios históricos de la ciudad y las montañas. Dotado con una vegetación exuberante, las montañas son parte del Parque Natural de Sintra-</a:t>
            </a:r>
            <a:r>
              <a:rPr lang="es-UY" sz="2000" b="1" dirty="0" err="1">
                <a:solidFill>
                  <a:schemeClr val="accent3">
                    <a:lumMod val="40000"/>
                    <a:lumOff val="60000"/>
                  </a:schemeClr>
                </a:solidFill>
                <a:latin typeface="Comic Sans MS" pitchFamily="66" charset="0"/>
                <a:cs typeface="+mn-cs"/>
              </a:rPr>
              <a:t>Cascais</a:t>
            </a:r>
            <a:r>
              <a:rPr lang="es-UY" sz="2000" b="1" dirty="0">
                <a:solidFill>
                  <a:schemeClr val="accent3">
                    <a:lumMod val="40000"/>
                    <a:lumOff val="60000"/>
                  </a:schemeClr>
                </a:solidFill>
                <a:latin typeface="Comic Sans MS" pitchFamily="66" charset="0"/>
                <a:cs typeface="+mn-cs"/>
              </a:rPr>
              <a:t>. </a:t>
            </a:r>
            <a:r>
              <a:rPr lang="es-ES_tradnl" sz="2000" b="1" dirty="0">
                <a:solidFill>
                  <a:schemeClr val="accent3">
                    <a:lumMod val="40000"/>
                    <a:lumOff val="60000"/>
                  </a:schemeClr>
                </a:solidFill>
                <a:latin typeface="Comic Sans MS" pitchFamily="66" charset="0"/>
                <a:cs typeface="+mn-cs"/>
              </a:rPr>
              <a:t>Muy codiciada ayer y hoy, Sintra fue residencia vacacional de la monarquía portuguesa y de los jefes moros. Anteriormente, también disputaron su fortificación romanos, árabes, lusos y castellanos. En épocas más sosegadas, alrededor del siglo XV, se convierte en lugar de descanso para la monarquía, y sus alrededores, utilizados para la práctica de la caza. Más próximo a nuestros días, entre el XVIII y XIX, viajeros que disfrutaran estos parajes, se hacían eco y daban validez al viejo dicho español</a:t>
            </a:r>
            <a:r>
              <a:rPr lang="es-ES_tradnl" sz="2000" b="1" i="1" dirty="0">
                <a:solidFill>
                  <a:schemeClr val="accent3">
                    <a:lumMod val="40000"/>
                    <a:lumOff val="60000"/>
                  </a:schemeClr>
                </a:solidFill>
                <a:latin typeface="Comic Sans MS" pitchFamily="66" charset="0"/>
                <a:cs typeface="+mn-cs"/>
              </a:rPr>
              <a:t>: </a:t>
            </a:r>
            <a:r>
              <a:rPr lang="es-ES_tradnl" sz="2000" b="1" dirty="0">
                <a:solidFill>
                  <a:schemeClr val="accent3">
                    <a:lumMod val="40000"/>
                    <a:lumOff val="60000"/>
                  </a:schemeClr>
                </a:solidFill>
                <a:latin typeface="Comic Sans MS" pitchFamily="66" charset="0"/>
                <a:cs typeface="+mn-cs"/>
              </a:rPr>
              <a:t>“salir a ver el mundo y no pasar por Sintra es ir ciego”.  </a:t>
            </a:r>
            <a:r>
              <a:rPr lang="es-UY" sz="2000" dirty="0">
                <a:latin typeface="+mn-lt"/>
                <a:cs typeface="+mn-cs"/>
              </a:rPr>
              <a:t/>
            </a:r>
            <a:br>
              <a:rPr lang="es-UY" sz="2000" dirty="0">
                <a:latin typeface="+mn-lt"/>
                <a:cs typeface="+mn-cs"/>
              </a:rPr>
            </a:br>
            <a:endParaRPr lang="es-UY" sz="2000" dirty="0">
              <a:latin typeface="+mn-lt"/>
              <a:cs typeface="+mn-cs"/>
            </a:endParaRP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1 Imagen" descr="2425705278_01f96f5d56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2642678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2499336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499336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Imagen1.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75" y="0"/>
            <a:ext cx="91376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Imagen16.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3175"/>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3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edge">
                                      <p:cBhvr>
                                        <p:cTn id="12" dur="3000"/>
                                        <p:tgtEl>
                                          <p:spTgt spid="4"/>
                                        </p:tgtEl>
                                      </p:cBhvr>
                                    </p:animEffect>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8" presetClass="entr" presetSubtype="12"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strips(downLeft)">
                                      <p:cBhvr>
                                        <p:cTn id="20" dur="3000"/>
                                        <p:tgtEl>
                                          <p:spTgt spid="8"/>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3" presetClass="entr" presetSubtype="32"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plus(out)">
                                      <p:cBhvr>
                                        <p:cTn id="25"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1 Imagen" descr="Imagen1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Imagen1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634006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634006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17028547.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26340113.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magen" descr="7094317729_0e8af7d681_b.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13 Imagen" descr="Paços-do-Concelho.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6234112105_dc8dac06c5_b.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6234112105_dc8dac06c5_b.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3000"/>
                                        <p:tgtEl>
                                          <p:spTgt spid="5"/>
                                        </p:tgtEl>
                                      </p:cBhvr>
                                    </p:animEffect>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400" decel="100000"/>
                                        <p:tgtEl>
                                          <p:spTgt spid="7"/>
                                        </p:tgtEl>
                                      </p:cBhvr>
                                    </p:animEffect>
                                    <p:anim calcmode="lin" valueType="num">
                                      <p:cBhvr>
                                        <p:cTn id="21" dur="2400" decel="100000" fill="hold"/>
                                        <p:tgtEl>
                                          <p:spTgt spid="7"/>
                                        </p:tgtEl>
                                        <p:attrNameLst>
                                          <p:attrName>style.rotation</p:attrName>
                                        </p:attrNameLst>
                                      </p:cBhvr>
                                      <p:tavLst>
                                        <p:tav tm="0">
                                          <p:val>
                                            <p:fltVal val="-90"/>
                                          </p:val>
                                        </p:tav>
                                        <p:tav tm="100000">
                                          <p:val>
                                            <p:fltVal val="0"/>
                                          </p:val>
                                        </p:tav>
                                      </p:tavLst>
                                    </p:anim>
                                    <p:anim calcmode="lin" valueType="num">
                                      <p:cBhvr>
                                        <p:cTn id="22" dur="2400" decel="100000" fill="hold"/>
                                        <p:tgtEl>
                                          <p:spTgt spid="7"/>
                                        </p:tgtEl>
                                        <p:attrNameLst>
                                          <p:attrName>ppt_x</p:attrName>
                                        </p:attrNameLst>
                                      </p:cBhvr>
                                      <p:tavLst>
                                        <p:tav tm="0">
                                          <p:val>
                                            <p:strVal val="#ppt_x+0.4"/>
                                          </p:val>
                                        </p:tav>
                                        <p:tav tm="100000">
                                          <p:val>
                                            <p:strVal val="#ppt_x-0.05"/>
                                          </p:val>
                                        </p:tav>
                                      </p:tavLst>
                                    </p:anim>
                                    <p:anim calcmode="lin" valueType="num">
                                      <p:cBhvr>
                                        <p:cTn id="23" dur="2400" decel="100000" fill="hold"/>
                                        <p:tgtEl>
                                          <p:spTgt spid="7"/>
                                        </p:tgtEl>
                                        <p:attrNameLst>
                                          <p:attrName>ppt_y</p:attrName>
                                        </p:attrNameLst>
                                      </p:cBhvr>
                                      <p:tavLst>
                                        <p:tav tm="0">
                                          <p:val>
                                            <p:strVal val="#ppt_y-0.4"/>
                                          </p:val>
                                        </p:tav>
                                        <p:tav tm="100000">
                                          <p:val>
                                            <p:strVal val="#ppt_y+0.1"/>
                                          </p:val>
                                        </p:tav>
                                      </p:tavLst>
                                    </p:anim>
                                    <p:anim calcmode="lin" valueType="num">
                                      <p:cBhvr>
                                        <p:cTn id="24" dur="600" accel="100000" fill="hold">
                                          <p:stCondLst>
                                            <p:cond delay="2400"/>
                                          </p:stCondLst>
                                        </p:cTn>
                                        <p:tgtEl>
                                          <p:spTgt spid="7"/>
                                        </p:tgtEl>
                                        <p:attrNameLst>
                                          <p:attrName>ppt_x</p:attrName>
                                        </p:attrNameLst>
                                      </p:cBhvr>
                                      <p:tavLst>
                                        <p:tav tm="0">
                                          <p:val>
                                            <p:strVal val="#ppt_x-0.05"/>
                                          </p:val>
                                        </p:tav>
                                        <p:tav tm="100000">
                                          <p:val>
                                            <p:strVal val="#ppt_x"/>
                                          </p:val>
                                        </p:tav>
                                      </p:tavLst>
                                    </p:anim>
                                    <p:anim calcmode="lin" valueType="num">
                                      <p:cBhvr>
                                        <p:cTn id="25" dur="600" accel="100000" fill="hold">
                                          <p:stCondLst>
                                            <p:cond delay="24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3" presetClass="exit" presetSubtype="32" fill="hold" nodeType="clickEffect">
                                  <p:stCondLst>
                                    <p:cond delay="0"/>
                                  </p:stCondLst>
                                  <p:childTnLst>
                                    <p:anim calcmode="lin" valueType="num">
                                      <p:cBhvr>
                                        <p:cTn id="29" dur="3000"/>
                                        <p:tgtEl>
                                          <p:spTgt spid="7"/>
                                        </p:tgtEl>
                                        <p:attrNameLst>
                                          <p:attrName>ppt_w</p:attrName>
                                        </p:attrNameLst>
                                      </p:cBhvr>
                                      <p:tavLst>
                                        <p:tav tm="0">
                                          <p:val>
                                            <p:strVal val="ppt_w"/>
                                          </p:val>
                                        </p:tav>
                                        <p:tav tm="100000">
                                          <p:val>
                                            <p:fltVal val="0"/>
                                          </p:val>
                                        </p:tav>
                                      </p:tavLst>
                                    </p:anim>
                                    <p:anim calcmode="lin" valueType="num">
                                      <p:cBhvr>
                                        <p:cTn id="30" dur="3000"/>
                                        <p:tgtEl>
                                          <p:spTgt spid="7"/>
                                        </p:tgtEl>
                                        <p:attrNameLst>
                                          <p:attrName>ppt_h</p:attrName>
                                        </p:attrNameLst>
                                      </p:cBhvr>
                                      <p:tavLst>
                                        <p:tav tm="0">
                                          <p:val>
                                            <p:strVal val="ppt_h"/>
                                          </p:val>
                                        </p:tav>
                                        <p:tav tm="100000">
                                          <p:val>
                                            <p:fltVal val="0"/>
                                          </p:val>
                                        </p:tav>
                                      </p:tavLst>
                                    </p:anim>
                                    <p:set>
                                      <p:cBhvr>
                                        <p:cTn id="31" dur="1" fill="hold">
                                          <p:stCondLst>
                                            <p:cond delay="2999"/>
                                          </p:stCondLst>
                                        </p:cTn>
                                        <p:tgtEl>
                                          <p:spTgt spid="7"/>
                                        </p:tgtEl>
                                        <p:attrNameLst>
                                          <p:attrName>style.visibility</p:attrName>
                                        </p:attrNameLst>
                                      </p:cBhvr>
                                      <p:to>
                                        <p:strVal val="hidden"/>
                                      </p:to>
                                    </p:set>
                                  </p:childTnLst>
                                </p:cTn>
                              </p:par>
                              <p:par>
                                <p:cTn id="32" presetID="4" presetClass="entr" presetSubtype="1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ox(in)">
                                      <p:cBhvr>
                                        <p:cTn id="34" dur="3000"/>
                                        <p:tgtEl>
                                          <p:spTgt spid="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3" presetClass="exit" presetSubtype="20" fill="hold" nodeType="clickEffect">
                                  <p:stCondLst>
                                    <p:cond delay="0"/>
                                  </p:stCondLst>
                                  <p:childTnLst>
                                    <p:anim calcmode="lin" valueType="num">
                                      <p:cBhvr>
                                        <p:cTn id="38" dur="3000"/>
                                        <p:tgtEl>
                                          <p:spTgt spid="8"/>
                                        </p:tgtEl>
                                        <p:attrNameLst>
                                          <p:attrName>ppt_w</p:attrName>
                                        </p:attrNameLst>
                                      </p:cBhvr>
                                      <p:tavLst>
                                        <p:tav tm="0">
                                          <p:val>
                                            <p:strVal val="ppt_w"/>
                                          </p:val>
                                        </p:tav>
                                        <p:tav tm="100000">
                                          <p:val>
                                            <p:strVal val="(6*min(max(ppt_w*ppt_h,.3),1)-7.4)/-.7*ppt_w"/>
                                          </p:val>
                                        </p:tav>
                                      </p:tavLst>
                                    </p:anim>
                                    <p:anim calcmode="lin" valueType="num">
                                      <p:cBhvr>
                                        <p:cTn id="39" dur="3000"/>
                                        <p:tgtEl>
                                          <p:spTgt spid="8"/>
                                        </p:tgtEl>
                                        <p:attrNameLst>
                                          <p:attrName>ppt_h</p:attrName>
                                        </p:attrNameLst>
                                      </p:cBhvr>
                                      <p:tavLst>
                                        <p:tav tm="0">
                                          <p:val>
                                            <p:strVal val="ppt_h"/>
                                          </p:val>
                                        </p:tav>
                                        <p:tav tm="100000">
                                          <p:val>
                                            <p:strVal val="(6*min(max(ppt_w*ppt_h,.3),1)-7.4)/-.7*ppt_h"/>
                                          </p:val>
                                        </p:tav>
                                      </p:tavLst>
                                    </p:anim>
                                    <p:anim calcmode="lin" valueType="num">
                                      <p:cBhvr>
                                        <p:cTn id="40" dur="3000"/>
                                        <p:tgtEl>
                                          <p:spTgt spid="8"/>
                                        </p:tgtEl>
                                        <p:attrNameLst>
                                          <p:attrName>ppt_y</p:attrName>
                                        </p:attrNameLst>
                                      </p:cBhvr>
                                      <p:tavLst>
                                        <p:tav tm="0">
                                          <p:val>
                                            <p:strVal val="ppt_y"/>
                                          </p:val>
                                        </p:tav>
                                        <p:tav tm="100000">
                                          <p:val>
                                            <p:strVal val="1+(6*min(max(ppt_w*ppt_h,.3),1)-7.4)/-.7*ppt_h/2"/>
                                          </p:val>
                                        </p:tav>
                                      </p:tavLst>
                                    </p:anim>
                                    <p:set>
                                      <p:cBhvr>
                                        <p:cTn id="41" dur="1" fill="hold">
                                          <p:stCondLst>
                                            <p:cond delay="2999"/>
                                          </p:stCondLst>
                                        </p:cTn>
                                        <p:tgtEl>
                                          <p:spTgt spid="8"/>
                                        </p:tgtEl>
                                        <p:attrNameLst>
                                          <p:attrName>style.visibility</p:attrName>
                                        </p:attrNameLst>
                                      </p:cBhvr>
                                      <p:to>
                                        <p:strVal val="hidden"/>
                                      </p:to>
                                    </p:set>
                                  </p:childTnLst>
                                </p:cTn>
                              </p:par>
                              <p:par>
                                <p:cTn id="42" presetID="22" presetClass="entr" presetSubtype="1"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3000"/>
                                        <p:tgtEl>
                                          <p:spTgt spid="12"/>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8" presetClass="entr" presetSubtype="3"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strips(upRight)">
                                      <p:cBhvr>
                                        <p:cTn id="49" dur="3000"/>
                                        <p:tgtEl>
                                          <p:spTgt spid="14"/>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0" presetClass="entr" presetSubtype="0" fill="hold" nodeType="click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wedge">
                                      <p:cBhvr>
                                        <p:cTn id="54" dur="3000"/>
                                        <p:tgtEl>
                                          <p:spTgt spid="10"/>
                                        </p:tgtEl>
                                      </p:cBhvr>
                                    </p:animEffect>
                                  </p:childTnLst>
                                </p:cTn>
                              </p:par>
                              <p:par>
                                <p:cTn id="55" presetID="6" presetClass="entr" presetSubtype="3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circle(out)">
                                      <p:cBhvr>
                                        <p:cTn id="57"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2 Imagen" descr="3407514722_34d1772ff0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571472" y="571480"/>
            <a:ext cx="8143932" cy="5909310"/>
          </a:xfrm>
          <a:prstGeom prst="rect">
            <a:avLst/>
          </a:prstGeom>
          <a:solidFill>
            <a:schemeClr val="bg1">
              <a:alpha val="51000"/>
            </a:schemeClr>
          </a:solidFill>
          <a:ln w="57150">
            <a:solidFill>
              <a:schemeClr val="accent3">
                <a:lumMod val="40000"/>
                <a:lumOff val="60000"/>
              </a:schemeClr>
            </a:solidFill>
          </a:ln>
          <a:effectLst>
            <a:glow rad="101600">
              <a:schemeClr val="accent3">
                <a:satMod val="175000"/>
                <a:alpha val="40000"/>
              </a:schemeClr>
            </a:glow>
          </a:effectLst>
        </p:spPr>
        <p:txBody>
          <a:bodyPr>
            <a:spAutoFit/>
          </a:bodyPr>
          <a:lstStyle/>
          <a:p>
            <a:pPr fontAlgn="auto">
              <a:spcBef>
                <a:spcPts val="0"/>
              </a:spcBef>
              <a:spcAft>
                <a:spcPts val="0"/>
              </a:spcAft>
              <a:defRPr/>
            </a:pPr>
            <a:r>
              <a:rPr lang="es-UY" dirty="0">
                <a:solidFill>
                  <a:schemeClr val="accent3">
                    <a:lumMod val="40000"/>
                    <a:lumOff val="60000"/>
                  </a:schemeClr>
                </a:solidFill>
                <a:latin typeface="Comic Sans MS" pitchFamily="66" charset="0"/>
                <a:cs typeface="+mn-cs"/>
              </a:rPr>
              <a:t>Palacio Nacional de Sintra</a:t>
            </a:r>
          </a:p>
          <a:p>
            <a:pPr fontAlgn="auto">
              <a:spcBef>
                <a:spcPts val="0"/>
              </a:spcBef>
              <a:spcAft>
                <a:spcPts val="0"/>
              </a:spcAft>
              <a:defRPr/>
            </a:pPr>
            <a:r>
              <a:rPr lang="es-UY" dirty="0">
                <a:solidFill>
                  <a:schemeClr val="accent3">
                    <a:lumMod val="40000"/>
                    <a:lumOff val="60000"/>
                  </a:schemeClr>
                </a:solidFill>
                <a:latin typeface="Comic Sans MS" pitchFamily="66" charset="0"/>
                <a:cs typeface="+mn-cs"/>
              </a:rPr>
              <a:t>El monumental </a:t>
            </a:r>
            <a:r>
              <a:rPr lang="es-UY" dirty="0" err="1">
                <a:solidFill>
                  <a:schemeClr val="accent3">
                    <a:lumMod val="40000"/>
                    <a:lumOff val="60000"/>
                  </a:schemeClr>
                </a:solidFill>
                <a:latin typeface="Comic Sans MS" pitchFamily="66" charset="0"/>
                <a:cs typeface="+mn-cs"/>
              </a:rPr>
              <a:t>Paço</a:t>
            </a:r>
            <a:r>
              <a:rPr lang="es-UY" dirty="0">
                <a:solidFill>
                  <a:schemeClr val="accent3">
                    <a:lumMod val="40000"/>
                    <a:lumOff val="60000"/>
                  </a:schemeClr>
                </a:solidFill>
                <a:latin typeface="Comic Sans MS" pitchFamily="66" charset="0"/>
                <a:cs typeface="+mn-cs"/>
              </a:rPr>
              <a:t> da Vila, como lo llaman los lugareños, se encuentra en el corazón histórico de la pintoresca localidad y es uno de sus más importantes atractivos turísticos. Sus enormes chimeneas cónicas de 33 metros de altura destacan en el paisaje de la Vila </a:t>
            </a:r>
            <a:r>
              <a:rPr lang="es-UY" dirty="0" err="1">
                <a:solidFill>
                  <a:schemeClr val="accent3">
                    <a:lumMod val="40000"/>
                    <a:lumOff val="60000"/>
                  </a:schemeClr>
                </a:solidFill>
                <a:latin typeface="Comic Sans MS" pitchFamily="66" charset="0"/>
                <a:cs typeface="+mn-cs"/>
              </a:rPr>
              <a:t>Velha</a:t>
            </a:r>
            <a:r>
              <a:rPr lang="es-UY" dirty="0">
                <a:solidFill>
                  <a:schemeClr val="accent3">
                    <a:lumMod val="40000"/>
                    <a:lumOff val="60000"/>
                  </a:schemeClr>
                </a:solidFill>
                <a:latin typeface="Comic Sans MS" pitchFamily="66" charset="0"/>
                <a:cs typeface="+mn-cs"/>
              </a:rPr>
              <a:t> (la ciudad vieja) y son el inequívoco símbolo que representa a la ciudad. El conjunto, constituido por diversos cuerpos edificados en épocas sucesivas, constituye uno de los mejores ejemplos de arquitectura palaciega de Portugal y la más completa colección de azulejería mudéjar del mundo. </a:t>
            </a:r>
          </a:p>
          <a:p>
            <a:pPr fontAlgn="auto">
              <a:spcBef>
                <a:spcPts val="0"/>
              </a:spcBef>
              <a:spcAft>
                <a:spcPts val="0"/>
              </a:spcAft>
              <a:defRPr/>
            </a:pPr>
            <a:r>
              <a:rPr lang="es-UY" dirty="0">
                <a:solidFill>
                  <a:schemeClr val="accent3">
                    <a:lumMod val="40000"/>
                    <a:lumOff val="60000"/>
                  </a:schemeClr>
                </a:solidFill>
                <a:latin typeface="Comic Sans MS" pitchFamily="66" charset="0"/>
                <a:cs typeface="+mn-cs"/>
              </a:rPr>
              <a:t>Un poco de historia </a:t>
            </a:r>
          </a:p>
          <a:p>
            <a:pPr fontAlgn="auto">
              <a:spcBef>
                <a:spcPts val="0"/>
              </a:spcBef>
              <a:spcAft>
                <a:spcPts val="0"/>
              </a:spcAft>
              <a:defRPr/>
            </a:pPr>
            <a:r>
              <a:rPr lang="es-UY" dirty="0">
                <a:solidFill>
                  <a:schemeClr val="accent3">
                    <a:lumMod val="40000"/>
                    <a:lumOff val="60000"/>
                  </a:schemeClr>
                </a:solidFill>
                <a:latin typeface="Comic Sans MS" pitchFamily="66" charset="0"/>
                <a:cs typeface="+mn-cs"/>
              </a:rPr>
              <a:t>Los orígenes del palacio se remontan a los tiempos de la dominación islámica, allá por el siglo X. Por entonces Sintra tenía dos castillos: uno en una colina cercana, hoy conocido como el Castillo de los Moros, y el otro, un palacio a los pies de la colina, donde los gobernantes moros residían. Luego de la reconquista cristiana en el siglo XII este palacio sufrió alteraciones y ampliaciones; sin embargo, las modificaciones más sustanciales y que perduraron hasta nuestros días llegaron mucho después, bajo los reinados de João I (siglo XV), y Manuel I (siglo XVI). De estas sucesivas intervenciones resultó un conjunto heterogéneo, pero a la vez armónico, de diferentes cuerpos conectados entre sí por corredores, galerías, patios interiores y escaleras.</a:t>
            </a:r>
            <a:endParaRPr lang="es-UY" dirty="0">
              <a:solidFill>
                <a:schemeClr val="accent3">
                  <a:lumMod val="40000"/>
                  <a:lumOff val="60000"/>
                </a:schemeClr>
              </a:solidFill>
              <a:latin typeface="Comic Sans MS" pitchFamily="66" charset="0"/>
              <a:cs typeface="+mn-cs"/>
            </a:endParaRPr>
          </a:p>
        </p:txBody>
      </p:sp>
      <p:pic>
        <p:nvPicPr>
          <p:cNvPr id="6" name="5 Imagen" descr="Imagen1lo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376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1 Imagen" descr="Imagen1ju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91376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416213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1416213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2 Imagen" descr="Palácio-Nacional-de-Sintr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Imagen17777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1662228.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1 Imagen" descr="6234109333_1d6b0b41c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5155755430_6a6ec81c06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Sintra-Palacio-Nacional.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Sintra-Palacio-Nacional.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3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4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3000"/>
                                        <p:tgtEl>
                                          <p:spTgt spid="4"/>
                                        </p:tgtEl>
                                      </p:cBhvr>
                                    </p:animEffect>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1 Imagen" descr="Imagen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Imagen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Imagen7.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75" y="0"/>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8.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75" y="0"/>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agen9.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Imagen11.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1398580944_18e96cc7fe_b.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1398580944_18e96cc7fe_b.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Rectángulo"/>
          <p:cNvSpPr>
            <a:spLocks noChangeArrowheads="1"/>
          </p:cNvSpPr>
          <p:nvPr/>
        </p:nvSpPr>
        <p:spPr bwMode="auto">
          <a:xfrm>
            <a:off x="4572000" y="214313"/>
            <a:ext cx="2159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s-UY" sz="1600">
                <a:solidFill>
                  <a:schemeClr val="bg1"/>
                </a:solidFill>
                <a:latin typeface="Comic Sans MS" pitchFamily="66" charset="0"/>
              </a:rPr>
              <a:t>Castillo de los Moros</a:t>
            </a:r>
          </a:p>
        </p:txBody>
      </p:sp>
      <p:cxnSp>
        <p:nvCxnSpPr>
          <p:cNvPr id="13" name="12 Conector recto de flecha"/>
          <p:cNvCxnSpPr/>
          <p:nvPr/>
        </p:nvCxnSpPr>
        <p:spPr>
          <a:xfrm rot="5400000">
            <a:off x="5894388" y="606425"/>
            <a:ext cx="285750" cy="73025"/>
          </a:xfrm>
          <a:prstGeom prst="straightConnector1">
            <a:avLst/>
          </a:prstGeom>
          <a:ln w="12700">
            <a:solidFill>
              <a:srgbClr val="2A4006"/>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xit" presetSubtype="10" fill="hold" nodeType="clickEffect">
                                  <p:stCondLst>
                                    <p:cond delay="0"/>
                                  </p:stCondLst>
                                  <p:childTnLst>
                                    <p:anim calcmode="lin" valueType="num">
                                      <p:cBhvr>
                                        <p:cTn id="14" dur="3000"/>
                                        <p:tgtEl>
                                          <p:spTgt spid="3"/>
                                        </p:tgtEl>
                                        <p:attrNameLst>
                                          <p:attrName>ppt_w</p:attrName>
                                        </p:attrNameLst>
                                      </p:cBhvr>
                                      <p:tavLst>
                                        <p:tav tm="0">
                                          <p:val>
                                            <p:strVal val="ppt_w"/>
                                          </p:val>
                                        </p:tav>
                                        <p:tav tm="100000">
                                          <p:val>
                                            <p:fltVal val="0"/>
                                          </p:val>
                                        </p:tav>
                                      </p:tavLst>
                                    </p:anim>
                                    <p:anim calcmode="lin" valueType="num">
                                      <p:cBhvr>
                                        <p:cTn id="15" dur="3000"/>
                                        <p:tgtEl>
                                          <p:spTgt spid="3"/>
                                        </p:tgtEl>
                                        <p:attrNameLst>
                                          <p:attrName>ppt_h</p:attrName>
                                        </p:attrNameLst>
                                      </p:cBhvr>
                                      <p:tavLst>
                                        <p:tav tm="0">
                                          <p:val>
                                            <p:strVal val="ppt_h"/>
                                          </p:val>
                                        </p:tav>
                                        <p:tav tm="100000">
                                          <p:val>
                                            <p:strVal val="ppt_h"/>
                                          </p:val>
                                        </p:tav>
                                      </p:tavLst>
                                    </p:anim>
                                    <p:set>
                                      <p:cBhvr>
                                        <p:cTn id="16" dur="1" fill="hold">
                                          <p:stCondLst>
                                            <p:cond delay="2999"/>
                                          </p:stCondLst>
                                        </p:cTn>
                                        <p:tgtEl>
                                          <p:spTgt spid="3"/>
                                        </p:tgtEl>
                                        <p:attrNameLst>
                                          <p:attrName>style.visibility</p:attrName>
                                        </p:attrNameLst>
                                      </p:cBhvr>
                                      <p:to>
                                        <p:strVal val="hidden"/>
                                      </p:to>
                                    </p:set>
                                  </p:childTnLst>
                                </p:cTn>
                              </p:par>
                              <p:par>
                                <p:cTn id="17" presetID="16" presetClass="entr" presetSubtype="2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3000"/>
                                        <p:tgtEl>
                                          <p:spTgt spid="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3" presetClass="entr" presetSubtype="32"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plus(out)">
                                      <p:cBhvr>
                                        <p:cTn id="24" dur="3000"/>
                                        <p:tgtEl>
                                          <p:spTgt spid="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8" presetClass="entr" presetSubtype="9"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strips(upLeft)">
                                      <p:cBhvr>
                                        <p:cTn id="29" dur="3000"/>
                                        <p:tgtEl>
                                          <p:spTgt spid="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7" presetClass="exit" presetSubtype="4" fill="hold" nodeType="clickEffect">
                                  <p:stCondLst>
                                    <p:cond delay="0"/>
                                  </p:stCondLst>
                                  <p:childTnLst>
                                    <p:anim calcmode="lin" valueType="num">
                                      <p:cBhvr>
                                        <p:cTn id="33" dur="3000"/>
                                        <p:tgtEl>
                                          <p:spTgt spid="6"/>
                                        </p:tgtEl>
                                        <p:attrNameLst>
                                          <p:attrName>ppt_x</p:attrName>
                                        </p:attrNameLst>
                                      </p:cBhvr>
                                      <p:tavLst>
                                        <p:tav tm="0">
                                          <p:val>
                                            <p:strVal val="ppt_x"/>
                                          </p:val>
                                        </p:tav>
                                        <p:tav tm="100000">
                                          <p:val>
                                            <p:strVal val="ppt_x"/>
                                          </p:val>
                                        </p:tav>
                                      </p:tavLst>
                                    </p:anim>
                                    <p:anim calcmode="lin" valueType="num">
                                      <p:cBhvr>
                                        <p:cTn id="34" dur="3000"/>
                                        <p:tgtEl>
                                          <p:spTgt spid="6"/>
                                        </p:tgtEl>
                                        <p:attrNameLst>
                                          <p:attrName>ppt_y</p:attrName>
                                        </p:attrNameLst>
                                      </p:cBhvr>
                                      <p:tavLst>
                                        <p:tav tm="0">
                                          <p:val>
                                            <p:strVal val="ppt_y"/>
                                          </p:val>
                                        </p:tav>
                                        <p:tav tm="100000">
                                          <p:val>
                                            <p:strVal val="ppt_y+ppt_h/2"/>
                                          </p:val>
                                        </p:tav>
                                      </p:tavLst>
                                    </p:anim>
                                    <p:anim calcmode="lin" valueType="num">
                                      <p:cBhvr>
                                        <p:cTn id="35" dur="3000"/>
                                        <p:tgtEl>
                                          <p:spTgt spid="6"/>
                                        </p:tgtEl>
                                        <p:attrNameLst>
                                          <p:attrName>ppt_w</p:attrName>
                                        </p:attrNameLst>
                                      </p:cBhvr>
                                      <p:tavLst>
                                        <p:tav tm="0">
                                          <p:val>
                                            <p:strVal val="ppt_w"/>
                                          </p:val>
                                        </p:tav>
                                        <p:tav tm="100000">
                                          <p:val>
                                            <p:strVal val="ppt_w"/>
                                          </p:val>
                                        </p:tav>
                                      </p:tavLst>
                                    </p:anim>
                                    <p:anim calcmode="lin" valueType="num">
                                      <p:cBhvr>
                                        <p:cTn id="36" dur="3000"/>
                                        <p:tgtEl>
                                          <p:spTgt spid="6"/>
                                        </p:tgtEl>
                                        <p:attrNameLst>
                                          <p:attrName>ppt_h</p:attrName>
                                        </p:attrNameLst>
                                      </p:cBhvr>
                                      <p:tavLst>
                                        <p:tav tm="0">
                                          <p:val>
                                            <p:strVal val="ppt_h"/>
                                          </p:val>
                                        </p:tav>
                                        <p:tav tm="100000">
                                          <p:val>
                                            <p:fltVal val="0"/>
                                          </p:val>
                                        </p:tav>
                                      </p:tavLst>
                                    </p:anim>
                                    <p:set>
                                      <p:cBhvr>
                                        <p:cTn id="37" dur="1" fill="hold">
                                          <p:stCondLst>
                                            <p:cond delay="2999"/>
                                          </p:stCondLst>
                                        </p:cTn>
                                        <p:tgtEl>
                                          <p:spTgt spid="6"/>
                                        </p:tgtEl>
                                        <p:attrNameLst>
                                          <p:attrName>style.visibility</p:attrName>
                                        </p:attrNameLst>
                                      </p:cBhvr>
                                      <p:to>
                                        <p:strVal val="hidden"/>
                                      </p:to>
                                    </p:set>
                                  </p:childTnLst>
                                </p:cTn>
                              </p:par>
                              <p:par>
                                <p:cTn id="38" presetID="17" presetClass="entr" presetSubtype="1"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ppt_x</p:attrName>
                                        </p:attrNameLst>
                                      </p:cBhvr>
                                      <p:tavLst>
                                        <p:tav tm="0">
                                          <p:val>
                                            <p:strVal val="#ppt_x"/>
                                          </p:val>
                                        </p:tav>
                                        <p:tav tm="100000">
                                          <p:val>
                                            <p:strVal val="#ppt_x"/>
                                          </p:val>
                                        </p:tav>
                                      </p:tavLst>
                                    </p:anim>
                                    <p:anim calcmode="lin" valueType="num">
                                      <p:cBhvr>
                                        <p:cTn id="41" dur="3000" fill="hold"/>
                                        <p:tgtEl>
                                          <p:spTgt spid="7"/>
                                        </p:tgtEl>
                                        <p:attrNameLst>
                                          <p:attrName>ppt_y</p:attrName>
                                        </p:attrNameLst>
                                      </p:cBhvr>
                                      <p:tavLst>
                                        <p:tav tm="0">
                                          <p:val>
                                            <p:strVal val="#ppt_y-#ppt_h/2"/>
                                          </p:val>
                                        </p:tav>
                                        <p:tav tm="100000">
                                          <p:val>
                                            <p:strVal val="#ppt_y"/>
                                          </p:val>
                                        </p:tav>
                                      </p:tavLst>
                                    </p:anim>
                                    <p:anim calcmode="lin" valueType="num">
                                      <p:cBhvr>
                                        <p:cTn id="42" dur="3000" fill="hold"/>
                                        <p:tgtEl>
                                          <p:spTgt spid="7"/>
                                        </p:tgtEl>
                                        <p:attrNameLst>
                                          <p:attrName>ppt_w</p:attrName>
                                        </p:attrNameLst>
                                      </p:cBhvr>
                                      <p:tavLst>
                                        <p:tav tm="0">
                                          <p:val>
                                            <p:strVal val="#ppt_w"/>
                                          </p:val>
                                        </p:tav>
                                        <p:tav tm="100000">
                                          <p:val>
                                            <p:strVal val="#ppt_w"/>
                                          </p:val>
                                        </p:tav>
                                      </p:tavLst>
                                    </p:anim>
                                    <p:anim calcmode="lin" valueType="num">
                                      <p:cBhvr>
                                        <p:cTn id="43" dur="3000" fill="hold"/>
                                        <p:tgtEl>
                                          <p:spTgt spid="7"/>
                                        </p:tgtEl>
                                        <p:attrNameLst>
                                          <p:attrName>ppt_h</p:attrName>
                                        </p:attrNameLst>
                                      </p:cBhvr>
                                      <p:tavLst>
                                        <p:tav tm="0">
                                          <p:val>
                                            <p:fltVal val="0"/>
                                          </p:val>
                                        </p:tav>
                                        <p:tav tm="100000">
                                          <p:val>
                                            <p:strVal val="#ppt_h"/>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1" presetClass="entr" presetSubtype="1" fill="hold"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heel(1)">
                                      <p:cBhvr>
                                        <p:cTn id="48" dur="3000"/>
                                        <p:tgtEl>
                                          <p:spTgt spid="8"/>
                                        </p:tgtEl>
                                      </p:cBhvr>
                                    </p:animEffect>
                                  </p:childTnLst>
                                </p:cTn>
                              </p:par>
                              <p:par>
                                <p:cTn id="49" presetID="6" presetClass="entr" presetSubtype="3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circle(out)">
                                      <p:cBhvr>
                                        <p:cTn id="51" dur="3000"/>
                                        <p:tgtEl>
                                          <p:spTgt spid="9"/>
                                        </p:tgtEl>
                                      </p:cBhvr>
                                    </p:animEffect>
                                  </p:childTnLst>
                                </p:cTn>
                              </p:par>
                              <p:par>
                                <p:cTn id="52" presetID="47" presetClass="entr" presetSubtype="0" fill="hold" nodeType="withEffect">
                                  <p:stCondLst>
                                    <p:cond delay="0"/>
                                  </p:stCondLst>
                                  <p:childTnLst>
                                    <p:set>
                                      <p:cBhvr>
                                        <p:cTn id="53" dur="1" fill="hold">
                                          <p:stCondLst>
                                            <p:cond delay="0"/>
                                          </p:stCondLst>
                                        </p:cTn>
                                        <p:tgtEl>
                                          <p:spTgt spid="11">
                                            <p:txEl>
                                              <p:pRg st="0" end="0"/>
                                            </p:txEl>
                                          </p:spTgt>
                                        </p:tgtEl>
                                        <p:attrNameLst>
                                          <p:attrName>style.visibility</p:attrName>
                                        </p:attrNameLst>
                                      </p:cBhvr>
                                      <p:to>
                                        <p:strVal val="visible"/>
                                      </p:to>
                                    </p:set>
                                    <p:animEffect transition="in" filter="fade">
                                      <p:cBhvr>
                                        <p:cTn id="54" dur="3000"/>
                                        <p:tgtEl>
                                          <p:spTgt spid="11">
                                            <p:txEl>
                                              <p:pRg st="0" end="0"/>
                                            </p:txEl>
                                          </p:spTgt>
                                        </p:tgtEl>
                                      </p:cBhvr>
                                    </p:animEffect>
                                    <p:anim calcmode="lin" valueType="num">
                                      <p:cBhvr>
                                        <p:cTn id="55" dur="3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56" dur="3000" fill="hold"/>
                                        <p:tgtEl>
                                          <p:spTgt spid="11">
                                            <p:txEl>
                                              <p:pRg st="0" end="0"/>
                                            </p:txEl>
                                          </p:spTgt>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3000"/>
                                        <p:tgtEl>
                                          <p:spTgt spid="13"/>
                                        </p:tgtEl>
                                      </p:cBhvr>
                                    </p:animEffect>
                                    <p:anim calcmode="lin" valueType="num">
                                      <p:cBhvr>
                                        <p:cTn id="60" dur="3000" fill="hold"/>
                                        <p:tgtEl>
                                          <p:spTgt spid="13"/>
                                        </p:tgtEl>
                                        <p:attrNameLst>
                                          <p:attrName>ppt_x</p:attrName>
                                        </p:attrNameLst>
                                      </p:cBhvr>
                                      <p:tavLst>
                                        <p:tav tm="0">
                                          <p:val>
                                            <p:strVal val="#ppt_x"/>
                                          </p:val>
                                        </p:tav>
                                        <p:tav tm="100000">
                                          <p:val>
                                            <p:strVal val="#ppt_x"/>
                                          </p:val>
                                        </p:tav>
                                      </p:tavLst>
                                    </p:anim>
                                    <p:anim calcmode="lin" valueType="num">
                                      <p:cBhvr>
                                        <p:cTn id="61" dur="3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1 Imagen" descr="Imagen3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0" name="2 CuadroTexto"/>
          <p:cNvSpPr txBox="1">
            <a:spLocks noChangeArrowheads="1"/>
          </p:cNvSpPr>
          <p:nvPr/>
        </p:nvSpPr>
        <p:spPr bwMode="auto">
          <a:xfrm>
            <a:off x="0" y="4714875"/>
            <a:ext cx="23574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cs typeface="Arial" pitchFamily="34" charset="0"/>
              </a:defRPr>
            </a:lvl1pPr>
            <a:lvl2pPr marL="742950" indent="-285750">
              <a:defRPr>
                <a:solidFill>
                  <a:schemeClr val="tx1"/>
                </a:solidFill>
                <a:latin typeface="Calibri" pitchFamily="34" charset="0"/>
                <a:cs typeface="Arial" pitchFamily="34" charset="0"/>
              </a:defRPr>
            </a:lvl2pPr>
            <a:lvl3pPr marL="1143000" indent="-228600">
              <a:defRPr>
                <a:solidFill>
                  <a:schemeClr val="tx1"/>
                </a:solidFill>
                <a:latin typeface="Calibri" pitchFamily="34" charset="0"/>
                <a:cs typeface="Arial" pitchFamily="34" charset="0"/>
              </a:defRPr>
            </a:lvl3pPr>
            <a:lvl4pPr marL="1600200" indent="-228600">
              <a:defRPr>
                <a:solidFill>
                  <a:schemeClr val="tx1"/>
                </a:solidFill>
                <a:latin typeface="Calibri" pitchFamily="34" charset="0"/>
                <a:cs typeface="Arial" pitchFamily="34" charset="0"/>
              </a:defRPr>
            </a:lvl4pPr>
            <a:lvl5pPr marL="2057400" indent="-228600">
              <a:defRPr>
                <a:solidFill>
                  <a:schemeClr val="tx1"/>
                </a:solidFill>
                <a:latin typeface="Calibri" pitchFamily="34" charset="0"/>
                <a:cs typeface="Arial" pitchFamily="34" charset="0"/>
              </a:defRPr>
            </a:lvl5pPr>
            <a:lvl6pPr marL="2514600" indent="-228600" fontAlgn="base">
              <a:spcBef>
                <a:spcPct val="0"/>
              </a:spcBef>
              <a:spcAft>
                <a:spcPct val="0"/>
              </a:spcAft>
              <a:defRPr>
                <a:solidFill>
                  <a:schemeClr val="tx1"/>
                </a:solidFill>
                <a:latin typeface="Calibri" pitchFamily="34" charset="0"/>
                <a:cs typeface="Arial" pitchFamily="34" charset="0"/>
              </a:defRPr>
            </a:lvl6pPr>
            <a:lvl7pPr marL="2971800" indent="-228600" fontAlgn="base">
              <a:spcBef>
                <a:spcPct val="0"/>
              </a:spcBef>
              <a:spcAft>
                <a:spcPct val="0"/>
              </a:spcAft>
              <a:defRPr>
                <a:solidFill>
                  <a:schemeClr val="tx1"/>
                </a:solidFill>
                <a:latin typeface="Calibri" pitchFamily="34" charset="0"/>
                <a:cs typeface="Arial" pitchFamily="34" charset="0"/>
              </a:defRPr>
            </a:lvl7pPr>
            <a:lvl8pPr marL="3429000" indent="-228600" fontAlgn="base">
              <a:spcBef>
                <a:spcPct val="0"/>
              </a:spcBef>
              <a:spcAft>
                <a:spcPct val="0"/>
              </a:spcAft>
              <a:defRPr>
                <a:solidFill>
                  <a:schemeClr val="tx1"/>
                </a:solidFill>
                <a:latin typeface="Calibri" pitchFamily="34" charset="0"/>
                <a:cs typeface="Arial" pitchFamily="34" charset="0"/>
              </a:defRPr>
            </a:lvl8pPr>
            <a:lvl9pPr marL="3886200" indent="-228600" fontAlgn="base">
              <a:spcBef>
                <a:spcPct val="0"/>
              </a:spcBef>
              <a:spcAft>
                <a:spcPct val="0"/>
              </a:spcAft>
              <a:defRPr>
                <a:solidFill>
                  <a:schemeClr val="tx1"/>
                </a:solidFill>
                <a:latin typeface="Calibri" pitchFamily="34" charset="0"/>
                <a:cs typeface="Arial" pitchFamily="34" charset="0"/>
              </a:defRPr>
            </a:lvl9pPr>
          </a:lstStyle>
          <a:p>
            <a:pPr algn="ctr"/>
            <a:r>
              <a:rPr lang="es-ES" sz="1600">
                <a:solidFill>
                  <a:schemeClr val="bg1"/>
                </a:solidFill>
                <a:latin typeface="Comic Sans MS" pitchFamily="66" charset="0"/>
              </a:rPr>
              <a:t>Subida al castillo de los Moros</a:t>
            </a:r>
            <a:endParaRPr lang="es-UY" sz="1600">
              <a:solidFill>
                <a:schemeClr val="bg1"/>
              </a:solidFill>
              <a:latin typeface="Comic Sans MS" pitchFamily="66" charset="0"/>
            </a:endParaRPr>
          </a:p>
        </p:txBody>
      </p:sp>
      <p:pic>
        <p:nvPicPr>
          <p:cNvPr id="4" name="3 Imagen" descr="Imagen3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35.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9514888.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19514888.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19645933.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13558024.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12222388.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3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edge">
                                      <p:cBhvr>
                                        <p:cTn id="17" dur="3000"/>
                                        <p:tgtEl>
                                          <p:spTgt spid="6"/>
                                        </p:tgtEl>
                                      </p:cBhvr>
                                    </p:animEffect>
                                  </p:childTnLst>
                                </p:cTn>
                              </p:par>
                              <p:par>
                                <p:cTn id="18" presetID="6" presetClass="entr" presetSubtype="3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out)">
                                      <p:cBhvr>
                                        <p:cTn id="20" dur="3000"/>
                                        <p:tgtEl>
                                          <p:spTgt spid="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xit" presetSubtype="2" fill="hold" nodeType="clickEffect">
                                  <p:stCondLst>
                                    <p:cond delay="0"/>
                                  </p:stCondLst>
                                  <p:childTnLst>
                                    <p:anim calcmode="lin" valueType="num">
                                      <p:cBhvr>
                                        <p:cTn id="24" dur="3000"/>
                                        <p:tgtEl>
                                          <p:spTgt spid="7"/>
                                        </p:tgtEl>
                                        <p:attrNameLst>
                                          <p:attrName>ppt_x</p:attrName>
                                        </p:attrNameLst>
                                      </p:cBhvr>
                                      <p:tavLst>
                                        <p:tav tm="0">
                                          <p:val>
                                            <p:strVal val="ppt_x"/>
                                          </p:val>
                                        </p:tav>
                                        <p:tav tm="100000">
                                          <p:val>
                                            <p:strVal val="ppt_x+ppt_w/2"/>
                                          </p:val>
                                        </p:tav>
                                      </p:tavLst>
                                    </p:anim>
                                    <p:anim calcmode="lin" valueType="num">
                                      <p:cBhvr>
                                        <p:cTn id="25" dur="3000"/>
                                        <p:tgtEl>
                                          <p:spTgt spid="7"/>
                                        </p:tgtEl>
                                        <p:attrNameLst>
                                          <p:attrName>ppt_y</p:attrName>
                                        </p:attrNameLst>
                                      </p:cBhvr>
                                      <p:tavLst>
                                        <p:tav tm="0">
                                          <p:val>
                                            <p:strVal val="ppt_y"/>
                                          </p:val>
                                        </p:tav>
                                        <p:tav tm="100000">
                                          <p:val>
                                            <p:strVal val="ppt_y"/>
                                          </p:val>
                                        </p:tav>
                                      </p:tavLst>
                                    </p:anim>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strVal val="ppt_h"/>
                                          </p:val>
                                        </p:tav>
                                      </p:tavLst>
                                    </p:anim>
                                    <p:set>
                                      <p:cBhvr>
                                        <p:cTn id="28" dur="1" fill="hold">
                                          <p:stCondLst>
                                            <p:cond delay="2999"/>
                                          </p:stCondLst>
                                        </p:cTn>
                                        <p:tgtEl>
                                          <p:spTgt spid="7"/>
                                        </p:tgtEl>
                                        <p:attrNameLst>
                                          <p:attrName>style.visibility</p:attrName>
                                        </p:attrNameLst>
                                      </p:cBhvr>
                                      <p:to>
                                        <p:strVal val="hidden"/>
                                      </p:to>
                                    </p:set>
                                  </p:childTnLst>
                                </p:cTn>
                              </p:par>
                              <p:par>
                                <p:cTn id="29" presetID="17"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ppt_x</p:attrName>
                                        </p:attrNameLst>
                                      </p:cBhvr>
                                      <p:tavLst>
                                        <p:tav tm="0">
                                          <p:val>
                                            <p:strVal val="#ppt_x-#ppt_w/2"/>
                                          </p:val>
                                        </p:tav>
                                        <p:tav tm="100000">
                                          <p:val>
                                            <p:strVal val="#ppt_x"/>
                                          </p:val>
                                        </p:tav>
                                      </p:tavLst>
                                    </p:anim>
                                    <p:anim calcmode="lin" valueType="num">
                                      <p:cBhvr>
                                        <p:cTn id="32" dur="3000" fill="hold"/>
                                        <p:tgtEl>
                                          <p:spTgt spid="8"/>
                                        </p:tgtEl>
                                        <p:attrNameLst>
                                          <p:attrName>ppt_y</p:attrName>
                                        </p:attrNameLst>
                                      </p:cBhvr>
                                      <p:tavLst>
                                        <p:tav tm="0">
                                          <p:val>
                                            <p:strVal val="#ppt_y"/>
                                          </p:val>
                                        </p:tav>
                                        <p:tav tm="100000">
                                          <p:val>
                                            <p:strVal val="#ppt_y"/>
                                          </p:val>
                                        </p:tav>
                                      </p:tavLst>
                                    </p:anim>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3" presetClass="exit" presetSubtype="20" fill="hold" nodeType="clickEffect">
                                  <p:stCondLst>
                                    <p:cond delay="0"/>
                                  </p:stCondLst>
                                  <p:childTnLst>
                                    <p:anim calcmode="lin" valueType="num">
                                      <p:cBhvr>
                                        <p:cTn id="38" dur="3000"/>
                                        <p:tgtEl>
                                          <p:spTgt spid="8"/>
                                        </p:tgtEl>
                                        <p:attrNameLst>
                                          <p:attrName>ppt_w</p:attrName>
                                        </p:attrNameLst>
                                      </p:cBhvr>
                                      <p:tavLst>
                                        <p:tav tm="0">
                                          <p:val>
                                            <p:strVal val="ppt_w"/>
                                          </p:val>
                                        </p:tav>
                                        <p:tav tm="100000">
                                          <p:val>
                                            <p:strVal val="(6*min(max(ppt_w*ppt_h,.3),1)-7.4)/-.7*ppt_w"/>
                                          </p:val>
                                        </p:tav>
                                      </p:tavLst>
                                    </p:anim>
                                    <p:anim calcmode="lin" valueType="num">
                                      <p:cBhvr>
                                        <p:cTn id="39" dur="3000"/>
                                        <p:tgtEl>
                                          <p:spTgt spid="8"/>
                                        </p:tgtEl>
                                        <p:attrNameLst>
                                          <p:attrName>ppt_h</p:attrName>
                                        </p:attrNameLst>
                                      </p:cBhvr>
                                      <p:tavLst>
                                        <p:tav tm="0">
                                          <p:val>
                                            <p:strVal val="ppt_h"/>
                                          </p:val>
                                        </p:tav>
                                        <p:tav tm="100000">
                                          <p:val>
                                            <p:strVal val="(6*min(max(ppt_w*ppt_h,.3),1)-7.4)/-.7*ppt_h"/>
                                          </p:val>
                                        </p:tav>
                                      </p:tavLst>
                                    </p:anim>
                                    <p:anim calcmode="lin" valueType="num">
                                      <p:cBhvr>
                                        <p:cTn id="40" dur="3000"/>
                                        <p:tgtEl>
                                          <p:spTgt spid="8"/>
                                        </p:tgtEl>
                                        <p:attrNameLst>
                                          <p:attrName>ppt_y</p:attrName>
                                        </p:attrNameLst>
                                      </p:cBhvr>
                                      <p:tavLst>
                                        <p:tav tm="0">
                                          <p:val>
                                            <p:strVal val="ppt_y"/>
                                          </p:val>
                                        </p:tav>
                                        <p:tav tm="100000">
                                          <p:val>
                                            <p:strVal val="1+(6*min(max(ppt_w*ppt_h,.3),1)-7.4)/-.7*ppt_h/2"/>
                                          </p:val>
                                        </p:tav>
                                      </p:tavLst>
                                    </p:anim>
                                    <p:set>
                                      <p:cBhvr>
                                        <p:cTn id="41" dur="1" fill="hold">
                                          <p:stCondLst>
                                            <p:cond delay="2999"/>
                                          </p:stCondLst>
                                        </p:cTn>
                                        <p:tgtEl>
                                          <p:spTgt spid="8"/>
                                        </p:tgtEl>
                                        <p:attrNameLst>
                                          <p:attrName>style.visibility</p:attrName>
                                        </p:attrNameLst>
                                      </p:cBhvr>
                                      <p:to>
                                        <p:strVal val="hidden"/>
                                      </p:to>
                                    </p:set>
                                  </p:childTnLst>
                                </p:cTn>
                              </p:par>
                              <p:par>
                                <p:cTn id="42" presetID="22" presetClass="entr" presetSubtype="1" fill="hold"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up)">
                                      <p:cBhvr>
                                        <p:cTn id="44" dur="3000"/>
                                        <p:tgtEl>
                                          <p:spTgt spid="9"/>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3" presetClass="entr" presetSubtype="32"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out)">
                                      <p:cBhvr>
                                        <p:cTn id="49"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1 Imagen" descr="Imagen1uy.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1071538" y="571480"/>
            <a:ext cx="7143800" cy="5632311"/>
          </a:xfrm>
          <a:prstGeom prst="rect">
            <a:avLst/>
          </a:prstGeom>
          <a:solidFill>
            <a:schemeClr val="bg1">
              <a:alpha val="59000"/>
            </a:schemeClr>
          </a:solidFill>
          <a:ln w="38100">
            <a:solidFill>
              <a:schemeClr val="accent3">
                <a:lumMod val="60000"/>
                <a:lumOff val="40000"/>
              </a:schemeClr>
            </a:solidFill>
          </a:ln>
          <a:effectLst>
            <a:glow rad="139700">
              <a:schemeClr val="accent3">
                <a:satMod val="175000"/>
                <a:alpha val="40000"/>
              </a:schemeClr>
            </a:glow>
          </a:effectLst>
        </p:spPr>
        <p:txBody>
          <a:bodyPr>
            <a:spAutoFit/>
          </a:bodyPr>
          <a:lstStyle/>
          <a:p>
            <a:pPr fontAlgn="auto">
              <a:spcBef>
                <a:spcPts val="0"/>
              </a:spcBef>
              <a:spcAft>
                <a:spcPts val="0"/>
              </a:spcAft>
              <a:defRPr/>
            </a:pPr>
            <a:r>
              <a:rPr lang="es-UY" sz="2400" dirty="0">
                <a:solidFill>
                  <a:schemeClr val="accent3">
                    <a:lumMod val="40000"/>
                    <a:lumOff val="60000"/>
                  </a:schemeClr>
                </a:solidFill>
                <a:latin typeface="Comic Sans MS" pitchFamily="66" charset="0"/>
                <a:cs typeface="+mn-cs"/>
              </a:rPr>
              <a:t>A escasos metros del centro histórico de Sintra e inmersa en una frondosa vegetación, la Quinta da </a:t>
            </a:r>
            <a:r>
              <a:rPr lang="es-UY" sz="2400" dirty="0" err="1">
                <a:solidFill>
                  <a:schemeClr val="accent3">
                    <a:lumMod val="40000"/>
                    <a:lumOff val="60000"/>
                  </a:schemeClr>
                </a:solidFill>
                <a:latin typeface="Comic Sans MS" pitchFamily="66" charset="0"/>
                <a:cs typeface="+mn-cs"/>
              </a:rPr>
              <a:t>Regaleira</a:t>
            </a:r>
            <a:r>
              <a:rPr lang="es-UY" sz="2400" dirty="0">
                <a:solidFill>
                  <a:schemeClr val="accent3">
                    <a:lumMod val="40000"/>
                    <a:lumOff val="60000"/>
                  </a:schemeClr>
                </a:solidFill>
                <a:latin typeface="Comic Sans MS" pitchFamily="66" charset="0"/>
                <a:cs typeface="+mn-cs"/>
              </a:rPr>
              <a:t> es un espacio con alma propia. Apenas atravesada la puerta de entrada el impresionante palacio provoca a un tiempo sensaciones de curiosidad, asombro y hasta un cierto recelo; es que todo en el lugar, desde el palacio a los intrincados jardines esconden simbologías que tienen que ver con la alquimia, la francmasonería, los caballeros templarios y el </a:t>
            </a:r>
            <a:r>
              <a:rPr lang="es-UY" sz="2400" dirty="0" err="1">
                <a:solidFill>
                  <a:schemeClr val="accent3">
                    <a:lumMod val="40000"/>
                    <a:lumOff val="60000"/>
                  </a:schemeClr>
                </a:solidFill>
                <a:latin typeface="Comic Sans MS" pitchFamily="66" charset="0"/>
                <a:cs typeface="+mn-cs"/>
              </a:rPr>
              <a:t>rosacrucismo</a:t>
            </a:r>
            <a:r>
              <a:rPr lang="es-UY" sz="2400" dirty="0">
                <a:solidFill>
                  <a:schemeClr val="accent3">
                    <a:lumMod val="40000"/>
                    <a:lumOff val="60000"/>
                  </a:schemeClr>
                </a:solidFill>
                <a:latin typeface="Comic Sans MS" pitchFamily="66" charset="0"/>
                <a:cs typeface="+mn-cs"/>
              </a:rPr>
              <a:t>. La quinta  es el sueño concretado de un hombre singular, como fue </a:t>
            </a:r>
            <a:r>
              <a:rPr lang="es-UY" sz="2400" dirty="0" err="1">
                <a:solidFill>
                  <a:schemeClr val="accent3">
                    <a:lumMod val="40000"/>
                    <a:lumOff val="60000"/>
                  </a:schemeClr>
                </a:solidFill>
                <a:latin typeface="Comic Sans MS" pitchFamily="66" charset="0"/>
                <a:cs typeface="+mn-cs"/>
              </a:rPr>
              <a:t>António</a:t>
            </a:r>
            <a:r>
              <a:rPr lang="es-UY" sz="2400" dirty="0">
                <a:solidFill>
                  <a:schemeClr val="accent3">
                    <a:lumMod val="40000"/>
                    <a:lumOff val="60000"/>
                  </a:schemeClr>
                </a:solidFill>
                <a:latin typeface="Comic Sans MS" pitchFamily="66" charset="0"/>
                <a:cs typeface="+mn-cs"/>
              </a:rPr>
              <a:t> Augusto Carvalho </a:t>
            </a:r>
            <a:r>
              <a:rPr lang="es-UY" sz="2400" dirty="0" err="1">
                <a:solidFill>
                  <a:schemeClr val="accent3">
                    <a:lumMod val="40000"/>
                    <a:lumOff val="60000"/>
                  </a:schemeClr>
                </a:solidFill>
                <a:latin typeface="Comic Sans MS" pitchFamily="66" charset="0"/>
                <a:cs typeface="+mn-cs"/>
              </a:rPr>
              <a:t>Monteiro</a:t>
            </a:r>
            <a:r>
              <a:rPr lang="es-UY" sz="2400" dirty="0">
                <a:solidFill>
                  <a:schemeClr val="accent3">
                    <a:lumMod val="40000"/>
                    <a:lumOff val="60000"/>
                  </a:schemeClr>
                </a:solidFill>
                <a:latin typeface="Comic Sans MS" pitchFamily="66" charset="0"/>
                <a:cs typeface="+mn-cs"/>
              </a:rPr>
              <a:t> y un arquitecto que le ayudó a concretar su proyecto: el italiano Luigi </a:t>
            </a:r>
            <a:r>
              <a:rPr lang="es-UY" sz="2400" dirty="0" err="1">
                <a:solidFill>
                  <a:schemeClr val="accent3">
                    <a:lumMod val="40000"/>
                    <a:lumOff val="60000"/>
                  </a:schemeClr>
                </a:solidFill>
                <a:latin typeface="Comic Sans MS" pitchFamily="66" charset="0"/>
                <a:cs typeface="+mn-cs"/>
              </a:rPr>
              <a:t>Manini</a:t>
            </a:r>
            <a:r>
              <a:rPr lang="es-UY" sz="2400" dirty="0">
                <a:solidFill>
                  <a:schemeClr val="accent3">
                    <a:lumMod val="40000"/>
                    <a:lumOff val="60000"/>
                  </a:schemeClr>
                </a:solidFill>
                <a:latin typeface="Comic Sans MS" pitchFamily="66" charset="0"/>
                <a:cs typeface="+mn-cs"/>
              </a:rPr>
              <a:t>.</a:t>
            </a:r>
            <a:endParaRPr lang="es-UY" sz="2400" dirty="0">
              <a:solidFill>
                <a:schemeClr val="accent3">
                  <a:lumMod val="40000"/>
                  <a:lumOff val="60000"/>
                </a:schemeClr>
              </a:solidFill>
              <a:latin typeface="Comic Sans MS" pitchFamily="66" charset="0"/>
              <a:cs typeface="+mn-cs"/>
            </a:endParaRP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3">
                                            <p:txEl>
                                              <p:pRg st="0" end="0"/>
                                            </p:txEl>
                                          </p:spTgt>
                                        </p:tgtEl>
                                      </p:cBhvr>
                                    </p:animEffect>
                                    <p:set>
                                      <p:cBhvr>
                                        <p:cTn id="10" dur="1" fill="hold">
                                          <p:stCondLst>
                                            <p:cond delay="1999"/>
                                          </p:stCondLst>
                                        </p:cTn>
                                        <p:tgtEl>
                                          <p:spTgt spid="3">
                                            <p:txEl>
                                              <p:pRg st="0" end="0"/>
                                            </p:txEl>
                                          </p:spTgt>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2000"/>
                                        <p:tgtEl>
                                          <p:spTgt spid="3">
                                            <p:bg/>
                                          </p:spTgt>
                                        </p:tgtEl>
                                      </p:cBhvr>
                                    </p:animEffect>
                                    <p:set>
                                      <p:cBhvr>
                                        <p:cTn id="13" dur="1" fill="hold">
                                          <p:stCondLst>
                                            <p:cond delay="1999"/>
                                          </p:stCondLst>
                                        </p:cTn>
                                        <p:tgtEl>
                                          <p:spTgt spid="3">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1 Imagen" descr="3461281727_087cd9c00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576843976_f82888342f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1576843976_f82888342f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425330872_a0fc9a5900_b.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3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1 Imagen" descr="5187853457_e1ca066286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uy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376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5188455688_46794624b8_b.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576870306_6a1d207dc8_b.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agen1mn.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75" y="0"/>
            <a:ext cx="91376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8"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amond(out)">
                                      <p:cBhvr>
                                        <p:cTn id="13" dur="3000"/>
                                        <p:tgtEl>
                                          <p:spTgt spid="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down)">
                                      <p:cBhvr>
                                        <p:cTn id="18" dur="30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xit" presetSubtype="20" fill="hold" nodeType="clickEffect">
                                  <p:stCondLst>
                                    <p:cond delay="0"/>
                                  </p:stCondLst>
                                  <p:childTnLst>
                                    <p:anim calcmode="lin" valueType="num">
                                      <p:cBhvr>
                                        <p:cTn id="22" dur="3000"/>
                                        <p:tgtEl>
                                          <p:spTgt spid="4"/>
                                        </p:tgtEl>
                                        <p:attrNameLst>
                                          <p:attrName>ppt_w</p:attrName>
                                        </p:attrNameLst>
                                      </p:cBhvr>
                                      <p:tavLst>
                                        <p:tav tm="0">
                                          <p:val>
                                            <p:strVal val="ppt_w"/>
                                          </p:val>
                                        </p:tav>
                                        <p:tav tm="100000">
                                          <p:val>
                                            <p:strVal val="(6*min(max(ppt_w*ppt_h,.3),1)-7.4)/-.7*ppt_w"/>
                                          </p:val>
                                        </p:tav>
                                      </p:tavLst>
                                    </p:anim>
                                    <p:anim calcmode="lin" valueType="num">
                                      <p:cBhvr>
                                        <p:cTn id="23" dur="3000"/>
                                        <p:tgtEl>
                                          <p:spTgt spid="4"/>
                                        </p:tgtEl>
                                        <p:attrNameLst>
                                          <p:attrName>ppt_h</p:attrName>
                                        </p:attrNameLst>
                                      </p:cBhvr>
                                      <p:tavLst>
                                        <p:tav tm="0">
                                          <p:val>
                                            <p:strVal val="ppt_h"/>
                                          </p:val>
                                        </p:tav>
                                        <p:tav tm="100000">
                                          <p:val>
                                            <p:strVal val="(6*min(max(ppt_w*ppt_h,.3),1)-7.4)/-.7*ppt_h"/>
                                          </p:val>
                                        </p:tav>
                                      </p:tavLst>
                                    </p:anim>
                                    <p:anim calcmode="lin" valueType="num">
                                      <p:cBhvr>
                                        <p:cTn id="24" dur="3000"/>
                                        <p:tgtEl>
                                          <p:spTgt spid="4"/>
                                        </p:tgtEl>
                                        <p:attrNameLst>
                                          <p:attrName>ppt_y</p:attrName>
                                        </p:attrNameLst>
                                      </p:cBhvr>
                                      <p:tavLst>
                                        <p:tav tm="0">
                                          <p:val>
                                            <p:strVal val="ppt_y"/>
                                          </p:val>
                                        </p:tav>
                                        <p:tav tm="100000">
                                          <p:val>
                                            <p:strVal val="1+(6*min(max(ppt_w*ppt_h,.3),1)-7.4)/-.7*ppt_h/2"/>
                                          </p:val>
                                        </p:tav>
                                      </p:tavLst>
                                    </p:anim>
                                    <p:set>
                                      <p:cBhvr>
                                        <p:cTn id="25" dur="1" fill="hold">
                                          <p:stCondLst>
                                            <p:cond delay="2999"/>
                                          </p:stCondLst>
                                        </p:cTn>
                                        <p:tgtEl>
                                          <p:spTgt spid="4"/>
                                        </p:tgtEl>
                                        <p:attrNameLst>
                                          <p:attrName>style.visibility</p:attrName>
                                        </p:attrNameLst>
                                      </p:cBhvr>
                                      <p:to>
                                        <p:strVal val="hidden"/>
                                      </p:to>
                                    </p:set>
                                  </p:childTnLst>
                                </p:cTn>
                              </p:par>
                              <p:par>
                                <p:cTn id="26" presetID="22" presetClass="entr" presetSubtype="1"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up)">
                                      <p:cBhvr>
                                        <p:cTn id="28" dur="3000"/>
                                        <p:tgtEl>
                                          <p:spTgt spid="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xit" presetSubtype="32" fill="hold" nodeType="clickEffect">
                                  <p:stCondLst>
                                    <p:cond delay="0"/>
                                  </p:stCondLst>
                                  <p:childTnLst>
                                    <p:anim calcmode="lin" valueType="num">
                                      <p:cBhvr>
                                        <p:cTn id="32" dur="3000"/>
                                        <p:tgtEl>
                                          <p:spTgt spid="5"/>
                                        </p:tgtEl>
                                        <p:attrNameLst>
                                          <p:attrName>ppt_w</p:attrName>
                                        </p:attrNameLst>
                                      </p:cBhvr>
                                      <p:tavLst>
                                        <p:tav tm="0">
                                          <p:val>
                                            <p:strVal val="ppt_w"/>
                                          </p:val>
                                        </p:tav>
                                        <p:tav tm="100000">
                                          <p:val>
                                            <p:fltVal val="0"/>
                                          </p:val>
                                        </p:tav>
                                      </p:tavLst>
                                    </p:anim>
                                    <p:anim calcmode="lin" valueType="num">
                                      <p:cBhvr>
                                        <p:cTn id="33" dur="3000"/>
                                        <p:tgtEl>
                                          <p:spTgt spid="5"/>
                                        </p:tgtEl>
                                        <p:attrNameLst>
                                          <p:attrName>ppt_h</p:attrName>
                                        </p:attrNameLst>
                                      </p:cBhvr>
                                      <p:tavLst>
                                        <p:tav tm="0">
                                          <p:val>
                                            <p:strVal val="ppt_h"/>
                                          </p:val>
                                        </p:tav>
                                        <p:tav tm="100000">
                                          <p:val>
                                            <p:fltVal val="0"/>
                                          </p:val>
                                        </p:tav>
                                      </p:tavLst>
                                    </p:anim>
                                    <p:set>
                                      <p:cBhvr>
                                        <p:cTn id="34" dur="1" fill="hold">
                                          <p:stCondLst>
                                            <p:cond delay="2999"/>
                                          </p:stCondLst>
                                        </p:cTn>
                                        <p:tgtEl>
                                          <p:spTgt spid="5"/>
                                        </p:tgtEl>
                                        <p:attrNameLst>
                                          <p:attrName>style.visibility</p:attrName>
                                        </p:attrNameLst>
                                      </p:cBhvr>
                                      <p:to>
                                        <p:strVal val="hidden"/>
                                      </p:to>
                                    </p:set>
                                  </p:childTnLst>
                                </p:cTn>
                              </p:par>
                              <p:par>
                                <p:cTn id="35" presetID="4" presetClass="entr" presetSubtype="1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ox(in)">
                                      <p:cBhvr>
                                        <p:cTn id="3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1 Imagen" descr="n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Imagen1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Imagen1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1loi.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75" y="0"/>
            <a:ext cx="91376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6240009009_99a018812a_b.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3462092722_e02a5575c3_b.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3"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upRight)">
                                      <p:cBhvr>
                                        <p:cTn id="15" dur="3000"/>
                                        <p:tgtEl>
                                          <p:spTgt spid="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3" presetClass="entr" presetSubtype="32"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plus(out)">
                                      <p:cBhvr>
                                        <p:cTn id="20" dur="3000"/>
                                        <p:tgtEl>
                                          <p:spTgt spid="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xit" presetSubtype="10" fill="hold" nodeType="clickEffect">
                                  <p:stCondLst>
                                    <p:cond delay="0"/>
                                  </p:stCondLst>
                                  <p:childTnLst>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strVal val="ppt_h"/>
                                          </p:val>
                                        </p:tav>
                                      </p:tavLst>
                                    </p:anim>
                                    <p:set>
                                      <p:cBhvr>
                                        <p:cTn id="26" dur="1" fill="hold">
                                          <p:stCondLst>
                                            <p:cond delay="2999"/>
                                          </p:stCondLst>
                                        </p:cTn>
                                        <p:tgtEl>
                                          <p:spTgt spid="6"/>
                                        </p:tgtEl>
                                        <p:attrNameLst>
                                          <p:attrName>style.visibility</p:attrName>
                                        </p:attrNameLst>
                                      </p:cBhvr>
                                      <p:to>
                                        <p:strVal val="hidden"/>
                                      </p:to>
                                    </p:set>
                                  </p:childTnLst>
                                </p:cTn>
                              </p:par>
                              <p:par>
                                <p:cTn id="27" presetID="16" presetClass="entr" presetSubtype="21"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1 Imagen" descr="Mont-Camino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642910" y="428604"/>
            <a:ext cx="7858180" cy="6001643"/>
          </a:xfrm>
          <a:prstGeom prst="rect">
            <a:avLst/>
          </a:prstGeom>
          <a:solidFill>
            <a:schemeClr val="bg1">
              <a:alpha val="55000"/>
            </a:schemeClr>
          </a:solidFill>
          <a:ln w="28575">
            <a:solidFill>
              <a:schemeClr val="accent3">
                <a:lumMod val="60000"/>
                <a:lumOff val="40000"/>
              </a:schemeClr>
            </a:solidFill>
          </a:ln>
          <a:effectLst>
            <a:glow rad="139700">
              <a:schemeClr val="accent3">
                <a:satMod val="175000"/>
                <a:alpha val="40000"/>
              </a:schemeClr>
            </a:glow>
          </a:effectLst>
        </p:spPr>
        <p:txBody>
          <a:bodyPr>
            <a:spAutoFit/>
          </a:bodyPr>
          <a:lstStyle/>
          <a:p>
            <a:pPr fontAlgn="auto">
              <a:spcBef>
                <a:spcPts val="0"/>
              </a:spcBef>
              <a:spcAft>
                <a:spcPts val="0"/>
              </a:spcAft>
              <a:defRPr/>
            </a:pPr>
            <a:r>
              <a:rPr lang="es-UY" sz="2400" dirty="0">
                <a:solidFill>
                  <a:schemeClr val="accent3">
                    <a:lumMod val="40000"/>
                    <a:lumOff val="60000"/>
                  </a:schemeClr>
                </a:solidFill>
                <a:latin typeface="Comic Sans MS" pitchFamily="66" charset="0"/>
                <a:cs typeface="+mn-cs"/>
              </a:rPr>
              <a:t>El Palacio de Monserrate es una señorial residencia ubicada a unos 4 km. del centro de Sintra que, tal como la vemos actualmente, data de mediados del siglo XIX. El frondoso parque que la rodea constituye uno de los ejemplos más destacados de jardines románticos de Portugal, fruto del aporte de sus sucesivos ocupantes y propietarios. Edificado sobre una antigua mansión neo-gótica, fue residencia de verano de la familia de Francis Cook, un magnate inglés del textil, y primer Vizconde de Monserrate. Parece ser que el nombre de Monserrate proviene de una antigua capilla del Siglo XVI dedicada a Nuestra Señora de </a:t>
            </a:r>
            <a:r>
              <a:rPr lang="es-UY" sz="2400" dirty="0" err="1">
                <a:solidFill>
                  <a:schemeClr val="accent3">
                    <a:lumMod val="40000"/>
                    <a:lumOff val="60000"/>
                  </a:schemeClr>
                </a:solidFill>
                <a:latin typeface="Comic Sans MS" pitchFamily="66" charset="0"/>
                <a:cs typeface="+mn-cs"/>
              </a:rPr>
              <a:t>Monserrat</a:t>
            </a:r>
            <a:r>
              <a:rPr lang="es-UY" sz="2400" dirty="0">
                <a:solidFill>
                  <a:schemeClr val="accent3">
                    <a:lumMod val="40000"/>
                    <a:lumOff val="60000"/>
                  </a:schemeClr>
                </a:solidFill>
                <a:latin typeface="Comic Sans MS" pitchFamily="66" charset="0"/>
                <a:cs typeface="+mn-cs"/>
              </a:rPr>
              <a:t> que había en el terreno. Lo cierto es que la familia Cook, aprovechando esta propiedad rural de 33 ha, compuso un jardín botánico, con especies de todo el mundo.</a:t>
            </a:r>
            <a:endParaRPr lang="es-UY" sz="2400" dirty="0">
              <a:solidFill>
                <a:schemeClr val="accent3">
                  <a:lumMod val="40000"/>
                  <a:lumOff val="60000"/>
                </a:schemeClr>
              </a:solidFill>
              <a:latin typeface="Comic Sans MS" pitchFamily="66" charset="0"/>
              <a:cs typeface="+mn-cs"/>
            </a:endParaRPr>
          </a:p>
        </p:txBody>
      </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1 Imagen" descr="Palácio_de_Monserrate,_S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4859989080_98e89fe0c1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295673355_4c738ea15c_b.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973447350_cec18fdeed_b.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4700341121_47e5607e28_b.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Sintra---Palacio-de-Monserr.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Sintra---Palacio-de-Monserr.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3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out)">
                                      <p:cBhvr>
                                        <p:cTn id="12" dur="3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5"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fltVal val="0"/>
                                          </p:val>
                                        </p:tav>
                                        <p:tav tm="100000">
                                          <p:val>
                                            <p:strVal val="#ppt_h"/>
                                          </p:val>
                                        </p:tav>
                                      </p:tavLst>
                                    </p:anim>
                                    <p:anim calcmode="lin" valueType="num">
                                      <p:cBhvr>
                                        <p:cTn id="19"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xit" presetSubtype="32" fill="hold" nodeType="clickEffect">
                                  <p:stCondLst>
                                    <p:cond delay="0"/>
                                  </p:stCondLst>
                                  <p:childTnLst>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fltVal val="0"/>
                                          </p:val>
                                        </p:tav>
                                      </p:tavLst>
                                    </p:anim>
                                    <p:set>
                                      <p:cBhvr>
                                        <p:cTn id="26" dur="1" fill="hold">
                                          <p:stCondLst>
                                            <p:cond delay="2999"/>
                                          </p:stCondLst>
                                        </p:cTn>
                                        <p:tgtEl>
                                          <p:spTgt spid="6"/>
                                        </p:tgtEl>
                                        <p:attrNameLst>
                                          <p:attrName>style.visibility</p:attrName>
                                        </p:attrNameLst>
                                      </p:cBhvr>
                                      <p:to>
                                        <p:strVal val="hidden"/>
                                      </p:to>
                                    </p:set>
                                  </p:childTnLst>
                                </p:cTn>
                              </p:par>
                              <p:par>
                                <p:cTn id="27" presetID="4" presetClass="entr" presetSubtype="1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ox(in)">
                                      <p:cBhvr>
                                        <p:cTn id="29" dur="3000"/>
                                        <p:tgtEl>
                                          <p:spTgt spid="7"/>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1" presetClass="entr" presetSubtype="2"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heel(2)">
                                      <p:cBhvr>
                                        <p:cTn id="34" dur="3000"/>
                                        <p:tgtEl>
                                          <p:spTgt spid="9"/>
                                        </p:tgtEl>
                                      </p:cBhvr>
                                    </p:animEffect>
                                  </p:childTnLst>
                                </p:cTn>
                              </p:par>
                              <p:par>
                                <p:cTn id="35" presetID="8" presetClass="entr" presetSubtype="3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amond(out)">
                                      <p:cBhvr>
                                        <p:cTn id="37"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2 Imagen" descr="Mont-cenita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Mont-cupul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ont-Pasillo.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3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3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out)">
                                      <p:cBhvr>
                                        <p:cTn id="1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1 Imagen" descr="1117189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857224" y="857232"/>
            <a:ext cx="7715304" cy="5262979"/>
          </a:xfrm>
          <a:prstGeom prst="rect">
            <a:avLst/>
          </a:prstGeom>
          <a:solidFill>
            <a:schemeClr val="bg1">
              <a:alpha val="69000"/>
            </a:schemeClr>
          </a:solidFill>
          <a:ln w="28575">
            <a:solidFill>
              <a:schemeClr val="accent3">
                <a:lumMod val="60000"/>
                <a:lumOff val="40000"/>
              </a:schemeClr>
            </a:solidFill>
          </a:ln>
          <a:effectLst>
            <a:glow rad="139700">
              <a:schemeClr val="accent3">
                <a:satMod val="175000"/>
                <a:alpha val="40000"/>
              </a:schemeClr>
            </a:glow>
          </a:effectLst>
        </p:spPr>
        <p:txBody>
          <a:bodyPr>
            <a:spAutoFit/>
          </a:bodyPr>
          <a:lstStyle/>
          <a:p>
            <a:pPr fontAlgn="auto">
              <a:spcBef>
                <a:spcPts val="0"/>
              </a:spcBef>
              <a:spcAft>
                <a:spcPts val="0"/>
              </a:spcAft>
              <a:defRPr/>
            </a:pPr>
            <a:r>
              <a:rPr lang="es-UY" sz="2800" dirty="0">
                <a:solidFill>
                  <a:schemeClr val="accent3">
                    <a:lumMod val="40000"/>
                    <a:lumOff val="60000"/>
                  </a:schemeClr>
                </a:solidFill>
                <a:latin typeface="Comic Sans MS" pitchFamily="66" charset="0"/>
                <a:cs typeface="+mn-cs"/>
              </a:rPr>
              <a:t>El Palacio Nacional de la Peña  es una de las principales residencias de la familia real portuguesa durante el siglo XIX y a la vez constituye una de las máximas expresiones del estilo romántico del siglo XIX en </a:t>
            </a:r>
            <a:r>
              <a:rPr lang="es-UY" sz="2800" dirty="0" err="1">
                <a:solidFill>
                  <a:schemeClr val="accent3">
                    <a:lumMod val="40000"/>
                    <a:lumOff val="60000"/>
                  </a:schemeClr>
                </a:solidFill>
                <a:latin typeface="Comic Sans MS" pitchFamily="66" charset="0"/>
                <a:cs typeface="+mn-cs"/>
              </a:rPr>
              <a:t>Portugal.Este</a:t>
            </a:r>
            <a:r>
              <a:rPr lang="es-UY" sz="2800" dirty="0">
                <a:solidFill>
                  <a:schemeClr val="accent3">
                    <a:lumMod val="40000"/>
                    <a:lumOff val="60000"/>
                  </a:schemeClr>
                </a:solidFill>
                <a:latin typeface="Comic Sans MS" pitchFamily="66" charset="0"/>
                <a:cs typeface="+mn-cs"/>
              </a:rPr>
              <a:t> palacio asentado sobre grandes peñascos, presenta una mezcla de estilos arquitectónicos totalmente intencionada.  </a:t>
            </a:r>
          </a:p>
          <a:p>
            <a:pPr fontAlgn="auto">
              <a:spcBef>
                <a:spcPts val="0"/>
              </a:spcBef>
              <a:spcAft>
                <a:spcPts val="0"/>
              </a:spcAft>
              <a:defRPr/>
            </a:pPr>
            <a:r>
              <a:rPr lang="es-UY" sz="2800" dirty="0">
                <a:solidFill>
                  <a:schemeClr val="accent3">
                    <a:lumMod val="40000"/>
                    <a:lumOff val="60000"/>
                  </a:schemeClr>
                </a:solidFill>
                <a:latin typeface="Comic Sans MS" pitchFamily="66" charset="0"/>
                <a:cs typeface="+mn-cs"/>
              </a:rPr>
              <a:t>Se pueden encontrar elementos que pertenecen al neo-gótico, neo-manuelino, neo-islámico, neo-renacentista y en menor medida a la arquitectura colonial.</a:t>
            </a:r>
            <a:endParaRPr lang="es-UY" sz="2800" dirty="0">
              <a:solidFill>
                <a:schemeClr val="accent3">
                  <a:lumMod val="40000"/>
                  <a:lumOff val="60000"/>
                </a:schemeClr>
              </a:solidFill>
              <a:latin typeface="Comic Sans MS" pitchFamily="66" charset="0"/>
              <a:cs typeface="+mn-cs"/>
            </a:endParaRP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2000"/>
                                        <p:tgtEl>
                                          <p:spTgt spid="3">
                                            <p:txEl>
                                              <p:pRg st="1" end="1"/>
                                            </p:txEl>
                                          </p:spTgt>
                                        </p:tgtEl>
                                      </p:cBhvr>
                                    </p:animEffect>
                                    <p:set>
                                      <p:cBhvr>
                                        <p:cTn id="10" dur="1" fill="hold">
                                          <p:stCondLst>
                                            <p:cond delay="1999"/>
                                          </p:stCondLst>
                                        </p:cTn>
                                        <p:tgtEl>
                                          <p:spTgt spid="3">
                                            <p:txEl>
                                              <p:pRg st="1" end="1"/>
                                            </p:txEl>
                                          </p:spTgt>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2000"/>
                                        <p:tgtEl>
                                          <p:spTgt spid="3">
                                            <p:txEl>
                                              <p:pRg st="0" end="0"/>
                                            </p:txEl>
                                          </p:spTgt>
                                        </p:tgtEl>
                                      </p:cBhvr>
                                    </p:animEffect>
                                    <p:set>
                                      <p:cBhvr>
                                        <p:cTn id="13" dur="1" fill="hold">
                                          <p:stCondLst>
                                            <p:cond delay="1999"/>
                                          </p:stCondLst>
                                        </p:cTn>
                                        <p:tgtEl>
                                          <p:spTgt spid="3">
                                            <p:txEl>
                                              <p:pRg st="0" end="0"/>
                                            </p:txEl>
                                          </p:spTgt>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2000"/>
                                        <p:tgtEl>
                                          <p:spTgt spid="3">
                                            <p:txEl>
                                              <p:pRg st="1" end="1"/>
                                            </p:txEl>
                                          </p:spTgt>
                                        </p:tgtEl>
                                      </p:cBhvr>
                                    </p:animEffect>
                                    <p:set>
                                      <p:cBhvr>
                                        <p:cTn id="16" dur="1" fill="hold">
                                          <p:stCondLst>
                                            <p:cond delay="1999"/>
                                          </p:stCondLst>
                                        </p:cTn>
                                        <p:tgtEl>
                                          <p:spTgt spid="3">
                                            <p:txEl>
                                              <p:pRg st="1" end="1"/>
                                            </p:txEl>
                                          </p:spTgt>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2000"/>
                                        <p:tgtEl>
                                          <p:spTgt spid="3">
                                            <p:bg/>
                                          </p:spTgt>
                                        </p:tgtEl>
                                      </p:cBhvr>
                                    </p:animEffect>
                                    <p:set>
                                      <p:cBhvr>
                                        <p:cTn id="19" dur="1" fill="hold">
                                          <p:stCondLst>
                                            <p:cond delay="1999"/>
                                          </p:stCondLst>
                                        </p:cTn>
                                        <p:tgtEl>
                                          <p:spTgt spid="3">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1 Imagen" descr="2100875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2520903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7915259.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5218515.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25218515.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11190200.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4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outHorizontal)">
                                      <p:cBhvr>
                                        <p:cTn id="12" dur="3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edge">
                                      <p:cBhvr>
                                        <p:cTn id="17" dur="3000"/>
                                        <p:tgtEl>
                                          <p:spTgt spid="6"/>
                                        </p:tgtEl>
                                      </p:cBhvr>
                                    </p:animEffect>
                                  </p:childTnLst>
                                </p:cTn>
                              </p:par>
                              <p:par>
                                <p:cTn id="18" presetID="4" presetClass="entr" presetSubtype="3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ox(out)">
                                      <p:cBhvr>
                                        <p:cTn id="20" dur="3000"/>
                                        <p:tgtEl>
                                          <p:spTgt spid="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8" presetClass="entr" presetSubtype="6"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trips(downRight)">
                                      <p:cBhvr>
                                        <p:cTn id="25"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2 Imagen" descr="2536320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6225" y="0"/>
            <a:ext cx="9848850" cy="700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2305153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3051585.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3051585.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Palácio-da-Pena,-visto-do-P.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75" y="0"/>
            <a:ext cx="91376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3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3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out)">
                                      <p:cBhvr>
                                        <p:cTn id="12" dur="3000"/>
                                        <p:tgtEl>
                                          <p:spTgt spid="5"/>
                                        </p:tgtEl>
                                      </p:cBhvr>
                                    </p:animEffect>
                                  </p:childTnLst>
                                </p:cTn>
                              </p:par>
                              <p:par>
                                <p:cTn id="13" presetID="16" presetClass="entr" presetSubtype="4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outHorizontal)">
                                      <p:cBhvr>
                                        <p:cTn id="15" dur="3000"/>
                                        <p:tgtEl>
                                          <p:spTgt spid="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Hermosa Sintra .. 09 04 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Hermosa Sintra .. 09 04 2015</Template>
  <TotalTime>2</TotalTime>
  <Words>822</Words>
  <Application>Microsoft Office PowerPoint</Application>
  <PresentationFormat>Presentación en pantalla (4:3)</PresentationFormat>
  <Paragraphs>15</Paragraphs>
  <Slides>21</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21</vt:i4>
      </vt:variant>
    </vt:vector>
  </HeadingPairs>
  <TitlesOfParts>
    <vt:vector size="27" baseType="lpstr">
      <vt:lpstr>Calibri</vt:lpstr>
      <vt:lpstr>Arial</vt:lpstr>
      <vt:lpstr>Harrington</vt:lpstr>
      <vt:lpstr>Comic Sans MS</vt:lpstr>
      <vt:lpstr>La Hermosa Sintra .. 09 04 2015</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2021-11-21T17:24:02Z</dcterms:created>
  <dcterms:modified xsi:type="dcterms:W3CDTF">2021-11-21T17:26:30Z</dcterms:modified>
</cp:coreProperties>
</file>