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9" r:id="rId4"/>
    <p:sldId id="258" r:id="rId5"/>
    <p:sldId id="259" r:id="rId6"/>
    <p:sldId id="260" r:id="rId7"/>
    <p:sldId id="262" r:id="rId8"/>
    <p:sldId id="264" r:id="rId9"/>
    <p:sldId id="265" r:id="rId10"/>
    <p:sldId id="270" r:id="rId11"/>
    <p:sldId id="267" r:id="rId12"/>
    <p:sldId id="257" r:id="rId13"/>
    <p:sldId id="268" r:id="rId14"/>
    <p:sldId id="271" r:id="rId15"/>
    <p:sldId id="272" r:id="rId16"/>
    <p:sldId id="273" r:id="rId17"/>
    <p:sldId id="274" r:id="rId18"/>
    <p:sldId id="275" r:id="rId19"/>
    <p:sldId id="276" r:id="rId20"/>
    <p:sldId id="277" r:id="rId21"/>
    <p:sldId id="281" r:id="rId22"/>
    <p:sldId id="278" r:id="rId23"/>
    <p:sldId id="279" r:id="rId24"/>
    <p:sldId id="280" r:id="rId25"/>
    <p:sldId id="282" r:id="rId26"/>
    <p:sldId id="283" r:id="rId27"/>
    <p:sldId id="284" r:id="rId28"/>
    <p:sldId id="286" r:id="rId29"/>
    <p:sldId id="285" r:id="rId30"/>
    <p:sldId id="288" r:id="rId31"/>
    <p:sldId id="287" r:id="rId32"/>
    <p:sldId id="289" r:id="rId33"/>
    <p:sldId id="290" r:id="rId3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Ur2zWGYZx3/hp5y1ZGoSQ==" hashData="uLIzpwyRYytpCNzFsp6zw7+3SZ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39933"/>
    <a:srgbClr val="33CC33"/>
    <a:srgbClr val="FFFF66"/>
    <a:srgbClr val="663300"/>
    <a:srgbClr val="FF9900"/>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6" d="100"/>
          <a:sy n="76" d="100"/>
        </p:scale>
        <p:origin x="-816" y="-1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096BFDE-4ECD-41B4-BC00-6EAB5343DD30}" type="slidenum">
              <a:rPr lang="es-ES"/>
              <a:pPr/>
              <a:t>‹Nº›</a:t>
            </a:fld>
            <a:endParaRPr lang="es-ES"/>
          </a:p>
        </p:txBody>
      </p:sp>
    </p:spTree>
    <p:extLst>
      <p:ext uri="{BB962C8B-B14F-4D97-AF65-F5344CB8AC3E}">
        <p14:creationId xmlns:p14="http://schemas.microsoft.com/office/powerpoint/2010/main" val="1020983045"/>
      </p:ext>
    </p:extLst>
  </p:cSld>
  <p:clrMapOvr>
    <a:masterClrMapping/>
  </p:clrMapOvr>
  <p:transition spd="med" advClick="0" advTm="5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4B04801-7A27-4771-884A-E08CCAFA1F6B}" type="slidenum">
              <a:rPr lang="es-ES"/>
              <a:pPr/>
              <a:t>‹Nº›</a:t>
            </a:fld>
            <a:endParaRPr lang="es-ES"/>
          </a:p>
        </p:txBody>
      </p:sp>
    </p:spTree>
    <p:extLst>
      <p:ext uri="{BB962C8B-B14F-4D97-AF65-F5344CB8AC3E}">
        <p14:creationId xmlns:p14="http://schemas.microsoft.com/office/powerpoint/2010/main" val="325909622"/>
      </p:ext>
    </p:extLst>
  </p:cSld>
  <p:clrMapOvr>
    <a:masterClrMapping/>
  </p:clrMapOvr>
  <p:transition spd="med" advClick="0" advTm="5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1E1D174-4B7E-4505-B7D3-275A1AA5FA2B}" type="slidenum">
              <a:rPr lang="es-ES"/>
              <a:pPr/>
              <a:t>‹Nº›</a:t>
            </a:fld>
            <a:endParaRPr lang="es-ES"/>
          </a:p>
        </p:txBody>
      </p:sp>
    </p:spTree>
    <p:extLst>
      <p:ext uri="{BB962C8B-B14F-4D97-AF65-F5344CB8AC3E}">
        <p14:creationId xmlns:p14="http://schemas.microsoft.com/office/powerpoint/2010/main" val="1910091458"/>
      </p:ext>
    </p:extLst>
  </p:cSld>
  <p:clrMapOvr>
    <a:masterClrMapping/>
  </p:clrMapOvr>
  <p:transition spd="med" advClick="0" advTm="5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4D9D6FE-1D26-46EE-B189-78788E8FA11E}" type="slidenum">
              <a:rPr lang="es-ES"/>
              <a:pPr/>
              <a:t>‹Nº›</a:t>
            </a:fld>
            <a:endParaRPr lang="es-ES"/>
          </a:p>
        </p:txBody>
      </p:sp>
    </p:spTree>
    <p:extLst>
      <p:ext uri="{BB962C8B-B14F-4D97-AF65-F5344CB8AC3E}">
        <p14:creationId xmlns:p14="http://schemas.microsoft.com/office/powerpoint/2010/main" val="3568759744"/>
      </p:ext>
    </p:extLst>
  </p:cSld>
  <p:clrMapOvr>
    <a:masterClrMapping/>
  </p:clrMapOvr>
  <p:transition spd="med" advClick="0" advTm="5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0300F89C-B589-43E9-8E94-9CA9B8A4D9C6}" type="slidenum">
              <a:rPr lang="es-ES"/>
              <a:pPr/>
              <a:t>‹Nº›</a:t>
            </a:fld>
            <a:endParaRPr lang="es-ES"/>
          </a:p>
        </p:txBody>
      </p:sp>
    </p:spTree>
    <p:extLst>
      <p:ext uri="{BB962C8B-B14F-4D97-AF65-F5344CB8AC3E}">
        <p14:creationId xmlns:p14="http://schemas.microsoft.com/office/powerpoint/2010/main" val="830750265"/>
      </p:ext>
    </p:extLst>
  </p:cSld>
  <p:clrMapOvr>
    <a:masterClrMapping/>
  </p:clrMapOvr>
  <p:transition spd="med" advClick="0" advTm="5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500C6942-BDFB-4E7C-A7AB-4AEFF1B98A5B}" type="slidenum">
              <a:rPr lang="es-ES"/>
              <a:pPr/>
              <a:t>‹Nº›</a:t>
            </a:fld>
            <a:endParaRPr lang="es-ES"/>
          </a:p>
        </p:txBody>
      </p:sp>
    </p:spTree>
    <p:extLst>
      <p:ext uri="{BB962C8B-B14F-4D97-AF65-F5344CB8AC3E}">
        <p14:creationId xmlns:p14="http://schemas.microsoft.com/office/powerpoint/2010/main" val="3095220673"/>
      </p:ext>
    </p:extLst>
  </p:cSld>
  <p:clrMapOvr>
    <a:masterClrMapping/>
  </p:clrMapOvr>
  <p:transition spd="med" advClick="0" advTm="5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466D5C07-73C6-4D0E-AB5E-A2469AF93527}" type="slidenum">
              <a:rPr lang="es-ES"/>
              <a:pPr/>
              <a:t>‹Nº›</a:t>
            </a:fld>
            <a:endParaRPr lang="es-ES"/>
          </a:p>
        </p:txBody>
      </p:sp>
    </p:spTree>
    <p:extLst>
      <p:ext uri="{BB962C8B-B14F-4D97-AF65-F5344CB8AC3E}">
        <p14:creationId xmlns:p14="http://schemas.microsoft.com/office/powerpoint/2010/main" val="4065585404"/>
      </p:ext>
    </p:extLst>
  </p:cSld>
  <p:clrMapOvr>
    <a:masterClrMapping/>
  </p:clrMapOvr>
  <p:transition spd="med" advClick="0" advTm="5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E02C2F4-B48C-4EC3-9C30-A064833A189F}" type="slidenum">
              <a:rPr lang="es-ES"/>
              <a:pPr/>
              <a:t>‹Nº›</a:t>
            </a:fld>
            <a:endParaRPr lang="es-ES"/>
          </a:p>
        </p:txBody>
      </p:sp>
    </p:spTree>
    <p:extLst>
      <p:ext uri="{BB962C8B-B14F-4D97-AF65-F5344CB8AC3E}">
        <p14:creationId xmlns:p14="http://schemas.microsoft.com/office/powerpoint/2010/main" val="1372384637"/>
      </p:ext>
    </p:extLst>
  </p:cSld>
  <p:clrMapOvr>
    <a:masterClrMapping/>
  </p:clrMapOvr>
  <p:transition spd="med" advClick="0" advTm="5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8A4E13D-914E-4363-A75A-F4DF0A36036F}" type="slidenum">
              <a:rPr lang="es-ES"/>
              <a:pPr/>
              <a:t>‹Nº›</a:t>
            </a:fld>
            <a:endParaRPr lang="es-ES"/>
          </a:p>
        </p:txBody>
      </p:sp>
    </p:spTree>
    <p:extLst>
      <p:ext uri="{BB962C8B-B14F-4D97-AF65-F5344CB8AC3E}">
        <p14:creationId xmlns:p14="http://schemas.microsoft.com/office/powerpoint/2010/main" val="1609879334"/>
      </p:ext>
    </p:extLst>
  </p:cSld>
  <p:clrMapOvr>
    <a:masterClrMapping/>
  </p:clrMapOvr>
  <p:transition spd="med" advClick="0" advTm="5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A3840D2-7A8B-4529-A532-3430C31E2704}" type="slidenum">
              <a:rPr lang="es-ES"/>
              <a:pPr/>
              <a:t>‹Nº›</a:t>
            </a:fld>
            <a:endParaRPr lang="es-ES"/>
          </a:p>
        </p:txBody>
      </p:sp>
    </p:spTree>
    <p:extLst>
      <p:ext uri="{BB962C8B-B14F-4D97-AF65-F5344CB8AC3E}">
        <p14:creationId xmlns:p14="http://schemas.microsoft.com/office/powerpoint/2010/main" val="31980873"/>
      </p:ext>
    </p:extLst>
  </p:cSld>
  <p:clrMapOvr>
    <a:masterClrMapping/>
  </p:clrMapOvr>
  <p:transition spd="med" advClick="0" advTm="5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AF7B3FA-6C2A-4965-9F8F-2E707874697C}" type="slidenum">
              <a:rPr lang="es-ES"/>
              <a:pPr/>
              <a:t>‹Nº›</a:t>
            </a:fld>
            <a:endParaRPr lang="es-ES"/>
          </a:p>
        </p:txBody>
      </p:sp>
    </p:spTree>
    <p:extLst>
      <p:ext uri="{BB962C8B-B14F-4D97-AF65-F5344CB8AC3E}">
        <p14:creationId xmlns:p14="http://schemas.microsoft.com/office/powerpoint/2010/main" val="3825862070"/>
      </p:ext>
    </p:extLst>
  </p:cSld>
  <p:clrMapOvr>
    <a:masterClrMapping/>
  </p:clrMapOvr>
  <p:transition spd="med" advClick="0" advTm="5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27518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1936042-5C56-49D5-8B80-FDC7AC9460EA}"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Click="0" advTm="5000">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es.wikipedia.org/wiki/Faya" TargetMode="External"/><Relationship Id="rId13" Type="http://schemas.openxmlformats.org/officeDocument/2006/relationships/image" Target="../media/image2.png"/><Relationship Id="rId3" Type="http://schemas.openxmlformats.org/officeDocument/2006/relationships/image" Target="../media/image1.jpeg"/><Relationship Id="rId7" Type="http://schemas.openxmlformats.org/officeDocument/2006/relationships/hyperlink" Target="http://es.wikipedia.org/wiki/Laurisilva" TargetMode="External"/><Relationship Id="rId12" Type="http://schemas.openxmlformats.org/officeDocument/2006/relationships/hyperlink" Target="http://es.wikipedia.org/w/index.php?title=Mar_de_nubes&amp;action=edit" TargetMode="Externa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hyperlink" Target="http://es.wikipedia.org/wiki/Patrimonio_de_la_Humanidad" TargetMode="External"/><Relationship Id="rId11" Type="http://schemas.openxmlformats.org/officeDocument/2006/relationships/hyperlink" Target="http://es.wikipedia.org/wiki/Helecho" TargetMode="External"/><Relationship Id="rId5" Type="http://schemas.openxmlformats.org/officeDocument/2006/relationships/hyperlink" Target="http://es.wikipedia.org/wiki/UNESCO" TargetMode="External"/><Relationship Id="rId10" Type="http://schemas.openxmlformats.org/officeDocument/2006/relationships/hyperlink" Target="http://es.wikipedia.org/wiki/Laurel" TargetMode="External"/><Relationship Id="rId4" Type="http://schemas.openxmlformats.org/officeDocument/2006/relationships/hyperlink" Target="http://es.wikipedia.org/wiki/Parque_Nacional_de_Garajonay" TargetMode="External"/><Relationship Id="rId9" Type="http://schemas.openxmlformats.org/officeDocument/2006/relationships/hyperlink" Target="http://es.wikipedia.org/wiki/Brezo"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Gomeraspace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196975"/>
            <a:ext cx="2160588" cy="1741488"/>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7"/>
          <p:cNvSpPr>
            <a:spLocks noChangeArrowheads="1"/>
          </p:cNvSpPr>
          <p:nvPr/>
        </p:nvSpPr>
        <p:spPr bwMode="auto">
          <a:xfrm>
            <a:off x="250825" y="3338513"/>
            <a:ext cx="4249738" cy="3417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i="1">
                <a:solidFill>
                  <a:srgbClr val="CC6600"/>
                </a:solidFill>
              </a:rPr>
              <a:t>El legado de la Historia</a:t>
            </a:r>
          </a:p>
          <a:p>
            <a:pPr algn="ctr"/>
            <a:endParaRPr lang="es-ES" sz="2800" b="1" i="1">
              <a:solidFill>
                <a:srgbClr val="CC6600"/>
              </a:solidFill>
            </a:endParaRPr>
          </a:p>
          <a:p>
            <a:pPr algn="ctr"/>
            <a:r>
              <a:rPr lang="es-ES" b="1" i="1">
                <a:solidFill>
                  <a:schemeClr val="bg1"/>
                </a:solidFill>
              </a:rPr>
              <a:t>Si el viaje de Colón hacia América se considera como uno de los periplos más importantes realizados jamás, no debemos olvidar que fue precisamente desde aquí desde La Gomera desde donde el marino genovés soltó amarras rumbo a la inmortalidad. </a:t>
            </a:r>
          </a:p>
          <a:p>
            <a:pPr algn="ctr" eaLnBrk="0" hangingPunct="0"/>
            <a:endParaRPr lang="es-ES" b="1" i="1">
              <a:solidFill>
                <a:schemeClr val="bg1"/>
              </a:solidFill>
            </a:endParaRPr>
          </a:p>
        </p:txBody>
      </p:sp>
      <p:sp>
        <p:nvSpPr>
          <p:cNvPr id="2056" name="Rectangle 8"/>
          <p:cNvSpPr>
            <a:spLocks noChangeArrowheads="1"/>
          </p:cNvSpPr>
          <p:nvPr/>
        </p:nvSpPr>
        <p:spPr bwMode="auto">
          <a:xfrm>
            <a:off x="4787900" y="572800"/>
            <a:ext cx="4105275"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s-ES" sz="1600" b="1" i="1" dirty="0">
                <a:solidFill>
                  <a:schemeClr val="bg1"/>
                </a:solidFill>
              </a:rPr>
              <a:t>La isla cuenta con el </a:t>
            </a:r>
            <a:r>
              <a:rPr lang="es-ES" sz="1600" b="1" i="1" dirty="0">
                <a:solidFill>
                  <a:schemeClr val="bg1"/>
                </a:solidFill>
                <a:hlinkClick r:id="rId4" tooltip="Parque Nacional de Garajonay"/>
              </a:rPr>
              <a:t>Parque Nacional de </a:t>
            </a:r>
            <a:r>
              <a:rPr lang="es-ES" sz="1600" b="1" i="1" dirty="0" err="1">
                <a:solidFill>
                  <a:schemeClr val="bg1"/>
                </a:solidFill>
                <a:hlinkClick r:id="rId4" tooltip="Parque Nacional de Garajonay"/>
              </a:rPr>
              <a:t>Garajonay</a:t>
            </a:r>
            <a:r>
              <a:rPr lang="es-ES" sz="1600" b="1" i="1" dirty="0">
                <a:solidFill>
                  <a:schemeClr val="bg1"/>
                </a:solidFill>
              </a:rPr>
              <a:t>, declarado en 1981 --y posteriormente nombrado por la </a:t>
            </a:r>
            <a:r>
              <a:rPr lang="es-ES" sz="1600" b="1" i="1" dirty="0">
                <a:solidFill>
                  <a:schemeClr val="bg1"/>
                </a:solidFill>
                <a:hlinkClick r:id="rId5" tooltip="UNESCO"/>
              </a:rPr>
              <a:t>UNESCO</a:t>
            </a:r>
            <a:r>
              <a:rPr lang="es-ES" sz="1600" b="1" i="1" dirty="0">
                <a:solidFill>
                  <a:schemeClr val="bg1"/>
                </a:solidFill>
              </a:rPr>
              <a:t>-- como </a:t>
            </a:r>
            <a:r>
              <a:rPr lang="es-ES" sz="1600" b="1" i="1" dirty="0">
                <a:solidFill>
                  <a:schemeClr val="bg1"/>
                </a:solidFill>
                <a:hlinkClick r:id="rId6" tooltip="Patrimonio de la Humanidad"/>
              </a:rPr>
              <a:t>Patrimonio de la Humanidad</a:t>
            </a:r>
            <a:r>
              <a:rPr lang="es-ES" sz="1600" b="1" i="1" dirty="0">
                <a:solidFill>
                  <a:schemeClr val="bg1"/>
                </a:solidFill>
              </a:rPr>
              <a:t>. Alberga una joya natural propia del Terciario, el bosque de </a:t>
            </a:r>
            <a:r>
              <a:rPr lang="es-ES" sz="1600" b="1" i="1" dirty="0" err="1">
                <a:solidFill>
                  <a:schemeClr val="bg1"/>
                </a:solidFill>
                <a:hlinkClick r:id="rId7" tooltip="Laurisilva"/>
              </a:rPr>
              <a:t>Laurisilva</a:t>
            </a:r>
            <a:r>
              <a:rPr lang="es-ES" sz="1600" b="1" i="1" dirty="0">
                <a:solidFill>
                  <a:schemeClr val="bg1"/>
                </a:solidFill>
              </a:rPr>
              <a:t>, que está formado por una gran variedad de árboles que conservan su follaje durante todo el año. Es de carácter subtropical, directamente relacionado con una elevada humedad y temperaturas suaves. En él se pueden encontrar </a:t>
            </a:r>
            <a:r>
              <a:rPr lang="es-ES" sz="1600" b="1" i="1" dirty="0">
                <a:solidFill>
                  <a:schemeClr val="bg1"/>
                </a:solidFill>
                <a:hlinkClick r:id="rId8" tooltip="Faya"/>
              </a:rPr>
              <a:t>fayas</a:t>
            </a:r>
            <a:r>
              <a:rPr lang="es-ES" sz="1600" b="1" i="1" dirty="0">
                <a:solidFill>
                  <a:schemeClr val="bg1"/>
                </a:solidFill>
              </a:rPr>
              <a:t>, </a:t>
            </a:r>
            <a:r>
              <a:rPr lang="es-ES" sz="1600" b="1" i="1" dirty="0">
                <a:solidFill>
                  <a:schemeClr val="bg1"/>
                </a:solidFill>
                <a:hlinkClick r:id="rId9" tooltip="Brezo"/>
              </a:rPr>
              <a:t>brezos</a:t>
            </a:r>
            <a:r>
              <a:rPr lang="es-ES" sz="1600" b="1" i="1" dirty="0">
                <a:solidFill>
                  <a:schemeClr val="bg1"/>
                </a:solidFill>
              </a:rPr>
              <a:t>, </a:t>
            </a:r>
            <a:r>
              <a:rPr lang="es-ES" sz="1600" b="1" i="1" dirty="0">
                <a:solidFill>
                  <a:schemeClr val="bg1"/>
                </a:solidFill>
                <a:hlinkClick r:id="rId10" tooltip="Laurel"/>
              </a:rPr>
              <a:t>laureles</a:t>
            </a:r>
            <a:r>
              <a:rPr lang="es-ES" sz="1600" b="1" i="1" dirty="0">
                <a:solidFill>
                  <a:schemeClr val="bg1"/>
                </a:solidFill>
              </a:rPr>
              <a:t>, </a:t>
            </a:r>
            <a:r>
              <a:rPr lang="es-ES" sz="1600" b="1" i="1" dirty="0">
                <a:solidFill>
                  <a:schemeClr val="bg1"/>
                </a:solidFill>
                <a:hlinkClick r:id="rId11" tooltip="Helecho"/>
              </a:rPr>
              <a:t>helechos</a:t>
            </a:r>
            <a:r>
              <a:rPr lang="es-ES" sz="1600" b="1" i="1" dirty="0">
                <a:solidFill>
                  <a:schemeClr val="bg1"/>
                </a:solidFill>
              </a:rPr>
              <a:t>, etc. La zona se ve afectada por el </a:t>
            </a:r>
            <a:r>
              <a:rPr lang="es-ES" sz="1600" b="1" i="1" u="sng" dirty="0">
                <a:solidFill>
                  <a:schemeClr val="bg1"/>
                </a:solidFill>
                <a:hlinkClick r:id="rId12" tooltip="Mar de nubes"/>
              </a:rPr>
              <a:t>mar de nubes</a:t>
            </a:r>
            <a:r>
              <a:rPr lang="es-ES" sz="1600" b="1" i="1" dirty="0">
                <a:solidFill>
                  <a:schemeClr val="bg1"/>
                </a:solidFill>
              </a:rPr>
              <a:t> por lo que la condensación del vapor de agua en las hojas de los árboles (lluvia horizontal) eleva de manera considerable la cantidad de agua en el terreno. El Parque puede recorrerse fácilmente gracias a los numerosos senderos que lo atraviesan .</a:t>
            </a:r>
          </a:p>
        </p:txBody>
      </p:sp>
      <p:sp>
        <p:nvSpPr>
          <p:cNvPr id="2057" name="Text Box 9"/>
          <p:cNvSpPr txBox="1">
            <a:spLocks noChangeArrowheads="1"/>
          </p:cNvSpPr>
          <p:nvPr/>
        </p:nvSpPr>
        <p:spPr bwMode="auto">
          <a:xfrm>
            <a:off x="2555875" y="188913"/>
            <a:ext cx="1728788"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3600" b="1" i="1" dirty="0">
                <a:solidFill>
                  <a:srgbClr val="CC6600"/>
                </a:solidFill>
                <a:latin typeface="Arial Narrow" pitchFamily="34" charset="0"/>
              </a:rPr>
              <a:t>La Gomera</a:t>
            </a:r>
          </a:p>
          <a:p>
            <a:pPr>
              <a:spcBef>
                <a:spcPct val="50000"/>
              </a:spcBef>
            </a:pPr>
            <a:r>
              <a:rPr lang="es-ES" sz="2000" b="1" i="1" dirty="0">
                <a:solidFill>
                  <a:schemeClr val="bg1"/>
                </a:solidFill>
              </a:rPr>
              <a:t>La  segunda más pequeña de Canarias</a:t>
            </a:r>
          </a:p>
        </p:txBody>
      </p:sp>
      <p:pic>
        <p:nvPicPr>
          <p:cNvPr id="2058" name="Sere2550.wav">
            <a:hlinkClick r:id="" action="ppaction://media"/>
          </p:cNvPr>
          <p:cNvPicPr>
            <a:picLocks noRot="1" noChangeAspect="1" noChangeArrowheads="1"/>
          </p:cNvPicPr>
          <p:nvPr>
            <a:wavAudioFile r:embed="rId1" name="Serebrier, José - Ritual Fire Dance, for orchestra (from 'El Amor brujo').wav"/>
          </p:nvPr>
        </p:nvPicPr>
        <p:blipFill>
          <a:blip r:embed="rId13">
            <a:extLst>
              <a:ext uri="{28A0092B-C50C-407E-A947-70E740481C1C}">
                <a14:useLocalDpi xmlns:a14="http://schemas.microsoft.com/office/drawing/2010/main" val="0"/>
              </a:ext>
            </a:extLst>
          </a:blip>
          <a:srcRect/>
          <a:stretch>
            <a:fillRect/>
          </a:stretch>
        </p:blipFill>
        <p:spPr bwMode="auto">
          <a:xfrm>
            <a:off x="323850" y="6308725"/>
            <a:ext cx="304800" cy="30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53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205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33">
                <p:cTn id="7" fill="hold" display="0">
                  <p:stCondLst>
                    <p:cond delay="indefinite"/>
                  </p:stCondLst>
                  <p:endCondLst>
                    <p:cond evt="onPrev" delay="0">
                      <p:tgtEl>
                        <p:sldTgt/>
                      </p:tgtEl>
                    </p:cond>
                    <p:cond evt="onStopAudio" delay="0">
                      <p:tgtEl>
                        <p:sldTgt/>
                      </p:tgtEl>
                    </p:cond>
                  </p:endCondLst>
                </p:cTn>
                <p:tgtEl>
                  <p:spTgt spid="205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untitled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83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DSCN4182 vvale gran r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DSCN4257 gom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965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farben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gomera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gomera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gomera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Sin título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00"/>
            <a:ext cx="9144000" cy="6973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gomera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atlantik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regenwald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DSCN43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DSCN4390 agu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8437" name="Text Box 5"/>
          <p:cNvSpPr txBox="1">
            <a:spLocks noChangeArrowheads="1"/>
          </p:cNvSpPr>
          <p:nvPr/>
        </p:nvSpPr>
        <p:spPr bwMode="auto">
          <a:xfrm>
            <a:off x="250825" y="188913"/>
            <a:ext cx="88931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 sz="2000" b="1" i="1"/>
              <a:t>Al fondo, el pico Teide (3.717 mts), en Tenerife, la mayor de las Islas Canarias.</a:t>
            </a:r>
          </a:p>
        </p:txBody>
      </p:sp>
    </p:spTree>
  </p:cSld>
  <p:clrMapOvr>
    <a:masterClrMapping/>
  </p:clrMapOvr>
  <p:transition spd="med" advClick="0" advTm="7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gomera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gomera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jardin%20tecin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krabbe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regenwald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29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untitled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0"/>
            <a:ext cx="9144000" cy="6921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regenwald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Sin título1  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7100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steinro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untitl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untitle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untitl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untitled gomer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4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9" name="Picture 5" descr="Image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Click="0" advTm="3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untitled l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4822" name="Text Box 6"/>
          <p:cNvSpPr txBox="1">
            <a:spLocks noChangeArrowheads="1"/>
          </p:cNvSpPr>
          <p:nvPr/>
        </p:nvSpPr>
        <p:spPr bwMode="auto">
          <a:xfrm>
            <a:off x="376238" y="327025"/>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s-ES" sz="2000" b="1" i="1"/>
          </a:p>
        </p:txBody>
      </p:sp>
    </p:spTree>
  </p:cSld>
  <p:clrMapOvr>
    <a:masterClrMapping/>
  </p:clrMapOvr>
  <p:transition spd="med" advClick="0" advTm="4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descr="0209q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50"/>
            <a:ext cx="4684713" cy="7029450"/>
          </a:xfrm>
          <a:prstGeom prst="rect">
            <a:avLst/>
          </a:prstGeom>
          <a:noFill/>
          <a:extLst>
            <a:ext uri="{909E8E84-426E-40DD-AFC4-6F175D3DCCD1}">
              <a14:hiddenFill xmlns:a14="http://schemas.microsoft.com/office/drawing/2010/main">
                <a:solidFill>
                  <a:srgbClr val="FFFFFF"/>
                </a:solidFill>
              </a14:hiddenFill>
            </a:ext>
          </a:extLst>
        </p:spPr>
      </p:pic>
      <p:sp>
        <p:nvSpPr>
          <p:cNvPr id="33798" name="Rectangle 6"/>
          <p:cNvSpPr>
            <a:spLocks noChangeArrowheads="1"/>
          </p:cNvSpPr>
          <p:nvPr/>
        </p:nvSpPr>
        <p:spPr bwMode="auto">
          <a:xfrm>
            <a:off x="5076825" y="58738"/>
            <a:ext cx="3887788" cy="671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s-ES" sz="2000" b="1" u="sng"/>
              <a:t>El aljibe del descubrimiento</a:t>
            </a:r>
            <a:r>
              <a:rPr lang="es-ES" b="1"/>
              <a:t>.</a:t>
            </a:r>
            <a:r>
              <a:rPr lang="es-ES"/>
              <a:t/>
            </a:r>
            <a:br>
              <a:rPr lang="es-ES"/>
            </a:br>
            <a:r>
              <a:rPr lang="es-ES" i="1"/>
              <a:t>La Casa de la Aduana nos permite acercarnos a la relación de La Gomera con el descubrimiento de América.</a:t>
            </a:r>
            <a:r>
              <a:rPr lang="es-ES"/>
              <a:t/>
            </a:r>
            <a:br>
              <a:rPr lang="es-ES"/>
            </a:br>
            <a:r>
              <a:rPr lang="es-ES" b="1"/>
              <a:t>Según la Historia, el pequeño boquete que se encuentra en la Casa de la Aduana, en San Sebastián de La Gomera, es la boca del pozo del que Cristóbal Colón tomó el agua necesaria para cruzar el Atlántico en su viaje de descubrimiento de 1492.  </a:t>
            </a:r>
            <a:r>
              <a:rPr lang="es-ES" b="1" i="1"/>
              <a:t>Con este agua se bautizó América.</a:t>
            </a:r>
            <a:r>
              <a:rPr lang="es-ES" b="1"/>
              <a:t> La antigua Casa Condal es un magnífico edificio de estilo colonial que permite conocer de primera mano el estilo de vida de las clases dirigentes isleñas. Para completar el atractivo del lugar, el inmueble acoge una exposición permanente en la que se analiza la relación de la isla con el descubrimiento de América.</a:t>
            </a:r>
            <a:r>
              <a:rPr lang="es-ES"/>
              <a:t> </a:t>
            </a:r>
          </a:p>
        </p:txBody>
      </p:sp>
    </p:spTree>
  </p:cSld>
  <p:clrMapOvr>
    <a:masterClrMapping/>
  </p:clrMapOvr>
  <p:transition spd="med" advClick="0" advTm="4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r_000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0" y="0"/>
            <a:ext cx="5143500" cy="7029450"/>
          </a:xfrm>
          <a:prstGeom prst="rect">
            <a:avLst/>
          </a:prstGeom>
          <a:noFill/>
          <a:extLst>
            <a:ext uri="{909E8E84-426E-40DD-AFC4-6F175D3DCCD1}">
              <a14:hiddenFill xmlns:a14="http://schemas.microsoft.com/office/drawing/2010/main">
                <a:solidFill>
                  <a:srgbClr val="FFFFFF"/>
                </a:solidFill>
              </a14:hiddenFill>
            </a:ext>
          </a:extLst>
        </p:spPr>
      </p:pic>
      <p:sp>
        <p:nvSpPr>
          <p:cNvPr id="35845" name="Text Box 5"/>
          <p:cNvSpPr txBox="1">
            <a:spLocks noChangeArrowheads="1"/>
          </p:cNvSpPr>
          <p:nvPr/>
        </p:nvSpPr>
        <p:spPr bwMode="auto">
          <a:xfrm>
            <a:off x="555625" y="4930775"/>
            <a:ext cx="25765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2000" b="1" i="1" dirty="0" err="1">
                <a:solidFill>
                  <a:schemeClr val="bg1"/>
                </a:solidFill>
              </a:rPr>
              <a:t>Maria</a:t>
            </a:r>
            <a:r>
              <a:rPr lang="es-ES" sz="2000" b="1" i="1" dirty="0">
                <a:solidFill>
                  <a:schemeClr val="bg1"/>
                </a:solidFill>
              </a:rPr>
              <a:t> Cristina</a:t>
            </a:r>
          </a:p>
        </p:txBody>
      </p:sp>
      <p:sp>
        <p:nvSpPr>
          <p:cNvPr id="35846" name="Text Box 6"/>
          <p:cNvSpPr txBox="1">
            <a:spLocks noChangeArrowheads="1"/>
          </p:cNvSpPr>
          <p:nvPr/>
        </p:nvSpPr>
        <p:spPr bwMode="auto">
          <a:xfrm>
            <a:off x="1058863" y="6021388"/>
            <a:ext cx="20002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2000" b="1" i="1" dirty="0">
                <a:solidFill>
                  <a:schemeClr val="bg1"/>
                </a:solidFill>
              </a:rPr>
              <a:t>Tenerife, </a:t>
            </a:r>
          </a:p>
        </p:txBody>
      </p:sp>
    </p:spTree>
  </p:cSld>
  <p:clrMapOvr>
    <a:masterClrMapping/>
  </p:clrMapOvr>
  <p:transition spd="med" advClick="0" advTm="5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Gomera">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Gomera</Template>
  <TotalTime>2</TotalTime>
  <Words>243</Words>
  <Application>Microsoft Office PowerPoint</Application>
  <PresentationFormat>Presentación en pantalla (4:3)</PresentationFormat>
  <Paragraphs>12</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La Gomera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2021-04-20T07:27:00Z</dcterms:created>
  <dcterms:modified xsi:type="dcterms:W3CDTF">2021-04-20T07:29:21Z</dcterms:modified>
</cp:coreProperties>
</file>