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2" r:id="rId2"/>
  </p:sldMasterIdLst>
  <p:sldIdLst>
    <p:sldId id="260" r:id="rId3"/>
    <p:sldId id="313" r:id="rId4"/>
    <p:sldId id="311" r:id="rId5"/>
    <p:sldId id="314" r:id="rId6"/>
    <p:sldId id="312" r:id="rId7"/>
    <p:sldId id="306" r:id="rId8"/>
    <p:sldId id="315" r:id="rId9"/>
    <p:sldId id="301" r:id="rId10"/>
    <p:sldId id="316" r:id="rId11"/>
    <p:sldId id="303" r:id="rId12"/>
    <p:sldId id="317" r:id="rId13"/>
    <p:sldId id="304" r:id="rId14"/>
    <p:sldId id="318" r:id="rId15"/>
    <p:sldId id="258" r:id="rId16"/>
    <p:sldId id="305" r:id="rId17"/>
    <p:sldId id="320" r:id="rId18"/>
    <p:sldId id="256" r:id="rId19"/>
    <p:sldId id="321" r:id="rId20"/>
    <p:sldId id="330" r:id="rId21"/>
    <p:sldId id="309" r:id="rId22"/>
    <p:sldId id="261" r:id="rId23"/>
    <p:sldId id="262" r:id="rId24"/>
    <p:sldId id="302" r:id="rId25"/>
    <p:sldId id="328" r:id="rId26"/>
    <p:sldId id="329" r:id="rId27"/>
    <p:sldId id="297" r:id="rId28"/>
    <p:sldId id="263" r:id="rId29"/>
    <p:sldId id="264" r:id="rId30"/>
    <p:sldId id="265" r:id="rId31"/>
    <p:sldId id="292" r:id="rId32"/>
    <p:sldId id="267" r:id="rId33"/>
    <p:sldId id="268" r:id="rId34"/>
    <p:sldId id="266" r:id="rId35"/>
    <p:sldId id="288" r:id="rId36"/>
    <p:sldId id="269" r:id="rId37"/>
    <p:sldId id="270" r:id="rId38"/>
    <p:sldId id="271" r:id="rId39"/>
    <p:sldId id="272" r:id="rId40"/>
    <p:sldId id="273" r:id="rId41"/>
    <p:sldId id="274" r:id="rId42"/>
    <p:sldId id="275" r:id="rId43"/>
    <p:sldId id="276" r:id="rId44"/>
    <p:sldId id="277" r:id="rId45"/>
    <p:sldId id="282" r:id="rId46"/>
    <p:sldId id="278" r:id="rId47"/>
    <p:sldId id="279" r:id="rId48"/>
    <p:sldId id="280" r:id="rId49"/>
    <p:sldId id="293" r:id="rId50"/>
    <p:sldId id="281" r:id="rId51"/>
    <p:sldId id="283" r:id="rId52"/>
    <p:sldId id="284" r:id="rId53"/>
    <p:sldId id="285" r:id="rId54"/>
    <p:sldId id="286" r:id="rId55"/>
    <p:sldId id="291" r:id="rId56"/>
    <p:sldId id="322" r:id="rId57"/>
    <p:sldId id="323" r:id="rId58"/>
    <p:sldId id="324" r:id="rId59"/>
    <p:sldId id="325" r:id="rId60"/>
    <p:sldId id="327" r:id="rId61"/>
    <p:sldId id="259" r:id="rId62"/>
    <p:sldId id="294" r:id="rId63"/>
    <p:sldId id="287" r:id="rId64"/>
    <p:sldId id="289" r:id="rId65"/>
    <p:sldId id="290" r:id="rId66"/>
    <p:sldId id="295" r:id="rId67"/>
    <p:sldId id="296" r:id="rId68"/>
    <p:sldId id="298" r:id="rId69"/>
    <p:sldId id="299" r:id="rId70"/>
    <p:sldId id="300" r:id="rId71"/>
    <p:sldId id="333" r:id="rId72"/>
    <p:sldId id="331" r:id="rId73"/>
    <p:sldId id="332" r:id="rId74"/>
    <p:sldId id="307" r:id="rId75"/>
    <p:sldId id="308" r:id="rId76"/>
    <p:sldId id="334" r:id="rId7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ZCsJ4Y+o4vDHppEPXWxAtg==" hashData="du+EX+jv2M0Te7Co9FYppdv10OI="/>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5F5F5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0" d="100"/>
          <a:sy n="70" d="100"/>
        </p:scale>
        <p:origin x="-99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C024754F-620D-472F-8D81-E139B9F1A2C9}" type="slidenum">
              <a:rPr lang="es-ES"/>
              <a:pPr>
                <a:defRPr/>
              </a:pPr>
              <a:t>‹Nº›</a:t>
            </a:fld>
            <a:endParaRPr lang="es-ES"/>
          </a:p>
        </p:txBody>
      </p:sp>
    </p:spTree>
    <p:extLst>
      <p:ext uri="{BB962C8B-B14F-4D97-AF65-F5344CB8AC3E}">
        <p14:creationId xmlns:p14="http://schemas.microsoft.com/office/powerpoint/2010/main" val="3246397821"/>
      </p:ext>
    </p:extLst>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D5E4B8F1-F325-49E1-8C92-E31C3267E6B6}" type="slidenum">
              <a:rPr lang="es-ES"/>
              <a:pPr>
                <a:defRPr/>
              </a:pPr>
              <a:t>‹Nº›</a:t>
            </a:fld>
            <a:endParaRPr lang="es-ES"/>
          </a:p>
        </p:txBody>
      </p:sp>
    </p:spTree>
    <p:extLst>
      <p:ext uri="{BB962C8B-B14F-4D97-AF65-F5344CB8AC3E}">
        <p14:creationId xmlns:p14="http://schemas.microsoft.com/office/powerpoint/2010/main" val="2392588654"/>
      </p:ext>
    </p:extLst>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F91E3F7B-CCEB-4BF3-B9DB-37096135271F}" type="slidenum">
              <a:rPr lang="es-ES"/>
              <a:pPr>
                <a:defRPr/>
              </a:pPr>
              <a:t>‹Nº›</a:t>
            </a:fld>
            <a:endParaRPr lang="es-ES"/>
          </a:p>
        </p:txBody>
      </p:sp>
    </p:spTree>
    <p:extLst>
      <p:ext uri="{BB962C8B-B14F-4D97-AF65-F5344CB8AC3E}">
        <p14:creationId xmlns:p14="http://schemas.microsoft.com/office/powerpoint/2010/main" val="628317680"/>
      </p:ext>
    </p:extLst>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p:txBody>
          <a:bodyPr/>
          <a:lstStyle>
            <a:lvl1pP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064A196F-55F2-44C4-BEA6-31E9BAE7BF38}" type="slidenum">
              <a:rPr lang="es-ES"/>
              <a:pPr>
                <a:defRPr/>
              </a:pPr>
              <a:t>‹Nº›</a:t>
            </a:fld>
            <a:endParaRPr lang="es-ES"/>
          </a:p>
        </p:txBody>
      </p:sp>
    </p:spTree>
    <p:extLst>
      <p:ext uri="{BB962C8B-B14F-4D97-AF65-F5344CB8AC3E}">
        <p14:creationId xmlns:p14="http://schemas.microsoft.com/office/powerpoint/2010/main" val="4154266759"/>
      </p:ext>
    </p:extLst>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p:txBody>
          <a:bodyPr/>
          <a:lstStyle>
            <a:lvl1pPr>
              <a:defRPr/>
            </a:lvl1pPr>
          </a:lstStyle>
          <a:p>
            <a:pPr>
              <a:defRPr/>
            </a:pPr>
            <a:endParaRPr lang="es-ES"/>
          </a:p>
        </p:txBody>
      </p:sp>
      <p:sp>
        <p:nvSpPr>
          <p:cNvPr id="8" name="Rectangle 5"/>
          <p:cNvSpPr>
            <a:spLocks noGrp="1" noChangeArrowheads="1"/>
          </p:cNvSpPr>
          <p:nvPr>
            <p:ph type="ftr" sz="quarter" idx="11"/>
          </p:nvPr>
        </p:nvSpPr>
        <p:spPr/>
        <p:txBody>
          <a:bodyPr/>
          <a:lstStyle>
            <a:lvl1pPr>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CC8F4393-5536-4230-A043-C951510C755C}" type="slidenum">
              <a:rPr lang="es-ES"/>
              <a:pPr>
                <a:defRPr/>
              </a:pPr>
              <a:t>‹Nº›</a:t>
            </a:fld>
            <a:endParaRPr lang="es-ES"/>
          </a:p>
        </p:txBody>
      </p:sp>
    </p:spTree>
    <p:extLst>
      <p:ext uri="{BB962C8B-B14F-4D97-AF65-F5344CB8AC3E}">
        <p14:creationId xmlns:p14="http://schemas.microsoft.com/office/powerpoint/2010/main" val="1102211821"/>
      </p:ext>
    </p:extLst>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p:txBody>
          <a:bodyPr/>
          <a:lstStyle>
            <a:lvl1pP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3668956E-F79F-403C-B674-D352AC9F400E}" type="slidenum">
              <a:rPr lang="es-ES"/>
              <a:pPr>
                <a:defRPr/>
              </a:pPr>
              <a:t>‹Nº›</a:t>
            </a:fld>
            <a:endParaRPr lang="es-ES"/>
          </a:p>
        </p:txBody>
      </p:sp>
    </p:spTree>
    <p:extLst>
      <p:ext uri="{BB962C8B-B14F-4D97-AF65-F5344CB8AC3E}">
        <p14:creationId xmlns:p14="http://schemas.microsoft.com/office/powerpoint/2010/main" val="2604986204"/>
      </p:ext>
    </p:extLst>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s-ES"/>
          </a:p>
        </p:txBody>
      </p:sp>
      <p:sp>
        <p:nvSpPr>
          <p:cNvPr id="3" name="Rectangle 5"/>
          <p:cNvSpPr>
            <a:spLocks noGrp="1" noChangeArrowheads="1"/>
          </p:cNvSpPr>
          <p:nvPr>
            <p:ph type="ftr" sz="quarter" idx="11"/>
          </p:nvPr>
        </p:nvSpPr>
        <p:spPr/>
        <p:txBody>
          <a:bodyPr/>
          <a:lstStyle>
            <a:lvl1pPr>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6498D9FB-8B1D-4355-A1FF-54C563A9BC24}" type="slidenum">
              <a:rPr lang="es-ES"/>
              <a:pPr>
                <a:defRPr/>
              </a:pPr>
              <a:t>‹Nº›</a:t>
            </a:fld>
            <a:endParaRPr lang="es-ES"/>
          </a:p>
        </p:txBody>
      </p:sp>
    </p:spTree>
    <p:extLst>
      <p:ext uri="{BB962C8B-B14F-4D97-AF65-F5344CB8AC3E}">
        <p14:creationId xmlns:p14="http://schemas.microsoft.com/office/powerpoint/2010/main" val="3760487116"/>
      </p:ext>
    </p:extLst>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176F2B2D-8DB2-46AB-A735-F575ACAF774C}" type="slidenum">
              <a:rPr lang="es-ES"/>
              <a:pPr>
                <a:defRPr/>
              </a:pPr>
              <a:t>‹Nº›</a:t>
            </a:fld>
            <a:endParaRPr lang="es-ES"/>
          </a:p>
        </p:txBody>
      </p:sp>
    </p:spTree>
    <p:extLst>
      <p:ext uri="{BB962C8B-B14F-4D97-AF65-F5344CB8AC3E}">
        <p14:creationId xmlns:p14="http://schemas.microsoft.com/office/powerpoint/2010/main" val="3190925277"/>
      </p:ext>
    </p:extLst>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AA2D540E-1E9F-4151-8125-D41EB190428F}" type="slidenum">
              <a:rPr lang="es-ES"/>
              <a:pPr>
                <a:defRPr/>
              </a:pPr>
              <a:t>‹Nº›</a:t>
            </a:fld>
            <a:endParaRPr lang="es-ES"/>
          </a:p>
        </p:txBody>
      </p:sp>
    </p:spTree>
    <p:extLst>
      <p:ext uri="{BB962C8B-B14F-4D97-AF65-F5344CB8AC3E}">
        <p14:creationId xmlns:p14="http://schemas.microsoft.com/office/powerpoint/2010/main" val="3719350351"/>
      </p:ext>
    </p:extLst>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266309BE-14B1-4B69-B88C-7072B96653DB}" type="slidenum">
              <a:rPr lang="es-ES"/>
              <a:pPr>
                <a:defRPr/>
              </a:pPr>
              <a:t>‹Nº›</a:t>
            </a:fld>
            <a:endParaRPr lang="es-ES"/>
          </a:p>
        </p:txBody>
      </p:sp>
    </p:spTree>
    <p:extLst>
      <p:ext uri="{BB962C8B-B14F-4D97-AF65-F5344CB8AC3E}">
        <p14:creationId xmlns:p14="http://schemas.microsoft.com/office/powerpoint/2010/main" val="2582888353"/>
      </p:ext>
    </p:extLst>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B3D72F8D-D331-4CFA-9C6C-BF15FD7717E5}" type="slidenum">
              <a:rPr lang="es-ES"/>
              <a:pPr>
                <a:defRPr/>
              </a:pPr>
              <a:t>‹Nº›</a:t>
            </a:fld>
            <a:endParaRPr lang="es-ES"/>
          </a:p>
        </p:txBody>
      </p:sp>
    </p:spTree>
    <p:extLst>
      <p:ext uri="{BB962C8B-B14F-4D97-AF65-F5344CB8AC3E}">
        <p14:creationId xmlns:p14="http://schemas.microsoft.com/office/powerpoint/2010/main" val="2705559753"/>
      </p:ext>
    </p:extLst>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594757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laboutiquedelpowerpoint.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68BFDFF2-46A1-4A85-8CC2-8E4BB6753D13}" type="slidenum">
              <a:rPr lang="es-ES"/>
              <a:pPr>
                <a:defRPr/>
              </a:pPr>
              <a:t>‹Nº›</a:t>
            </a:fld>
            <a:endParaRPr lang="es-ES"/>
          </a:p>
        </p:txBody>
      </p:sp>
      <p:sp>
        <p:nvSpPr>
          <p:cNvPr id="1031" name="WordArt 7">
            <a:hlinkClick r:id="rId13"/>
          </p:cNvPr>
          <p:cNvSpPr>
            <a:spLocks noChangeArrowheads="1" noChangeShapeType="1" noTextEdit="1"/>
          </p:cNvSpPr>
          <p:nvPr/>
        </p:nvSpPr>
        <p:spPr bwMode="auto">
          <a:xfrm>
            <a:off x="6877050" y="5949950"/>
            <a:ext cx="2073275" cy="657225"/>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r>
              <a:rPr lang="es-ES" sz="1200" kern="10">
                <a:ln w="9525">
                  <a:round/>
                  <a:headEnd/>
                  <a:tailEnd/>
                </a:ln>
                <a:gradFill rotWithShape="1">
                  <a:gsLst>
                    <a:gs pos="0">
                      <a:srgbClr val="FFF200"/>
                    </a:gs>
                    <a:gs pos="45000">
                      <a:srgbClr val="FF7A00"/>
                    </a:gs>
                    <a:gs pos="70000">
                      <a:srgbClr val="FF0300"/>
                    </a:gs>
                    <a:gs pos="100000">
                      <a:srgbClr val="4D0808"/>
                    </a:gs>
                  </a:gsLst>
                  <a:path path="rect">
                    <a:fillToRect l="100000" b="100000"/>
                  </a:path>
                </a:gradFill>
                <a:latin typeface="Arial Black"/>
              </a:rPr>
              <a:t>www.</a:t>
            </a:r>
          </a:p>
          <a:p>
            <a:pPr algn="ctr"/>
            <a:r>
              <a:rPr lang="es-ES" sz="1200" kern="10">
                <a:ln w="9525">
                  <a:round/>
                  <a:headEnd/>
                  <a:tailEnd/>
                </a:ln>
                <a:gradFill rotWithShape="1">
                  <a:gsLst>
                    <a:gs pos="0">
                      <a:srgbClr val="FFF200"/>
                    </a:gs>
                    <a:gs pos="45000">
                      <a:srgbClr val="FF7A00"/>
                    </a:gs>
                    <a:gs pos="70000">
                      <a:srgbClr val="FF0300"/>
                    </a:gs>
                    <a:gs pos="100000">
                      <a:srgbClr val="4D0808"/>
                    </a:gs>
                  </a:gsLst>
                  <a:path path="rect">
                    <a:fillToRect l="100000" b="100000"/>
                  </a:path>
                </a:gradFill>
                <a:latin typeface="Arial Black"/>
              </a:rPr>
              <a:t>   laboutiquedelpowerpoint.</a:t>
            </a:r>
          </a:p>
          <a:p>
            <a:pPr algn="ctr"/>
            <a:r>
              <a:rPr lang="es-ES" sz="1200" kern="10">
                <a:ln w="9525">
                  <a:round/>
                  <a:headEnd/>
                  <a:tailEnd/>
                </a:ln>
                <a:gradFill rotWithShape="1">
                  <a:gsLst>
                    <a:gs pos="0">
                      <a:srgbClr val="FFF200"/>
                    </a:gs>
                    <a:gs pos="45000">
                      <a:srgbClr val="FF7A00"/>
                    </a:gs>
                    <a:gs pos="70000">
                      <a:srgbClr val="FF0300"/>
                    </a:gs>
                    <a:gs pos="100000">
                      <a:srgbClr val="4D0808"/>
                    </a:gs>
                  </a:gsLst>
                  <a:path path="rect">
                    <a:fillToRect l="100000" b="100000"/>
                  </a:path>
                </a:gradFill>
                <a:latin typeface="Arial Black"/>
              </a:rPr>
              <a:t>                                          com</a:t>
            </a:r>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ransition spd="slow">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8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 Id="rId5" Type="http://schemas.openxmlformats.org/officeDocument/2006/relationships/image" Target="../media/image81.gif"/><Relationship Id="rId4" Type="http://schemas.openxmlformats.org/officeDocument/2006/relationships/image" Target="../media/image80.gif"/></Relationships>
</file>

<file path=ppt/slides/_rels/slide74.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314" name="Picture 4" descr="untitl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33375"/>
            <a:ext cx="4286250" cy="539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 Box 5"/>
          <p:cNvSpPr txBox="1">
            <a:spLocks noChangeArrowheads="1"/>
          </p:cNvSpPr>
          <p:nvPr/>
        </p:nvSpPr>
        <p:spPr bwMode="auto">
          <a:xfrm>
            <a:off x="2751138" y="726440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s-ES"/>
          </a:p>
        </p:txBody>
      </p:sp>
      <p:sp>
        <p:nvSpPr>
          <p:cNvPr id="13316" name="WordArt 6"/>
          <p:cNvSpPr>
            <a:spLocks noChangeArrowheads="1" noChangeShapeType="1" noTextEdit="1"/>
          </p:cNvSpPr>
          <p:nvPr/>
        </p:nvSpPr>
        <p:spPr bwMode="auto">
          <a:xfrm>
            <a:off x="3929063" y="3714750"/>
            <a:ext cx="5113337" cy="1139825"/>
          </a:xfrm>
          <a:prstGeom prst="rect">
            <a:avLst/>
          </a:prstGeom>
        </p:spPr>
        <p:txBody>
          <a:bodyPr wrap="none" fromWordArt="1">
            <a:prstTxWarp prst="textPlain">
              <a:avLst>
                <a:gd name="adj" fmla="val 50000"/>
              </a:avLst>
            </a:prstTxWarp>
          </a:bodyPr>
          <a:lstStyle/>
          <a:p>
            <a:pPr algn="ctr"/>
            <a:r>
              <a:rPr lang="pt-BR" sz="3600" kern="1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rPr>
              <a:t>CATEDRAL</a:t>
            </a:r>
          </a:p>
          <a:p>
            <a:pPr algn="ctr"/>
            <a:r>
              <a:rPr lang="pt-BR" sz="3600" kern="1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rPr>
              <a:t>DE</a:t>
            </a:r>
          </a:p>
          <a:p>
            <a:pPr algn="ctr"/>
            <a:r>
              <a:rPr lang="pt-BR" sz="3600" kern="1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rPr>
              <a:t>SANTIAGO DE COMPOSTELA</a:t>
            </a:r>
            <a:endParaRPr lang="es-ES" sz="3600" kern="1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endParaRPr>
          </a:p>
        </p:txBody>
      </p:sp>
      <p:sp>
        <p:nvSpPr>
          <p:cNvPr id="13317" name="WordArt 7"/>
          <p:cNvSpPr>
            <a:spLocks noChangeArrowheads="1" noChangeShapeType="1" noTextEdit="1"/>
          </p:cNvSpPr>
          <p:nvPr/>
        </p:nvSpPr>
        <p:spPr bwMode="auto">
          <a:xfrm>
            <a:off x="1071563" y="6143625"/>
            <a:ext cx="6743700" cy="314325"/>
          </a:xfrm>
          <a:prstGeom prst="rect">
            <a:avLst/>
          </a:prstGeom>
        </p:spPr>
        <p:txBody>
          <a:bodyPr wrap="none" fromWordArt="1">
            <a:prstTxWarp prst="textPlain">
              <a:avLst>
                <a:gd name="adj" fmla="val 50000"/>
              </a:avLst>
            </a:prstTxWarp>
          </a:bodyPr>
          <a:lstStyle/>
          <a:p>
            <a:pPr algn="ctr"/>
            <a:r>
              <a:rPr lang="pt-BR" kern="10" dirty="0" smtClean="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rPr>
              <a:t>AÑO </a:t>
            </a:r>
            <a:r>
              <a:rPr lang="pt-BR" kern="10" dirty="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rPr>
              <a:t>SANTO </a:t>
            </a:r>
            <a:r>
              <a:rPr lang="pt-BR" kern="10" dirty="0" smtClean="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rPr>
              <a:t>COMPOSTELANO</a:t>
            </a:r>
            <a:endParaRPr lang="es-ES" kern="10" dirty="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endParaRPr>
          </a:p>
        </p:txBody>
      </p:sp>
      <p:sp>
        <p:nvSpPr>
          <p:cNvPr id="13318" name="WordArt 8"/>
          <p:cNvSpPr>
            <a:spLocks noChangeArrowheads="1" noChangeShapeType="1" noTextEdit="1"/>
          </p:cNvSpPr>
          <p:nvPr/>
        </p:nvSpPr>
        <p:spPr bwMode="auto">
          <a:xfrm>
            <a:off x="5292725" y="981075"/>
            <a:ext cx="2374900" cy="1800225"/>
          </a:xfrm>
          <a:prstGeom prst="rect">
            <a:avLst/>
          </a:prstGeom>
        </p:spPr>
        <p:txBody>
          <a:bodyPr wrap="none" fromWordArt="1">
            <a:prstTxWarp prst="textPlain">
              <a:avLst>
                <a:gd name="adj" fmla="val 50000"/>
              </a:avLst>
            </a:prstTxWarp>
          </a:bodyPr>
          <a:lstStyle/>
          <a:p>
            <a:pPr algn="ctr"/>
            <a:r>
              <a:rPr lang="es-ES" sz="2800" kern="10" dirty="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rPr>
              <a:t>LA CORUÑA</a:t>
            </a:r>
          </a:p>
          <a:p>
            <a:pPr algn="ctr"/>
            <a:r>
              <a:rPr lang="es-ES" sz="2800" kern="10" dirty="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rPr>
              <a:t>GALICIA</a:t>
            </a:r>
          </a:p>
          <a:p>
            <a:pPr algn="ctr"/>
            <a:r>
              <a:rPr lang="es-ES" sz="2800" kern="10" dirty="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rPr>
              <a:t>ESPAÑA</a:t>
            </a:r>
          </a:p>
        </p:txBody>
      </p:sp>
    </p:spTree>
  </p:cSld>
  <p:clrMapOvr>
    <a:masterClrMapping/>
  </p:clrMapOvr>
  <p:transition spd="slow">
    <p:zoom/>
    <p:sndAc>
      <p:stSnd loop="1">
        <p:snd r:embed="rId2" name="Milladoiro - Camiño de Santiag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Picture 5" descr="camino_santiago_foto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1116013" y="2852738"/>
            <a:ext cx="7669212" cy="338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b="1">
                <a:solidFill>
                  <a:schemeClr val="bg1"/>
                </a:solidFill>
              </a:rPr>
              <a:t>El Camino de Santiago es una ruta de peregrinación que va por toda Europa con la meta de llegar a la catedral de Santiago de Compostela donde según la leyenda están enterrados los restos del apóstol Santiago. En los últimos años ha crecido el número de gente que hace El Camino por razones espirituales, turísticas y la razón de cada uno. </a:t>
            </a:r>
          </a:p>
          <a:p>
            <a:endParaRPr lang="es-ES" b="1">
              <a:solidFill>
                <a:schemeClr val="bg1"/>
              </a:solidFill>
            </a:endParaRPr>
          </a:p>
          <a:p>
            <a:r>
              <a:rPr lang="es-ES" b="1">
                <a:solidFill>
                  <a:schemeClr val="bg1"/>
                </a:solidFill>
              </a:rPr>
              <a:t>El Camino de Santiago ha sido declarado por la UNESCO : </a:t>
            </a:r>
            <a:r>
              <a:rPr lang="es-ES" b="1" i="1" u="sng">
                <a:solidFill>
                  <a:schemeClr val="bg1"/>
                </a:solidFill>
              </a:rPr>
              <a:t>Patrimonio de la</a:t>
            </a:r>
            <a:r>
              <a:rPr lang="es-ES" b="1">
                <a:solidFill>
                  <a:schemeClr val="bg1"/>
                </a:solidFill>
              </a:rPr>
              <a:t> </a:t>
            </a:r>
            <a:r>
              <a:rPr lang="es-ES" b="1" i="1" u="sng">
                <a:solidFill>
                  <a:schemeClr val="bg1"/>
                </a:solidFill>
              </a:rPr>
              <a:t>Humanidad</a:t>
            </a:r>
            <a:r>
              <a:rPr lang="es-ES" b="1">
                <a:solidFill>
                  <a:schemeClr val="bg1"/>
                </a:solidFill>
              </a:rPr>
              <a:t>; </a:t>
            </a:r>
            <a:r>
              <a:rPr lang="es-ES" b="1" i="1" u="sng">
                <a:solidFill>
                  <a:schemeClr val="bg1"/>
                </a:solidFill>
              </a:rPr>
              <a:t>Itinerario Cultural Europeo</a:t>
            </a:r>
            <a:r>
              <a:rPr lang="es-ES" b="1">
                <a:solidFill>
                  <a:schemeClr val="bg1"/>
                </a:solidFill>
              </a:rPr>
              <a:t> por el consejo de Europa y ha recibido el título honorífico de </a:t>
            </a:r>
            <a:r>
              <a:rPr lang="es-ES" b="1" i="1" u="sng">
                <a:solidFill>
                  <a:schemeClr val="bg1"/>
                </a:solidFill>
              </a:rPr>
              <a:t>Calle mayor de Europa</a:t>
            </a:r>
          </a:p>
          <a:p>
            <a:endParaRPr lang="es-ES" b="1" i="1">
              <a:solidFill>
                <a:schemeClr val="bg1"/>
              </a:solidFill>
            </a:endParaRPr>
          </a:p>
        </p:txBody>
      </p:sp>
      <p:pic>
        <p:nvPicPr>
          <p:cNvPr id="15363" name="Picture 7" descr="Logo-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7432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4" descr="DIVERSAS SEÑALIZACIONES DEL CAMI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43150"/>
            <a:ext cx="9144000" cy="451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ext Box 5"/>
          <p:cNvSpPr txBox="1">
            <a:spLocks noChangeArrowheads="1"/>
          </p:cNvSpPr>
          <p:nvPr/>
        </p:nvSpPr>
        <p:spPr bwMode="auto">
          <a:xfrm>
            <a:off x="0" y="620713"/>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400" b="1">
                <a:solidFill>
                  <a:schemeClr val="bg1"/>
                </a:solidFill>
              </a:rPr>
              <a:t>Diversas indicaciones del camino</a:t>
            </a:r>
          </a:p>
        </p:txBody>
      </p:sp>
      <p:sp>
        <p:nvSpPr>
          <p:cNvPr id="16388" name="Line 7"/>
          <p:cNvSpPr>
            <a:spLocks noChangeShapeType="1"/>
          </p:cNvSpPr>
          <p:nvPr/>
        </p:nvSpPr>
        <p:spPr bwMode="auto">
          <a:xfrm>
            <a:off x="0" y="2349500"/>
            <a:ext cx="9144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Picture 6" descr="LSA CRUZ DE SANTIA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428625"/>
            <a:ext cx="4200525" cy="570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Rectangle 4"/>
          <p:cNvSpPr>
            <a:spLocks noChangeArrowheads="1"/>
          </p:cNvSpPr>
          <p:nvPr/>
        </p:nvSpPr>
        <p:spPr bwMode="auto">
          <a:xfrm>
            <a:off x="4716463" y="1557338"/>
            <a:ext cx="3816350"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b="1">
                <a:solidFill>
                  <a:schemeClr val="bg1"/>
                </a:solidFill>
              </a:rPr>
              <a:t>El Camino de Santiago no sólo tuvo repercusiones de tipo religioso. Para España supuso uno de los hechos de mayor trascendencia de su historia medieval.</a:t>
            </a:r>
          </a:p>
          <a:p>
            <a:r>
              <a:rPr lang="es-ES" b="1">
                <a:solidFill>
                  <a:schemeClr val="bg1"/>
                </a:solidFill>
              </a:rPr>
              <a:t>Gracias a la peregrinación se construyeron iglesias, monasterios, puentes y hospitales, surgieron nuevas ciudades, nuevos asentamientos de emigrantes francos y un intercambio cultural sin precedente</a:t>
            </a:r>
          </a:p>
        </p:txBody>
      </p:sp>
      <p:sp>
        <p:nvSpPr>
          <p:cNvPr id="17412" name="Text Box 7"/>
          <p:cNvSpPr txBox="1">
            <a:spLocks noChangeArrowheads="1"/>
          </p:cNvSpPr>
          <p:nvPr/>
        </p:nvSpPr>
        <p:spPr bwMode="auto">
          <a:xfrm>
            <a:off x="1166813" y="6184900"/>
            <a:ext cx="2470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 b="1">
                <a:solidFill>
                  <a:schemeClr val="bg1"/>
                </a:solidFill>
              </a:rPr>
              <a:t>CRUZ DE SANTIAGO</a:t>
            </a:r>
          </a:p>
        </p:txBody>
      </p:sp>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Picture 4" descr="CAMINO DEL NORTE O CAMINO PRIMITI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51038"/>
            <a:ext cx="9144000" cy="490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 Box 5"/>
          <p:cNvSpPr txBox="1">
            <a:spLocks noChangeArrowheads="1"/>
          </p:cNvSpPr>
          <p:nvPr/>
        </p:nvSpPr>
        <p:spPr bwMode="auto">
          <a:xfrm>
            <a:off x="0" y="566738"/>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400" b="1">
                <a:solidFill>
                  <a:schemeClr val="bg1"/>
                </a:solidFill>
              </a:rPr>
              <a:t>CAMINO PRIMITIVO</a:t>
            </a:r>
          </a:p>
        </p:txBody>
      </p:sp>
      <p:sp>
        <p:nvSpPr>
          <p:cNvPr id="18436" name="Line 7"/>
          <p:cNvSpPr>
            <a:spLocks noChangeShapeType="1"/>
          </p:cNvSpPr>
          <p:nvPr/>
        </p:nvSpPr>
        <p:spPr bwMode="auto">
          <a:xfrm>
            <a:off x="0" y="1916113"/>
            <a:ext cx="9144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Picture 4" descr="25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3" name="Text Box 5"/>
          <p:cNvSpPr txBox="1">
            <a:spLocks noChangeArrowheads="1"/>
          </p:cNvSpPr>
          <p:nvPr/>
        </p:nvSpPr>
        <p:spPr bwMode="auto">
          <a:xfrm>
            <a:off x="879475" y="134938"/>
            <a:ext cx="4433888" cy="457200"/>
          </a:xfrm>
          <a:prstGeom prst="rect">
            <a:avLst/>
          </a:prstGeom>
          <a:noFill/>
          <a:ln w="9525">
            <a:noFill/>
            <a:miter lim="800000"/>
            <a:headEnd/>
            <a:tailEnd/>
          </a:ln>
          <a:effectLst>
            <a:outerShdw dist="35921" dir="2700000" algn="ctr" rotWithShape="0">
              <a:schemeClr val="bg2"/>
            </a:outerShdw>
          </a:effectLst>
        </p:spPr>
        <p:txBody>
          <a:bodyPr wrap="none">
            <a:spAutoFit/>
          </a:bodyPr>
          <a:lstStyle/>
          <a:p>
            <a:pPr>
              <a:defRPr/>
            </a:pPr>
            <a:r>
              <a:rPr lang="es-ES" sz="2400" b="1" dirty="0">
                <a:solidFill>
                  <a:schemeClr val="bg1"/>
                </a:solidFill>
              </a:rPr>
              <a:t>IMAGENES DE PEREGRINOS</a:t>
            </a:r>
          </a:p>
        </p:txBody>
      </p:sp>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Text Box 4"/>
          <p:cNvSpPr txBox="1">
            <a:spLocks noChangeArrowheads="1"/>
          </p:cNvSpPr>
          <p:nvPr/>
        </p:nvSpPr>
        <p:spPr bwMode="auto">
          <a:xfrm>
            <a:off x="5219700" y="3429000"/>
            <a:ext cx="3924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400" b="1">
                <a:solidFill>
                  <a:schemeClr val="bg1"/>
                </a:solidFill>
              </a:rPr>
              <a:t>CAMINO DE LA PLATA</a:t>
            </a:r>
          </a:p>
        </p:txBody>
      </p:sp>
      <p:sp>
        <p:nvSpPr>
          <p:cNvPr id="20483" name="Line 5"/>
          <p:cNvSpPr>
            <a:spLocks noChangeShapeType="1"/>
          </p:cNvSpPr>
          <p:nvPr/>
        </p:nvSpPr>
        <p:spPr bwMode="auto">
          <a:xfrm>
            <a:off x="5148263" y="0"/>
            <a:ext cx="0" cy="68580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endParaRPr lang="es-ES"/>
          </a:p>
        </p:txBody>
      </p:sp>
      <p:grpSp>
        <p:nvGrpSpPr>
          <p:cNvPr id="20484" name="Group 8"/>
          <p:cNvGrpSpPr>
            <a:grpSpLocks/>
          </p:cNvGrpSpPr>
          <p:nvPr/>
        </p:nvGrpSpPr>
        <p:grpSpPr bwMode="auto">
          <a:xfrm>
            <a:off x="0" y="0"/>
            <a:ext cx="5148263" cy="6858000"/>
            <a:chOff x="0" y="0"/>
            <a:chExt cx="3243" cy="4320"/>
          </a:xfrm>
        </p:grpSpPr>
        <p:pic>
          <p:nvPicPr>
            <p:cNvPr id="20486" name="Picture 3" descr="cprataVIA DE LA PRA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243"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7" name="Rectangle 6" descr="cprataVIA DE LA PRATAA"/>
            <p:cNvSpPr>
              <a:spLocks noChangeArrowheads="1"/>
            </p:cNvSpPr>
            <p:nvPr/>
          </p:nvSpPr>
          <p:spPr bwMode="auto">
            <a:xfrm>
              <a:off x="2381" y="2160"/>
              <a:ext cx="862" cy="2160"/>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
            </a:p>
          </p:txBody>
        </p:sp>
        <p:sp>
          <p:nvSpPr>
            <p:cNvPr id="20488" name="Rectangle 7" descr="cprataVIA DE LA PRATAA"/>
            <p:cNvSpPr>
              <a:spLocks noChangeArrowheads="1"/>
            </p:cNvSpPr>
            <p:nvPr/>
          </p:nvSpPr>
          <p:spPr bwMode="auto">
            <a:xfrm>
              <a:off x="2154" y="2568"/>
              <a:ext cx="408" cy="1752"/>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
            </a:p>
          </p:txBody>
        </p:sp>
      </p:grpSp>
      <p:pic>
        <p:nvPicPr>
          <p:cNvPr id="20485" name="Picture 9" descr="2601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5663" y="3860800"/>
            <a:ext cx="1743075"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4" descr="hotel-parador-camino-de-santia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2" descr="cfran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60575"/>
            <a:ext cx="9144000" cy="479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ext Box 3"/>
          <p:cNvSpPr txBox="1">
            <a:spLocks noChangeArrowheads="1"/>
          </p:cNvSpPr>
          <p:nvPr/>
        </p:nvSpPr>
        <p:spPr bwMode="auto">
          <a:xfrm>
            <a:off x="0" y="566738"/>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400" b="1">
                <a:solidFill>
                  <a:schemeClr val="bg1"/>
                </a:solidFill>
              </a:rPr>
              <a:t>CAMINO FRANCES</a:t>
            </a:r>
          </a:p>
        </p:txBody>
      </p:sp>
      <p:sp>
        <p:nvSpPr>
          <p:cNvPr id="22532" name="Line 4"/>
          <p:cNvSpPr>
            <a:spLocks noChangeShapeType="1"/>
          </p:cNvSpPr>
          <p:nvPr/>
        </p:nvSpPr>
        <p:spPr bwMode="auto">
          <a:xfrm>
            <a:off x="0" y="2060575"/>
            <a:ext cx="9144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Picture 4" descr="25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2" descr="cportugu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538" y="0"/>
            <a:ext cx="47164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 Box 3"/>
          <p:cNvSpPr txBox="1">
            <a:spLocks noChangeArrowheads="1"/>
          </p:cNvSpPr>
          <p:nvPr/>
        </p:nvSpPr>
        <p:spPr bwMode="auto">
          <a:xfrm>
            <a:off x="0" y="2800350"/>
            <a:ext cx="4427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400" b="1">
                <a:solidFill>
                  <a:schemeClr val="bg1"/>
                </a:solidFill>
              </a:rPr>
              <a:t>CAMINO PORTUGUES</a:t>
            </a:r>
          </a:p>
        </p:txBody>
      </p:sp>
      <p:sp>
        <p:nvSpPr>
          <p:cNvPr id="24580" name="Line 4"/>
          <p:cNvSpPr>
            <a:spLocks noChangeShapeType="1"/>
          </p:cNvSpPr>
          <p:nvPr/>
        </p:nvSpPr>
        <p:spPr bwMode="auto">
          <a:xfrm>
            <a:off x="4427538" y="0"/>
            <a:ext cx="0" cy="68580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2" name="Picture 4" descr="25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Picture 5" descr="MONUMENTO AL PEREGRINO BURGOS"/>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Rectangle 4"/>
          <p:cNvSpPr>
            <a:spLocks noChangeArrowheads="1"/>
          </p:cNvSpPr>
          <p:nvPr/>
        </p:nvSpPr>
        <p:spPr bwMode="auto">
          <a:xfrm>
            <a:off x="684213" y="2708275"/>
            <a:ext cx="7524750"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 b="1">
                <a:solidFill>
                  <a:srgbClr val="5F5F5F"/>
                </a:solidFill>
              </a:rPr>
              <a:t>Los peregrinos llevan un documento llamado "credencial" que es como un "pasaporte" que los identifica como tal. </a:t>
            </a:r>
          </a:p>
          <a:p>
            <a:r>
              <a:rPr lang="es-ES" b="1">
                <a:solidFill>
                  <a:srgbClr val="5F5F5F"/>
                </a:solidFill>
              </a:rPr>
              <a:t>La "credencial" se obtiene en las parroquias, cofradías, asociaciones de amigos del Camino, .... También se puede conseguir en el mismo Camino de Santiago en algunos albergues o iglesias, y en todos los puntos en los que habitualmente se empieza a hacer el Camino se consigue sin problema.</a:t>
            </a:r>
          </a:p>
          <a:p>
            <a:r>
              <a:rPr lang="es-ES" b="1">
                <a:solidFill>
                  <a:srgbClr val="5F5F5F"/>
                </a:solidFill>
              </a:rPr>
              <a:t>La "credencial" sirve para acreditar la condición de peregrino para ser acogido en los albergues del Camino, y también para solicitar la "Compostela" cuando se llega a Santiago. En la credencial se van poniendo "sellos" de los lugares por los que se pasa. </a:t>
            </a:r>
          </a:p>
          <a:p>
            <a:r>
              <a:rPr lang="es-ES" b="1">
                <a:solidFill>
                  <a:srgbClr val="5F5F5F"/>
                </a:solidFill>
              </a:rPr>
              <a:t>Cada día hay que poner por lo menos un "sello" (normalmente el sello del albergue en el que se pernocta), y así en la credencial queda constancia del camino que se va recorriendo.</a:t>
            </a:r>
          </a:p>
        </p:txBody>
      </p:sp>
    </p:spTree>
  </p:cSld>
  <p:clrMapOvr>
    <a:masterClrMapping/>
  </p:clrMapOvr>
  <p:transition spd="slow">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Picture 5" descr="800px-Pilgrim_Passport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30300"/>
            <a:ext cx="9144000" cy="572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 Box 3"/>
          <p:cNvSpPr txBox="1">
            <a:spLocks noChangeArrowheads="1"/>
          </p:cNvSpPr>
          <p:nvPr/>
        </p:nvSpPr>
        <p:spPr bwMode="auto">
          <a:xfrm>
            <a:off x="0" y="331788"/>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400" b="1">
                <a:solidFill>
                  <a:schemeClr val="bg1"/>
                </a:solidFill>
              </a:rPr>
              <a:t>CERTIFICACION DEL PASO</a:t>
            </a:r>
          </a:p>
        </p:txBody>
      </p:sp>
      <p:sp>
        <p:nvSpPr>
          <p:cNvPr id="27652" name="Line 7"/>
          <p:cNvSpPr>
            <a:spLocks noChangeShapeType="1"/>
          </p:cNvSpPr>
          <p:nvPr/>
        </p:nvSpPr>
        <p:spPr bwMode="auto">
          <a:xfrm>
            <a:off x="0" y="1125538"/>
            <a:ext cx="9144000" cy="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4" descr="26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Picture 6" descr="450px-Catedral_0603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6850" y="836613"/>
            <a:ext cx="3867150" cy="515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Rectangle 4"/>
          <p:cNvSpPr>
            <a:spLocks noChangeArrowheads="1"/>
          </p:cNvSpPr>
          <p:nvPr/>
        </p:nvSpPr>
        <p:spPr bwMode="auto">
          <a:xfrm>
            <a:off x="468313" y="1341438"/>
            <a:ext cx="5113337"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 sz="2000" b="1">
                <a:solidFill>
                  <a:schemeClr val="bg1"/>
                </a:solidFill>
              </a:rPr>
              <a:t>Centro románico, cultural y artístico por excelencia de la provincia coruñesa es, sin duda, </a:t>
            </a:r>
            <a:r>
              <a:rPr lang="es-ES" sz="2000" b="1" i="1">
                <a:solidFill>
                  <a:schemeClr val="bg1"/>
                </a:solidFill>
              </a:rPr>
              <a:t>Santiago de Compostela. </a:t>
            </a:r>
          </a:p>
          <a:p>
            <a:endParaRPr lang="es-ES" sz="2000" b="1" i="1">
              <a:solidFill>
                <a:schemeClr val="bg1"/>
              </a:solidFill>
            </a:endParaRPr>
          </a:p>
          <a:p>
            <a:r>
              <a:rPr lang="es-ES" sz="2000" b="1">
                <a:solidFill>
                  <a:schemeClr val="bg1"/>
                </a:solidFill>
              </a:rPr>
              <a:t>Corazón espiritual de la España y aún más, de toda la Europa medieval. </a:t>
            </a:r>
          </a:p>
          <a:p>
            <a:endParaRPr lang="es-ES" sz="2000" b="1">
              <a:solidFill>
                <a:schemeClr val="bg1"/>
              </a:solidFill>
            </a:endParaRPr>
          </a:p>
          <a:p>
            <a:r>
              <a:rPr lang="es-ES" sz="2000" b="1">
                <a:solidFill>
                  <a:schemeClr val="bg1"/>
                </a:solidFill>
              </a:rPr>
              <a:t>Compostela cuenta con uno de los monumentos más importantes de la cristiandad de todos los tiempos, nos referimos a la </a:t>
            </a:r>
            <a:r>
              <a:rPr lang="es-ES" sz="2000" b="1" i="1">
                <a:solidFill>
                  <a:schemeClr val="bg1"/>
                </a:solidFill>
              </a:rPr>
              <a:t>Catedral Románica de Santiago</a:t>
            </a:r>
            <a:r>
              <a:rPr lang="es-ES" sz="2000" b="1">
                <a:solidFill>
                  <a:schemeClr val="bg1"/>
                </a:solidFill>
              </a:rPr>
              <a:t>, destino de millones de peregrinos desde hace más de mil años.</a:t>
            </a:r>
          </a:p>
          <a:p>
            <a:r>
              <a:rPr lang="es-ES" sz="2000" b="1">
                <a:solidFill>
                  <a:schemeClr val="bg1"/>
                </a:solidFill>
              </a:rPr>
              <a:t> </a:t>
            </a:r>
          </a:p>
        </p:txBody>
      </p:sp>
    </p:spTree>
  </p:cSld>
  <p:clrMapOvr>
    <a:masterClrMapping/>
  </p:clrMapOvr>
  <p:transition spd="slow">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2" name="Picture 5" descr="santiago_enc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072063" cy="363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4"/>
          <p:cNvSpPr>
            <a:spLocks noChangeArrowheads="1"/>
          </p:cNvSpPr>
          <p:nvPr/>
        </p:nvSpPr>
        <p:spPr bwMode="auto">
          <a:xfrm>
            <a:off x="1692275" y="3573463"/>
            <a:ext cx="6624638" cy="256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b="1">
                <a:solidFill>
                  <a:schemeClr val="bg1"/>
                </a:solidFill>
              </a:rPr>
              <a:t>La Catedral de Santiago de Compostela, se encuentra ubicado en la provincia de La Coruña en Galicia; en las diferentes salas que allí existen se encuentran en exhibición piezas recogidas en excavaciones realizadas dentro de la Catedral </a:t>
            </a:r>
          </a:p>
          <a:p>
            <a:r>
              <a:rPr lang="es-ES" b="1">
                <a:solidFill>
                  <a:schemeClr val="bg1"/>
                </a:solidFill>
              </a:rPr>
              <a:t>Se encuentra a disposición diversas visitas como son: al claustro, la biblioteca, la capilla de las reliquias, la colección de tapices; así como también el Pórtico de la Gloria y el Palacio de Gelmírez</a:t>
            </a:r>
          </a:p>
        </p:txBody>
      </p:sp>
    </p:spTree>
  </p:cSld>
  <p:clrMapOvr>
    <a:masterClrMapping/>
  </p:clrMapOvr>
  <p:transition spd="slow">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1746" name="Picture 4" descr="27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0" name="Picture 4" descr="a-view-across-from-th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Picture 4" descr="catedral-santiago-de-compostela-esp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8" name="Picture 5" descr="santiago-de-compostela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5842" name="Picture 4" descr="plaza do obradoi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6866" name="Picture 4" descr="26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7890" name="Picture 4" descr="26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8914" name="Group 8"/>
          <p:cNvGrpSpPr>
            <a:grpSpLocks/>
          </p:cNvGrpSpPr>
          <p:nvPr/>
        </p:nvGrpSpPr>
        <p:grpSpPr bwMode="auto">
          <a:xfrm>
            <a:off x="0" y="0"/>
            <a:ext cx="9144000" cy="6858000"/>
            <a:chOff x="0" y="0"/>
            <a:chExt cx="5760" cy="4320"/>
          </a:xfrm>
        </p:grpSpPr>
        <p:pic>
          <p:nvPicPr>
            <p:cNvPr id="38915" name="Picture 6" descr="plaza de la quintana acceso a la puerta san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76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7"/>
            <p:cNvSpPr>
              <a:spLocks noChangeArrowheads="1"/>
            </p:cNvSpPr>
            <p:nvPr/>
          </p:nvSpPr>
          <p:spPr bwMode="auto">
            <a:xfrm>
              <a:off x="0" y="4110"/>
              <a:ext cx="5760" cy="210"/>
            </a:xfrm>
            <a:prstGeom prst="rect">
              <a:avLst/>
            </a:prstGeom>
            <a:solidFill>
              <a:schemeClr val="tx2"/>
            </a:solidFill>
            <a:ln w="9525">
              <a:solidFill>
                <a:schemeClr val="tx1"/>
              </a:solidFill>
              <a:miter lim="800000"/>
              <a:headEnd/>
              <a:tailEnd/>
            </a:ln>
          </p:spPr>
          <p:txBody>
            <a:bodyPr wrap="none" anchor="ctr"/>
            <a:lstStyle/>
            <a:p>
              <a:pPr algn="ctr"/>
              <a:r>
                <a:rPr lang="es-ES" sz="2000" b="1">
                  <a:solidFill>
                    <a:schemeClr val="bg1"/>
                  </a:solidFill>
                </a:rPr>
                <a:t>PLAZA DE LA QUINTANA – ACCESO A LA PUERTA SAGRADA</a:t>
              </a:r>
            </a:p>
          </p:txBody>
        </p:sp>
      </p:grpSp>
    </p:spTree>
  </p:cSld>
  <p:clrMapOvr>
    <a:masterClrMapping/>
  </p:clrMapOvr>
  <p:transition spd="slow">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9938" name="Group 15"/>
          <p:cNvGrpSpPr>
            <a:grpSpLocks/>
          </p:cNvGrpSpPr>
          <p:nvPr/>
        </p:nvGrpSpPr>
        <p:grpSpPr bwMode="auto">
          <a:xfrm>
            <a:off x="0" y="0"/>
            <a:ext cx="9144000" cy="6858000"/>
            <a:chOff x="0" y="0"/>
            <a:chExt cx="5760" cy="4320"/>
          </a:xfrm>
        </p:grpSpPr>
        <p:pic>
          <p:nvPicPr>
            <p:cNvPr id="39943" name="Picture 13" descr="porticogloria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 y="0"/>
              <a:ext cx="2789"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4" name="Picture 12" descr="porticogloria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992"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5" name="Rectangle 14"/>
            <p:cNvSpPr>
              <a:spLocks noChangeArrowheads="1"/>
            </p:cNvSpPr>
            <p:nvPr/>
          </p:nvSpPr>
          <p:spPr bwMode="auto">
            <a:xfrm>
              <a:off x="0" y="4020"/>
              <a:ext cx="5760" cy="3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
            </a:p>
          </p:txBody>
        </p:sp>
      </p:grpSp>
      <p:sp>
        <p:nvSpPr>
          <p:cNvPr id="39939" name="Oval 17"/>
          <p:cNvSpPr>
            <a:spLocks noChangeArrowheads="1"/>
          </p:cNvSpPr>
          <p:nvPr/>
        </p:nvSpPr>
        <p:spPr bwMode="auto">
          <a:xfrm>
            <a:off x="1835150" y="3068638"/>
            <a:ext cx="1441450" cy="2089150"/>
          </a:xfrm>
          <a:prstGeom prst="ellipse">
            <a:avLst/>
          </a:prstGeom>
          <a:noFill/>
          <a:ln w="76200" cmpd="tri">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
        <p:nvSpPr>
          <p:cNvPr id="39940" name="Line 19"/>
          <p:cNvSpPr>
            <a:spLocks noChangeShapeType="1"/>
          </p:cNvSpPr>
          <p:nvPr/>
        </p:nvSpPr>
        <p:spPr bwMode="auto">
          <a:xfrm>
            <a:off x="4716463" y="0"/>
            <a:ext cx="0" cy="638175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39941" name="Line 18"/>
          <p:cNvSpPr>
            <a:spLocks noChangeShapeType="1"/>
          </p:cNvSpPr>
          <p:nvPr/>
        </p:nvSpPr>
        <p:spPr bwMode="auto">
          <a:xfrm flipV="1">
            <a:off x="3276600" y="4149725"/>
            <a:ext cx="2232025" cy="287338"/>
          </a:xfrm>
          <a:prstGeom prst="line">
            <a:avLst/>
          </a:prstGeom>
          <a:noFill/>
          <a:ln w="38100" cmpd="dbl">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9942" name="Text Box 20"/>
          <p:cNvSpPr txBox="1">
            <a:spLocks noChangeArrowheads="1"/>
          </p:cNvSpPr>
          <p:nvPr/>
        </p:nvSpPr>
        <p:spPr bwMode="auto">
          <a:xfrm>
            <a:off x="0" y="6327775"/>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400" b="1">
                <a:solidFill>
                  <a:schemeClr val="bg1"/>
                </a:solidFill>
              </a:rPr>
              <a:t>PORTICO DE LA GLORIA</a:t>
            </a:r>
          </a:p>
        </p:txBody>
      </p:sp>
    </p:spTree>
  </p:cSld>
  <p:clrMapOvr>
    <a:masterClrMapping/>
  </p:clrMapOvr>
  <p:transition spd="slow">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62" name="Picture 4" descr="portico de la glo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986" name="Picture 4" descr="port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010" name="Picture 4" descr="el-apost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4034" name="Picture 2" descr="20080708_santiagodecompostela_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058" name="Picture 2" descr="tejado de la catedral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6082" name="Picture 4" descr="IM00066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7106" name="Picture 2" descr="Santiago Cubiertas Catedral 2003-10-06-0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434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Line 3"/>
          <p:cNvSpPr>
            <a:spLocks noChangeShapeType="1"/>
          </p:cNvSpPr>
          <p:nvPr/>
        </p:nvSpPr>
        <p:spPr bwMode="auto">
          <a:xfrm>
            <a:off x="4643438" y="0"/>
            <a:ext cx="0" cy="6858000"/>
          </a:xfrm>
          <a:prstGeom prst="line">
            <a:avLst/>
          </a:prstGeom>
          <a:noFill/>
          <a:ln w="76200">
            <a:solidFill>
              <a:srgbClr val="FFFFFF"/>
            </a:solidFill>
            <a:round/>
            <a:headEnd/>
            <a:tailEn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0" name="Picture 2" descr="tejado de la cated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0500"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1" name="Line 4"/>
          <p:cNvSpPr>
            <a:spLocks noChangeShapeType="1"/>
          </p:cNvSpPr>
          <p:nvPr/>
        </p:nvSpPr>
        <p:spPr bwMode="auto">
          <a:xfrm>
            <a:off x="3995738" y="0"/>
            <a:ext cx="0" cy="6858000"/>
          </a:xfrm>
          <a:prstGeom prst="line">
            <a:avLst/>
          </a:prstGeom>
          <a:noFill/>
          <a:ln w="76200">
            <a:solidFill>
              <a:srgbClr val="FFFFFF"/>
            </a:solidFill>
            <a:round/>
            <a:headEnd/>
            <a:tailEn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9154" name="Picture 2" descr="tejado de la catedral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178" name="Picture 2" descr="vista desde el tejado de la cated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 Box 3"/>
          <p:cNvSpPr txBox="1">
            <a:spLocks noChangeArrowheads="1"/>
          </p:cNvSpPr>
          <p:nvPr/>
        </p:nvSpPr>
        <p:spPr bwMode="auto">
          <a:xfrm>
            <a:off x="900113" y="476250"/>
            <a:ext cx="6770687" cy="457200"/>
          </a:xfrm>
          <a:prstGeom prst="rect">
            <a:avLst/>
          </a:prstGeom>
          <a:noFill/>
          <a:ln w="9525">
            <a:noFill/>
            <a:miter lim="800000"/>
            <a:headEnd/>
            <a:tailEnd/>
          </a:ln>
          <a:effectLst>
            <a:outerShdw dist="35921" dir="2700000" algn="ctr" rotWithShape="0">
              <a:schemeClr val="bg2"/>
            </a:outerShdw>
          </a:effectLst>
        </p:spPr>
        <p:txBody>
          <a:bodyPr wrap="none">
            <a:spAutoFit/>
          </a:bodyPr>
          <a:lstStyle/>
          <a:p>
            <a:pPr algn="ctr">
              <a:defRPr/>
            </a:pPr>
            <a:r>
              <a:rPr lang="es-ES" sz="2400" b="1">
                <a:solidFill>
                  <a:schemeClr val="bg1"/>
                </a:solidFill>
              </a:rPr>
              <a:t>VISTA DESDE EL TEJADO DE LA CATEDRAL</a:t>
            </a:r>
          </a:p>
        </p:txBody>
      </p:sp>
    </p:spTree>
  </p:cSld>
  <p:clrMapOvr>
    <a:masterClrMapping/>
  </p:clrMapOvr>
  <p:transition spd="slow">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02" name="Picture 2" descr="vista de santia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 Box 3"/>
          <p:cNvSpPr txBox="1">
            <a:spLocks noChangeArrowheads="1"/>
          </p:cNvSpPr>
          <p:nvPr/>
        </p:nvSpPr>
        <p:spPr bwMode="auto">
          <a:xfrm>
            <a:off x="376238" y="207963"/>
            <a:ext cx="6022975" cy="457200"/>
          </a:xfrm>
          <a:prstGeom prst="rect">
            <a:avLst/>
          </a:prstGeom>
          <a:noFill/>
          <a:ln w="9525">
            <a:noFill/>
            <a:miter lim="800000"/>
            <a:headEnd/>
            <a:tailEnd/>
          </a:ln>
          <a:effectLst>
            <a:outerShdw dist="35921" dir="2700000" algn="ctr" rotWithShape="0">
              <a:schemeClr val="bg2"/>
            </a:outerShdw>
          </a:effectLst>
        </p:spPr>
        <p:txBody>
          <a:bodyPr wrap="none">
            <a:spAutoFit/>
          </a:bodyPr>
          <a:lstStyle/>
          <a:p>
            <a:pPr>
              <a:defRPr/>
            </a:pPr>
            <a:r>
              <a:rPr lang="es-ES" sz="2400" b="1">
                <a:solidFill>
                  <a:srgbClr val="5F5F5F"/>
                </a:solidFill>
              </a:rPr>
              <a:t>VISTA DE SANTIAGO DE COMPOSTELA</a:t>
            </a:r>
          </a:p>
        </p:txBody>
      </p:sp>
    </p:spTree>
  </p:cSld>
  <p:clrMapOvr>
    <a:masterClrMapping/>
  </p:clrMapOvr>
  <p:transition spd="slow">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2226" name="Picture 4" descr="monasterio de san martin pinar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ext Box 5"/>
          <p:cNvSpPr txBox="1">
            <a:spLocks noChangeArrowheads="1"/>
          </p:cNvSpPr>
          <p:nvPr/>
        </p:nvSpPr>
        <p:spPr bwMode="auto">
          <a:xfrm>
            <a:off x="1330325" y="63500"/>
            <a:ext cx="5602288" cy="457200"/>
          </a:xfrm>
          <a:prstGeom prst="rect">
            <a:avLst/>
          </a:prstGeom>
          <a:noFill/>
          <a:ln w="9525">
            <a:noFill/>
            <a:miter lim="800000"/>
            <a:headEnd/>
            <a:tailEnd/>
          </a:ln>
          <a:effectLst>
            <a:outerShdw dist="35921" dir="2700000" algn="ctr" rotWithShape="0">
              <a:schemeClr val="bg2"/>
            </a:outerShdw>
          </a:effectLst>
        </p:spPr>
        <p:txBody>
          <a:bodyPr wrap="none">
            <a:spAutoFit/>
          </a:bodyPr>
          <a:lstStyle/>
          <a:p>
            <a:pPr algn="ctr">
              <a:defRPr/>
            </a:pPr>
            <a:r>
              <a:rPr lang="es-ES" sz="2400" b="1">
                <a:solidFill>
                  <a:srgbClr val="FFFFFF"/>
                </a:solidFill>
              </a:rPr>
              <a:t>MONASTERIO SAN MARTIN PINARIO</a:t>
            </a:r>
          </a:p>
        </p:txBody>
      </p:sp>
    </p:spTree>
  </p:cSld>
  <p:clrMapOvr>
    <a:masterClrMapping/>
  </p:clrMapOvr>
  <p:transition spd="slow">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3250" name="Picture 2" descr="monasterio de san martin pinario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3"/>
          <p:cNvSpPr txBox="1">
            <a:spLocks noChangeArrowheads="1"/>
          </p:cNvSpPr>
          <p:nvPr/>
        </p:nvSpPr>
        <p:spPr bwMode="auto">
          <a:xfrm>
            <a:off x="5148263" y="2924175"/>
            <a:ext cx="3995737" cy="118745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defRPr/>
            </a:pPr>
            <a:r>
              <a:rPr lang="es-ES" sz="2400" b="1">
                <a:solidFill>
                  <a:srgbClr val="FFFFFF"/>
                </a:solidFill>
              </a:rPr>
              <a:t>MONASTERIO </a:t>
            </a:r>
          </a:p>
          <a:p>
            <a:pPr algn="ctr">
              <a:defRPr/>
            </a:pPr>
            <a:r>
              <a:rPr lang="es-ES" sz="2400" b="1">
                <a:solidFill>
                  <a:srgbClr val="FFFFFF"/>
                </a:solidFill>
              </a:rPr>
              <a:t>DE </a:t>
            </a:r>
          </a:p>
          <a:p>
            <a:pPr algn="ctr">
              <a:defRPr/>
            </a:pPr>
            <a:r>
              <a:rPr lang="es-ES" sz="2400" b="1">
                <a:solidFill>
                  <a:srgbClr val="FFFFFF"/>
                </a:solidFill>
              </a:rPr>
              <a:t>SAN MARTIN PINARIO</a:t>
            </a:r>
          </a:p>
        </p:txBody>
      </p:sp>
      <p:sp>
        <p:nvSpPr>
          <p:cNvPr id="53252" name="Line 4"/>
          <p:cNvSpPr>
            <a:spLocks noChangeShapeType="1"/>
          </p:cNvSpPr>
          <p:nvPr/>
        </p:nvSpPr>
        <p:spPr bwMode="auto">
          <a:xfrm>
            <a:off x="5148263" y="0"/>
            <a:ext cx="0" cy="6858000"/>
          </a:xfrm>
          <a:prstGeom prst="line">
            <a:avLst/>
          </a:prstGeom>
          <a:noFill/>
          <a:ln w="76200">
            <a:solidFill>
              <a:srgbClr val="FFFFFF"/>
            </a:solidFill>
            <a:round/>
            <a:headEnd/>
            <a:tailEn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54274" name="Group 5"/>
          <p:cNvGrpSpPr>
            <a:grpSpLocks/>
          </p:cNvGrpSpPr>
          <p:nvPr/>
        </p:nvGrpSpPr>
        <p:grpSpPr bwMode="auto">
          <a:xfrm>
            <a:off x="0" y="0"/>
            <a:ext cx="9144000" cy="6858000"/>
            <a:chOff x="0" y="0"/>
            <a:chExt cx="5760" cy="4320"/>
          </a:xfrm>
        </p:grpSpPr>
        <p:pic>
          <p:nvPicPr>
            <p:cNvPr id="54275" name="Picture 2" descr="interior catedral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760" cy="4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6" name="Rectangle 3"/>
            <p:cNvSpPr>
              <a:spLocks noChangeArrowheads="1"/>
            </p:cNvSpPr>
            <p:nvPr/>
          </p:nvSpPr>
          <p:spPr bwMode="auto">
            <a:xfrm>
              <a:off x="0" y="0"/>
              <a:ext cx="703" cy="432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
            </a:p>
          </p:txBody>
        </p:sp>
        <p:sp>
          <p:nvSpPr>
            <p:cNvPr id="21508" name="Rectangle 4"/>
            <p:cNvSpPr>
              <a:spLocks noChangeArrowheads="1"/>
            </p:cNvSpPr>
            <p:nvPr/>
          </p:nvSpPr>
          <p:spPr bwMode="auto">
            <a:xfrm>
              <a:off x="0" y="4065"/>
              <a:ext cx="5760" cy="255"/>
            </a:xfrm>
            <a:prstGeom prst="rect">
              <a:avLst/>
            </a:prstGeom>
            <a:solidFill>
              <a:schemeClr val="tx2"/>
            </a:solidFill>
            <a:ln w="9525">
              <a:noFill/>
              <a:miter lim="800000"/>
              <a:headEnd/>
              <a:tailEnd/>
            </a:ln>
            <a:effectLst>
              <a:outerShdw dist="35921" dir="2700000" algn="ctr" rotWithShape="0">
                <a:schemeClr val="bg2"/>
              </a:outerShdw>
            </a:effectLst>
          </p:spPr>
          <p:txBody>
            <a:bodyPr wrap="none" anchor="ctr"/>
            <a:lstStyle/>
            <a:p>
              <a:pPr algn="ctr">
                <a:defRPr/>
              </a:pPr>
              <a:r>
                <a:rPr lang="es-ES" sz="2400" b="1">
                  <a:solidFill>
                    <a:schemeClr val="bg1"/>
                  </a:solidFill>
                </a:rPr>
                <a:t>INTERIOR DE LA CATEDRAL</a:t>
              </a:r>
            </a:p>
          </p:txBody>
        </p:sp>
      </p:grpSp>
    </p:spTree>
  </p:cSld>
  <p:clrMapOvr>
    <a:masterClrMapping/>
  </p:clrMapOvr>
  <p:transition spd="slow">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5298" name="Picture 2" descr="interior cated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6322" name="Picture 2" descr="detalles del techo cated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38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 Box 3"/>
          <p:cNvSpPr txBox="1">
            <a:spLocks noChangeArrowheads="1"/>
          </p:cNvSpPr>
          <p:nvPr/>
        </p:nvSpPr>
        <p:spPr bwMode="auto">
          <a:xfrm>
            <a:off x="0" y="6357938"/>
            <a:ext cx="9144000" cy="457200"/>
          </a:xfrm>
          <a:prstGeom prst="rect">
            <a:avLst/>
          </a:prstGeom>
          <a:noFill/>
          <a:ln w="9525">
            <a:noFill/>
            <a:miter lim="800000"/>
            <a:headEnd/>
            <a:tailEnd/>
          </a:ln>
          <a:effectLst>
            <a:outerShdw dist="35921" dir="2700000" algn="ctr" rotWithShape="0">
              <a:schemeClr val="bg2"/>
            </a:outerShdw>
          </a:effectLst>
        </p:spPr>
        <p:txBody>
          <a:bodyPr>
            <a:spAutoFit/>
          </a:bodyPr>
          <a:lstStyle/>
          <a:p>
            <a:pPr algn="ctr">
              <a:defRPr/>
            </a:pPr>
            <a:r>
              <a:rPr lang="es-ES" sz="2400" b="1" dirty="0">
                <a:solidFill>
                  <a:schemeClr val="bg1"/>
                </a:solidFill>
              </a:rPr>
              <a:t>DETALLES DEL TECHO</a:t>
            </a:r>
          </a:p>
        </p:txBody>
      </p:sp>
    </p:spTree>
  </p:cSld>
  <p:clrMapOvr>
    <a:masterClrMapping/>
  </p:clrMapOvr>
  <p:transition spd="slow">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7346" name="Picture 2" descr="Santiago Cubiertas Catedral 2003-10-06-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38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7" name="Text Box 3"/>
          <p:cNvSpPr txBox="1">
            <a:spLocks noChangeArrowheads="1"/>
          </p:cNvSpPr>
          <p:nvPr/>
        </p:nvSpPr>
        <p:spPr bwMode="auto">
          <a:xfrm>
            <a:off x="5011738" y="63277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s-ES" sz="2400" b="1">
              <a:solidFill>
                <a:schemeClr val="bg1"/>
              </a:solidFill>
            </a:endParaRPr>
          </a:p>
        </p:txBody>
      </p:sp>
    </p:spTree>
  </p:cSld>
  <p:clrMapOvr>
    <a:masterClrMapping/>
  </p:clrMapOvr>
  <p:transition spd="slow">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8370" name="Picture 2" descr="altar may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38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 Box 3"/>
          <p:cNvSpPr txBox="1">
            <a:spLocks noChangeArrowheads="1"/>
          </p:cNvSpPr>
          <p:nvPr/>
        </p:nvSpPr>
        <p:spPr bwMode="auto">
          <a:xfrm>
            <a:off x="3165475" y="6357938"/>
            <a:ext cx="2436813" cy="457200"/>
          </a:xfrm>
          <a:prstGeom prst="rect">
            <a:avLst/>
          </a:prstGeom>
          <a:noFill/>
          <a:ln w="9525">
            <a:noFill/>
            <a:miter lim="800000"/>
            <a:headEnd/>
            <a:tailEnd/>
          </a:ln>
          <a:effectLst>
            <a:outerShdw dist="35921" dir="2700000" algn="ctr" rotWithShape="0">
              <a:schemeClr val="bg2"/>
            </a:outerShdw>
          </a:effectLst>
        </p:spPr>
        <p:txBody>
          <a:bodyPr wrap="none">
            <a:spAutoFit/>
          </a:bodyPr>
          <a:lstStyle/>
          <a:p>
            <a:pPr algn="ctr">
              <a:defRPr/>
            </a:pPr>
            <a:r>
              <a:rPr lang="es-ES" sz="2400" b="1" dirty="0">
                <a:solidFill>
                  <a:schemeClr val="bg1"/>
                </a:solidFill>
              </a:rPr>
              <a:t>ALTAR MAYOR</a:t>
            </a:r>
          </a:p>
        </p:txBody>
      </p:sp>
    </p:spTree>
  </p:cSld>
  <p:clrMapOvr>
    <a:masterClrMapping/>
  </p:clrMapOvr>
  <p:transition spd="slow">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9394" name="Picture 2" descr="interior catedral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545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5" name="Picture 3" descr="santiago-de-composte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1525" y="0"/>
            <a:ext cx="4562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6" name="Line 4"/>
          <p:cNvSpPr>
            <a:spLocks noChangeShapeType="1"/>
          </p:cNvSpPr>
          <p:nvPr/>
        </p:nvSpPr>
        <p:spPr bwMode="auto">
          <a:xfrm>
            <a:off x="4572000" y="0"/>
            <a:ext cx="0" cy="68580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0418" name="Picture 2" descr="Santiago Cubiertas Catedral 2003-10-06-0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42" name="Picture 2" descr="cated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657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Line 3"/>
          <p:cNvSpPr>
            <a:spLocks noChangeShapeType="1"/>
          </p:cNvSpPr>
          <p:nvPr/>
        </p:nvSpPr>
        <p:spPr bwMode="auto">
          <a:xfrm>
            <a:off x="5148263" y="0"/>
            <a:ext cx="0" cy="6858000"/>
          </a:xfrm>
          <a:prstGeom prst="line">
            <a:avLst/>
          </a:prstGeom>
          <a:noFill/>
          <a:ln w="76200">
            <a:solidFill>
              <a:srgbClr val="FFFFFF"/>
            </a:solidFill>
            <a:round/>
            <a:headEnd/>
            <a:tailEn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2466" name="Picture 4" descr="Santiago Cubiertas Catedral 2003-10-06-0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3490" name="Picture 3" descr="Santiago Cubiertas Catedral 2003-10-06-07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30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514" name="Picture 2" descr="Santiago Cubiertas Catedral 2003-10-06-0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5538" name="Picture 4" descr="Santiago Cubiertas Catedral 2003-10-06-0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6562" name="Group 8"/>
          <p:cNvGrpSpPr>
            <a:grpSpLocks/>
          </p:cNvGrpSpPr>
          <p:nvPr/>
        </p:nvGrpSpPr>
        <p:grpSpPr bwMode="auto">
          <a:xfrm>
            <a:off x="0" y="0"/>
            <a:ext cx="9144000" cy="6858000"/>
            <a:chOff x="0" y="0"/>
            <a:chExt cx="5760" cy="4320"/>
          </a:xfrm>
        </p:grpSpPr>
        <p:pic>
          <p:nvPicPr>
            <p:cNvPr id="66563" name="Picture 3" descr="Santiago Cubiertas Catedral 2003-10-06-009_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 y="0"/>
              <a:ext cx="2880" cy="4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4" name="Picture 4" descr="Santiago Cubiertas Catedral 2003-10-06-0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933" cy="4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5" name="Line 7"/>
            <p:cNvSpPr>
              <a:spLocks noChangeShapeType="1"/>
            </p:cNvSpPr>
            <p:nvPr/>
          </p:nvSpPr>
          <p:spPr bwMode="auto">
            <a:xfrm>
              <a:off x="2925" y="0"/>
              <a:ext cx="0" cy="4156"/>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66566" name="Rectangle 5"/>
            <p:cNvSpPr>
              <a:spLocks noChangeArrowheads="1"/>
            </p:cNvSpPr>
            <p:nvPr/>
          </p:nvSpPr>
          <p:spPr bwMode="auto">
            <a:xfrm>
              <a:off x="0" y="4020"/>
              <a:ext cx="5760" cy="300"/>
            </a:xfrm>
            <a:prstGeom prst="rect">
              <a:avLst/>
            </a:prstGeom>
            <a:solidFill>
              <a:schemeClr val="tx1"/>
            </a:solidFill>
            <a:ln w="9525">
              <a:solidFill>
                <a:schemeClr val="tx1"/>
              </a:solidFill>
              <a:miter lim="800000"/>
              <a:headEnd/>
              <a:tailEnd/>
            </a:ln>
          </p:spPr>
          <p:txBody>
            <a:bodyPr wrap="none" anchor="ctr"/>
            <a:lstStyle/>
            <a:p>
              <a:endParaRPr lang="es-ES"/>
            </a:p>
          </p:txBody>
        </p:sp>
      </p:grpSp>
    </p:spTree>
  </p:cSld>
  <p:clrMapOvr>
    <a:masterClrMapping/>
  </p:clrMapOvr>
  <p:transition spd="slow">
    <p:zo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7586" name="Picture 4" descr="Santiago Cubiertas Catedral 2003-10-06-010_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8610" name="Picture 4" descr="265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9634" name="Picture 4" descr="265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0658" name="Picture 4" descr="26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682" name="Picture 4" descr="265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2706" name="Picture 4" descr="26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0" name="Text Box 5"/>
          <p:cNvSpPr txBox="1">
            <a:spLocks noChangeArrowheads="1"/>
          </p:cNvSpPr>
          <p:nvPr/>
        </p:nvSpPr>
        <p:spPr bwMode="auto">
          <a:xfrm>
            <a:off x="4427538" y="1196975"/>
            <a:ext cx="4716462"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 sz="2000" b="1">
                <a:solidFill>
                  <a:srgbClr val="FFFFFF"/>
                </a:solidFill>
              </a:rPr>
              <a:t>El Botafumeiro es uno de los símbolos más conocidos y</a:t>
            </a:r>
          </a:p>
          <a:p>
            <a:pPr eaLnBrk="1" hangingPunct="1"/>
            <a:r>
              <a:rPr lang="es-ES" sz="2000" b="1">
                <a:solidFill>
                  <a:srgbClr val="FFFFFF"/>
                </a:solidFill>
              </a:rPr>
              <a:t>Populares de la Catedral de Santiago de Compostela.</a:t>
            </a:r>
          </a:p>
          <a:p>
            <a:pPr eaLnBrk="1" hangingPunct="1"/>
            <a:r>
              <a:rPr lang="es-ES" sz="2000" b="1">
                <a:solidFill>
                  <a:srgbClr val="FFFFFF"/>
                </a:solidFill>
              </a:rPr>
              <a:t>Se trata de un enorme incensario, al igual a los que hay en otras iglesias, tiene su origen litúrgico, sin embargo, este es especialmente grande debido al gran número de </a:t>
            </a:r>
          </a:p>
          <a:p>
            <a:pPr eaLnBrk="1" hangingPunct="1"/>
            <a:r>
              <a:rPr lang="es-ES" sz="2000" b="1">
                <a:solidFill>
                  <a:srgbClr val="FFFFFF"/>
                </a:solidFill>
              </a:rPr>
              <a:t>Peregrinos que llegan a Santiago, pesa unos 50 kilos y tiene un metro </a:t>
            </a:r>
          </a:p>
          <a:p>
            <a:pPr eaLnBrk="1" hangingPunct="1"/>
            <a:r>
              <a:rPr lang="es-ES" sz="2000" b="1">
                <a:solidFill>
                  <a:srgbClr val="FFFFFF"/>
                </a:solidFill>
              </a:rPr>
              <a:t>y medio de altura.</a:t>
            </a:r>
          </a:p>
        </p:txBody>
      </p:sp>
      <p:pic>
        <p:nvPicPr>
          <p:cNvPr id="73731" name="Picture 6" descr="PIC_01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333375"/>
            <a:ext cx="4302125" cy="573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4754" name="Picture 3" descr="botafumei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5" name="Text Box 4"/>
          <p:cNvSpPr txBox="1">
            <a:spLocks noChangeArrowheads="1"/>
          </p:cNvSpPr>
          <p:nvPr/>
        </p:nvSpPr>
        <p:spPr bwMode="auto">
          <a:xfrm>
            <a:off x="1692275" y="6237288"/>
            <a:ext cx="20764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 sz="2000" b="1">
                <a:solidFill>
                  <a:schemeClr val="bg1"/>
                </a:solidFill>
              </a:rPr>
              <a:t>BOTAFUMEIRO</a:t>
            </a:r>
          </a:p>
        </p:txBody>
      </p:sp>
    </p:spTree>
  </p:cSld>
  <p:clrMapOvr>
    <a:masterClrMapping/>
  </p:clrMapOvr>
  <p:transition spd="slow">
    <p:zo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5778" name="Picture 2" descr="Monabell-Pasillo_del_claustro-Panteon_de_los_Reyes-Catedral_de_Santia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79" name="Text Box 3"/>
          <p:cNvSpPr txBox="1">
            <a:spLocks noChangeArrowheads="1"/>
          </p:cNvSpPr>
          <p:nvPr/>
        </p:nvSpPr>
        <p:spPr bwMode="auto">
          <a:xfrm>
            <a:off x="5487988" y="1504950"/>
            <a:ext cx="3435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
              <a:t>PANTEON DE LOS REYES</a:t>
            </a:r>
          </a:p>
          <a:p>
            <a:pPr eaLnBrk="1" hangingPunct="1"/>
            <a:r>
              <a:rPr lang="es-ES"/>
              <a:t>CLAUSTRO DE LA CATEDRAL</a:t>
            </a:r>
          </a:p>
        </p:txBody>
      </p:sp>
    </p:spTree>
  </p:cSld>
  <p:clrMapOvr>
    <a:masterClrMapping/>
  </p:clrMapOvr>
  <p:transition spd="slow">
    <p:zo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6802" name="Picture 2" descr="fachada trasera de la cated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3" name="Text Box 3"/>
          <p:cNvSpPr txBox="1">
            <a:spLocks noChangeArrowheads="1"/>
          </p:cNvSpPr>
          <p:nvPr/>
        </p:nvSpPr>
        <p:spPr bwMode="auto">
          <a:xfrm>
            <a:off x="2032000" y="136525"/>
            <a:ext cx="44259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
              <a:t>FACHADA TRASERA DE LA CATEDRAL</a:t>
            </a:r>
          </a:p>
        </p:txBody>
      </p:sp>
    </p:spTree>
  </p:cSld>
  <p:clrMapOvr>
    <a:masterClrMapping/>
  </p:clrMapOvr>
  <p:transition spd="slow">
    <p:zo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7826" name="Picture 2" descr="espa%C3%B1a_santiago_de_compostela_detalle_catedral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8850" name="Picture 3" descr="banda de gaiter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51" name="Text Box 4"/>
          <p:cNvSpPr txBox="1">
            <a:spLocks noChangeArrowheads="1"/>
          </p:cNvSpPr>
          <p:nvPr/>
        </p:nvSpPr>
        <p:spPr bwMode="auto">
          <a:xfrm>
            <a:off x="1239838" y="5967413"/>
            <a:ext cx="3470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 sz="2400" b="1">
                <a:solidFill>
                  <a:schemeClr val="bg1"/>
                </a:solidFill>
              </a:rPr>
              <a:t>BANDA DE GAITEROS</a:t>
            </a:r>
          </a:p>
        </p:txBody>
      </p:sp>
    </p:spTree>
  </p:cSld>
  <p:clrMapOvr>
    <a:masterClrMapping/>
  </p:clrMapOvr>
  <p:transition spd="slow">
    <p:zo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9874" name="Picture 2" descr="the-san-martino-monast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875" name="Text Box 3"/>
          <p:cNvSpPr txBox="1">
            <a:spLocks noChangeArrowheads="1"/>
          </p:cNvSpPr>
          <p:nvPr/>
        </p:nvSpPr>
        <p:spPr bwMode="auto">
          <a:xfrm>
            <a:off x="166688" y="63500"/>
            <a:ext cx="2335212"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400" b="1">
                <a:solidFill>
                  <a:schemeClr val="bg1"/>
                </a:solidFill>
              </a:rPr>
              <a:t>MONASTERIO</a:t>
            </a:r>
          </a:p>
          <a:p>
            <a:pPr algn="ctr" eaLnBrk="1" hangingPunct="1"/>
            <a:r>
              <a:rPr lang="es-ES" sz="2400" b="1">
                <a:solidFill>
                  <a:schemeClr val="bg1"/>
                </a:solidFill>
              </a:rPr>
              <a:t>DE</a:t>
            </a:r>
          </a:p>
          <a:p>
            <a:pPr algn="ctr" eaLnBrk="1" hangingPunct="1"/>
            <a:r>
              <a:rPr lang="es-ES" sz="2400" b="1">
                <a:solidFill>
                  <a:schemeClr val="bg1"/>
                </a:solidFill>
              </a:rPr>
              <a:t>SAN MARTINO</a:t>
            </a:r>
          </a:p>
        </p:txBody>
      </p:sp>
    </p:spTree>
  </p:cSld>
  <p:clrMapOvr>
    <a:masterClrMapping/>
  </p:clrMapOvr>
  <p:transition spd="slow">
    <p:zo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0898" name="Picture 2" descr="reloj de la bereng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899" name="Text Box 3"/>
          <p:cNvSpPr txBox="1">
            <a:spLocks noChangeArrowheads="1"/>
          </p:cNvSpPr>
          <p:nvPr/>
        </p:nvSpPr>
        <p:spPr bwMode="auto">
          <a:xfrm>
            <a:off x="1331913" y="260350"/>
            <a:ext cx="40322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 sz="2000" b="1">
                <a:solidFill>
                  <a:schemeClr val="bg1"/>
                </a:solidFill>
              </a:rPr>
              <a:t>RELOJ DE LA BERENGUELA</a:t>
            </a:r>
          </a:p>
        </p:txBody>
      </p:sp>
    </p:spTree>
  </p:cSld>
  <p:clrMapOvr>
    <a:masterClrMapping/>
  </p:clrMapOvr>
  <p:transition spd="slow">
    <p:zo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22" name="Picture 5" descr="torre del reloje de la berenguela en la cated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005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3" name="Picture 3" descr="plaza de las plateria torre del reloj de berengue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4300" y="0"/>
            <a:ext cx="5219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24" name="Text Box 4"/>
          <p:cNvSpPr txBox="1">
            <a:spLocks noChangeArrowheads="1"/>
          </p:cNvSpPr>
          <p:nvPr/>
        </p:nvSpPr>
        <p:spPr bwMode="auto">
          <a:xfrm>
            <a:off x="4356100" y="333375"/>
            <a:ext cx="18938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400" b="1">
                <a:solidFill>
                  <a:schemeClr val="accent2"/>
                </a:solidFill>
              </a:rPr>
              <a:t>TORRE </a:t>
            </a:r>
          </a:p>
          <a:p>
            <a:pPr algn="ctr" eaLnBrk="1" hangingPunct="1"/>
            <a:r>
              <a:rPr lang="es-ES" sz="2400" b="1">
                <a:solidFill>
                  <a:schemeClr val="accent2"/>
                </a:solidFill>
              </a:rPr>
              <a:t>DEL RELOJ</a:t>
            </a:r>
          </a:p>
        </p:txBody>
      </p:sp>
      <p:sp>
        <p:nvSpPr>
          <p:cNvPr id="81925" name="Line 6"/>
          <p:cNvSpPr>
            <a:spLocks noChangeShapeType="1"/>
          </p:cNvSpPr>
          <p:nvPr/>
        </p:nvSpPr>
        <p:spPr bwMode="auto">
          <a:xfrm>
            <a:off x="3924300" y="0"/>
            <a:ext cx="0" cy="6858000"/>
          </a:xfrm>
          <a:prstGeom prst="line">
            <a:avLst/>
          </a:prstGeom>
          <a:noFill/>
          <a:ln w="57150">
            <a:solidFill>
              <a:schemeClr val="bg1"/>
            </a:solidFill>
            <a:round/>
            <a:headEnd/>
            <a:tailEn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p:zo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2946" name="Picture 2" descr="plaza de la inmacul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7" name="Text Box 3"/>
          <p:cNvSpPr txBox="1">
            <a:spLocks noChangeArrowheads="1"/>
          </p:cNvSpPr>
          <p:nvPr/>
        </p:nvSpPr>
        <p:spPr bwMode="auto">
          <a:xfrm>
            <a:off x="3400425" y="279400"/>
            <a:ext cx="43513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 sz="2400" b="1">
                <a:solidFill>
                  <a:schemeClr val="accent2"/>
                </a:solidFill>
              </a:rPr>
              <a:t>PLAZA DE LA INMACULADA</a:t>
            </a:r>
          </a:p>
        </p:txBody>
      </p:sp>
    </p:spTree>
  </p:cSld>
  <p:clrMapOvr>
    <a:masterClrMapping/>
  </p:clrMapOvr>
  <p:transition spd="slow">
    <p:zo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970" name="Rectangle 4"/>
          <p:cNvSpPr>
            <a:spLocks noChangeArrowheads="1"/>
          </p:cNvSpPr>
          <p:nvPr/>
        </p:nvSpPr>
        <p:spPr bwMode="auto">
          <a:xfrm>
            <a:off x="0" y="1373188"/>
            <a:ext cx="9144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endParaRPr lang="es-ES"/>
          </a:p>
        </p:txBody>
      </p:sp>
      <p:sp>
        <p:nvSpPr>
          <p:cNvPr id="83971" name="Rectangle 5"/>
          <p:cNvSpPr>
            <a:spLocks noChangeArrowheads="1"/>
          </p:cNvSpPr>
          <p:nvPr/>
        </p:nvSpPr>
        <p:spPr bwMode="auto">
          <a:xfrm>
            <a:off x="1187450" y="2349500"/>
            <a:ext cx="7132638"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79350" anchor="ctr">
            <a:spAutoFit/>
          </a:bodyPr>
          <a:lstStyle/>
          <a:p>
            <a:r>
              <a:rPr lang="es-ES" b="1">
                <a:solidFill>
                  <a:schemeClr val="bg1"/>
                </a:solidFill>
              </a:rPr>
              <a:t>Este edificio, situado en la Plaza del Obradoiro de Santiago de Compostela, pertenece a la rede de Paradores Nacionales. </a:t>
            </a:r>
            <a:br>
              <a:rPr lang="es-ES" b="1">
                <a:solidFill>
                  <a:schemeClr val="bg1"/>
                </a:solidFill>
              </a:rPr>
            </a:br>
            <a:r>
              <a:rPr lang="es-ES" b="1">
                <a:solidFill>
                  <a:schemeClr val="bg1"/>
                </a:solidFill>
              </a:rPr>
              <a:t/>
            </a:r>
            <a:br>
              <a:rPr lang="es-ES" b="1">
                <a:solidFill>
                  <a:schemeClr val="bg1"/>
                </a:solidFill>
              </a:rPr>
            </a:br>
            <a:r>
              <a:rPr lang="es-ES" b="1">
                <a:solidFill>
                  <a:schemeClr val="bg1"/>
                </a:solidFill>
              </a:rPr>
              <a:t>Fue construido por orden de los Reyes Católicos en 1499 para servir de Hospital y hospedería para peregrinos. </a:t>
            </a:r>
            <a:br>
              <a:rPr lang="es-ES" b="1">
                <a:solidFill>
                  <a:schemeClr val="bg1"/>
                </a:solidFill>
              </a:rPr>
            </a:br>
            <a:r>
              <a:rPr lang="es-ES" b="1">
                <a:solidFill>
                  <a:schemeClr val="bg1"/>
                </a:solidFill>
              </a:rPr>
              <a:t/>
            </a:r>
            <a:br>
              <a:rPr lang="es-ES" b="1">
                <a:solidFill>
                  <a:schemeClr val="bg1"/>
                </a:solidFill>
              </a:rPr>
            </a:br>
            <a:r>
              <a:rPr lang="es-ES" b="1">
                <a:solidFill>
                  <a:schemeClr val="bg1"/>
                </a:solidFill>
              </a:rPr>
              <a:t>Es un edificio renacentista de Enrique Egas al que posteriormente se le han añadido algunos ornamentos. Tiene una fachada plateresca con escudos real e imperial, cornisa decorada y unas preciosas gárgolas</a:t>
            </a:r>
            <a:r>
              <a:rPr lang="es-ES">
                <a:solidFill>
                  <a:schemeClr val="bg1"/>
                </a:solidFill>
              </a:rPr>
              <a:t> </a:t>
            </a:r>
          </a:p>
        </p:txBody>
      </p:sp>
      <p:sp>
        <p:nvSpPr>
          <p:cNvPr id="83972" name="Text Box 6"/>
          <p:cNvSpPr txBox="1">
            <a:spLocks noChangeArrowheads="1"/>
          </p:cNvSpPr>
          <p:nvPr/>
        </p:nvSpPr>
        <p:spPr bwMode="auto">
          <a:xfrm>
            <a:off x="0" y="423863"/>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400" b="1">
                <a:solidFill>
                  <a:schemeClr val="bg1"/>
                </a:solidFill>
              </a:rPr>
              <a:t>HOSTAL DE LOS REYES CATOLICOS</a:t>
            </a:r>
          </a:p>
        </p:txBody>
      </p:sp>
    </p:spTree>
  </p:cSld>
  <p:clrMapOvr>
    <a:masterClrMapping/>
  </p:clrMapOvr>
  <p:transition spd="slow">
    <p:zo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4994" name="Picture 4" descr="27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6018" name="Picture 4" descr="27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87042" name="Picture 4" descr="Elena-Parajo-Catedral-de-Santiago-Compostela-A-Corunha-100_3435_cated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419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3" name="Line 6"/>
          <p:cNvSpPr>
            <a:spLocks noChangeShapeType="1"/>
          </p:cNvSpPr>
          <p:nvPr/>
        </p:nvSpPr>
        <p:spPr bwMode="auto">
          <a:xfrm>
            <a:off x="5148263" y="0"/>
            <a:ext cx="0" cy="68580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55303" name="Text Box 7"/>
          <p:cNvSpPr txBox="1">
            <a:spLocks noChangeArrowheads="1"/>
          </p:cNvSpPr>
          <p:nvPr/>
        </p:nvSpPr>
        <p:spPr bwMode="auto">
          <a:xfrm>
            <a:off x="5072063" y="3857625"/>
            <a:ext cx="39243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s-ES" sz="2400" b="1"/>
              <a:t>FONDO MUSICAL:</a:t>
            </a:r>
          </a:p>
          <a:p>
            <a:pPr algn="ctr" eaLnBrk="1" hangingPunct="1"/>
            <a:r>
              <a:rPr lang="es-ES" sz="2400" b="1">
                <a:solidFill>
                  <a:srgbClr val="00B0F0"/>
                </a:solidFill>
              </a:rPr>
              <a:t>Milladoiro</a:t>
            </a:r>
          </a:p>
          <a:p>
            <a:pPr algn="ctr" eaLnBrk="1" hangingPunct="1"/>
            <a:r>
              <a:rPr lang="es-ES" sz="2400" b="1">
                <a:solidFill>
                  <a:srgbClr val="C00000"/>
                </a:solidFill>
              </a:rPr>
              <a:t>“Camiño de Santiago”</a:t>
            </a:r>
          </a:p>
        </p:txBody>
      </p:sp>
      <p:pic>
        <p:nvPicPr>
          <p:cNvPr id="87045" name="7 Imagen" descr="gait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41963" y="387350"/>
            <a:ext cx="2959100" cy="261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46" name="Picture 12" descr="floaties_divers_18"/>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715000" y="1428750"/>
            <a:ext cx="106680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47" name="Picture 12" descr="floaties_divers_18"/>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072313" y="142875"/>
            <a:ext cx="106680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48"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572250" y="5715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49"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000875" y="2857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50"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215063" y="2857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51"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072313" y="7143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52"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86688" y="25717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53"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215313" y="22860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54"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429500" y="22860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55"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072438" y="17145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56"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857875" y="1643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57"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643563" y="7858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58"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500688" y="13573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59" name="Picture 9" descr="!cid_006101c25f2f$2aeef440$0100007f@carlosqtiv9pzx"/>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000750" y="19288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5303"/>
                                        </p:tgtEl>
                                        <p:attrNameLst>
                                          <p:attrName>style.visibility</p:attrName>
                                        </p:attrNameLst>
                                      </p:cBhvr>
                                      <p:to>
                                        <p:strVal val="visible"/>
                                      </p:to>
                                    </p:set>
                                    <p:animEffect transition="in" filter="wipe(left)">
                                      <p:cBhvr>
                                        <p:cTn id="7" dur="1000"/>
                                        <p:tgtEl>
                                          <p:spTgt spid="553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3" grpId="0"/>
    </p:bldLst>
  </p:timing>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8066" name="Picture 4" descr="santiago_de_compost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5" name="WordArt 5"/>
          <p:cNvSpPr>
            <a:spLocks noChangeArrowheads="1" noChangeShapeType="1" noTextEdit="1"/>
          </p:cNvSpPr>
          <p:nvPr/>
        </p:nvSpPr>
        <p:spPr bwMode="auto">
          <a:xfrm>
            <a:off x="4284663" y="1844675"/>
            <a:ext cx="1152525" cy="857250"/>
          </a:xfrm>
          <a:prstGeom prst="rect">
            <a:avLst/>
          </a:prstGeom>
        </p:spPr>
        <p:txBody>
          <a:bodyPr wrap="none" fromWordArt="1">
            <a:prstTxWarp prst="textPlain">
              <a:avLst>
                <a:gd name="adj" fmla="val 50000"/>
              </a:avLst>
            </a:prstTxWarp>
          </a:bodyPr>
          <a:lstStyle/>
          <a:p>
            <a:pPr algn="ctr"/>
            <a:r>
              <a:rPr lang="es-ES" sz="4800" kern="10">
                <a:ln w="25400">
                  <a:solidFill>
                    <a:schemeClr val="bg1"/>
                  </a:solidFill>
                  <a:round/>
                  <a:headEnd/>
                  <a:tailEnd/>
                </a:ln>
                <a:gradFill rotWithShape="1">
                  <a:gsLst>
                    <a:gs pos="0">
                      <a:srgbClr val="000000"/>
                    </a:gs>
                    <a:gs pos="20000">
                      <a:srgbClr val="000040"/>
                    </a:gs>
                    <a:gs pos="50000">
                      <a:srgbClr val="400040"/>
                    </a:gs>
                    <a:gs pos="75000">
                      <a:srgbClr val="8F0040"/>
                    </a:gs>
                    <a:gs pos="89999">
                      <a:srgbClr val="F27300"/>
                    </a:gs>
                    <a:gs pos="100000">
                      <a:srgbClr val="FFBF00"/>
                    </a:gs>
                  </a:gsLst>
                  <a:path path="rect">
                    <a:fillToRect l="50000" t="50000" r="50000" b="50000"/>
                  </a:path>
                </a:gradFill>
                <a:latin typeface="Arial Black"/>
              </a:rPr>
              <a:t>FIN</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6325"/>
                                        </p:tgtEl>
                                        <p:attrNameLst>
                                          <p:attrName>style.visibility</p:attrName>
                                        </p:attrNameLst>
                                      </p:cBhvr>
                                      <p:to>
                                        <p:strVal val="visible"/>
                                      </p:to>
                                    </p:set>
                                    <p:anim calcmode="lin" valueType="num">
                                      <p:cBhvr additive="base">
                                        <p:cTn id="7" dur="1000" fill="hold"/>
                                        <p:tgtEl>
                                          <p:spTgt spid="56325"/>
                                        </p:tgtEl>
                                        <p:attrNameLst>
                                          <p:attrName>ppt_x</p:attrName>
                                        </p:attrNameLst>
                                      </p:cBhvr>
                                      <p:tavLst>
                                        <p:tav tm="0">
                                          <p:val>
                                            <p:strVal val="#ppt_x"/>
                                          </p:val>
                                        </p:tav>
                                        <p:tav tm="100000">
                                          <p:val>
                                            <p:strVal val="#ppt_x"/>
                                          </p:val>
                                        </p:tav>
                                      </p:tavLst>
                                    </p:anim>
                                    <p:anim calcmode="lin" valueType="num">
                                      <p:cBhvr additive="base">
                                        <p:cTn id="8" dur="1000" fill="hold"/>
                                        <p:tgtEl>
                                          <p:spTgt spid="56325"/>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1000"/>
                            </p:stCondLst>
                            <p:childTnLst>
                              <p:par>
                                <p:cTn id="10" presetID="19" presetClass="entr" presetSubtype="5" fill="hold" grpId="1" nodeType="afterEffect">
                                  <p:stCondLst>
                                    <p:cond delay="0"/>
                                  </p:stCondLst>
                                  <p:childTnLst>
                                    <p:set>
                                      <p:cBhvr>
                                        <p:cTn id="11" dur="1" fill="hold">
                                          <p:stCondLst>
                                            <p:cond delay="0"/>
                                          </p:stCondLst>
                                        </p:cTn>
                                        <p:tgtEl>
                                          <p:spTgt spid="56325"/>
                                        </p:tgtEl>
                                        <p:attrNameLst>
                                          <p:attrName>style.visibility</p:attrName>
                                        </p:attrNameLst>
                                      </p:cBhvr>
                                      <p:to>
                                        <p:strVal val="visible"/>
                                      </p:to>
                                    </p:set>
                                    <p:anim calcmode="lin" valueType="num">
                                      <p:cBhvr>
                                        <p:cTn id="12" dur="5000" fill="hold"/>
                                        <p:tgtEl>
                                          <p:spTgt spid="56325"/>
                                        </p:tgtEl>
                                        <p:attrNameLst>
                                          <p:attrName>ppt_w</p:attrName>
                                        </p:attrNameLst>
                                      </p:cBhvr>
                                      <p:tavLst>
                                        <p:tav tm="0">
                                          <p:val>
                                            <p:strVal val="#ppt_w"/>
                                          </p:val>
                                        </p:tav>
                                        <p:tav tm="100000">
                                          <p:val>
                                            <p:strVal val="#ppt_w"/>
                                          </p:val>
                                        </p:tav>
                                      </p:tavLst>
                                    </p:anim>
                                    <p:anim calcmode="lin" valueType="num">
                                      <p:cBhvr>
                                        <p:cTn id="13" dur="5000" fill="hold"/>
                                        <p:tgtEl>
                                          <p:spTgt spid="56325"/>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5" grpId="0" animBg="1"/>
      <p:bldP spid="56325" grpId="1" animBg="1"/>
    </p:bld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2976">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pp2976</Template>
  <TotalTime>5</TotalTime>
  <Words>711</Words>
  <Application>Microsoft Office PowerPoint</Application>
  <PresentationFormat>Presentación en pantalla (4:3)</PresentationFormat>
  <Paragraphs>68</Paragraphs>
  <Slides>75</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75</vt:i4>
      </vt:variant>
    </vt:vector>
  </HeadingPairs>
  <TitlesOfParts>
    <vt:vector size="79" baseType="lpstr">
      <vt:lpstr>Arial</vt:lpstr>
      <vt:lpstr>Calibri</vt:lpstr>
      <vt:lpstr>pp2976</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Manager>B&amp;L</Manager>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subject>CATEDRAL DE SANTIAGO DE COMPOSTELA</dc:subject>
  <dc:creator>Jose Luis</dc:creator>
  <cp:lastModifiedBy>Jose Luis</cp:lastModifiedBy>
  <cp:revision>3</cp:revision>
  <dcterms:created xsi:type="dcterms:W3CDTF">2021-02-17T18:58:40Z</dcterms:created>
  <dcterms:modified xsi:type="dcterms:W3CDTF">2021-02-17T19:03:54Z</dcterms:modified>
  <cp:category>UN LUGAR EN EL MUNDO</cp:category>
</cp:coreProperties>
</file>