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304" r:id="rId5"/>
    <p:sldId id="258" r:id="rId6"/>
    <p:sldId id="259" r:id="rId7"/>
    <p:sldId id="260" r:id="rId8"/>
    <p:sldId id="261" r:id="rId9"/>
    <p:sldId id="265" r:id="rId10"/>
    <p:sldId id="263" r:id="rId11"/>
    <p:sldId id="264" r:id="rId12"/>
    <p:sldId id="262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294" r:id="rId42"/>
    <p:sldId id="295" r:id="rId43"/>
    <p:sldId id="303" r:id="rId44"/>
    <p:sldId id="305" r:id="rId45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CD7DEReCxHMX7pQX6Zz2wQ==" hashData="nnBWi7hxDL+PjNhCiIquwOg4N/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>
        <p:scale>
          <a:sx n="48" d="100"/>
          <a:sy n="48" d="100"/>
        </p:scale>
        <p:origin x="-390" y="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36C0DD-DC16-49EB-83A9-F00154F08BB2}" type="datetimeFigureOut">
              <a:rPr lang="es-ES"/>
              <a:pPr>
                <a:defRPr/>
              </a:pPr>
              <a:t>09/02/2021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4A07FB-4972-4293-A75B-617F9C7A68A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996887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F8416B-8825-4F94-9996-33DB98916E34}" type="datetimeFigureOut">
              <a:rPr lang="es-ES"/>
              <a:pPr>
                <a:defRPr/>
              </a:pPr>
              <a:t>09/02/2021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CCE1BE-1FE8-4EBA-9679-969C32DD853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786704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8A79EB-35A1-4C51-99FA-8253212F9021}" type="datetimeFigureOut">
              <a:rPr lang="es-ES"/>
              <a:pPr>
                <a:defRPr/>
              </a:pPr>
              <a:t>09/02/2021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4AC610-B99C-4F84-AAB7-61C5CE77B3C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775659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5C95FF-54DE-4BFE-87E2-14BD26CA0E9B}" type="datetimeFigureOut">
              <a:rPr lang="es-ES"/>
              <a:pPr>
                <a:defRPr/>
              </a:pPr>
              <a:t>09/02/2021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D1BC03-19E3-45CA-8F1F-BAC00CF5264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935613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B4489E-D112-45AB-BF6E-60217AED6AD0}" type="datetimeFigureOut">
              <a:rPr lang="es-ES"/>
              <a:pPr>
                <a:defRPr/>
              </a:pPr>
              <a:t>09/02/2021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E04E4F-150E-48A9-ACF0-4FD5BEC58E5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04390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D858C8-57BD-42D1-BF6D-F8096DF8DFF5}" type="datetimeFigureOut">
              <a:rPr lang="es-ES"/>
              <a:pPr>
                <a:defRPr/>
              </a:pPr>
              <a:t>09/02/2021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9FB1BA-E15F-4B2A-9077-C7FCF76CFCF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06188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55CB79-04D2-4335-A8F9-9112936756A6}" type="datetimeFigureOut">
              <a:rPr lang="es-ES"/>
              <a:pPr>
                <a:defRPr/>
              </a:pPr>
              <a:t>09/02/2021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9F6058-1225-47C8-A48A-CAFD08CF769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889212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504E33-0C9C-45DF-90F6-3F69AB6BF8B8}" type="datetimeFigureOut">
              <a:rPr lang="es-ES"/>
              <a:pPr>
                <a:defRPr/>
              </a:pPr>
              <a:t>09/02/2021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57FFA9-06C1-4EF3-BBD7-DD85BCC1893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967517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F114B5-E973-45ED-BB88-74927791C4FC}" type="datetimeFigureOut">
              <a:rPr lang="es-ES"/>
              <a:pPr>
                <a:defRPr/>
              </a:pPr>
              <a:t>09/02/2021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7B8856-6ED2-4273-838B-825AEC3FBD7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244631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A82DBE-7D2F-40EE-967A-4C57ACF3D8A5}" type="datetimeFigureOut">
              <a:rPr lang="es-ES"/>
              <a:pPr>
                <a:defRPr/>
              </a:pPr>
              <a:t>09/02/2021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630EF0-0CE1-45D2-99D7-92EF148FE08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450215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D4D676-1B0A-459A-8750-B306C6622F86}" type="datetimeFigureOut">
              <a:rPr lang="es-ES"/>
              <a:pPr>
                <a:defRPr/>
              </a:pPr>
              <a:t>09/02/2021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E00D55-8F08-4D02-BEAB-E57FF975702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564820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1205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6A47900-B8B5-48BD-8C6D-C0CE6F1B467F}" type="datetimeFigureOut">
              <a:rPr lang="es-ES"/>
              <a:pPr>
                <a:defRPr/>
              </a:pPr>
              <a:t>09/02/2021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72AE67B-18F2-460B-9ACC-2287AD58EAF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4.png"/><Relationship Id="rId10" Type="http://schemas.openxmlformats.org/officeDocument/2006/relationships/image" Target="../media/image4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ES" smtClean="0"/>
          </a:p>
        </p:txBody>
      </p:sp>
      <p:pic>
        <p:nvPicPr>
          <p:cNvPr id="2052" name="3 Imagen" descr="0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404996" y="2967335"/>
            <a:ext cx="8334013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  <a:cs typeface="+mn-cs"/>
              </a:rPr>
              <a:t>LA COCINA GALLEGA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7215188" y="6357938"/>
            <a:ext cx="1582737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+mn-cs"/>
              </a:rPr>
              <a:t>Con sonido</a:t>
            </a:r>
          </a:p>
        </p:txBody>
      </p:sp>
    </p:spTree>
  </p:cSld>
  <p:clrMapOvr>
    <a:masterClrMapping/>
  </p:clrMapOvr>
  <p:transition>
    <p:sndAc>
      <p:stSnd loop="1">
        <p:snd r:embed="rId2" name="Arroz con chícharo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075" name="3 Marcador de contenido" descr="0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3 CuadroTexto"/>
          <p:cNvSpPr txBox="1"/>
          <p:nvPr/>
        </p:nvSpPr>
        <p:spPr>
          <a:xfrm>
            <a:off x="0" y="5643563"/>
            <a:ext cx="9144000" cy="120015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just">
              <a:defRPr/>
            </a:pPr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El principal atractivo de la gastronomía gallega es su variedad, hasta tal punto que cuesta trabajo decir cuál es el plato típico de la región. Pero si hay algo común a todos sería una forma de cocinar familiar y cariñosa, artesanal, pausada, abundante y variada.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099" name="3 Marcador de contenido" descr="0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3 CuadroTexto"/>
          <p:cNvSpPr txBox="1"/>
          <p:nvPr/>
        </p:nvSpPr>
        <p:spPr>
          <a:xfrm>
            <a:off x="0" y="5357813"/>
            <a:ext cx="9144000" cy="1477962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just">
              <a:defRPr/>
            </a:pPr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Un mismo producto se prepara de múltiples maneras y en cada lugar tiene un distinto sabor. Se podría decir que la cocina gallega es una cocina clásica, en el sentido que se le da a esta palabra en la historia del arte, porque alcanza el ápice de su belleza con los elementos más sencillos y naturalmente combinados.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123" name="3 Marcador de contenido" descr="03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28125" cy="6858000"/>
          </a:xfrm>
        </p:spPr>
      </p:pic>
      <p:sp>
        <p:nvSpPr>
          <p:cNvPr id="4" name="3 CuadroTexto"/>
          <p:cNvSpPr txBox="1"/>
          <p:nvPr/>
        </p:nvSpPr>
        <p:spPr>
          <a:xfrm>
            <a:off x="0" y="6500813"/>
            <a:ext cx="9144000" cy="36988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dirty="0">
                <a:latin typeface="Arial Black" pitchFamily="34" charset="0"/>
              </a:rPr>
              <a:t>El mejor comienzo siempre será un caldo gallego hecho en la “</a:t>
            </a:r>
            <a:r>
              <a:rPr lang="es-ES" dirty="0" err="1">
                <a:latin typeface="Arial Black" pitchFamily="34" charset="0"/>
              </a:rPr>
              <a:t>lareira</a:t>
            </a:r>
            <a:r>
              <a:rPr lang="es-ES" dirty="0">
                <a:latin typeface="Arial Black" pitchFamily="34" charset="0"/>
              </a:rPr>
              <a:t>”.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147" name="3 Marcador de contenido" descr="04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3 CuadroTexto"/>
          <p:cNvSpPr txBox="1"/>
          <p:nvPr/>
        </p:nvSpPr>
        <p:spPr>
          <a:xfrm>
            <a:off x="0" y="5643563"/>
            <a:ext cx="9144000" cy="12001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just">
              <a:defRPr/>
            </a:pPr>
            <a:r>
              <a:rPr lang="es-E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El lacón con grelos es una de las comidas más típicas durante los meses fríos, desde San </a:t>
            </a:r>
            <a:r>
              <a:rPr lang="es-E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Martiño</a:t>
            </a:r>
            <a:r>
              <a:rPr lang="es-E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, a primeros de noviembre, hasta el martes de carnaval. Además del lacón cocido y los grelos enteros, se añaden patatas y chorizo.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7171" name="3 Marcador de contenido" descr="05 cocido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3 CuadroTexto"/>
          <p:cNvSpPr txBox="1"/>
          <p:nvPr/>
        </p:nvSpPr>
        <p:spPr>
          <a:xfrm>
            <a:off x="0" y="6215063"/>
            <a:ext cx="9144000" cy="64611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just">
              <a:defRPr/>
            </a:pPr>
            <a:r>
              <a:rPr lang="es-ES" dirty="0">
                <a:solidFill>
                  <a:schemeClr val="tx2">
                    <a:lumMod val="50000"/>
                  </a:schemeClr>
                </a:solidFill>
                <a:latin typeface="Arial Black" pitchFamily="34" charset="0"/>
              </a:rPr>
              <a:t>Otro plato fuerte es el cocido gallego, compuesto de jamón, carne de vaca y gallina, y chorizo, con grelos o repollo, patatas y garbanzos.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8195" name="3 Marcador de contenido" descr="06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3 CuadroTexto"/>
          <p:cNvSpPr txBox="1"/>
          <p:nvPr/>
        </p:nvSpPr>
        <p:spPr>
          <a:xfrm>
            <a:off x="0" y="5643563"/>
            <a:ext cx="9144000" cy="12001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just">
              <a:defRPr/>
            </a:pPr>
            <a:r>
              <a:rPr lang="es-ES" dirty="0">
                <a:latin typeface="Arial Black" pitchFamily="34" charset="0"/>
              </a:rPr>
              <a:t>Las empanadas merecen capitulo aparte. Se hacen de todo y todo puede meterse dentro de la empanada. Una de las características de la empanada gallega es la suavidad, ligereza y finura del pan, sobre todo en las de las zonas costeras.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9219" name="3 Marcador de contenido" descr="10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3 CuadroTexto"/>
          <p:cNvSpPr txBox="1"/>
          <p:nvPr/>
        </p:nvSpPr>
        <p:spPr>
          <a:xfrm>
            <a:off x="0" y="5429250"/>
            <a:ext cx="9144000" cy="147796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just">
              <a:defRPr/>
            </a:pPr>
            <a:r>
              <a:rPr lang="es-ES" dirty="0">
                <a:latin typeface="Arial Black" pitchFamily="34" charset="0"/>
              </a:rPr>
              <a:t>Hablar de pescados y mariscos en Galicia puede ser un tópico, pero no por ello vamos a callar. Existe una gran variedad de pescados, los más sabrosos son sin duda los que se pescan en las rías o en las proximidades de la costa: merluza, rodaballo, lubina, mero, lenguado, sardina...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0243" name="3 Marcador de contenido" descr="08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10244" name="4 Imagen" descr="08a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0013" y="0"/>
            <a:ext cx="2693987" cy="254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0" y="6500813"/>
            <a:ext cx="9144000" cy="36988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s-ES" dirty="0">
                <a:latin typeface="Arial Black" pitchFamily="34" charset="0"/>
              </a:rPr>
              <a:t>Se degustan en las preparaciones clásicas: asados...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7143750" y="1785938"/>
            <a:ext cx="1428750" cy="369887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Cachelos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1267" name="3 Marcador de contenido" descr="09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3 CuadroTexto"/>
          <p:cNvSpPr txBox="1"/>
          <p:nvPr/>
        </p:nvSpPr>
        <p:spPr>
          <a:xfrm>
            <a:off x="0" y="6500813"/>
            <a:ext cx="9144000" cy="369887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dirty="0">
                <a:latin typeface="Arial Black" pitchFamily="34" charset="0"/>
              </a:rPr>
              <a:t>… a la gallega…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2291" name="3 Marcador de contenido" descr="07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3 CuadroTexto"/>
          <p:cNvSpPr txBox="1"/>
          <p:nvPr/>
        </p:nvSpPr>
        <p:spPr>
          <a:xfrm>
            <a:off x="0" y="6500813"/>
            <a:ext cx="9144000" cy="369887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… y en </a:t>
            </a:r>
            <a:r>
              <a:rPr lang="es-ES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caldeirada</a:t>
            </a:r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3315" name="3 Marcador de contenido" descr="1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3 CuadroTexto"/>
          <p:cNvSpPr txBox="1"/>
          <p:nvPr/>
        </p:nvSpPr>
        <p:spPr>
          <a:xfrm>
            <a:off x="0" y="6215063"/>
            <a:ext cx="9144000" cy="64611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just">
              <a:defRPr/>
            </a:pPr>
            <a:r>
              <a:rPr lang="es-ES" dirty="0">
                <a:latin typeface="Arial Black" pitchFamily="34" charset="0"/>
              </a:rPr>
              <a:t>Pasando a los mariscos y moluscos, tenemos en la exquisita cigala un preciado aperitivo...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4339" name="3 Marcador de contenido" descr="1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3 CuadroTexto"/>
          <p:cNvSpPr txBox="1"/>
          <p:nvPr/>
        </p:nvSpPr>
        <p:spPr>
          <a:xfrm>
            <a:off x="0" y="6500813"/>
            <a:ext cx="9144000" cy="36988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s-ES" dirty="0">
                <a:latin typeface="Arial Black" pitchFamily="34" charset="0"/>
              </a:rPr>
              <a:t> ... como los calamares y los chocos, fritos o en su tinta...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5363" name="3 Marcador de contenido" descr="13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3 CuadroTexto"/>
          <p:cNvSpPr txBox="1"/>
          <p:nvPr/>
        </p:nvSpPr>
        <p:spPr>
          <a:xfrm>
            <a:off x="0" y="6467475"/>
            <a:ext cx="9144000" cy="3698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dirty="0">
                <a:latin typeface="Arial Black" pitchFamily="34" charset="0"/>
              </a:rPr>
              <a:t> ... o las nécoras.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6387" name="3 Marcador de contenido" descr="14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3 CuadroTexto"/>
          <p:cNvSpPr txBox="1"/>
          <p:nvPr/>
        </p:nvSpPr>
        <p:spPr>
          <a:xfrm>
            <a:off x="0" y="6215063"/>
            <a:ext cx="9144000" cy="64611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dirty="0">
                <a:latin typeface="Arial Black" pitchFamily="34" charset="0"/>
              </a:rPr>
              <a:t>Los percebes concentran la quintaesencia de todos los sabores de la mar.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7411" name="3 Marcador de contenido" descr="15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286875" cy="6858000"/>
          </a:xfrm>
        </p:spPr>
      </p:pic>
      <p:sp>
        <p:nvSpPr>
          <p:cNvPr id="4" name="3 CuadroTexto"/>
          <p:cNvSpPr txBox="1"/>
          <p:nvPr/>
        </p:nvSpPr>
        <p:spPr>
          <a:xfrm>
            <a:off x="0" y="6500813"/>
            <a:ext cx="9286875" cy="369887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Otro grupo de mariscos hacen plato fuerte, como el centollo…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8435" name="3 Marcador de contenido" descr="16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3 CuadroTexto"/>
          <p:cNvSpPr txBox="1"/>
          <p:nvPr/>
        </p:nvSpPr>
        <p:spPr>
          <a:xfrm>
            <a:off x="0" y="6500813"/>
            <a:ext cx="9144000" cy="369887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dirty="0">
                <a:latin typeface="Arial Black" pitchFamily="34" charset="0"/>
              </a:rPr>
              <a:t>… el buey…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9459" name="3 Marcador de contenido" descr="17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286875" cy="7000875"/>
          </a:xfrm>
        </p:spPr>
      </p:pic>
      <p:sp>
        <p:nvSpPr>
          <p:cNvPr id="4" name="3 CuadroTexto"/>
          <p:cNvSpPr txBox="1"/>
          <p:nvPr/>
        </p:nvSpPr>
        <p:spPr>
          <a:xfrm>
            <a:off x="0" y="6500813"/>
            <a:ext cx="9286875" cy="36988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dirty="0">
                <a:latin typeface="Arial Black" pitchFamily="34" charset="0"/>
              </a:rPr>
              <a:t>… el bogavante…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0483" name="3 Marcador de contenido" descr="18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3 CuadroTexto"/>
          <p:cNvSpPr txBox="1"/>
          <p:nvPr/>
        </p:nvSpPr>
        <p:spPr>
          <a:xfrm>
            <a:off x="0" y="6500813"/>
            <a:ext cx="9144000" cy="36988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dirty="0">
                <a:latin typeface="Arial Black" pitchFamily="34" charset="0"/>
              </a:rPr>
              <a:t>... los carabineros...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1507" name="3 Marcador de contenido" descr="19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3 CuadroTexto"/>
          <p:cNvSpPr txBox="1"/>
          <p:nvPr/>
        </p:nvSpPr>
        <p:spPr>
          <a:xfrm>
            <a:off x="0" y="6500813"/>
            <a:ext cx="9144000" cy="369887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s-ES" dirty="0"/>
              <a:t> </a:t>
            </a:r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... los santiaguiños...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2531" name="3 Marcador de contenido" descr="20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3 CuadroTexto"/>
          <p:cNvSpPr txBox="1"/>
          <p:nvPr/>
        </p:nvSpPr>
        <p:spPr>
          <a:xfrm>
            <a:off x="0" y="6500813"/>
            <a:ext cx="9144000" cy="369887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dirty="0">
                <a:latin typeface="Arial Black" pitchFamily="34" charset="0"/>
              </a:rPr>
              <a:t>… las vieiras…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3555" name="3 Marcador de contenido" descr="2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3 CuadroTexto"/>
          <p:cNvSpPr txBox="1"/>
          <p:nvPr/>
        </p:nvSpPr>
        <p:spPr>
          <a:xfrm>
            <a:off x="0" y="6500813"/>
            <a:ext cx="9144000" cy="369887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… las almejas…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4579" name="3 Marcador de contenido" descr="2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3 CuadroTexto"/>
          <p:cNvSpPr txBox="1"/>
          <p:nvPr/>
        </p:nvSpPr>
        <p:spPr>
          <a:xfrm>
            <a:off x="0" y="6500813"/>
            <a:ext cx="9144000" cy="36988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dirty="0">
                <a:latin typeface="Arial Black" pitchFamily="34" charset="0"/>
              </a:rPr>
              <a:t>… los “</a:t>
            </a:r>
            <a:r>
              <a:rPr lang="es-ES" dirty="0" err="1">
                <a:latin typeface="Arial Black" pitchFamily="34" charset="0"/>
              </a:rPr>
              <a:t>longueirons</a:t>
            </a:r>
            <a:r>
              <a:rPr lang="es-ES" dirty="0">
                <a:latin typeface="Arial Black" pitchFamily="34" charset="0"/>
              </a:rPr>
              <a:t>” o navajas…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5603" name="3 Marcador de contenido" descr="23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3 CuadroTexto"/>
          <p:cNvSpPr txBox="1"/>
          <p:nvPr/>
        </p:nvSpPr>
        <p:spPr>
          <a:xfrm>
            <a:off x="0" y="6500813"/>
            <a:ext cx="9144000" cy="369887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… las zamburiñas…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6627" name="3 Marcador de contenido" descr="24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3 CuadroTexto"/>
          <p:cNvSpPr txBox="1"/>
          <p:nvPr/>
        </p:nvSpPr>
        <p:spPr>
          <a:xfrm>
            <a:off x="0" y="6500813"/>
            <a:ext cx="9144000" cy="36988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dirty="0">
                <a:latin typeface="Arial Black" pitchFamily="34" charset="0"/>
              </a:rPr>
              <a:t>… y los humildes mejillones.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7651" name="3 Marcador de contenido" descr="25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3 CuadroTexto"/>
          <p:cNvSpPr txBox="1"/>
          <p:nvPr/>
        </p:nvSpPr>
        <p:spPr>
          <a:xfrm>
            <a:off x="0" y="5929313"/>
            <a:ext cx="9144000" cy="92392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just">
              <a:defRPr/>
            </a:pPr>
            <a:r>
              <a:rPr lang="es-ES" dirty="0">
                <a:latin typeface="Arial Black" pitchFamily="34" charset="0"/>
              </a:rPr>
              <a:t>Hay, por fin, un molusco, el pulpo, que debemos citar porque se toma en todos los meses del año. El pulpo "a </a:t>
            </a:r>
            <a:r>
              <a:rPr lang="es-ES" dirty="0" err="1">
                <a:latin typeface="Arial Black" pitchFamily="34" charset="0"/>
              </a:rPr>
              <a:t>feira</a:t>
            </a:r>
            <a:r>
              <a:rPr lang="es-ES" dirty="0">
                <a:latin typeface="Arial Black" pitchFamily="34" charset="0"/>
              </a:rPr>
              <a:t>", cocido, troceado, adobado con pimentón y sal, y rociado con aceite crudo.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8675" name="3 Marcador de contenido" descr="26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3 CuadroTexto"/>
          <p:cNvSpPr txBox="1"/>
          <p:nvPr/>
        </p:nvSpPr>
        <p:spPr>
          <a:xfrm>
            <a:off x="0" y="5929313"/>
            <a:ext cx="9144000" cy="923925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just">
              <a:defRPr/>
            </a:pPr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Entre los peces de río, podemos saborear las truchas y los salmones, las angulas y las anguilas, los sábalos, reos y, especialmente, las lampreas.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9699" name="3 Marcador de contenido" descr="27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3 CuadroTexto"/>
          <p:cNvSpPr txBox="1"/>
          <p:nvPr/>
        </p:nvSpPr>
        <p:spPr>
          <a:xfrm>
            <a:off x="0" y="6215063"/>
            <a:ext cx="9144000" cy="64611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dirty="0">
                <a:latin typeface="Arial Black" pitchFamily="34" charset="0"/>
              </a:rPr>
              <a:t>La sabrosísima y tierna carne gallega puede saborearse en forma de chuleta...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0723" name="3 Marcador de contenido" descr="28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3 CuadroTexto"/>
          <p:cNvSpPr txBox="1"/>
          <p:nvPr/>
        </p:nvSpPr>
        <p:spPr>
          <a:xfrm>
            <a:off x="0" y="6500813"/>
            <a:ext cx="9144000" cy="36988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dirty="0">
                <a:latin typeface="Arial Black" pitchFamily="34" charset="0"/>
              </a:rPr>
              <a:t>… </a:t>
            </a:r>
            <a:r>
              <a:rPr lang="es-ES" dirty="0" err="1">
                <a:latin typeface="Arial Black" pitchFamily="34" charset="0"/>
              </a:rPr>
              <a:t>zorza</a:t>
            </a:r>
            <a:r>
              <a:rPr lang="es-ES" dirty="0">
                <a:latin typeface="Arial Black" pitchFamily="34" charset="0"/>
              </a:rPr>
              <a:t>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1747" name="3 Marcador de contenido" descr="29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3 CuadroTexto"/>
          <p:cNvSpPr txBox="1"/>
          <p:nvPr/>
        </p:nvSpPr>
        <p:spPr>
          <a:xfrm>
            <a:off x="0" y="6500813"/>
            <a:ext cx="9144000" cy="369887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s-ES" dirty="0">
                <a:latin typeface="Arial Black" pitchFamily="34" charset="0"/>
              </a:rPr>
              <a:t>… y </a:t>
            </a:r>
            <a:r>
              <a:rPr lang="es-ES" dirty="0" err="1">
                <a:latin typeface="Arial Black" pitchFamily="34" charset="0"/>
              </a:rPr>
              <a:t>raxo</a:t>
            </a:r>
            <a:r>
              <a:rPr lang="es-ES" dirty="0">
                <a:latin typeface="Arial Black" pitchFamily="34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2771" name="3 Marcador de contenido" descr="30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3 CuadroTexto"/>
          <p:cNvSpPr txBox="1"/>
          <p:nvPr/>
        </p:nvSpPr>
        <p:spPr>
          <a:xfrm>
            <a:off x="0" y="6215063"/>
            <a:ext cx="9144000" cy="64611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just">
              <a:defRPr/>
            </a:pPr>
            <a:r>
              <a:rPr lang="es-ES" dirty="0">
                <a:latin typeface="Arial Black" pitchFamily="34" charset="0"/>
              </a:rPr>
              <a:t>Como acompañamiento típico hay que contar siempre con unos sabrosos pimientos de Padrón o del </a:t>
            </a:r>
            <a:r>
              <a:rPr lang="es-ES" dirty="0" err="1">
                <a:latin typeface="Arial Black" pitchFamily="34" charset="0"/>
              </a:rPr>
              <a:t>Couto</a:t>
            </a:r>
            <a:r>
              <a:rPr lang="es-ES" dirty="0">
                <a:latin typeface="Arial Black" pitchFamily="34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3795" name="3 Marcador de contenido" descr="3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3 CuadroTexto"/>
          <p:cNvSpPr txBox="1"/>
          <p:nvPr/>
        </p:nvSpPr>
        <p:spPr>
          <a:xfrm>
            <a:off x="0" y="6500813"/>
            <a:ext cx="9144000" cy="36988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dirty="0">
                <a:latin typeface="Arial Black" pitchFamily="34" charset="0"/>
              </a:rPr>
              <a:t>Y no olvidar nunca el incomparable pan de la tierra.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4819" name="3 Marcador de contenido" descr="3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5843" name="3 Marcador de contenido" descr="33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3 CuadroTexto"/>
          <p:cNvSpPr txBox="1"/>
          <p:nvPr/>
        </p:nvSpPr>
        <p:spPr>
          <a:xfrm>
            <a:off x="0" y="6215063"/>
            <a:ext cx="9144000" cy="64611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dirty="0">
                <a:latin typeface="Arial Black" pitchFamily="34" charset="0"/>
              </a:rPr>
              <a:t>Para terminar esta breve ruta por la gastronomía gallega, recordaremos la bondad de sus quesos...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6867" name="3 Marcador de contenido" descr="34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3 CuadroTexto"/>
          <p:cNvSpPr txBox="1"/>
          <p:nvPr/>
        </p:nvSpPr>
        <p:spPr>
          <a:xfrm>
            <a:off x="0" y="6500813"/>
            <a:ext cx="9144000" cy="369887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... la exquisita elaboración de la repostería…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7891" name="3 Marcador de contenido" descr="35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69400" cy="6858000"/>
          </a:xfrm>
        </p:spPr>
      </p:pic>
      <p:sp>
        <p:nvSpPr>
          <p:cNvPr id="4" name="3 CuadroTexto"/>
          <p:cNvSpPr txBox="1"/>
          <p:nvPr/>
        </p:nvSpPr>
        <p:spPr>
          <a:xfrm>
            <a:off x="0" y="6467475"/>
            <a:ext cx="9144000" cy="36988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dirty="0">
                <a:latin typeface="Arial Black" pitchFamily="34" charset="0"/>
              </a:rPr>
              <a:t>… las orejas…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8915" name="3 Marcador de contenido" descr="36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3 CuadroTexto"/>
          <p:cNvSpPr txBox="1"/>
          <p:nvPr/>
        </p:nvSpPr>
        <p:spPr>
          <a:xfrm>
            <a:off x="0" y="6215063"/>
            <a:ext cx="9144000" cy="64611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dirty="0">
                <a:latin typeface="Arial Black" pitchFamily="34" charset="0"/>
              </a:rPr>
              <a:t> ... y las filloas, que constituyen el más original y agradable postre que se puede saborear en nuestra tierra.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9939" name="3 Marcador de contenido" descr="37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0963" name="3 Marcador de contenido" descr="38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3 CuadroTexto"/>
          <p:cNvSpPr txBox="1"/>
          <p:nvPr/>
        </p:nvSpPr>
        <p:spPr>
          <a:xfrm>
            <a:off x="0" y="5643563"/>
            <a:ext cx="9144000" cy="120015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just">
              <a:defRPr/>
            </a:pPr>
            <a:r>
              <a:rPr lang="es-ES" dirty="0">
                <a:latin typeface="Arial Black" pitchFamily="34" charset="0"/>
              </a:rPr>
              <a:t>En toda Galicia se produce vino, aunque principalmente en la mitad sur. En una enumeración rápida, tendríamos que destacar las principales denominaciones de origen: Rías </a:t>
            </a:r>
            <a:r>
              <a:rPr lang="es-ES" dirty="0" err="1">
                <a:latin typeface="Arial Black" pitchFamily="34" charset="0"/>
              </a:rPr>
              <a:t>Baixas</a:t>
            </a:r>
            <a:r>
              <a:rPr lang="es-ES" dirty="0">
                <a:latin typeface="Arial Black" pitchFamily="34" charset="0"/>
              </a:rPr>
              <a:t>, Albariño, Ribeiro y </a:t>
            </a:r>
            <a:r>
              <a:rPr lang="es-ES" dirty="0" err="1">
                <a:latin typeface="Arial Black" pitchFamily="34" charset="0"/>
              </a:rPr>
              <a:t>Valdeorras</a:t>
            </a:r>
            <a:r>
              <a:rPr lang="es-ES" dirty="0">
                <a:latin typeface="Arial Black" pitchFamily="34" charset="0"/>
              </a:rPr>
              <a:t>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1987" name="3 Marcador de contenido" descr="39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3 CuadroTexto"/>
          <p:cNvSpPr txBox="1"/>
          <p:nvPr/>
        </p:nvSpPr>
        <p:spPr>
          <a:xfrm>
            <a:off x="0" y="6286500"/>
            <a:ext cx="9144000" cy="646113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txBody>
          <a:bodyPr>
            <a:spAutoFit/>
          </a:bodyPr>
          <a:lstStyle/>
          <a:p>
            <a:pPr algn="just">
              <a:defRPr/>
            </a:pPr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Y no puede terminarse una buena comida sin un chupito de un digestivo licor casero, especialmente el de guindas.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3011" name="3 Marcador de contenido" descr="40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3 Rectángulo"/>
          <p:cNvSpPr/>
          <p:nvPr/>
        </p:nvSpPr>
        <p:spPr>
          <a:xfrm>
            <a:off x="2644936" y="3357561"/>
            <a:ext cx="3854132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4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0" y="6500813"/>
            <a:ext cx="9144000" cy="36988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dirty="0">
                <a:latin typeface="Arial Black" pitchFamily="34" charset="0"/>
              </a:rPr>
              <a:t>Y EN CUALQUIER MOMENTO… UNA BUENA QUEIMADA.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4035" name="3 Marcador de contenido" descr="48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4000369" y="2967335"/>
            <a:ext cx="1143262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n-lt"/>
                <a:cs typeface="+mn-cs"/>
              </a:rPr>
              <a:t>FIN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p4720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pp4720</Template>
  <TotalTime>4</TotalTime>
  <Words>699</Words>
  <Application>Microsoft Office PowerPoint</Application>
  <PresentationFormat>Presentación en pantalla (4:3)</PresentationFormat>
  <Paragraphs>45</Paragraphs>
  <Slides>43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43</vt:i4>
      </vt:variant>
    </vt:vector>
  </HeadingPairs>
  <TitlesOfParts>
    <vt:vector size="48" baseType="lpstr">
      <vt:lpstr>Arial</vt:lpstr>
      <vt:lpstr>Calibri</vt:lpstr>
      <vt:lpstr>Arial Black</vt:lpstr>
      <vt:lpstr>pp4720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2021-02-09T17:10:42Z</dcterms:created>
  <dcterms:modified xsi:type="dcterms:W3CDTF">2021-02-09T17:14:55Z</dcterms:modified>
</cp:coreProperties>
</file>