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89" r:id="rId3"/>
    <p:sldId id="307" r:id="rId4"/>
    <p:sldId id="407" r:id="rId5"/>
    <p:sldId id="377" r:id="rId6"/>
    <p:sldId id="408" r:id="rId7"/>
    <p:sldId id="409" r:id="rId8"/>
    <p:sldId id="379" r:id="rId9"/>
    <p:sldId id="439" r:id="rId10"/>
    <p:sldId id="380" r:id="rId11"/>
    <p:sldId id="364" r:id="rId12"/>
    <p:sldId id="374" r:id="rId13"/>
    <p:sldId id="345" r:id="rId14"/>
    <p:sldId id="410" r:id="rId15"/>
    <p:sldId id="375" r:id="rId16"/>
    <p:sldId id="411" r:id="rId17"/>
    <p:sldId id="440" r:id="rId18"/>
    <p:sldId id="416" r:id="rId19"/>
    <p:sldId id="417" r:id="rId20"/>
    <p:sldId id="441" r:id="rId21"/>
    <p:sldId id="442" r:id="rId22"/>
    <p:sldId id="443" r:id="rId23"/>
    <p:sldId id="413" r:id="rId24"/>
    <p:sldId id="334" r:id="rId25"/>
    <p:sldId id="404" r:id="rId26"/>
    <p:sldId id="414" r:id="rId27"/>
    <p:sldId id="381" r:id="rId28"/>
    <p:sldId id="415" r:id="rId29"/>
    <p:sldId id="421" r:id="rId30"/>
    <p:sldId id="398" r:id="rId31"/>
    <p:sldId id="333" r:id="rId32"/>
    <p:sldId id="435" r:id="rId33"/>
    <p:sldId id="262" r:id="rId34"/>
    <p:sldId id="420" r:id="rId35"/>
    <p:sldId id="418" r:id="rId36"/>
    <p:sldId id="419" r:id="rId37"/>
    <p:sldId id="424" r:id="rId38"/>
    <p:sldId id="436" r:id="rId39"/>
    <p:sldId id="428" r:id="rId40"/>
    <p:sldId id="384" r:id="rId41"/>
    <p:sldId id="430" r:id="rId42"/>
    <p:sldId id="402" r:id="rId43"/>
    <p:sldId id="444" r:id="rId44"/>
    <p:sldId id="393" r:id="rId45"/>
    <p:sldId id="433" r:id="rId46"/>
    <p:sldId id="426" r:id="rId47"/>
    <p:sldId id="395" r:id="rId48"/>
    <p:sldId id="427" r:id="rId49"/>
    <p:sldId id="425" r:id="rId50"/>
    <p:sldId id="314" r:id="rId51"/>
    <p:sldId id="438" r:id="rId52"/>
    <p:sldId id="437" r:id="rId53"/>
    <p:sldId id="394" r:id="rId54"/>
    <p:sldId id="290" r:id="rId55"/>
    <p:sldId id="263" r:id="rId56"/>
    <p:sldId id="423" r:id="rId57"/>
    <p:sldId id="431" r:id="rId58"/>
    <p:sldId id="268" r:id="rId59"/>
    <p:sldId id="422" r:id="rId60"/>
    <p:sldId id="280" r:id="rId61"/>
    <p:sldId id="331" r:id="rId62"/>
    <p:sldId id="429" r:id="rId63"/>
    <p:sldId id="276" r:id="rId64"/>
    <p:sldId id="385" r:id="rId65"/>
    <p:sldId id="405" r:id="rId66"/>
    <p:sldId id="445" r:id="rId67"/>
    <p:sldId id="378" r:id="rId68"/>
    <p:sldId id="447" r:id="rId69"/>
  </p:sldIdLst>
  <p:sldSz cx="9144000" cy="6858000" type="screen4x3"/>
  <p:notesSz cx="6858000" cy="9144000"/>
  <p:defaultTextStyle>
    <a:defPPr>
      <a:defRPr lang="es-E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0AZC1yf3M3ppkwVjlWi+6A" hashData="8EC+7JPdZcTot/zQs2KsXyxKKW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99"/>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3636" autoAdjust="0"/>
    <p:restoredTop sz="94634" autoAdjust="0"/>
  </p:normalViewPr>
  <p:slideViewPr>
    <p:cSldViewPr>
      <p:cViewPr varScale="1">
        <p:scale>
          <a:sx n="73" d="100"/>
          <a:sy n="73" d="100"/>
        </p:scale>
        <p:origin x="-90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5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66EED92-5541-466D-975A-7CAB1C4A47CF}"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F15387E-E435-4E60-ADFC-7D1336D716B8}"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F43FB4E-1134-4D43-B9C8-FCECC713C7B2}"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0939F7B0-2BAE-4208-A5A8-C9986E1861F9}"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F0E86629-E2D6-4A08-B281-1B40AB2BD76A}"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E9B03A69-C495-44AB-9203-269F431D51F5}"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B176C0CF-64D6-48F1-8B1E-3BFDCC872D3A}"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20C9495-570D-4FD1-9E50-236675A60333}"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F2D5A7CB-D9F9-43A3-A351-2AD969028902}"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107220D-8FB4-483B-8FAE-FBC48455CB40}"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DFF41AD-242F-4208-9975-6A30B86845B4}"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8457528-5946-4D18-BE9B-6AC20411CAD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FF866240-F5BB-46B9-AE5F-F3C4F6FF40D1}"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CF2DA08-6AE3-4D46-ACE8-5DDB882120D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descr="1"/>
          <p:cNvPicPr>
            <a:picLocks noChangeAspect="1" noChangeArrowheads="1"/>
          </p:cNvPicPr>
          <p:nvPr/>
        </p:nvPicPr>
        <p:blipFill>
          <a:blip r:embed="rId3">
            <a:lum contrast="6000"/>
          </a:blip>
          <a:srcRect/>
          <a:stretch>
            <a:fillRect/>
          </a:stretch>
        </p:blipFill>
        <p:spPr bwMode="auto">
          <a:xfrm>
            <a:off x="-184150" y="-63500"/>
            <a:ext cx="9407525" cy="7056438"/>
          </a:xfrm>
          <a:prstGeom prst="rect">
            <a:avLst/>
          </a:prstGeom>
          <a:noFill/>
        </p:spPr>
      </p:pic>
      <p:sp>
        <p:nvSpPr>
          <p:cNvPr id="2056" name="WordArt 8"/>
          <p:cNvSpPr>
            <a:spLocks noChangeArrowheads="1" noChangeShapeType="1" noTextEdit="1"/>
          </p:cNvSpPr>
          <p:nvPr/>
        </p:nvSpPr>
        <p:spPr bwMode="auto">
          <a:xfrm>
            <a:off x="900113" y="222250"/>
            <a:ext cx="7556500" cy="1955800"/>
          </a:xfrm>
          <a:prstGeom prst="rect">
            <a:avLst/>
          </a:prstGeom>
        </p:spPr>
        <p:txBody>
          <a:bodyPr wrap="none" fromWordArt="1">
            <a:prstTxWarp prst="textPlain">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es-ES" sz="3200" b="1" kern="10">
                <a:ln w="9525">
                  <a:round/>
                  <a:headEnd/>
                  <a:tailEnd/>
                </a:ln>
                <a:gradFill rotWithShape="0">
                  <a:gsLst>
                    <a:gs pos="0">
                      <a:srgbClr val="FFF200"/>
                    </a:gs>
                    <a:gs pos="45000">
                      <a:srgbClr val="FF7A00"/>
                    </a:gs>
                    <a:gs pos="70000">
                      <a:srgbClr val="FF0300"/>
                    </a:gs>
                    <a:gs pos="100000">
                      <a:srgbClr val="4D0808"/>
                    </a:gs>
                  </a:gsLst>
                  <a:lin ang="5400000" scaled="1"/>
                </a:gradFill>
                <a:latin typeface="Snap ITC"/>
              </a:rPr>
              <a:t>PRODUCCIONES A.GARCÍA</a:t>
            </a:r>
          </a:p>
          <a:p>
            <a:pPr algn="ctr"/>
            <a:r>
              <a:rPr lang="es-ES" sz="3200" b="1" kern="10">
                <a:ln w="9525">
                  <a:round/>
                  <a:headEnd/>
                  <a:tailEnd/>
                </a:ln>
                <a:gradFill rotWithShape="0">
                  <a:gsLst>
                    <a:gs pos="0">
                      <a:srgbClr val="FFF200"/>
                    </a:gs>
                    <a:gs pos="45000">
                      <a:srgbClr val="FF7A00"/>
                    </a:gs>
                    <a:gs pos="70000">
                      <a:srgbClr val="FF0300"/>
                    </a:gs>
                    <a:gs pos="100000">
                      <a:srgbClr val="4D0808"/>
                    </a:gs>
                  </a:gsLst>
                  <a:lin ang="5400000" scaled="1"/>
                </a:gradFill>
                <a:latin typeface="Snap ITC"/>
              </a:rPr>
              <a:t>PRESENTAN</a:t>
            </a:r>
          </a:p>
        </p:txBody>
      </p:sp>
      <p:sp>
        <p:nvSpPr>
          <p:cNvPr id="2057" name="WordArt 9"/>
          <p:cNvSpPr>
            <a:spLocks noChangeArrowheads="1" noChangeShapeType="1" noTextEdit="1"/>
          </p:cNvSpPr>
          <p:nvPr/>
        </p:nvSpPr>
        <p:spPr bwMode="auto">
          <a:xfrm>
            <a:off x="539750" y="5626100"/>
            <a:ext cx="8091488" cy="1231900"/>
          </a:xfrm>
          <a:prstGeom prst="rect">
            <a:avLst/>
          </a:prstGeom>
        </p:spPr>
        <p:txBody>
          <a:bodyPr wrap="none" fromWordArt="1">
            <a:prstTxWarp prst="textPlain">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es-ES" b="1" kern="10">
                <a:ln w="9525">
                  <a:round/>
                  <a:headEnd/>
                  <a:tailEnd/>
                </a:ln>
                <a:gradFill rotWithShape="0">
                  <a:gsLst>
                    <a:gs pos="0">
                      <a:srgbClr val="FFF200"/>
                    </a:gs>
                    <a:gs pos="45000">
                      <a:srgbClr val="FF7A00"/>
                    </a:gs>
                    <a:gs pos="70000">
                      <a:srgbClr val="FF0300"/>
                    </a:gs>
                    <a:gs pos="100000">
                      <a:srgbClr val="4D0808"/>
                    </a:gs>
                  </a:gsLst>
                  <a:lin ang="5400000" scaled="1"/>
                </a:gradFill>
                <a:latin typeface="Snap ITC"/>
              </a:rPr>
              <a:t>LA CATEDRAL DE MEJORADA DEL CAMPO, MADRID</a:t>
            </a:r>
          </a:p>
        </p:txBody>
      </p:sp>
    </p:spTree>
  </p:cSld>
  <p:clrMapOvr>
    <a:masterClrMapping/>
  </p:clrMapOvr>
  <p:transition spd="slow" advTm="9000">
    <p:fade/>
    <p:sndAc>
      <p:stSnd loop="1">
        <p:snd r:embed="rId2" name="bach - musica de catedral organo(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056"/>
                                        </p:tgtEl>
                                        <p:attrNameLst>
                                          <p:attrName>style.visibility</p:attrName>
                                        </p:attrNameLst>
                                      </p:cBhvr>
                                      <p:to>
                                        <p:strVal val="visible"/>
                                      </p:to>
                                    </p:set>
                                    <p:anim calcmode="lin" valueType="num">
                                      <p:cBhvr>
                                        <p:cTn id="7" dur="3000" fill="hold"/>
                                        <p:tgtEl>
                                          <p:spTgt spid="2056"/>
                                        </p:tgtEl>
                                        <p:attrNameLst>
                                          <p:attrName>ppt_w</p:attrName>
                                        </p:attrNameLst>
                                      </p:cBhvr>
                                      <p:tavLst>
                                        <p:tav tm="0">
                                          <p:val>
                                            <p:fltVal val="0"/>
                                          </p:val>
                                        </p:tav>
                                        <p:tav tm="100000">
                                          <p:val>
                                            <p:strVal val="#ppt_w"/>
                                          </p:val>
                                        </p:tav>
                                      </p:tavLst>
                                    </p:anim>
                                    <p:anim calcmode="lin" valueType="num">
                                      <p:cBhvr>
                                        <p:cTn id="8" dur="3000" fill="hold"/>
                                        <p:tgtEl>
                                          <p:spTgt spid="2056"/>
                                        </p:tgtEl>
                                        <p:attrNameLst>
                                          <p:attrName>ppt_h</p:attrName>
                                        </p:attrNameLst>
                                      </p:cBhvr>
                                      <p:tavLst>
                                        <p:tav tm="0">
                                          <p:val>
                                            <p:fltVal val="0"/>
                                          </p:val>
                                        </p:tav>
                                        <p:tav tm="100000">
                                          <p:val>
                                            <p:strVal val="#ppt_h"/>
                                          </p:val>
                                        </p:tav>
                                      </p:tavLst>
                                    </p:anim>
                                    <p:animEffect transition="in" filter="fade">
                                      <p:cBhvr>
                                        <p:cTn id="9" dur="3000"/>
                                        <p:tgtEl>
                                          <p:spTgt spid="2056"/>
                                        </p:tgtEl>
                                      </p:cBhvr>
                                    </p:animEffect>
                                  </p:childTnLst>
                                </p:cTn>
                              </p:par>
                            </p:childTnLst>
                          </p:cTn>
                        </p:par>
                        <p:par>
                          <p:cTn id="10" fill="hold">
                            <p:stCondLst>
                              <p:cond delay="3000"/>
                            </p:stCondLst>
                            <p:childTnLst>
                              <p:par>
                                <p:cTn id="11" presetID="23" presetClass="entr" presetSubtype="528" fill="hold" grpId="0" nodeType="afterEffect">
                                  <p:stCondLst>
                                    <p:cond delay="0"/>
                                  </p:stCondLst>
                                  <p:childTnLst>
                                    <p:set>
                                      <p:cBhvr>
                                        <p:cTn id="12" dur="1" fill="hold">
                                          <p:stCondLst>
                                            <p:cond delay="0"/>
                                          </p:stCondLst>
                                        </p:cTn>
                                        <p:tgtEl>
                                          <p:spTgt spid="2057"/>
                                        </p:tgtEl>
                                        <p:attrNameLst>
                                          <p:attrName>style.visibility</p:attrName>
                                        </p:attrNameLst>
                                      </p:cBhvr>
                                      <p:to>
                                        <p:strVal val="visible"/>
                                      </p:to>
                                    </p:set>
                                    <p:anim calcmode="lin" valueType="num">
                                      <p:cBhvr>
                                        <p:cTn id="13" dur="3000" fill="hold"/>
                                        <p:tgtEl>
                                          <p:spTgt spid="2057"/>
                                        </p:tgtEl>
                                        <p:attrNameLst>
                                          <p:attrName>ppt_w</p:attrName>
                                        </p:attrNameLst>
                                      </p:cBhvr>
                                      <p:tavLst>
                                        <p:tav tm="0">
                                          <p:val>
                                            <p:fltVal val="0"/>
                                          </p:val>
                                        </p:tav>
                                        <p:tav tm="100000">
                                          <p:val>
                                            <p:strVal val="#ppt_w"/>
                                          </p:val>
                                        </p:tav>
                                      </p:tavLst>
                                    </p:anim>
                                    <p:anim calcmode="lin" valueType="num">
                                      <p:cBhvr>
                                        <p:cTn id="14" dur="3000" fill="hold"/>
                                        <p:tgtEl>
                                          <p:spTgt spid="2057"/>
                                        </p:tgtEl>
                                        <p:attrNameLst>
                                          <p:attrName>ppt_h</p:attrName>
                                        </p:attrNameLst>
                                      </p:cBhvr>
                                      <p:tavLst>
                                        <p:tav tm="0">
                                          <p:val>
                                            <p:fltVal val="0"/>
                                          </p:val>
                                        </p:tav>
                                        <p:tav tm="100000">
                                          <p:val>
                                            <p:strVal val="#ppt_h"/>
                                          </p:val>
                                        </p:tav>
                                      </p:tavLst>
                                    </p:anim>
                                    <p:anim calcmode="lin" valueType="num">
                                      <p:cBhvr>
                                        <p:cTn id="15" dur="3000" fill="hold"/>
                                        <p:tgtEl>
                                          <p:spTgt spid="2057"/>
                                        </p:tgtEl>
                                        <p:attrNameLst>
                                          <p:attrName>ppt_x</p:attrName>
                                        </p:attrNameLst>
                                      </p:cBhvr>
                                      <p:tavLst>
                                        <p:tav tm="0">
                                          <p:val>
                                            <p:fltVal val="0.5"/>
                                          </p:val>
                                        </p:tav>
                                        <p:tav tm="100000">
                                          <p:val>
                                            <p:strVal val="#ppt_x"/>
                                          </p:val>
                                        </p:tav>
                                      </p:tavLst>
                                    </p:anim>
                                    <p:anim calcmode="lin" valueType="num">
                                      <p:cBhvr>
                                        <p:cTn id="16" dur="3000" fill="hold"/>
                                        <p:tgtEl>
                                          <p:spTgt spid="205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6" grpId="0" animBg="1"/>
      <p:bldP spid="205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maxresdefault"/>
          <p:cNvPicPr>
            <a:picLocks noChangeAspect="1" noChangeArrowheads="1"/>
          </p:cNvPicPr>
          <p:nvPr/>
        </p:nvPicPr>
        <p:blipFill>
          <a:blip r:embed="rId2"/>
          <a:srcRect/>
          <a:stretch>
            <a:fillRect/>
          </a:stretch>
        </p:blipFill>
        <p:spPr bwMode="auto">
          <a:xfrm>
            <a:off x="-123825" y="-12700"/>
            <a:ext cx="9439275" cy="6975475"/>
          </a:xfrm>
          <a:prstGeom prst="rect">
            <a:avLst/>
          </a:prstGeom>
          <a:noFill/>
        </p:spPr>
      </p:pic>
      <p:sp>
        <p:nvSpPr>
          <p:cNvPr id="3079" name="1 Rectángulo"/>
          <p:cNvSpPr>
            <a:spLocks noChangeArrowheads="1"/>
          </p:cNvSpPr>
          <p:nvPr/>
        </p:nvSpPr>
        <p:spPr bwMode="auto">
          <a:xfrm>
            <a:off x="2435225" y="80963"/>
            <a:ext cx="4637088" cy="304800"/>
          </a:xfrm>
          <a:prstGeom prst="rect">
            <a:avLst/>
          </a:prstGeom>
          <a:noFill/>
          <a:ln w="9525">
            <a:noFill/>
            <a:miter lim="800000"/>
            <a:headEnd/>
            <a:tailEnd/>
          </a:ln>
        </p:spPr>
        <p:txBody>
          <a:bodyPr wrap="none">
            <a:spAutoFit/>
          </a:bodyPr>
          <a:lstStyle/>
          <a:p>
            <a:pPr algn="ctr">
              <a:spcBef>
                <a:spcPct val="50000"/>
              </a:spcBef>
            </a:pPr>
            <a:r>
              <a:rPr lang="nl-BE" sz="1400" b="1">
                <a:solidFill>
                  <a:srgbClr val="FFFF00"/>
                </a:solidFill>
                <a:latin typeface="Arial" charset="0"/>
              </a:rPr>
              <a:t>EL SUEÑO DE UN ¿VISIONARIO?: JUSTO GALLEGO</a:t>
            </a: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79"/>
                                        </p:tgtEl>
                                        <p:attrNameLst>
                                          <p:attrName>style.visibility</p:attrName>
                                        </p:attrNameLst>
                                      </p:cBhvr>
                                      <p:to>
                                        <p:strVal val="visible"/>
                                      </p:to>
                                    </p:set>
                                    <p:animEffect transition="in" filter="fade">
                                      <p:cBhvr>
                                        <p:cTn id="7" dur="2000"/>
                                        <p:tgtEl>
                                          <p:spTgt spid="30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3" descr="Mejorada del Campo agosto 05 018"/>
          <p:cNvSpPr>
            <a:spLocks noGrp="1" noChangeAspect="1" noChangeArrowheads="1"/>
          </p:cNvSpPr>
          <p:nvPr isPhoto="1"/>
        </p:nvSpPr>
        <p:spPr bwMode="auto">
          <a:xfrm>
            <a:off x="-268288" y="-169863"/>
            <a:ext cx="9561513" cy="7170738"/>
          </a:xfrm>
          <a:prstGeom prst="rect">
            <a:avLst/>
          </a:prstGeom>
          <a:blipFill dpi="0" rotWithShape="1">
            <a:blip r:embed="rId2">
              <a:lum bright="-6000" contrast="12000"/>
            </a:blip>
            <a:srcRect/>
            <a:stretch>
              <a:fillRect/>
            </a:stretch>
          </a:blipFill>
          <a:ln w="9525">
            <a:noFill/>
            <a:miter lim="800000"/>
            <a:headEnd/>
            <a:tailEnd/>
          </a:ln>
        </p:spPr>
        <p:txBody>
          <a:bodyPr/>
          <a:lstStyle/>
          <a:p>
            <a:endParaRPr lang="es-ES"/>
          </a:p>
        </p:txBody>
      </p:sp>
      <p:sp>
        <p:nvSpPr>
          <p:cNvPr id="58374" name="Rectangle 6"/>
          <p:cNvSpPr>
            <a:spLocks noChangeArrowheads="1"/>
          </p:cNvSpPr>
          <p:nvPr/>
        </p:nvSpPr>
        <p:spPr bwMode="auto">
          <a:xfrm>
            <a:off x="144463" y="28575"/>
            <a:ext cx="8907462" cy="1552575"/>
          </a:xfrm>
          <a:prstGeom prst="rect">
            <a:avLst/>
          </a:prstGeom>
          <a:noFill/>
          <a:ln w="9525">
            <a:noFill/>
            <a:miter lim="800000"/>
            <a:headEnd/>
            <a:tailEnd/>
          </a:ln>
          <a:effectLst/>
        </p:spPr>
        <p:txBody>
          <a:bodyPr anchor="ctr">
            <a:spAutoFit/>
          </a:bodyPr>
          <a:lstStyle/>
          <a:p>
            <a:pPr eaLnBrk="0" hangingPunct="0"/>
            <a:r>
              <a:rPr lang="es-ES" sz="1200" b="1">
                <a:solidFill>
                  <a:srgbClr val="000099"/>
                </a:solidFill>
                <a:latin typeface="Arial" charset="0"/>
                <a:cs typeface="Arial" charset="0"/>
              </a:rPr>
              <a:t>LA CATEDRAL DE JUSTO ES UN EDIFICIO DE GRANDES PROPORCIONES, A SEMEJANZA DE UNA GRAN CATEDRAL CRISTIANA, SITUADA EN MEJORADA DEL CAMPO (MADRID, ESPAÑA). ESTÁ SIENDO CONSTRUIDA POR UN SOLO HOMBRE, JUSTO GALLEGO MARTÍNEZ. EMPEZÓ A CONSTRUIRLA EN UN TERRENO DE LABRANZA PROPIEDAD DE SU FAMILIA EL 12 DE OCTUBRE DE 1961, TRAS SER EXPULSADO DEL MONASTERIO CISTERCIENSE DE SANTA MARÍA DE HUERTA, EN SORIA, POR ESTAR ENFERMO DE TUBERCULOSIS. AL PRODUCIRSE SU CURACIÓN, DECIDIÓ AGRADECÉRSELO A DIOS Y A LA VIRGEN CON LA CONSTRUCCIÓN DE ESTA OBRA. POCO A POCO, VALIÉNDOSE DEL PATRIMONIO FAMILIAR DE QUE DISPONÍA, VENDIENDO SU TIERRA Y GRACIAS A DONACIONES PRIVADAS SIGUE LEVANTANDO SU CATEDRAL</a:t>
            </a:r>
          </a:p>
        </p:txBody>
      </p:sp>
      <p:pic>
        <p:nvPicPr>
          <p:cNvPr id="58375" name="Picture 7" descr="click"/>
          <p:cNvPicPr>
            <a:picLocks noChangeAspect="1" noChangeArrowheads="1" noCrop="1"/>
          </p:cNvPicPr>
          <p:nvPr/>
        </p:nvPicPr>
        <p:blipFill>
          <a:blip r:embed="rId3">
            <a:lum bright="-6000" contrast="12000"/>
          </a:blip>
          <a:srcRect/>
          <a:stretch>
            <a:fillRect/>
          </a:stretch>
        </p:blipFill>
        <p:spPr bwMode="auto">
          <a:xfrm>
            <a:off x="8532813" y="6308725"/>
            <a:ext cx="360362" cy="360363"/>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374"/>
                                        </p:tgtEl>
                                        <p:attrNameLst>
                                          <p:attrName>style.visibility</p:attrName>
                                        </p:attrNameLst>
                                      </p:cBhvr>
                                      <p:to>
                                        <p:strVal val="visible"/>
                                      </p:to>
                                    </p:set>
                                    <p:animEffect transition="in" filter="fade">
                                      <p:cBhvr>
                                        <p:cTn id="7" dur="2000"/>
                                        <p:tgtEl>
                                          <p:spTgt spid="5837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8375"/>
                                        </p:tgtEl>
                                        <p:attrNameLst>
                                          <p:attrName>style.visibility</p:attrName>
                                        </p:attrNameLst>
                                      </p:cBhvr>
                                      <p:to>
                                        <p:strVal val="visible"/>
                                      </p:to>
                                    </p:set>
                                    <p:animEffect transition="in" filter="fade">
                                      <p:cBhvr>
                                        <p:cTn id="11" dur="2000"/>
                                        <p:tgtEl>
                                          <p:spTgt spid="58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hidden="1"/>
          <p:cNvSpPr>
            <a:spLocks noGrp="1" noChangeArrowheads="1"/>
          </p:cNvSpPr>
          <p:nvPr>
            <p:ph type="title"/>
          </p:nvPr>
        </p:nvSpPr>
        <p:spPr/>
        <p:txBody>
          <a:bodyPr/>
          <a:lstStyle/>
          <a:p>
            <a:pPr eaLnBrk="1" hangingPunct="1"/>
            <a:endParaRPr lang="es-ES" smtClean="0"/>
          </a:p>
        </p:txBody>
      </p:sp>
      <p:pic>
        <p:nvPicPr>
          <p:cNvPr id="4102" name="Picture 6" descr="Imagen1"/>
          <p:cNvPicPr>
            <a:picLocks noChangeAspect="1" noChangeArrowheads="1"/>
          </p:cNvPicPr>
          <p:nvPr/>
        </p:nvPicPr>
        <p:blipFill>
          <a:blip r:embed="rId2"/>
          <a:srcRect/>
          <a:stretch>
            <a:fillRect/>
          </a:stretch>
        </p:blipFill>
        <p:spPr bwMode="auto">
          <a:xfrm>
            <a:off x="-36513" y="-93663"/>
            <a:ext cx="9297988" cy="7115176"/>
          </a:xfrm>
          <a:prstGeom prst="rect">
            <a:avLst/>
          </a:prstGeom>
          <a:noFill/>
        </p:spPr>
      </p:pic>
      <p:sp>
        <p:nvSpPr>
          <p:cNvPr id="4103" name="Rectangle 7"/>
          <p:cNvSpPr>
            <a:spLocks noChangeArrowheads="1"/>
          </p:cNvSpPr>
          <p:nvPr/>
        </p:nvSpPr>
        <p:spPr bwMode="auto">
          <a:xfrm>
            <a:off x="1262063" y="15875"/>
            <a:ext cx="7099300" cy="457200"/>
          </a:xfrm>
          <a:prstGeom prst="rect">
            <a:avLst/>
          </a:prstGeom>
          <a:noFill/>
          <a:ln w="9525">
            <a:noFill/>
            <a:miter lim="800000"/>
            <a:headEnd/>
            <a:tailEnd/>
          </a:ln>
          <a:effectLst/>
        </p:spPr>
        <p:txBody>
          <a:bodyPr>
            <a:spAutoFit/>
          </a:bodyPr>
          <a:lstStyle/>
          <a:p>
            <a:r>
              <a:rPr lang="es-ES" sz="1200" b="1">
                <a:solidFill>
                  <a:schemeClr val="bg1"/>
                </a:solidFill>
                <a:latin typeface="Arial" charset="0"/>
                <a:cs typeface="Arial" charset="0"/>
              </a:rPr>
              <a:t>ESTA ES LA CATEDRAL QUE JUSTO  ESTÁ CONSTRUYENDO ÉL SOLITO FRENTE A VIENTO Y MAREA CON SU PATRIMONIO EN LA LOCALIDAD MADRILEÑA DE MEJORADA DEL CAMPO</a:t>
            </a: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103"/>
                                        </p:tgtEl>
                                        <p:attrNameLst>
                                          <p:attrName>style.visibility</p:attrName>
                                        </p:attrNameLst>
                                      </p:cBhvr>
                                      <p:to>
                                        <p:strVal val="visible"/>
                                      </p:to>
                                    </p:set>
                                    <p:animEffect transition="in" filter="fade">
                                      <p:cBhvr>
                                        <p:cTn id="7" dur="20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hidden="1"/>
          <p:cNvSpPr>
            <a:spLocks noGrp="1" noChangeArrowheads="1"/>
          </p:cNvSpPr>
          <p:nvPr>
            <p:ph type="title" idx="4294967295"/>
          </p:nvPr>
        </p:nvSpPr>
        <p:spPr/>
        <p:txBody>
          <a:bodyPr/>
          <a:lstStyle/>
          <a:p>
            <a:pPr eaLnBrk="1" hangingPunct="1"/>
            <a:endParaRPr lang="es-ES" smtClean="0"/>
          </a:p>
        </p:txBody>
      </p:sp>
      <p:sp>
        <p:nvSpPr>
          <p:cNvPr id="3" name="Rectangle 3" descr="Mejorada del Campo agosto 05 016"/>
          <p:cNvSpPr>
            <a:spLocks noGrp="1" noChangeAspect="1" noChangeArrowheads="1"/>
          </p:cNvSpPr>
          <p:nvPr isPhoto="1"/>
        </p:nvSpPr>
        <p:spPr bwMode="auto">
          <a:xfrm>
            <a:off x="-138113" y="-103188"/>
            <a:ext cx="9402763" cy="7051676"/>
          </a:xfrm>
          <a:prstGeom prst="rect">
            <a:avLst/>
          </a:prstGeom>
          <a:blipFill dpi="0" rotWithShape="1">
            <a:blip r:embed="rId2">
              <a:lum contrast="12000"/>
            </a:blip>
            <a:srcRect/>
            <a:stretch>
              <a:fillRect/>
            </a:stretch>
          </a:blipFill>
          <a:ln w="9525">
            <a:noFill/>
            <a:miter lim="800000"/>
            <a:headEnd/>
            <a:tailEnd/>
          </a:ln>
        </p:spPr>
        <p:txBody>
          <a:bodyPr/>
          <a:lstStyle/>
          <a:p>
            <a:endParaRPr lang="es-ES" sz="1600">
              <a:latin typeface="Verdana" pitchFamily="34" charset="0"/>
            </a:endParaRPr>
          </a:p>
        </p:txBody>
      </p:sp>
      <p:sp>
        <p:nvSpPr>
          <p:cNvPr id="59398" name="3 Rectángulo"/>
          <p:cNvSpPr>
            <a:spLocks noChangeArrowheads="1"/>
          </p:cNvSpPr>
          <p:nvPr/>
        </p:nvSpPr>
        <p:spPr bwMode="auto">
          <a:xfrm>
            <a:off x="379413" y="23813"/>
            <a:ext cx="8424862" cy="822325"/>
          </a:xfrm>
          <a:prstGeom prst="rect">
            <a:avLst/>
          </a:prstGeom>
          <a:noFill/>
          <a:ln w="9525">
            <a:noFill/>
            <a:miter lim="800000"/>
            <a:headEnd/>
            <a:tailEnd/>
          </a:ln>
        </p:spPr>
        <p:txBody>
          <a:bodyPr>
            <a:spAutoFit/>
          </a:bodyPr>
          <a:lstStyle/>
          <a:p>
            <a:r>
              <a:rPr lang="es-ES" sz="1200" b="1">
                <a:solidFill>
                  <a:srgbClr val="000099"/>
                </a:solidFill>
                <a:latin typeface="Arial" charset="0"/>
                <a:cs typeface="Arial" charset="0"/>
              </a:rPr>
              <a:t>SEGÚN CUENTA EL MISMO, DEPUÉS SER EXPULSADO DEL MONASTERIO DE SORIA TRAS CAER ENFERMO, SUFRIÓ UNA FUERTE DEPRESIÓN, UNA ILUMINACIÓN INTERIOR LE HIZO SALIR EL 12 DE OCTUBRE DE 1961 DE LA HONDA DEPRESIÓN EN LA QUE SE HALLABA SUMIDO Y LE LLEVÓ A COLOCAR LA PRIMERA PIEDRA DE UN TEMPLO CONSAGRÁNDOLO  A LA VIRGEN DEL PILAR.</a:t>
            </a:r>
          </a:p>
        </p:txBody>
      </p:sp>
      <p:pic>
        <p:nvPicPr>
          <p:cNvPr id="59399" name="Picture 7" descr="click"/>
          <p:cNvPicPr>
            <a:picLocks noChangeAspect="1" noChangeArrowheads="1" noCrop="1"/>
          </p:cNvPicPr>
          <p:nvPr/>
        </p:nvPicPr>
        <p:blipFill>
          <a:blip r:embed="rId3">
            <a:lum bright="-6000" contrast="12000"/>
          </a:blip>
          <a:srcRect/>
          <a:stretch>
            <a:fillRect/>
          </a:stretch>
        </p:blipFill>
        <p:spPr bwMode="auto">
          <a:xfrm>
            <a:off x="8532813" y="6308725"/>
            <a:ext cx="360362" cy="360363"/>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9398"/>
                                        </p:tgtEl>
                                        <p:attrNameLst>
                                          <p:attrName>style.visibility</p:attrName>
                                        </p:attrNameLst>
                                      </p:cBhvr>
                                      <p:to>
                                        <p:strVal val="visible"/>
                                      </p:to>
                                    </p:set>
                                    <p:animEffect transition="in" filter="fade">
                                      <p:cBhvr>
                                        <p:cTn id="7" dur="2000"/>
                                        <p:tgtEl>
                                          <p:spTgt spid="59398"/>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9399"/>
                                        </p:tgtEl>
                                        <p:attrNameLst>
                                          <p:attrName>style.visibility</p:attrName>
                                        </p:attrNameLst>
                                      </p:cBhvr>
                                      <p:to>
                                        <p:strVal val="visible"/>
                                      </p:to>
                                    </p:set>
                                    <p:animEffect transition="in" filter="fade">
                                      <p:cBhvr>
                                        <p:cTn id="11" dur="2000"/>
                                        <p:tgtEl>
                                          <p:spTgt spid="593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Rectángulo"/>
          <p:cNvSpPr>
            <a:spLocks noChangeArrowheads="1"/>
          </p:cNvSpPr>
          <p:nvPr/>
        </p:nvSpPr>
        <p:spPr bwMode="auto">
          <a:xfrm>
            <a:off x="714375" y="4714875"/>
            <a:ext cx="7643813" cy="338138"/>
          </a:xfrm>
          <a:prstGeom prst="rect">
            <a:avLst/>
          </a:prstGeom>
          <a:noFill/>
          <a:ln w="9525">
            <a:noFill/>
            <a:miter lim="800000"/>
            <a:headEnd/>
            <a:tailEnd/>
          </a:ln>
        </p:spPr>
        <p:txBody>
          <a:bodyPr>
            <a:spAutoFit/>
          </a:bodyPr>
          <a:lstStyle/>
          <a:p>
            <a:r>
              <a:rPr lang="es-ES" sz="1600">
                <a:solidFill>
                  <a:schemeClr val="bg1"/>
                </a:solidFill>
                <a:latin typeface="Verdana" pitchFamily="34" charset="0"/>
                <a:cs typeface="Arial" charset="0"/>
              </a:rPr>
              <a:t> </a:t>
            </a:r>
            <a:endParaRPr lang="es-ES" sz="1600"/>
          </a:p>
        </p:txBody>
      </p:sp>
      <p:pic>
        <p:nvPicPr>
          <p:cNvPr id="60423" name="Picture 7" descr="Imagen2"/>
          <p:cNvPicPr>
            <a:picLocks noChangeAspect="1" noChangeArrowheads="1"/>
          </p:cNvPicPr>
          <p:nvPr/>
        </p:nvPicPr>
        <p:blipFill>
          <a:blip r:embed="rId2"/>
          <a:srcRect/>
          <a:stretch>
            <a:fillRect/>
          </a:stretch>
        </p:blipFill>
        <p:spPr bwMode="auto">
          <a:xfrm>
            <a:off x="-133350" y="-42863"/>
            <a:ext cx="9367838" cy="6988176"/>
          </a:xfrm>
          <a:prstGeom prst="rect">
            <a:avLst/>
          </a:prstGeom>
          <a:noFill/>
        </p:spPr>
      </p:pic>
      <p:sp>
        <p:nvSpPr>
          <p:cNvPr id="60424" name="1 Rectángulo"/>
          <p:cNvSpPr>
            <a:spLocks noChangeArrowheads="1"/>
          </p:cNvSpPr>
          <p:nvPr/>
        </p:nvSpPr>
        <p:spPr bwMode="auto">
          <a:xfrm>
            <a:off x="12700" y="95250"/>
            <a:ext cx="9217025" cy="639763"/>
          </a:xfrm>
          <a:prstGeom prst="rect">
            <a:avLst/>
          </a:prstGeom>
          <a:noFill/>
          <a:ln w="9525">
            <a:noFill/>
            <a:miter lim="800000"/>
            <a:headEnd/>
            <a:tailEnd/>
          </a:ln>
        </p:spPr>
        <p:txBody>
          <a:bodyPr>
            <a:spAutoFit/>
          </a:bodyPr>
          <a:lstStyle/>
          <a:p>
            <a:r>
              <a:rPr lang="es-ES" sz="1200" b="1">
                <a:solidFill>
                  <a:schemeClr val="bg1"/>
                </a:solidFill>
                <a:latin typeface="Arial" charset="0"/>
                <a:cs typeface="Arial" charset="0"/>
              </a:rPr>
              <a:t>Y ASÍ COMENZÓ A CONSTRUIR  ESTA CATEDRAL SÓLO CON EL APOYO DE ALGUNOS TRATADOS DE ARQUITECTURA DEL RENACIMIENTO ITALIANO Y UN MONTÓN DE CHATARRA, HASTA CONVENCER A AQUELLOS QUE NO CREYERON EN SU PROYECTO QUE SU CATEDRAL ERA UN SÍMBOLO DEL EMPEÑO, TESÓN, CONSTANCIA Y TENACIDAD HUMANA.  </a:t>
            </a: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424"/>
                                        </p:tgtEl>
                                        <p:attrNameLst>
                                          <p:attrName>style.visibility</p:attrName>
                                        </p:attrNameLst>
                                      </p:cBhvr>
                                      <p:to>
                                        <p:strVal val="visible"/>
                                      </p:to>
                                    </p:set>
                                    <p:animEffect transition="in" filter="fade">
                                      <p:cBhvr>
                                        <p:cTn id="7" dur="2000"/>
                                        <p:tgtEl>
                                          <p:spTgt spid="604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714375" y="4714875"/>
            <a:ext cx="7643813" cy="338138"/>
          </a:xfrm>
          <a:prstGeom prst="rect">
            <a:avLst/>
          </a:prstGeom>
          <a:noFill/>
          <a:ln w="9525">
            <a:noFill/>
            <a:miter lim="800000"/>
            <a:headEnd/>
            <a:tailEnd/>
          </a:ln>
        </p:spPr>
        <p:txBody>
          <a:bodyPr>
            <a:spAutoFit/>
          </a:bodyPr>
          <a:lstStyle/>
          <a:p>
            <a:r>
              <a:rPr lang="es-ES" sz="1600">
                <a:solidFill>
                  <a:schemeClr val="bg1"/>
                </a:solidFill>
                <a:latin typeface="Verdana" pitchFamily="34" charset="0"/>
                <a:cs typeface="Arial" charset="0"/>
              </a:rPr>
              <a:t> </a:t>
            </a:r>
            <a:endParaRPr lang="es-ES" sz="1600"/>
          </a:p>
        </p:txBody>
      </p:sp>
      <p:pic>
        <p:nvPicPr>
          <p:cNvPr id="5126" name="Picture 6" descr="_DSC0154-"/>
          <p:cNvPicPr>
            <a:picLocks noChangeAspect="1" noChangeArrowheads="1"/>
          </p:cNvPicPr>
          <p:nvPr/>
        </p:nvPicPr>
        <p:blipFill>
          <a:blip r:embed="rId2"/>
          <a:srcRect/>
          <a:stretch>
            <a:fillRect/>
          </a:stretch>
        </p:blipFill>
        <p:spPr bwMode="auto">
          <a:xfrm>
            <a:off x="-368300" y="-117475"/>
            <a:ext cx="9637713" cy="7054850"/>
          </a:xfrm>
          <a:prstGeom prst="rect">
            <a:avLst/>
          </a:prstGeom>
          <a:noFill/>
        </p:spPr>
      </p:pic>
      <p:sp>
        <p:nvSpPr>
          <p:cNvPr id="5128" name="1 Rectángulo"/>
          <p:cNvSpPr>
            <a:spLocks noChangeArrowheads="1"/>
          </p:cNvSpPr>
          <p:nvPr/>
        </p:nvSpPr>
        <p:spPr bwMode="auto">
          <a:xfrm>
            <a:off x="487363" y="15875"/>
            <a:ext cx="7888287" cy="457200"/>
          </a:xfrm>
          <a:prstGeom prst="rect">
            <a:avLst/>
          </a:prstGeom>
          <a:noFill/>
          <a:ln w="9525">
            <a:noFill/>
            <a:miter lim="800000"/>
            <a:headEnd/>
            <a:tailEnd/>
          </a:ln>
        </p:spPr>
        <p:txBody>
          <a:bodyPr>
            <a:spAutoFit/>
          </a:bodyPr>
          <a:lstStyle/>
          <a:p>
            <a:r>
              <a:rPr lang="es-ES" sz="1200" b="1">
                <a:solidFill>
                  <a:srgbClr val="000099"/>
                </a:solidFill>
                <a:latin typeface="Arial" charset="0"/>
                <a:cs typeface="Arial" charset="0"/>
              </a:rPr>
              <a:t>HACE CASI 50 AÑOS CONSTRUYE CON SUS PROPIAS MANOS EN MEJORADA DEL CAMPO TODA UNA JOYA, SIN PLANOS NI ESTUDIOS, QUE PARECE NACIDA DE UNO DE LOS GRANDES ARTISTAS LOCOS</a:t>
            </a: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8"/>
                                        </p:tgtEl>
                                        <p:attrNameLst>
                                          <p:attrName>style.visibility</p:attrName>
                                        </p:attrNameLst>
                                      </p:cBhvr>
                                      <p:to>
                                        <p:strVal val="visible"/>
                                      </p:to>
                                    </p:set>
                                    <p:animEffect transition="in" filter="fade">
                                      <p:cBhvr>
                                        <p:cTn id="7" dur="2000"/>
                                        <p:tgtEl>
                                          <p:spTgt spid="5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Rectángulo"/>
          <p:cNvSpPr>
            <a:spLocks noChangeArrowheads="1"/>
          </p:cNvSpPr>
          <p:nvPr/>
        </p:nvSpPr>
        <p:spPr bwMode="auto">
          <a:xfrm>
            <a:off x="714375" y="4714875"/>
            <a:ext cx="7643813" cy="338138"/>
          </a:xfrm>
          <a:prstGeom prst="rect">
            <a:avLst/>
          </a:prstGeom>
          <a:noFill/>
          <a:ln w="9525">
            <a:noFill/>
            <a:miter lim="800000"/>
            <a:headEnd/>
            <a:tailEnd/>
          </a:ln>
        </p:spPr>
        <p:txBody>
          <a:bodyPr>
            <a:spAutoFit/>
          </a:bodyPr>
          <a:lstStyle/>
          <a:p>
            <a:r>
              <a:rPr lang="es-ES" sz="1600">
                <a:solidFill>
                  <a:schemeClr val="bg1"/>
                </a:solidFill>
                <a:latin typeface="Verdana" pitchFamily="34" charset="0"/>
                <a:cs typeface="Arial" charset="0"/>
              </a:rPr>
              <a:t> </a:t>
            </a:r>
            <a:endParaRPr lang="es-ES" sz="1600"/>
          </a:p>
        </p:txBody>
      </p:sp>
      <p:pic>
        <p:nvPicPr>
          <p:cNvPr id="92165" name="Picture 5" descr="5M2F1582"/>
          <p:cNvPicPr>
            <a:picLocks noChangeAspect="1" noChangeArrowheads="1"/>
          </p:cNvPicPr>
          <p:nvPr/>
        </p:nvPicPr>
        <p:blipFill>
          <a:blip r:embed="rId2"/>
          <a:srcRect/>
          <a:stretch>
            <a:fillRect/>
          </a:stretch>
        </p:blipFill>
        <p:spPr bwMode="auto">
          <a:xfrm>
            <a:off x="-52388" y="-73025"/>
            <a:ext cx="9367838" cy="7040563"/>
          </a:xfrm>
          <a:prstGeom prst="rect">
            <a:avLst/>
          </a:prstGeom>
          <a:noFill/>
        </p:spPr>
      </p:pic>
      <p:sp>
        <p:nvSpPr>
          <p:cNvPr id="92166" name="Rectangle 6"/>
          <p:cNvSpPr>
            <a:spLocks noChangeArrowheads="1"/>
          </p:cNvSpPr>
          <p:nvPr/>
        </p:nvSpPr>
        <p:spPr bwMode="auto">
          <a:xfrm>
            <a:off x="-30163" y="-9525"/>
            <a:ext cx="9301163" cy="2100263"/>
          </a:xfrm>
          <a:prstGeom prst="rect">
            <a:avLst/>
          </a:prstGeom>
          <a:noFill/>
          <a:ln w="9525">
            <a:noFill/>
            <a:miter lim="800000"/>
            <a:headEnd/>
            <a:tailEnd/>
          </a:ln>
          <a:effectLst/>
        </p:spPr>
        <p:txBody>
          <a:bodyPr anchor="ctr">
            <a:spAutoFit/>
          </a:bodyPr>
          <a:lstStyle/>
          <a:p>
            <a:pPr eaLnBrk="0" hangingPunct="0"/>
            <a:r>
              <a:rPr lang="es-ES" sz="1200" b="1">
                <a:solidFill>
                  <a:srgbClr val="000099"/>
                </a:solidFill>
                <a:latin typeface="Arial" charset="0"/>
                <a:cs typeface="Arial" charset="0"/>
              </a:rPr>
              <a:t>LA CATEDRAL OCUPA UN TERRENO DE 4.740 METROS CUADRADOS QUE VALE 1.170.000 EUROS. HASTA AHORA, LA CATEDRAL MIDE 35 METROS DE ALTURA CALCULADOS DESDE EL NIVEL DE COTA DE LA PLANTA BAJA HASTA LA ALTURA DE CORONACIÒN DE LA CÚPULA. LAS DOS TORRES MIDEN 60 METROS DE LARGO Y TIENEN UN ANCHURA DE 25 METROS. CUENTA CON TODOS LOS ELEMENTOS DE UNA CATEDRAL CLÁSICA: CRIPTA, CLAUSTRO, ESCALINATA, ARCADAS, PÓRTICOS, ESCALERAS DE CARACOL, ETCÉTERA. ESTA OBRA COLOSAL ESTÁ DEDICADA A LA PATRONA DE LA HISPANIDAD, LA VIRGEN DEL PILAR, Y ESTÁ CONSTRUIDA CON MATERIALES DONADOS POR EMPRESAS Y PARTICULARES. LA MAYOR PARTE DE LOS MATERIALES DE CONSTRUCCIÓN QUE DON JUSTO UTILIZA SON RECICLADOS. USA TANTO OBJETOS DE LA VIDA DIARIA COMO MATERIALES DESECHADOS POR LAS CONSTRUCTORAS Y POR UNA FÁBRICA DE LADRILLOS CERCANA. PARA REALIZAR LAS COLUMNAS UTILIZA BIDONES DE GASOLINA VIEJOS COMO MOLDES, PARA LOS PILARES USA BOTES DE COLA CAO RELLENADOS DE HORMIGÓN Y UNA RUEDA DE BICICLETA HACE LAS VECES DE POLEA.</a:t>
            </a:r>
          </a:p>
        </p:txBody>
      </p:sp>
      <p:pic>
        <p:nvPicPr>
          <p:cNvPr id="92167" name="Picture 7" descr="click"/>
          <p:cNvPicPr>
            <a:picLocks noChangeAspect="1" noChangeArrowheads="1" noCrop="1"/>
          </p:cNvPicPr>
          <p:nvPr/>
        </p:nvPicPr>
        <p:blipFill>
          <a:blip r:embed="rId3">
            <a:lum bright="-6000" contrast="12000"/>
          </a:blip>
          <a:srcRect/>
          <a:stretch>
            <a:fillRect/>
          </a:stretch>
        </p:blipFill>
        <p:spPr bwMode="auto">
          <a:xfrm>
            <a:off x="8532813" y="6308725"/>
            <a:ext cx="360362" cy="360363"/>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2166"/>
                                        </p:tgtEl>
                                        <p:attrNameLst>
                                          <p:attrName>style.visibility</p:attrName>
                                        </p:attrNameLst>
                                      </p:cBhvr>
                                      <p:to>
                                        <p:strVal val="visible"/>
                                      </p:to>
                                    </p:set>
                                    <p:animEffect transition="in" filter="fade">
                                      <p:cBhvr>
                                        <p:cTn id="7" dur="2000"/>
                                        <p:tgtEl>
                                          <p:spTgt spid="92166"/>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92167"/>
                                        </p:tgtEl>
                                        <p:attrNameLst>
                                          <p:attrName>style.visibility</p:attrName>
                                        </p:attrNameLst>
                                      </p:cBhvr>
                                      <p:to>
                                        <p:strVal val="visible"/>
                                      </p:to>
                                    </p:set>
                                    <p:animEffect transition="in" filter="fade">
                                      <p:cBhvr>
                                        <p:cTn id="11" dur="2000"/>
                                        <p:tgtEl>
                                          <p:spTgt spid="92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descr="2"/>
          <p:cNvPicPr>
            <a:picLocks noChangeAspect="1" noChangeArrowheads="1"/>
          </p:cNvPicPr>
          <p:nvPr/>
        </p:nvPicPr>
        <p:blipFill>
          <a:blip r:embed="rId2"/>
          <a:srcRect/>
          <a:stretch>
            <a:fillRect/>
          </a:stretch>
        </p:blipFill>
        <p:spPr bwMode="auto">
          <a:xfrm>
            <a:off x="-112713" y="-23813"/>
            <a:ext cx="9380538" cy="6994526"/>
          </a:xfrm>
          <a:prstGeom prst="rect">
            <a:avLst/>
          </a:prstGeom>
          <a:noFill/>
        </p:spPr>
      </p:pic>
      <p:sp>
        <p:nvSpPr>
          <p:cNvPr id="6150" name="Rectangle 6"/>
          <p:cNvSpPr>
            <a:spLocks noChangeArrowheads="1"/>
          </p:cNvSpPr>
          <p:nvPr/>
        </p:nvSpPr>
        <p:spPr bwMode="auto">
          <a:xfrm>
            <a:off x="311150" y="6061075"/>
            <a:ext cx="8704263" cy="822325"/>
          </a:xfrm>
          <a:prstGeom prst="rect">
            <a:avLst/>
          </a:prstGeom>
          <a:noFill/>
          <a:ln w="9525">
            <a:noFill/>
            <a:miter lim="800000"/>
            <a:headEnd/>
            <a:tailEnd/>
          </a:ln>
          <a:effectLst/>
        </p:spPr>
        <p:txBody>
          <a:bodyPr>
            <a:spAutoFit/>
          </a:bodyPr>
          <a:lstStyle/>
          <a:p>
            <a:r>
              <a:rPr lang="es-ES" sz="1200" b="1">
                <a:solidFill>
                  <a:srgbClr val="000099"/>
                </a:solidFill>
                <a:latin typeface="Arial" charset="0"/>
                <a:cs typeface="Arial" charset="0"/>
              </a:rPr>
              <a:t>UN ANUNCIO DE </a:t>
            </a:r>
            <a:r>
              <a:rPr lang="es-ES" sz="1200" b="1" i="1">
                <a:solidFill>
                  <a:srgbClr val="000099"/>
                </a:solidFill>
                <a:latin typeface="Arial" charset="0"/>
                <a:cs typeface="Arial" charset="0"/>
              </a:rPr>
              <a:t>AQUARIUS</a:t>
            </a:r>
            <a:r>
              <a:rPr lang="es-ES" sz="1200" b="1">
                <a:solidFill>
                  <a:srgbClr val="000099"/>
                </a:solidFill>
                <a:latin typeface="Arial" charset="0"/>
                <a:cs typeface="Arial" charset="0"/>
              </a:rPr>
              <a:t> EN LA TELEVISIÓN LE LANZÓ AL PROTAGONISMO DE ESTA EMPRESA QUE ANTES APENAS CONOCÍA LA GENTE. SU FAMA, AUNQUE REDUCIDA, ALCANZA AHORA COTAS MUNDIALES: PARTICIPÓ EN UNA EXPOSICIÓN DEL </a:t>
            </a:r>
            <a:r>
              <a:rPr lang="es-ES" sz="1200" b="1" i="1">
                <a:solidFill>
                  <a:srgbClr val="000099"/>
                </a:solidFill>
                <a:latin typeface="Arial" charset="0"/>
                <a:cs typeface="Arial" charset="0"/>
              </a:rPr>
              <a:t>MOMA DE NEW YORK </a:t>
            </a:r>
            <a:r>
              <a:rPr lang="es-ES" sz="1200" b="1">
                <a:solidFill>
                  <a:srgbClr val="000099"/>
                </a:solidFill>
                <a:latin typeface="Arial" charset="0"/>
                <a:cs typeface="Arial" charset="0"/>
              </a:rPr>
              <a:t>Y NADA MENOS QUE EL PERIÓDICO </a:t>
            </a:r>
            <a:r>
              <a:rPr lang="es-ES" sz="1200" b="1" i="1">
                <a:solidFill>
                  <a:srgbClr val="000099"/>
                </a:solidFill>
                <a:latin typeface="Arial" charset="0"/>
                <a:cs typeface="Arial" charset="0"/>
              </a:rPr>
              <a:t>THE NEW YORK TIMES </a:t>
            </a:r>
            <a:r>
              <a:rPr lang="es-ES" sz="1200" b="1">
                <a:solidFill>
                  <a:srgbClr val="000099"/>
                </a:solidFill>
                <a:latin typeface="Arial" charset="0"/>
                <a:cs typeface="Arial" charset="0"/>
              </a:rPr>
              <a:t>LE HA DEDICADO ALGÚN ARTÍCULO</a:t>
            </a: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fade">
                                      <p:cBhvr>
                                        <p:cTn id="7" dur="20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Villa_02728_Catedral_Justo"/>
          <p:cNvPicPr>
            <a:picLocks noChangeAspect="1" noChangeArrowheads="1"/>
          </p:cNvPicPr>
          <p:nvPr/>
        </p:nvPicPr>
        <p:blipFill>
          <a:blip r:embed="rId2">
            <a:lum contrast="6000"/>
          </a:blip>
          <a:srcRect/>
          <a:stretch>
            <a:fillRect/>
          </a:stretch>
        </p:blipFill>
        <p:spPr bwMode="auto">
          <a:xfrm>
            <a:off x="-387350" y="-44450"/>
            <a:ext cx="10042525" cy="7004050"/>
          </a:xfrm>
          <a:prstGeom prst="rect">
            <a:avLst/>
          </a:prstGeom>
          <a:noFill/>
        </p:spPr>
      </p:pic>
      <p:sp>
        <p:nvSpPr>
          <p:cNvPr id="7175" name="Rectangle 7"/>
          <p:cNvSpPr>
            <a:spLocks noChangeArrowheads="1"/>
          </p:cNvSpPr>
          <p:nvPr/>
        </p:nvSpPr>
        <p:spPr bwMode="auto">
          <a:xfrm>
            <a:off x="-3175" y="6330950"/>
            <a:ext cx="9282113" cy="457200"/>
          </a:xfrm>
          <a:prstGeom prst="rect">
            <a:avLst/>
          </a:prstGeom>
          <a:noFill/>
          <a:ln w="9525">
            <a:noFill/>
            <a:miter lim="800000"/>
            <a:headEnd/>
            <a:tailEnd/>
          </a:ln>
          <a:effectLst/>
        </p:spPr>
        <p:txBody>
          <a:bodyPr>
            <a:spAutoFit/>
          </a:bodyPr>
          <a:lstStyle/>
          <a:p>
            <a:r>
              <a:rPr lang="es-ES" sz="1200" b="1">
                <a:solidFill>
                  <a:schemeClr val="bg1"/>
                </a:solidFill>
                <a:latin typeface="Arial" charset="0"/>
                <a:cs typeface="Arial" charset="0"/>
              </a:rPr>
              <a:t>    LA RESONANCIA HA SIDO TAN IMPORTANTE QUE EN VERANO TRABAJAN DE VOLUNTARIOS EN LA CATEDRAL DE JUSTO JÓVENES ESTUDIANTES EUROPEOS VENIDOS DE ALEMANIA, REINO UNIDO, FRANCIA, ITALIA Y OTROS PAÍSES</a:t>
            </a: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175"/>
                                        </p:tgtEl>
                                        <p:attrNameLst>
                                          <p:attrName>style.visibility</p:attrName>
                                        </p:attrNameLst>
                                      </p:cBhvr>
                                      <p:to>
                                        <p:strVal val="visible"/>
                                      </p:to>
                                    </p:set>
                                    <p:animEffect transition="in" filter="fade">
                                      <p:cBhvr>
                                        <p:cTn id="7" dur="2000"/>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1" name="Picture 9" descr="127-062justo"/>
          <p:cNvPicPr>
            <a:picLocks noChangeAspect="1" noChangeArrowheads="1"/>
          </p:cNvPicPr>
          <p:nvPr/>
        </p:nvPicPr>
        <p:blipFill>
          <a:blip r:embed="rId2">
            <a:lum contrast="6000"/>
          </a:blip>
          <a:srcRect/>
          <a:stretch>
            <a:fillRect/>
          </a:stretch>
        </p:blipFill>
        <p:spPr bwMode="auto">
          <a:xfrm>
            <a:off x="-149225" y="-63500"/>
            <a:ext cx="9404350" cy="7013575"/>
          </a:xfrm>
          <a:prstGeom prst="rect">
            <a:avLst/>
          </a:prstGeom>
          <a:noFill/>
        </p:spPr>
      </p:pic>
      <p:sp>
        <p:nvSpPr>
          <p:cNvPr id="8202" name="2 Rectángulo"/>
          <p:cNvSpPr>
            <a:spLocks noChangeArrowheads="1"/>
          </p:cNvSpPr>
          <p:nvPr/>
        </p:nvSpPr>
        <p:spPr bwMode="auto">
          <a:xfrm>
            <a:off x="361950" y="17463"/>
            <a:ext cx="8585200" cy="639762"/>
          </a:xfrm>
          <a:prstGeom prst="rect">
            <a:avLst/>
          </a:prstGeom>
          <a:noFill/>
          <a:ln w="9525">
            <a:noFill/>
            <a:miter lim="800000"/>
            <a:headEnd/>
            <a:tailEnd/>
          </a:ln>
        </p:spPr>
        <p:txBody>
          <a:bodyPr>
            <a:spAutoFit/>
          </a:bodyPr>
          <a:lstStyle/>
          <a:p>
            <a:r>
              <a:rPr lang="es-ES" sz="1200" b="1">
                <a:solidFill>
                  <a:srgbClr val="000099"/>
                </a:solidFill>
                <a:latin typeface="Arial" charset="0"/>
                <a:cs typeface="Arial" charset="0"/>
              </a:rPr>
              <a:t>LA HISTORIA DE ÉSTA AVENTURA NO ES MUY EXTENSA QUE DIGAMOS PERO SÍ INTENSA. JUSTO COMENZÓ LA CONSTRUCCIÓN EN LOS AÑOS 60 EN UNOS TERRENOS SUYOS, SIN PERMISO DEL AYUNTAMIENTO Y SIN BENDICIÓN ALGUNA DE LA IGLESIA. </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202"/>
                                        </p:tgtEl>
                                        <p:attrNameLst>
                                          <p:attrName>style.visibility</p:attrName>
                                        </p:attrNameLst>
                                      </p:cBhvr>
                                      <p:to>
                                        <p:strVal val="visible"/>
                                      </p:to>
                                    </p:set>
                                    <p:animEffect transition="in" filter="fade">
                                      <p:cBhvr>
                                        <p:cTn id="7" dur="2000"/>
                                        <p:tgtEl>
                                          <p:spTgt spid="8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5" name="Picture 5" descr="Villa_02726_Catedral_Justo"/>
          <p:cNvPicPr>
            <a:picLocks noChangeAspect="1" noChangeArrowheads="1"/>
          </p:cNvPicPr>
          <p:nvPr/>
        </p:nvPicPr>
        <p:blipFill>
          <a:blip r:embed="rId2">
            <a:lum contrast="6000"/>
          </a:blip>
          <a:srcRect/>
          <a:stretch>
            <a:fillRect/>
          </a:stretch>
        </p:blipFill>
        <p:spPr bwMode="auto">
          <a:xfrm>
            <a:off x="-49213" y="-49213"/>
            <a:ext cx="9310688" cy="7035801"/>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descr="Imagen3"/>
          <p:cNvPicPr>
            <a:picLocks noChangeAspect="1" noChangeArrowheads="1"/>
          </p:cNvPicPr>
          <p:nvPr/>
        </p:nvPicPr>
        <p:blipFill>
          <a:blip r:embed="rId2">
            <a:lum contrast="6000"/>
          </a:blip>
          <a:srcRect/>
          <a:stretch>
            <a:fillRect/>
          </a:stretch>
        </p:blipFill>
        <p:spPr bwMode="auto">
          <a:xfrm>
            <a:off x="-44450" y="-26988"/>
            <a:ext cx="9263063" cy="6991351"/>
          </a:xfrm>
          <a:prstGeom prst="rect">
            <a:avLst/>
          </a:prstGeom>
          <a:noFill/>
        </p:spPr>
      </p:pic>
      <p:sp>
        <p:nvSpPr>
          <p:cNvPr id="61445" name="Rectangle 5"/>
          <p:cNvSpPr>
            <a:spLocks noChangeArrowheads="1"/>
          </p:cNvSpPr>
          <p:nvPr/>
        </p:nvSpPr>
        <p:spPr bwMode="auto">
          <a:xfrm>
            <a:off x="20638" y="114300"/>
            <a:ext cx="9331325" cy="1187450"/>
          </a:xfrm>
          <a:prstGeom prst="rect">
            <a:avLst/>
          </a:prstGeom>
          <a:noFill/>
          <a:ln w="9525">
            <a:noFill/>
            <a:miter lim="800000"/>
            <a:headEnd/>
            <a:tailEnd/>
          </a:ln>
          <a:effectLst/>
        </p:spPr>
        <p:txBody>
          <a:bodyPr anchor="ctr">
            <a:spAutoFit/>
          </a:bodyPr>
          <a:lstStyle/>
          <a:p>
            <a:pPr eaLnBrk="0" hangingPunct="0"/>
            <a:r>
              <a:rPr lang="es-ES" sz="1200" b="1">
                <a:solidFill>
                  <a:schemeClr val="bg1"/>
                </a:solidFill>
                <a:latin typeface="Arial" charset="0"/>
                <a:cs typeface="Arial" charset="0"/>
              </a:rPr>
              <a:t>LO QUE MÁS SORPRENDE ES QUE ESTE HOMBRE NO ES NI ARQUITECTO, NI ALBAÑIL, NI TIENE NINGUNA FORMACIÓN RELACIONADA CON LA CONSTRUCCIÓN. SU FORMACIÒN SE QUEDÓ INTERRUMPIDA AL ESTALLAR LA GUERRA CIVIL. ADEMÁS NO EXISTEN PLANOS NI PROYECTO OFICIAL DE LA CATEDRAL, TODO ESTÁ EN SU CABEZA. SE TRATA DE UN EDIFICIO CON ELEMENTOS ARQUITECTÓNICOS DESTACABLES. AUNQUE SU CONSTRUCTOR LA DENOMINA CATEDRAL, Y ASÍ ES CONOCIDA, EN REALIDAD NO ES UN TEMPLO AL NO ESTAR CONSAGRADO NI SER RECONOCIDO COMO TAL POR LA DIÓCESIS DE ALCALÁ DE HENARES</a:t>
            </a:r>
          </a:p>
        </p:txBody>
      </p:sp>
      <p:pic>
        <p:nvPicPr>
          <p:cNvPr id="61446" name="Picture 6" descr="click"/>
          <p:cNvPicPr>
            <a:picLocks noChangeAspect="1" noChangeArrowheads="1" noCrop="1"/>
          </p:cNvPicPr>
          <p:nvPr/>
        </p:nvPicPr>
        <p:blipFill>
          <a:blip r:embed="rId3">
            <a:lum bright="-6000" contrast="12000"/>
          </a:blip>
          <a:srcRect/>
          <a:stretch>
            <a:fillRect/>
          </a:stretch>
        </p:blipFill>
        <p:spPr bwMode="auto">
          <a:xfrm>
            <a:off x="8532813" y="6308725"/>
            <a:ext cx="360362" cy="360363"/>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45"/>
                                        </p:tgtEl>
                                        <p:attrNameLst>
                                          <p:attrName>style.visibility</p:attrName>
                                        </p:attrNameLst>
                                      </p:cBhvr>
                                      <p:to>
                                        <p:strVal val="visible"/>
                                      </p:to>
                                    </p:set>
                                    <p:animEffect transition="in" filter="fade">
                                      <p:cBhvr>
                                        <p:cTn id="7" dur="2000"/>
                                        <p:tgtEl>
                                          <p:spTgt spid="6144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1446"/>
                                        </p:tgtEl>
                                        <p:attrNameLst>
                                          <p:attrName>style.visibility</p:attrName>
                                        </p:attrNameLst>
                                      </p:cBhvr>
                                      <p:to>
                                        <p:strVal val="visible"/>
                                      </p:to>
                                    </p:set>
                                    <p:animEffect transition="in" filter="fade">
                                      <p:cBhvr>
                                        <p:cTn id="11" dur="2000"/>
                                        <p:tgtEl>
                                          <p:spTgt spid="61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9" name="Picture 13" descr="366171782_bed53ed152_o"/>
          <p:cNvPicPr>
            <a:picLocks noChangeAspect="1" noChangeArrowheads="1"/>
          </p:cNvPicPr>
          <p:nvPr/>
        </p:nvPicPr>
        <p:blipFill>
          <a:blip r:embed="rId2">
            <a:lum contrast="6000"/>
          </a:blip>
          <a:srcRect/>
          <a:stretch>
            <a:fillRect/>
          </a:stretch>
        </p:blipFill>
        <p:spPr bwMode="auto">
          <a:xfrm>
            <a:off x="-153988" y="-141288"/>
            <a:ext cx="9429751" cy="7072313"/>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366181915_8d603a738b_o"/>
          <p:cNvPicPr>
            <a:picLocks noChangeAspect="1" noChangeArrowheads="1"/>
          </p:cNvPicPr>
          <p:nvPr/>
        </p:nvPicPr>
        <p:blipFill>
          <a:blip r:embed="rId2"/>
          <a:srcRect/>
          <a:stretch>
            <a:fillRect/>
          </a:stretch>
        </p:blipFill>
        <p:spPr bwMode="auto">
          <a:xfrm>
            <a:off x="-58738" y="-53975"/>
            <a:ext cx="9367838" cy="7026275"/>
          </a:xfrm>
          <a:prstGeom prst="rect">
            <a:avLst/>
          </a:prstGeom>
          <a:noFill/>
        </p:spPr>
      </p:pic>
      <p:sp>
        <p:nvSpPr>
          <p:cNvPr id="62467" name="Rectangle 3"/>
          <p:cNvSpPr>
            <a:spLocks noChangeArrowheads="1"/>
          </p:cNvSpPr>
          <p:nvPr/>
        </p:nvSpPr>
        <p:spPr bwMode="auto">
          <a:xfrm>
            <a:off x="450850" y="6511925"/>
            <a:ext cx="8353425" cy="274638"/>
          </a:xfrm>
          <a:prstGeom prst="rect">
            <a:avLst/>
          </a:prstGeom>
          <a:noFill/>
          <a:ln w="9525">
            <a:noFill/>
            <a:miter lim="800000"/>
            <a:headEnd/>
            <a:tailEnd/>
          </a:ln>
          <a:effectLst/>
        </p:spPr>
        <p:txBody>
          <a:bodyPr>
            <a:spAutoFit/>
          </a:bodyPr>
          <a:lstStyle/>
          <a:p>
            <a:r>
              <a:rPr lang="es-ES" sz="1200" b="1">
                <a:solidFill>
                  <a:srgbClr val="FFFF00"/>
                </a:solidFill>
                <a:latin typeface="Arial" charset="0"/>
                <a:cs typeface="Arial" charset="0"/>
              </a:rPr>
              <a:t>PRÁCTICAMENTE TRABAJA EL SÓLO Y EMPLEA PRINCIPALMENTE MATERIAL DE DESECHO Y ESCOMBROS</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2467"/>
                                        </p:tgtEl>
                                        <p:attrNameLst>
                                          <p:attrName>style.visibility</p:attrName>
                                        </p:attrNameLst>
                                      </p:cBhvr>
                                      <p:to>
                                        <p:strVal val="visible"/>
                                      </p:to>
                                    </p:set>
                                    <p:animEffect transition="in" filter="fade">
                                      <p:cBhvr>
                                        <p:cTn id="7" dur="2000"/>
                                        <p:tgtEl>
                                          <p:spTgt spid="62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7" name="Picture 3" descr="PICT4807"/>
          <p:cNvPicPr>
            <a:picLocks noChangeAspect="1" noChangeArrowheads="1"/>
          </p:cNvPicPr>
          <p:nvPr/>
        </p:nvPicPr>
        <p:blipFill>
          <a:blip r:embed="rId2">
            <a:lum contrast="6000"/>
          </a:blip>
          <a:srcRect/>
          <a:stretch>
            <a:fillRect/>
          </a:stretch>
        </p:blipFill>
        <p:spPr bwMode="auto">
          <a:xfrm>
            <a:off x="-106363" y="-23813"/>
            <a:ext cx="9345613" cy="7008813"/>
          </a:xfrm>
          <a:prstGeom prst="rect">
            <a:avLst/>
          </a:prstGeom>
          <a:noFill/>
        </p:spPr>
      </p:pic>
      <p:sp>
        <p:nvSpPr>
          <p:cNvPr id="93189" name="Rectangle 5"/>
          <p:cNvSpPr>
            <a:spLocks noChangeArrowheads="1"/>
          </p:cNvSpPr>
          <p:nvPr/>
        </p:nvSpPr>
        <p:spPr bwMode="auto">
          <a:xfrm>
            <a:off x="2268538" y="6400800"/>
            <a:ext cx="5132387" cy="457200"/>
          </a:xfrm>
          <a:prstGeom prst="rect">
            <a:avLst/>
          </a:prstGeom>
          <a:noFill/>
          <a:ln w="9525">
            <a:noFill/>
            <a:miter lim="800000"/>
            <a:headEnd/>
            <a:tailEnd/>
          </a:ln>
          <a:effectLst/>
        </p:spPr>
        <p:txBody>
          <a:bodyPr>
            <a:spAutoFit/>
          </a:bodyPr>
          <a:lstStyle/>
          <a:p>
            <a:r>
              <a:rPr lang="es-ES" sz="1200" b="1">
                <a:solidFill>
                  <a:schemeClr val="bg1"/>
                </a:solidFill>
                <a:latin typeface="Arial" charset="0"/>
                <a:cs typeface="Arial" charset="0"/>
              </a:rPr>
              <a:t>NO TIENE NI IDEA DE ALBAÑILERÍA O DE ARQUITECTURA PERO LA IGLESIA SE SOSTIENE E IMPRESIONA VERLA POR DENTRO</a:t>
            </a: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3189"/>
                                        </p:tgtEl>
                                        <p:attrNameLst>
                                          <p:attrName>style.visibility</p:attrName>
                                        </p:attrNameLst>
                                      </p:cBhvr>
                                      <p:to>
                                        <p:strVal val="visible"/>
                                      </p:to>
                                    </p:set>
                                    <p:animEffect transition="in" filter="fade">
                                      <p:cBhvr>
                                        <p:cTn id="7" dur="2000"/>
                                        <p:tgtEl>
                                          <p:spTgt spid="931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9" name="Picture 5" descr="6697b152266947038d50e4d41a9d96c1"/>
          <p:cNvPicPr>
            <a:picLocks noChangeAspect="1" noChangeArrowheads="1"/>
          </p:cNvPicPr>
          <p:nvPr/>
        </p:nvPicPr>
        <p:blipFill>
          <a:blip r:embed="rId2">
            <a:lum contrast="6000"/>
          </a:blip>
          <a:srcRect/>
          <a:stretch>
            <a:fillRect/>
          </a:stretch>
        </p:blipFill>
        <p:spPr bwMode="auto">
          <a:xfrm>
            <a:off x="-77788" y="-77788"/>
            <a:ext cx="9301163" cy="7004051"/>
          </a:xfrm>
          <a:prstGeom prst="rect">
            <a:avLst/>
          </a:prstGeom>
          <a:noFill/>
        </p:spPr>
      </p:pic>
      <p:sp>
        <p:nvSpPr>
          <p:cNvPr id="67591" name="Rectangle 7"/>
          <p:cNvSpPr>
            <a:spLocks noChangeArrowheads="1"/>
          </p:cNvSpPr>
          <p:nvPr/>
        </p:nvSpPr>
        <p:spPr bwMode="auto">
          <a:xfrm>
            <a:off x="63500" y="6181725"/>
            <a:ext cx="9255125" cy="639763"/>
          </a:xfrm>
          <a:prstGeom prst="rect">
            <a:avLst/>
          </a:prstGeom>
          <a:noFill/>
          <a:ln w="9525">
            <a:noFill/>
            <a:miter lim="800000"/>
            <a:headEnd/>
            <a:tailEnd/>
          </a:ln>
          <a:effectLst/>
        </p:spPr>
        <p:txBody>
          <a:bodyPr anchor="ctr">
            <a:spAutoFit/>
          </a:bodyPr>
          <a:lstStyle/>
          <a:p>
            <a:pPr eaLnBrk="0" hangingPunct="0"/>
            <a:r>
              <a:rPr lang="es-ES" sz="1200" b="1">
                <a:solidFill>
                  <a:srgbClr val="FFFF00"/>
                </a:solidFill>
                <a:latin typeface="Arial" charset="0"/>
                <a:cs typeface="Arial" charset="0"/>
              </a:rPr>
              <a:t>CABE DESTACAR SU GRAN PLANTA, DE TRES NAVES. LA CENTRAL ES MÁS ANCHA QUE LAS DEMÁS, SIGUIENDO EL ESQUEMA BÁSICO DE UNA CATEDRAL. TODAS ELLAS ESTÁN CUBIERTAS POR BÓVEDAS DE MEDIO CAÑÓN, QUE EN FASE DE CONSTRUCCIÓN SE PODÍA VER EL MODO DE REALIZARLAS, CON ALAMBRES CURVOS Y HORMIGÓN</a:t>
            </a: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591"/>
                                        </p:tgtEl>
                                        <p:attrNameLst>
                                          <p:attrName>style.visibility</p:attrName>
                                        </p:attrNameLst>
                                      </p:cBhvr>
                                      <p:to>
                                        <p:strVal val="visible"/>
                                      </p:to>
                                    </p:set>
                                    <p:animEffect transition="in" filter="fade">
                                      <p:cBhvr>
                                        <p:cTn id="7" dur="2000"/>
                                        <p:tgtEl>
                                          <p:spTgt spid="67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descr="5776692580_9183961575_o"/>
          <p:cNvPicPr>
            <a:picLocks noChangeAspect="1" noChangeArrowheads="1"/>
          </p:cNvPicPr>
          <p:nvPr/>
        </p:nvPicPr>
        <p:blipFill>
          <a:blip r:embed="rId2">
            <a:lum contrast="6000"/>
          </a:blip>
          <a:srcRect/>
          <a:stretch>
            <a:fillRect/>
          </a:stretch>
        </p:blipFill>
        <p:spPr bwMode="auto">
          <a:xfrm>
            <a:off x="-69850" y="-55563"/>
            <a:ext cx="9301163" cy="7002463"/>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39633507"/>
          <p:cNvPicPr>
            <a:picLocks noChangeAspect="1" noChangeArrowheads="1"/>
          </p:cNvPicPr>
          <p:nvPr/>
        </p:nvPicPr>
        <p:blipFill>
          <a:blip r:embed="rId2"/>
          <a:srcRect/>
          <a:stretch>
            <a:fillRect/>
          </a:stretch>
        </p:blipFill>
        <p:spPr bwMode="auto">
          <a:xfrm>
            <a:off x="-282575" y="-6350"/>
            <a:ext cx="9585325" cy="6989763"/>
          </a:xfrm>
          <a:prstGeom prst="rect">
            <a:avLst/>
          </a:prstGeom>
          <a:noFill/>
        </p:spPr>
      </p:pic>
      <p:sp>
        <p:nvSpPr>
          <p:cNvPr id="94211" name="Rectangle 3"/>
          <p:cNvSpPr>
            <a:spLocks noChangeArrowheads="1"/>
          </p:cNvSpPr>
          <p:nvPr/>
        </p:nvSpPr>
        <p:spPr bwMode="auto">
          <a:xfrm>
            <a:off x="0" y="15875"/>
            <a:ext cx="9144000" cy="639763"/>
          </a:xfrm>
          <a:prstGeom prst="rect">
            <a:avLst/>
          </a:prstGeom>
          <a:noFill/>
          <a:ln w="9525">
            <a:noFill/>
            <a:miter lim="800000"/>
            <a:headEnd/>
            <a:tailEnd/>
          </a:ln>
          <a:effectLst/>
        </p:spPr>
        <p:txBody>
          <a:bodyPr anchor="ctr">
            <a:spAutoFit/>
          </a:bodyPr>
          <a:lstStyle/>
          <a:p>
            <a:pPr eaLnBrk="0" hangingPunct="0"/>
            <a:r>
              <a:rPr lang="es-ES" sz="1200" b="1">
                <a:solidFill>
                  <a:schemeClr val="bg1"/>
                </a:solidFill>
                <a:latin typeface="Arial" charset="0"/>
                <a:cs typeface="Arial" charset="0"/>
              </a:rPr>
              <a:t>ASÍ MISMO, LA NAVE CENTRAL TIENE UN TRIFORIO Y PROBABLEMENTE UNA FUTURA TRIBUNA QUE RODEARÁ TODA LA SUPERFICIE PARA PODER ACCEDER A TODO EL PERÍMETRO EN ESA ALTURA. LA CABECERA SE ORGANIZA EN UN GRAN ÁBSIDE DONDE SE COLOCA EL ALTAR. </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4211"/>
                                        </p:tgtEl>
                                        <p:attrNameLst>
                                          <p:attrName>style.visibility</p:attrName>
                                        </p:attrNameLst>
                                      </p:cBhvr>
                                      <p:to>
                                        <p:strVal val="visible"/>
                                      </p:to>
                                    </p:set>
                                    <p:animEffect transition="in" filter="fade">
                                      <p:cBhvr>
                                        <p:cTn id="7" dur="2000"/>
                                        <p:tgtEl>
                                          <p:spTgt spid="94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9" name="Picture 7" descr="DSCN1770"/>
          <p:cNvPicPr>
            <a:picLocks noChangeAspect="1" noChangeArrowheads="1"/>
          </p:cNvPicPr>
          <p:nvPr/>
        </p:nvPicPr>
        <p:blipFill>
          <a:blip r:embed="rId2">
            <a:lum contrast="6000"/>
          </a:blip>
          <a:srcRect/>
          <a:stretch>
            <a:fillRect/>
          </a:stretch>
        </p:blipFill>
        <p:spPr bwMode="auto">
          <a:xfrm>
            <a:off x="-104775" y="-92075"/>
            <a:ext cx="9391650" cy="7043738"/>
          </a:xfrm>
          <a:prstGeom prst="rect">
            <a:avLst/>
          </a:prstGeom>
          <a:noFill/>
        </p:spPr>
      </p:pic>
      <p:sp>
        <p:nvSpPr>
          <p:cNvPr id="95240" name="Rectangle 8"/>
          <p:cNvSpPr>
            <a:spLocks noChangeArrowheads="1"/>
          </p:cNvSpPr>
          <p:nvPr/>
        </p:nvSpPr>
        <p:spPr bwMode="auto">
          <a:xfrm>
            <a:off x="654050" y="6354763"/>
            <a:ext cx="7993063" cy="457200"/>
          </a:xfrm>
          <a:prstGeom prst="rect">
            <a:avLst/>
          </a:prstGeom>
          <a:noFill/>
          <a:ln w="9525">
            <a:noFill/>
            <a:miter lim="800000"/>
            <a:headEnd/>
            <a:tailEnd/>
          </a:ln>
          <a:effectLst/>
        </p:spPr>
        <p:txBody>
          <a:bodyPr anchor="ctr">
            <a:spAutoFit/>
          </a:bodyPr>
          <a:lstStyle/>
          <a:p>
            <a:pPr eaLnBrk="0" hangingPunct="0"/>
            <a:r>
              <a:rPr lang="es-ES" sz="1200" b="1">
                <a:solidFill>
                  <a:srgbClr val="FFFF00"/>
                </a:solidFill>
                <a:latin typeface="Arial" charset="0"/>
                <a:cs typeface="Arial" charset="0"/>
              </a:rPr>
              <a:t>       LAS PAREDES ESTÁN HORADADAS PARA QUE PENETRE LA LUZ, EN RELACIÓN CON LA IDEA MEDIEVAL DE RELACIONAR A CRISTO CON LA LUZ. TODAS ELLAS IRÍAN DECORADAS CON VIDRIERAS</a:t>
            </a: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240"/>
                                        </p:tgtEl>
                                        <p:attrNameLst>
                                          <p:attrName>style.visibility</p:attrName>
                                        </p:attrNameLst>
                                      </p:cBhvr>
                                      <p:to>
                                        <p:strVal val="visible"/>
                                      </p:to>
                                    </p:set>
                                    <p:animEffect transition="in" filter="fade">
                                      <p:cBhvr>
                                        <p:cTn id="7" dur="2000"/>
                                        <p:tgtEl>
                                          <p:spTgt spid="952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4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Mejorada del Campo Church (8)"/>
          <p:cNvPicPr>
            <a:picLocks noChangeAspect="1" noChangeArrowheads="1"/>
          </p:cNvPicPr>
          <p:nvPr/>
        </p:nvPicPr>
        <p:blipFill>
          <a:blip r:embed="rId2"/>
          <a:srcRect/>
          <a:stretch>
            <a:fillRect/>
          </a:stretch>
        </p:blipFill>
        <p:spPr bwMode="auto">
          <a:xfrm>
            <a:off x="-93663" y="-100013"/>
            <a:ext cx="9424988" cy="7053263"/>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descr="Justo"/>
          <p:cNvPicPr>
            <a:picLocks noChangeAspect="1" noChangeArrowheads="1"/>
          </p:cNvPicPr>
          <p:nvPr/>
        </p:nvPicPr>
        <p:blipFill>
          <a:blip r:embed="rId2">
            <a:lum contrast="6000"/>
          </a:blip>
          <a:srcRect/>
          <a:stretch>
            <a:fillRect/>
          </a:stretch>
        </p:blipFill>
        <p:spPr bwMode="auto">
          <a:xfrm>
            <a:off x="-241300" y="-55563"/>
            <a:ext cx="9464675" cy="6992938"/>
          </a:xfrm>
          <a:prstGeom prst="rect">
            <a:avLst/>
          </a:prstGeom>
          <a:noFill/>
        </p:spPr>
      </p:pic>
      <p:sp>
        <p:nvSpPr>
          <p:cNvPr id="63493" name="1 Rectángulo"/>
          <p:cNvSpPr>
            <a:spLocks noChangeArrowheads="1"/>
          </p:cNvSpPr>
          <p:nvPr/>
        </p:nvSpPr>
        <p:spPr bwMode="auto">
          <a:xfrm>
            <a:off x="331788" y="44450"/>
            <a:ext cx="8591550" cy="822325"/>
          </a:xfrm>
          <a:prstGeom prst="rect">
            <a:avLst/>
          </a:prstGeom>
          <a:noFill/>
          <a:ln w="9525">
            <a:noFill/>
            <a:miter lim="800000"/>
            <a:headEnd/>
            <a:tailEnd/>
          </a:ln>
        </p:spPr>
        <p:txBody>
          <a:bodyPr>
            <a:spAutoFit/>
          </a:bodyPr>
          <a:lstStyle/>
          <a:p>
            <a:r>
              <a:rPr lang="es-ES" sz="1200" b="1">
                <a:solidFill>
                  <a:srgbClr val="000099"/>
                </a:solidFill>
                <a:latin typeface="Arial" charset="0"/>
                <a:cs typeface="Arial" charset="0"/>
              </a:rPr>
              <a:t>¡COMO HABRÁ SIDO ESE HOMBRE CAPAZ DE HACER TODO LO QUE HA HECHO!. PORQUE EN REALIDAD  NI SIQUIERA LE HAN DADO LICENCIA DE OBRAS, POR LO QUE INFRINGE TODAS LAS NORMAS DE SEGURIDAD. LO CUAL NO ES OBSTÁCULO PARA RECONOCER EL PRODIGIO DE LLEGAR A DONDE HA LLEGADO. NO ES EXAGERADO EL PENSAR QUE EN EL FUTURO SERÁ UN FENÓMENO A ESTUDIAR.¡ LA FE MUEVE MONTAÑAS ! </a:t>
            </a: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3493"/>
                                        </p:tgtEl>
                                        <p:attrNameLst>
                                          <p:attrName>style.visibility</p:attrName>
                                        </p:attrNameLst>
                                      </p:cBhvr>
                                      <p:to>
                                        <p:strVal val="visible"/>
                                      </p:to>
                                    </p:set>
                                    <p:animEffect transition="in" filter="fade">
                                      <p:cBhvr>
                                        <p:cTn id="7" dur="2000"/>
                                        <p:tgtEl>
                                          <p:spTgt spid="63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1" name="Picture 7" descr="Imagen4"/>
          <p:cNvPicPr>
            <a:picLocks noChangeAspect="1" noChangeArrowheads="1"/>
          </p:cNvPicPr>
          <p:nvPr/>
        </p:nvPicPr>
        <p:blipFill>
          <a:blip r:embed="rId2"/>
          <a:srcRect/>
          <a:stretch>
            <a:fillRect/>
          </a:stretch>
        </p:blipFill>
        <p:spPr bwMode="auto">
          <a:xfrm>
            <a:off x="-96838" y="-42863"/>
            <a:ext cx="9339263" cy="7007226"/>
          </a:xfrm>
          <a:prstGeom prst="rect">
            <a:avLst/>
          </a:prstGeom>
          <a:noFill/>
        </p:spPr>
      </p:pic>
      <p:sp>
        <p:nvSpPr>
          <p:cNvPr id="11272" name="Rectangle 8"/>
          <p:cNvSpPr>
            <a:spLocks noChangeArrowheads="1"/>
          </p:cNvSpPr>
          <p:nvPr/>
        </p:nvSpPr>
        <p:spPr bwMode="auto">
          <a:xfrm>
            <a:off x="244475" y="76200"/>
            <a:ext cx="8616950" cy="639763"/>
          </a:xfrm>
          <a:prstGeom prst="rect">
            <a:avLst/>
          </a:prstGeom>
          <a:noFill/>
          <a:ln w="9525">
            <a:noFill/>
            <a:miter lim="800000"/>
            <a:headEnd/>
            <a:tailEnd/>
          </a:ln>
          <a:effectLst/>
        </p:spPr>
        <p:txBody>
          <a:bodyPr anchor="ctr">
            <a:spAutoFit/>
          </a:bodyPr>
          <a:lstStyle/>
          <a:p>
            <a:pPr eaLnBrk="0" hangingPunct="0"/>
            <a:r>
              <a:rPr lang="es-ES" sz="1200" b="1">
                <a:solidFill>
                  <a:srgbClr val="000099"/>
                </a:solidFill>
                <a:latin typeface="Arial" charset="0"/>
                <a:cs typeface="Arial" charset="0"/>
              </a:rPr>
              <a:t>LA CÚPULA SIN DUDA ES LO MÁS IMPRESIONANTE DE TODO EL LUGAR, SIEMPRE Y CUANDO TENGAMOS EN CUENTA QUE LA HA REALIZADO UN HOMBRE SÓLO Y SIN AYUDA. SE PUEDE APRECIAR MUY BIEN DESDE UNA ZONA PRIVILEGIADA DEL PATIO</a:t>
            </a: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72"/>
                                        </p:tgtEl>
                                        <p:attrNameLst>
                                          <p:attrName>style.visibility</p:attrName>
                                        </p:attrNameLst>
                                      </p:cBhvr>
                                      <p:to>
                                        <p:strVal val="visible"/>
                                      </p:to>
                                    </p:set>
                                    <p:animEffect transition="in" filter="fade">
                                      <p:cBhvr>
                                        <p:cTn id="7" dur="2000"/>
                                        <p:tgtEl>
                                          <p:spTgt spid="1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hidden="1"/>
          <p:cNvSpPr>
            <a:spLocks noGrp="1" noChangeArrowheads="1"/>
          </p:cNvSpPr>
          <p:nvPr>
            <p:ph type="title"/>
          </p:nvPr>
        </p:nvSpPr>
        <p:spPr/>
        <p:txBody>
          <a:bodyPr/>
          <a:lstStyle/>
          <a:p>
            <a:pPr eaLnBrk="1" hangingPunct="1"/>
            <a:endParaRPr lang="es-ES" smtClean="0"/>
          </a:p>
        </p:txBody>
      </p:sp>
      <p:pic>
        <p:nvPicPr>
          <p:cNvPr id="22534" name="Picture 6" descr="3"/>
          <p:cNvPicPr>
            <a:picLocks noChangeAspect="1" noChangeArrowheads="1"/>
          </p:cNvPicPr>
          <p:nvPr/>
        </p:nvPicPr>
        <p:blipFill>
          <a:blip r:embed="rId2"/>
          <a:srcRect/>
          <a:stretch>
            <a:fillRect/>
          </a:stretch>
        </p:blipFill>
        <p:spPr bwMode="auto">
          <a:xfrm>
            <a:off x="-68263" y="-82550"/>
            <a:ext cx="9321801" cy="6988175"/>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9" name="Picture 3" descr="Mejorada del Campo Church (12)"/>
          <p:cNvPicPr>
            <a:picLocks noChangeAspect="1" noChangeArrowheads="1"/>
          </p:cNvPicPr>
          <p:nvPr/>
        </p:nvPicPr>
        <p:blipFill>
          <a:blip r:embed="rId2"/>
          <a:srcRect/>
          <a:stretch>
            <a:fillRect/>
          </a:stretch>
        </p:blipFill>
        <p:spPr bwMode="auto">
          <a:xfrm>
            <a:off x="-827088" y="-52388"/>
            <a:ext cx="10066338" cy="6989763"/>
          </a:xfrm>
          <a:prstGeom prst="rect">
            <a:avLst/>
          </a:prstGeom>
          <a:noFill/>
        </p:spPr>
      </p:pic>
      <p:sp>
        <p:nvSpPr>
          <p:cNvPr id="65540" name="Rectangle 4"/>
          <p:cNvSpPr>
            <a:spLocks noChangeArrowheads="1"/>
          </p:cNvSpPr>
          <p:nvPr/>
        </p:nvSpPr>
        <p:spPr bwMode="auto">
          <a:xfrm>
            <a:off x="250825" y="58738"/>
            <a:ext cx="8642350" cy="639762"/>
          </a:xfrm>
          <a:prstGeom prst="rect">
            <a:avLst/>
          </a:prstGeom>
          <a:noFill/>
          <a:ln w="9525">
            <a:noFill/>
            <a:miter lim="800000"/>
            <a:headEnd/>
            <a:tailEnd/>
          </a:ln>
          <a:effectLst/>
        </p:spPr>
        <p:txBody>
          <a:bodyPr anchor="ctr">
            <a:spAutoFit/>
          </a:bodyPr>
          <a:lstStyle/>
          <a:p>
            <a:pPr eaLnBrk="0" hangingPunct="0"/>
            <a:r>
              <a:rPr lang="es-ES" sz="1200" b="1">
                <a:solidFill>
                  <a:schemeClr val="bg1"/>
                </a:solidFill>
                <a:latin typeface="Arial" charset="0"/>
                <a:cs typeface="Arial" charset="0"/>
              </a:rPr>
              <a:t>POR FUERA PODEMOS VER ABSIDIOLOS LATERALES Y TORRES. EN LA PARTE CENTRAL DE LA CATEDRAL, SE ALZA LA CÚPULA SOBRE PECHINAS. LA CUBIERTA FUE REALIZADA CON CHAPAS SUPERPUESTAS, AL IGUAL QUE LA BÓVEDA DE MEDIO CAÑÓN DE LA NAVE. </a:t>
            </a: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540"/>
                                        </p:tgtEl>
                                        <p:attrNameLst>
                                          <p:attrName>style.visibility</p:attrName>
                                        </p:attrNameLst>
                                      </p:cBhvr>
                                      <p:to>
                                        <p:strVal val="visible"/>
                                      </p:to>
                                    </p:set>
                                    <p:animEffect transition="in" filter="fade">
                                      <p:cBhvr>
                                        <p:cTn id="7" dur="2000"/>
                                        <p:tgtEl>
                                          <p:spTgt spid="655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5" name="Picture 7" descr="2"/>
          <p:cNvPicPr>
            <a:picLocks noChangeAspect="1" noChangeArrowheads="1"/>
          </p:cNvPicPr>
          <p:nvPr/>
        </p:nvPicPr>
        <p:blipFill>
          <a:blip r:embed="rId2"/>
          <a:srcRect/>
          <a:stretch>
            <a:fillRect/>
          </a:stretch>
        </p:blipFill>
        <p:spPr bwMode="auto">
          <a:xfrm>
            <a:off x="-95250" y="-30163"/>
            <a:ext cx="9367838" cy="7026276"/>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1"/>
          <p:cNvPicPr>
            <a:picLocks noChangeAspect="1" noChangeArrowheads="1"/>
          </p:cNvPicPr>
          <p:nvPr/>
        </p:nvPicPr>
        <p:blipFill>
          <a:blip r:embed="rId2"/>
          <a:srcRect/>
          <a:stretch>
            <a:fillRect/>
          </a:stretch>
        </p:blipFill>
        <p:spPr bwMode="auto">
          <a:xfrm>
            <a:off x="-88900" y="-60325"/>
            <a:ext cx="9310688" cy="6980238"/>
          </a:xfrm>
          <a:prstGeom prst="rect">
            <a:avLst/>
          </a:prstGeom>
          <a:noFill/>
        </p:spPr>
      </p:pic>
      <p:sp>
        <p:nvSpPr>
          <p:cNvPr id="66563" name="Rectangle 3"/>
          <p:cNvSpPr>
            <a:spLocks noChangeArrowheads="1"/>
          </p:cNvSpPr>
          <p:nvPr/>
        </p:nvSpPr>
        <p:spPr bwMode="auto">
          <a:xfrm>
            <a:off x="219075" y="-12700"/>
            <a:ext cx="8893175" cy="457200"/>
          </a:xfrm>
          <a:prstGeom prst="rect">
            <a:avLst/>
          </a:prstGeom>
          <a:noFill/>
          <a:ln w="9525">
            <a:noFill/>
            <a:miter lim="800000"/>
            <a:headEnd/>
            <a:tailEnd/>
          </a:ln>
          <a:effectLst/>
        </p:spPr>
        <p:txBody>
          <a:bodyPr anchor="ctr">
            <a:spAutoFit/>
          </a:bodyPr>
          <a:lstStyle/>
          <a:p>
            <a:pPr eaLnBrk="0" hangingPunct="0"/>
            <a:r>
              <a:rPr lang="es-ES" sz="1200" b="1">
                <a:solidFill>
                  <a:schemeClr val="bg1"/>
                </a:solidFill>
                <a:latin typeface="Arial" charset="0"/>
                <a:cs typeface="Arial" charset="0"/>
              </a:rPr>
              <a:t>HAY UNA GRAN CANTIDAD DE BUSTOS QUE DECORAN LA PARTE SUPERIOR DE LA CATEDRAL, AL LADO DE LA CÚPULA QUE RECUERDAN MUCHO A LAS ESCULTURAS QUE SE PONÍAN EN LOS EDIFICIOS RENACENTISTAS</a:t>
            </a: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563"/>
                                        </p:tgtEl>
                                        <p:attrNameLst>
                                          <p:attrName>style.visibility</p:attrName>
                                        </p:attrNameLst>
                                      </p:cBhvr>
                                      <p:to>
                                        <p:strVal val="visible"/>
                                      </p:to>
                                    </p:set>
                                    <p:animEffect transition="in" filter="fade">
                                      <p:cBhvr>
                                        <p:cTn id="7" dur="2000"/>
                                        <p:tgtEl>
                                          <p:spTgt spid="66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7" name="Picture 3" descr="1"/>
          <p:cNvPicPr>
            <a:picLocks noChangeAspect="1" noChangeArrowheads="1"/>
          </p:cNvPicPr>
          <p:nvPr/>
        </p:nvPicPr>
        <p:blipFill>
          <a:blip r:embed="rId2">
            <a:lum bright="-6000" contrast="12000"/>
          </a:blip>
          <a:srcRect/>
          <a:stretch>
            <a:fillRect/>
          </a:stretch>
        </p:blipFill>
        <p:spPr bwMode="auto">
          <a:xfrm>
            <a:off x="-95250" y="-74613"/>
            <a:ext cx="9350375" cy="7011988"/>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hidden="1"/>
          <p:cNvSpPr>
            <a:spLocks noGrp="1" noChangeArrowheads="1"/>
          </p:cNvSpPr>
          <p:nvPr>
            <p:ph type="title"/>
          </p:nvPr>
        </p:nvSpPr>
        <p:spPr/>
        <p:txBody>
          <a:bodyPr/>
          <a:lstStyle/>
          <a:p>
            <a:pPr eaLnBrk="1" hangingPunct="1"/>
            <a:endParaRPr lang="es-ES" smtClean="0"/>
          </a:p>
        </p:txBody>
      </p:sp>
      <p:sp>
        <p:nvSpPr>
          <p:cNvPr id="31748" name="Text Box 4"/>
          <p:cNvSpPr txBox="1">
            <a:spLocks noChangeArrowheads="1"/>
          </p:cNvSpPr>
          <p:nvPr/>
        </p:nvSpPr>
        <p:spPr bwMode="auto">
          <a:xfrm>
            <a:off x="2071688" y="4210050"/>
            <a:ext cx="7072312" cy="338138"/>
          </a:xfrm>
          <a:prstGeom prst="rect">
            <a:avLst/>
          </a:prstGeom>
          <a:solidFill>
            <a:schemeClr val="tx1">
              <a:alpha val="50195"/>
            </a:schemeClr>
          </a:solidFill>
          <a:ln w="9525">
            <a:noFill/>
            <a:miter lim="800000"/>
            <a:headEnd/>
            <a:tailEnd/>
          </a:ln>
        </p:spPr>
        <p:txBody>
          <a:bodyPr>
            <a:spAutoFit/>
          </a:bodyPr>
          <a:lstStyle/>
          <a:p>
            <a:pPr>
              <a:spcBef>
                <a:spcPct val="50000"/>
              </a:spcBef>
            </a:pPr>
            <a:endParaRPr lang="es-ES" sz="1600">
              <a:solidFill>
                <a:schemeClr val="bg1"/>
              </a:solidFill>
              <a:latin typeface="Verdana" pitchFamily="34" charset="0"/>
            </a:endParaRPr>
          </a:p>
        </p:txBody>
      </p:sp>
      <p:pic>
        <p:nvPicPr>
          <p:cNvPr id="19467" name="Picture 11" descr="1"/>
          <p:cNvPicPr>
            <a:picLocks noChangeAspect="1" noChangeArrowheads="1"/>
          </p:cNvPicPr>
          <p:nvPr/>
        </p:nvPicPr>
        <p:blipFill>
          <a:blip r:embed="rId2"/>
          <a:srcRect/>
          <a:stretch>
            <a:fillRect/>
          </a:stretch>
        </p:blipFill>
        <p:spPr bwMode="auto">
          <a:xfrm>
            <a:off x="-206375" y="-130175"/>
            <a:ext cx="9428163" cy="7067550"/>
          </a:xfrm>
          <a:prstGeom prst="rect">
            <a:avLst/>
          </a:prstGeom>
          <a:noFill/>
        </p:spPr>
      </p:pic>
      <p:sp>
        <p:nvSpPr>
          <p:cNvPr id="19468" name="Rectangle 12"/>
          <p:cNvSpPr>
            <a:spLocks noChangeArrowheads="1"/>
          </p:cNvSpPr>
          <p:nvPr/>
        </p:nvSpPr>
        <p:spPr bwMode="auto">
          <a:xfrm>
            <a:off x="3900488" y="6543675"/>
            <a:ext cx="1616075" cy="304800"/>
          </a:xfrm>
          <a:prstGeom prst="rect">
            <a:avLst/>
          </a:prstGeom>
          <a:noFill/>
          <a:ln w="9525">
            <a:noFill/>
            <a:miter lim="800000"/>
            <a:headEnd/>
            <a:tailEnd/>
          </a:ln>
          <a:effectLst/>
        </p:spPr>
        <p:txBody>
          <a:bodyPr anchor="ctr">
            <a:spAutoFit/>
          </a:bodyPr>
          <a:lstStyle/>
          <a:p>
            <a:pPr eaLnBrk="0" hangingPunct="0"/>
            <a:r>
              <a:rPr lang="es-ES" sz="1400" b="1">
                <a:solidFill>
                  <a:schemeClr val="bg1"/>
                </a:solidFill>
                <a:latin typeface="Arial" charset="0"/>
                <a:cs typeface="Arial" charset="0"/>
              </a:rPr>
              <a:t>EL CLAUSTRO</a:t>
            </a: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31748"/>
                                        </p:tgtEl>
                                        <p:attrNameLst>
                                          <p:attrName>style.visibility</p:attrName>
                                        </p:attrNameLst>
                                      </p:cBhvr>
                                      <p:to>
                                        <p:strVal val="visible"/>
                                      </p:to>
                                    </p:set>
                                    <p:animEffect transition="in" filter="fade">
                                      <p:cBhvr>
                                        <p:cTn id="7" dur="1000"/>
                                        <p:tgtEl>
                                          <p:spTgt spid="31748"/>
                                        </p:tgtEl>
                                      </p:cBhvr>
                                    </p:animEffect>
                                    <p:anim calcmode="lin" valueType="num">
                                      <p:cBhvr>
                                        <p:cTn id="8" dur="1000" fill="hold"/>
                                        <p:tgtEl>
                                          <p:spTgt spid="31748"/>
                                        </p:tgtEl>
                                        <p:attrNameLst>
                                          <p:attrName>ppt_x</p:attrName>
                                        </p:attrNameLst>
                                      </p:cBhvr>
                                      <p:tavLst>
                                        <p:tav tm="0">
                                          <p:val>
                                            <p:strVal val="#ppt_x-.1"/>
                                          </p:val>
                                        </p:tav>
                                        <p:tav tm="100000">
                                          <p:val>
                                            <p:strVal val="#ppt_x"/>
                                          </p:val>
                                        </p:tav>
                                      </p:tavLst>
                                    </p:anim>
                                    <p:anim calcmode="lin" valueType="num">
                                      <p:cBhvr>
                                        <p:cTn id="9" dur="1000" fill="hold"/>
                                        <p:tgtEl>
                                          <p:spTgt spid="31748"/>
                                        </p:tgtEl>
                                        <p:attrNameLst>
                                          <p:attrName>ppt_y</p:attrName>
                                        </p:attrNameLst>
                                      </p:cBhvr>
                                      <p:tavLst>
                                        <p:tav tm="0">
                                          <p:val>
                                            <p:strVal val="#ppt_y"/>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9468"/>
                                        </p:tgtEl>
                                        <p:attrNameLst>
                                          <p:attrName>style.visibility</p:attrName>
                                        </p:attrNameLst>
                                      </p:cBhvr>
                                      <p:to>
                                        <p:strVal val="visible"/>
                                      </p:to>
                                    </p:set>
                                    <p:animEffect transition="in" filter="fade">
                                      <p:cBhvr>
                                        <p:cTn id="12" dur="2000"/>
                                        <p:tgtEl>
                                          <p:spTgt spid="19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animBg="1"/>
      <p:bldP spid="1946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9" name="Picture 7" descr="Villa_02732_Catedral_Justo"/>
          <p:cNvPicPr>
            <a:picLocks noChangeAspect="1" noChangeArrowheads="1"/>
          </p:cNvPicPr>
          <p:nvPr/>
        </p:nvPicPr>
        <p:blipFill>
          <a:blip r:embed="rId2">
            <a:lum contrast="6000"/>
          </a:blip>
          <a:srcRect/>
          <a:stretch>
            <a:fillRect/>
          </a:stretch>
        </p:blipFill>
        <p:spPr bwMode="auto">
          <a:xfrm>
            <a:off x="-12700" y="-50800"/>
            <a:ext cx="9356725" cy="7019925"/>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7" name="Picture 3" descr="800px-Catedral_de_Justo_Arcos_exterios"/>
          <p:cNvPicPr>
            <a:picLocks noChangeAspect="1" noChangeArrowheads="1"/>
          </p:cNvPicPr>
          <p:nvPr/>
        </p:nvPicPr>
        <p:blipFill>
          <a:blip r:embed="rId2">
            <a:lum bright="-6000"/>
          </a:blip>
          <a:srcRect/>
          <a:stretch>
            <a:fillRect/>
          </a:stretch>
        </p:blipFill>
        <p:spPr bwMode="auto">
          <a:xfrm>
            <a:off x="-219075" y="-177800"/>
            <a:ext cx="9486900" cy="7115175"/>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9" name="Picture 5" descr="1"/>
          <p:cNvPicPr>
            <a:picLocks noChangeAspect="1" noChangeArrowheads="1"/>
          </p:cNvPicPr>
          <p:nvPr/>
        </p:nvPicPr>
        <p:blipFill>
          <a:blip r:embed="rId2">
            <a:lum contrast="6000"/>
          </a:blip>
          <a:srcRect/>
          <a:stretch>
            <a:fillRect/>
          </a:stretch>
        </p:blipFill>
        <p:spPr bwMode="auto">
          <a:xfrm>
            <a:off x="-26988" y="-17463"/>
            <a:ext cx="9247188" cy="6953251"/>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3"/>
          <p:cNvPicPr>
            <a:picLocks noChangeAspect="1" noChangeArrowheads="1"/>
          </p:cNvPicPr>
          <p:nvPr/>
        </p:nvPicPr>
        <p:blipFill>
          <a:blip r:embed="rId2">
            <a:lum contrast="6000"/>
          </a:blip>
          <a:srcRect/>
          <a:stretch>
            <a:fillRect/>
          </a:stretch>
        </p:blipFill>
        <p:spPr bwMode="auto">
          <a:xfrm>
            <a:off x="-357188" y="-141288"/>
            <a:ext cx="9612313" cy="7129463"/>
          </a:xfrm>
          <a:prstGeom prst="rect">
            <a:avLst/>
          </a:prstGeom>
          <a:noFill/>
        </p:spPr>
      </p:pic>
      <p:sp>
        <p:nvSpPr>
          <p:cNvPr id="71683" name="Rectangle 3"/>
          <p:cNvSpPr>
            <a:spLocks noChangeArrowheads="1"/>
          </p:cNvSpPr>
          <p:nvPr/>
        </p:nvSpPr>
        <p:spPr bwMode="auto">
          <a:xfrm>
            <a:off x="4170363" y="7938"/>
            <a:ext cx="1247775" cy="304800"/>
          </a:xfrm>
          <a:prstGeom prst="rect">
            <a:avLst/>
          </a:prstGeom>
          <a:noFill/>
          <a:ln w="9525">
            <a:noFill/>
            <a:miter lim="800000"/>
            <a:headEnd/>
            <a:tailEnd/>
          </a:ln>
          <a:effectLst/>
        </p:spPr>
        <p:txBody>
          <a:bodyPr anchor="ctr">
            <a:spAutoFit/>
          </a:bodyPr>
          <a:lstStyle/>
          <a:p>
            <a:pPr eaLnBrk="0" hangingPunct="0"/>
            <a:r>
              <a:rPr lang="es-ES" sz="1400" b="1">
                <a:solidFill>
                  <a:schemeClr val="bg1"/>
                </a:solidFill>
                <a:latin typeface="Arial" charset="0"/>
                <a:cs typeface="Arial" charset="0"/>
              </a:rPr>
              <a:t>LA CRIPTA</a:t>
            </a: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1683"/>
                                        </p:tgtEl>
                                        <p:attrNameLst>
                                          <p:attrName>style.visibility</p:attrName>
                                        </p:attrNameLst>
                                      </p:cBhvr>
                                      <p:to>
                                        <p:strVal val="visible"/>
                                      </p:to>
                                    </p:set>
                                    <p:animEffect transition="in" filter="fade">
                                      <p:cBhvr>
                                        <p:cTn id="7" dur="2000"/>
                                        <p:tgtEl>
                                          <p:spTgt spid="716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1"/>
          <p:cNvPicPr>
            <a:picLocks noChangeAspect="1" noChangeArrowheads="1"/>
          </p:cNvPicPr>
          <p:nvPr/>
        </p:nvPicPr>
        <p:blipFill>
          <a:blip r:embed="rId2"/>
          <a:srcRect/>
          <a:stretch>
            <a:fillRect/>
          </a:stretch>
        </p:blipFill>
        <p:spPr bwMode="auto">
          <a:xfrm>
            <a:off x="-112713" y="-63500"/>
            <a:ext cx="9336088" cy="6999288"/>
          </a:xfrm>
          <a:prstGeom prst="rect">
            <a:avLst/>
          </a:prstGeom>
          <a:noFill/>
        </p:spPr>
      </p:pic>
      <p:sp>
        <p:nvSpPr>
          <p:cNvPr id="69635" name="Rectangle 3"/>
          <p:cNvSpPr>
            <a:spLocks noChangeArrowheads="1"/>
          </p:cNvSpPr>
          <p:nvPr/>
        </p:nvSpPr>
        <p:spPr bwMode="auto">
          <a:xfrm>
            <a:off x="1528763" y="6323013"/>
            <a:ext cx="6335712" cy="457200"/>
          </a:xfrm>
          <a:prstGeom prst="rect">
            <a:avLst/>
          </a:prstGeom>
          <a:noFill/>
          <a:ln w="9525">
            <a:noFill/>
            <a:miter lim="800000"/>
            <a:headEnd/>
            <a:tailEnd/>
          </a:ln>
          <a:effectLst/>
        </p:spPr>
        <p:txBody>
          <a:bodyPr anchor="ctr">
            <a:spAutoFit/>
          </a:bodyPr>
          <a:lstStyle/>
          <a:p>
            <a:pPr eaLnBrk="0" hangingPunct="0"/>
            <a:r>
              <a:rPr lang="es-ES" sz="1200" b="1">
                <a:solidFill>
                  <a:schemeClr val="bg1"/>
                </a:solidFill>
                <a:latin typeface="Arial" charset="0"/>
                <a:cs typeface="Arial" charset="0"/>
              </a:rPr>
              <a:t>COMO BUENA CATEDRAL DISPONE DE UNA CRIPTA ACCESIBLE TANTO POR EL INTERIOR PRINCIPAL, COMO POR EL PATIO A TRAVÉS DE UNA PUERTA LATERAL</a:t>
            </a: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fade">
                                      <p:cBhvr>
                                        <p:cTn id="7" dur="2000"/>
                                        <p:tgtEl>
                                          <p:spTgt spid="69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1A"/>
          <p:cNvPicPr>
            <a:picLocks noChangeAspect="1" noChangeArrowheads="1"/>
          </p:cNvPicPr>
          <p:nvPr/>
        </p:nvPicPr>
        <p:blipFill>
          <a:blip r:embed="rId2"/>
          <a:srcRect/>
          <a:stretch>
            <a:fillRect/>
          </a:stretch>
        </p:blipFill>
        <p:spPr bwMode="auto">
          <a:xfrm>
            <a:off x="-47625" y="-71438"/>
            <a:ext cx="9286875" cy="7008813"/>
          </a:xfrm>
          <a:prstGeom prst="rect">
            <a:avLst/>
          </a:prstGeom>
          <a:noFill/>
        </p:spPr>
      </p:pic>
      <p:sp>
        <p:nvSpPr>
          <p:cNvPr id="70659" name="Rectangle 3"/>
          <p:cNvSpPr>
            <a:spLocks noChangeArrowheads="1"/>
          </p:cNvSpPr>
          <p:nvPr/>
        </p:nvSpPr>
        <p:spPr bwMode="auto">
          <a:xfrm>
            <a:off x="-38100" y="74613"/>
            <a:ext cx="9286875" cy="457200"/>
          </a:xfrm>
          <a:prstGeom prst="rect">
            <a:avLst/>
          </a:prstGeom>
          <a:noFill/>
          <a:ln w="9525">
            <a:noFill/>
            <a:miter lim="800000"/>
            <a:headEnd/>
            <a:tailEnd/>
          </a:ln>
          <a:effectLst/>
        </p:spPr>
        <p:txBody>
          <a:bodyPr anchor="ctr">
            <a:spAutoFit/>
          </a:bodyPr>
          <a:lstStyle/>
          <a:p>
            <a:pPr eaLnBrk="0" hangingPunct="0"/>
            <a:r>
              <a:rPr lang="es-ES" sz="1200" b="1">
                <a:solidFill>
                  <a:schemeClr val="bg1"/>
                </a:solidFill>
                <a:latin typeface="Arial" charset="0"/>
                <a:cs typeface="Arial" charset="0"/>
              </a:rPr>
              <a:t>NO DEJA DE SER CURIOSO QUE ENCONTREMOS ALGO ASÍ. NO EN VANO, DEBEMOS PENSAR QUE EL BUENO DE JUSTO HIZO NADA MÁS Y NADA MENOS QUE TRES NIVELES DE EDIFICIO, CON TODA LA DIFICULTAD QUE ELLO CONLLEVA.</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0659"/>
                                        </p:tgtEl>
                                        <p:attrNameLst>
                                          <p:attrName>style.visibility</p:attrName>
                                        </p:attrNameLst>
                                      </p:cBhvr>
                                      <p:to>
                                        <p:strVal val="visible"/>
                                      </p:to>
                                    </p:set>
                                    <p:animEffect transition="in" filter="fade">
                                      <p:cBhvr>
                                        <p:cTn id="7" dur="2000"/>
                                        <p:tgtEl>
                                          <p:spTgt spid="706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4" descr="DSC00298"/>
          <p:cNvPicPr>
            <a:picLocks noChangeAspect="1" noChangeArrowheads="1"/>
          </p:cNvPicPr>
          <p:nvPr/>
        </p:nvPicPr>
        <p:blipFill>
          <a:blip r:embed="rId2"/>
          <a:srcRect/>
          <a:stretch>
            <a:fillRect/>
          </a:stretch>
        </p:blipFill>
        <p:spPr bwMode="auto">
          <a:xfrm>
            <a:off x="-131763" y="-74613"/>
            <a:ext cx="9371013" cy="7027863"/>
          </a:xfrm>
          <a:prstGeom prst="rect">
            <a:avLst/>
          </a:prstGeom>
          <a:noFill/>
        </p:spPr>
      </p:pic>
      <p:sp>
        <p:nvSpPr>
          <p:cNvPr id="75781" name="Rectangle 5"/>
          <p:cNvSpPr>
            <a:spLocks noChangeArrowheads="1"/>
          </p:cNvSpPr>
          <p:nvPr/>
        </p:nvSpPr>
        <p:spPr bwMode="auto">
          <a:xfrm>
            <a:off x="3276600" y="0"/>
            <a:ext cx="3281363" cy="304800"/>
          </a:xfrm>
          <a:prstGeom prst="rect">
            <a:avLst/>
          </a:prstGeom>
          <a:noFill/>
          <a:ln w="9525">
            <a:noFill/>
            <a:miter lim="800000"/>
            <a:headEnd/>
            <a:tailEnd/>
          </a:ln>
          <a:effectLst/>
        </p:spPr>
        <p:txBody>
          <a:bodyPr anchor="ctr">
            <a:spAutoFit/>
          </a:bodyPr>
          <a:lstStyle/>
          <a:p>
            <a:pPr eaLnBrk="0" hangingPunct="0"/>
            <a:r>
              <a:rPr lang="es-ES" sz="1400" b="1">
                <a:solidFill>
                  <a:schemeClr val="bg1"/>
                </a:solidFill>
                <a:latin typeface="Arial" charset="0"/>
                <a:cs typeface="Arial" charset="0"/>
              </a:rPr>
              <a:t>CAPILLA DE LA VIRGEN DEL PILAR</a:t>
            </a: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781"/>
                                        </p:tgtEl>
                                        <p:attrNameLst>
                                          <p:attrName>style.visibility</p:attrName>
                                        </p:attrNameLst>
                                      </p:cBhvr>
                                      <p:to>
                                        <p:strVal val="visible"/>
                                      </p:to>
                                    </p:set>
                                    <p:animEffect transition="in" filter="fade">
                                      <p:cBhvr>
                                        <p:cTn id="7" dur="2000"/>
                                        <p:tgtEl>
                                          <p:spTgt spid="757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DSC02557"/>
          <p:cNvPicPr>
            <a:picLocks noChangeAspect="1" noChangeArrowheads="1"/>
          </p:cNvPicPr>
          <p:nvPr/>
        </p:nvPicPr>
        <p:blipFill>
          <a:blip r:embed="rId2">
            <a:lum contrast="6000"/>
          </a:blip>
          <a:srcRect/>
          <a:stretch>
            <a:fillRect/>
          </a:stretch>
        </p:blipFill>
        <p:spPr bwMode="auto">
          <a:xfrm>
            <a:off x="-169863" y="-82550"/>
            <a:ext cx="9407526" cy="7051675"/>
          </a:xfrm>
          <a:prstGeom prst="rect">
            <a:avLst/>
          </a:prstGeom>
          <a:noFill/>
        </p:spPr>
      </p:pic>
      <p:sp>
        <p:nvSpPr>
          <p:cNvPr id="89091" name="Rectangle 3"/>
          <p:cNvSpPr>
            <a:spLocks noChangeArrowheads="1"/>
          </p:cNvSpPr>
          <p:nvPr/>
        </p:nvSpPr>
        <p:spPr bwMode="auto">
          <a:xfrm>
            <a:off x="2860675" y="6503988"/>
            <a:ext cx="3281363" cy="304800"/>
          </a:xfrm>
          <a:prstGeom prst="rect">
            <a:avLst/>
          </a:prstGeom>
          <a:noFill/>
          <a:ln w="9525">
            <a:noFill/>
            <a:miter lim="800000"/>
            <a:headEnd/>
            <a:tailEnd/>
          </a:ln>
          <a:effectLst/>
        </p:spPr>
        <p:txBody>
          <a:bodyPr anchor="ctr">
            <a:spAutoFit/>
          </a:bodyPr>
          <a:lstStyle/>
          <a:p>
            <a:pPr eaLnBrk="0" hangingPunct="0"/>
            <a:r>
              <a:rPr lang="es-ES" sz="1400" b="1">
                <a:solidFill>
                  <a:schemeClr val="bg1"/>
                </a:solidFill>
                <a:latin typeface="Arial" charset="0"/>
                <a:cs typeface="Arial" charset="0"/>
              </a:rPr>
              <a:t>CAPILLA DE LA VIRGEN DEL PILAR</a:t>
            </a: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9091"/>
                                        </p:tgtEl>
                                        <p:attrNameLst>
                                          <p:attrName>style.visibility</p:attrName>
                                        </p:attrNameLst>
                                      </p:cBhvr>
                                      <p:to>
                                        <p:strVal val="visible"/>
                                      </p:to>
                                    </p:set>
                                    <p:animEffect transition="in" filter="fade">
                                      <p:cBhvr>
                                        <p:cTn id="7" dur="2000"/>
                                        <p:tgtEl>
                                          <p:spTgt spid="890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1"/>
          <p:cNvPicPr>
            <a:picLocks noChangeAspect="1" noChangeArrowheads="1"/>
          </p:cNvPicPr>
          <p:nvPr/>
        </p:nvPicPr>
        <p:blipFill>
          <a:blip r:embed="rId2">
            <a:lum contrast="6000"/>
          </a:blip>
          <a:srcRect/>
          <a:stretch>
            <a:fillRect/>
          </a:stretch>
        </p:blipFill>
        <p:spPr bwMode="auto">
          <a:xfrm>
            <a:off x="-427038" y="-117475"/>
            <a:ext cx="9731376" cy="7134225"/>
          </a:xfrm>
          <a:prstGeom prst="rect">
            <a:avLst/>
          </a:prstGeom>
          <a:noFill/>
        </p:spPr>
      </p:pic>
      <p:sp>
        <p:nvSpPr>
          <p:cNvPr id="79875" name="1 Rectángulo"/>
          <p:cNvSpPr>
            <a:spLocks noChangeArrowheads="1"/>
          </p:cNvSpPr>
          <p:nvPr/>
        </p:nvSpPr>
        <p:spPr bwMode="auto">
          <a:xfrm>
            <a:off x="7938" y="5805488"/>
            <a:ext cx="9032875" cy="1004887"/>
          </a:xfrm>
          <a:prstGeom prst="rect">
            <a:avLst/>
          </a:prstGeom>
          <a:noFill/>
          <a:ln w="9525">
            <a:noFill/>
            <a:miter lim="800000"/>
            <a:headEnd/>
            <a:tailEnd/>
          </a:ln>
        </p:spPr>
        <p:txBody>
          <a:bodyPr>
            <a:spAutoFit/>
          </a:bodyPr>
          <a:lstStyle/>
          <a:p>
            <a:r>
              <a:rPr lang="es-ES" sz="1200" b="1">
                <a:solidFill>
                  <a:schemeClr val="bg1"/>
                </a:solidFill>
                <a:latin typeface="Arial" charset="0"/>
                <a:cs typeface="Arial" charset="0"/>
              </a:rPr>
              <a:t>IRÓNICAMENTE, EL TEMPLO DE DON JUSTO SE ALZA EN LA CALLE ARQUITECTO GAUDÍ DE MEJORADA DEL CAMPO. A ANTONIO GAUDÍ TAMBIÉN LE LLAMABAN LOCO CUANDO COMENZÓ A CONSTRUIR LA SAGRADA FAMILIA DE BARCELONA. Y COMO HOMENAJE AL GENIO CATALÁN SE LEVANTAN ALLÍ GALERÍAS IRREGULARES, CAPILLAS CON FORMA DE TARTAS, ESCALERAS DE CARACOL QUE TREPAN HACIA EL CIELO ENTRE MONTAÑAS DE ESCOMBROS PEGADAS ENTRE SI DE FORMA MISTERIOSA. </a:t>
            </a:r>
            <a:endParaRPr lang="es-ES" sz="1200" b="1">
              <a:latin typeface="Arial" charset="0"/>
              <a:cs typeface="Arial" charset="0"/>
            </a:endParaRPr>
          </a:p>
        </p:txBody>
      </p:sp>
      <p:pic>
        <p:nvPicPr>
          <p:cNvPr id="79876" name="Picture 4" descr="click"/>
          <p:cNvPicPr>
            <a:picLocks noChangeAspect="1" noChangeArrowheads="1" noCrop="1"/>
          </p:cNvPicPr>
          <p:nvPr/>
        </p:nvPicPr>
        <p:blipFill>
          <a:blip r:embed="rId3">
            <a:lum bright="-6000" contrast="12000"/>
          </a:blip>
          <a:srcRect/>
          <a:stretch>
            <a:fillRect/>
          </a:stretch>
        </p:blipFill>
        <p:spPr bwMode="auto">
          <a:xfrm>
            <a:off x="8650288" y="6324600"/>
            <a:ext cx="360362" cy="360363"/>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9875"/>
                                        </p:tgtEl>
                                        <p:attrNameLst>
                                          <p:attrName>style.visibility</p:attrName>
                                        </p:attrNameLst>
                                      </p:cBhvr>
                                      <p:to>
                                        <p:strVal val="visible"/>
                                      </p:to>
                                    </p:set>
                                    <p:animEffect transition="in" filter="fade">
                                      <p:cBhvr>
                                        <p:cTn id="7" dur="2000"/>
                                        <p:tgtEl>
                                          <p:spTgt spid="7987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79876"/>
                                        </p:tgtEl>
                                        <p:attrNameLst>
                                          <p:attrName>style.visibility</p:attrName>
                                        </p:attrNameLst>
                                      </p:cBhvr>
                                      <p:to>
                                        <p:strVal val="visible"/>
                                      </p:to>
                                    </p:set>
                                    <p:animEffect transition="in" filter="fade">
                                      <p:cBhvr>
                                        <p:cTn id="11" dur="2000"/>
                                        <p:tgtEl>
                                          <p:spTgt spid="79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1" name="Picture 5" descr="1"/>
          <p:cNvPicPr>
            <a:picLocks noChangeAspect="1" noChangeArrowheads="1"/>
          </p:cNvPicPr>
          <p:nvPr/>
        </p:nvPicPr>
        <p:blipFill>
          <a:blip r:embed="rId2">
            <a:lum contrast="12000"/>
          </a:blip>
          <a:srcRect/>
          <a:stretch>
            <a:fillRect/>
          </a:stretch>
        </p:blipFill>
        <p:spPr bwMode="auto">
          <a:xfrm>
            <a:off x="-90488" y="-38100"/>
            <a:ext cx="9361488" cy="7021513"/>
          </a:xfrm>
          <a:prstGeom prst="rect">
            <a:avLst/>
          </a:prstGeom>
          <a:noFill/>
        </p:spPr>
      </p:pic>
      <p:sp>
        <p:nvSpPr>
          <p:cNvPr id="5126" name="Rectangle 6"/>
          <p:cNvSpPr>
            <a:spLocks noChangeArrowheads="1"/>
          </p:cNvSpPr>
          <p:nvPr/>
        </p:nvSpPr>
        <p:spPr bwMode="auto">
          <a:xfrm>
            <a:off x="763588" y="6394450"/>
            <a:ext cx="7429500" cy="457200"/>
          </a:xfrm>
          <a:prstGeom prst="rect">
            <a:avLst/>
          </a:prstGeom>
          <a:noFill/>
          <a:ln w="9525">
            <a:noFill/>
            <a:miter lim="800000"/>
            <a:headEnd/>
            <a:tailEnd/>
          </a:ln>
        </p:spPr>
        <p:txBody>
          <a:bodyPr>
            <a:spAutoFit/>
          </a:bodyPr>
          <a:lstStyle/>
          <a:p>
            <a:r>
              <a:rPr lang="es-ES" sz="1200" b="1">
                <a:solidFill>
                  <a:srgbClr val="FFFF00"/>
                </a:solidFill>
                <a:latin typeface="Arial" charset="0"/>
                <a:cs typeface="Arial" charset="0"/>
              </a:rPr>
              <a:t>LLEVA 50 AÑOS REUTILIZANDO CASCOTES, DESECHOS DE OBRAS, RESTOS DE FUNDICIONES, LADRILLOS Y DEMÁS DESPERDICIOS DE CONSTRUCCIÓN QUE CAEN EN SUS MANOS.</a:t>
            </a: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2000"/>
                                        <p:tgtEl>
                                          <p:spTgt spid="5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tatic.flickr.com/94/261639672_db2e09124d_o.jpg"/>
          <p:cNvPicPr>
            <a:picLocks noChangeAspect="1" noChangeArrowheads="1"/>
          </p:cNvPicPr>
          <p:nvPr/>
        </p:nvPicPr>
        <p:blipFill>
          <a:blip r:embed="rId2">
            <a:lum contrast="6000"/>
          </a:blip>
          <a:srcRect/>
          <a:stretch>
            <a:fillRect/>
          </a:stretch>
        </p:blipFill>
        <p:spPr bwMode="auto">
          <a:xfrm>
            <a:off x="-139700" y="-120650"/>
            <a:ext cx="9409113" cy="7056438"/>
          </a:xfrm>
          <a:prstGeom prst="rect">
            <a:avLst/>
          </a:prstGeom>
          <a:solidFill>
            <a:schemeClr val="tx1"/>
          </a:solidFill>
          <a:ln w="9525">
            <a:noFill/>
            <a:miter lim="800000"/>
            <a:headEnd/>
            <a:tailEnd/>
          </a:ln>
          <a:effectLst>
            <a:outerShdw dist="20000" dir="5400000" rotWithShape="0">
              <a:srgbClr val="000000">
                <a:alpha val="37999"/>
              </a:srgbClr>
            </a:outerShdw>
          </a:effectLst>
        </p:spPr>
      </p:pic>
      <p:sp>
        <p:nvSpPr>
          <p:cNvPr id="4098" name="Rectangle 2"/>
          <p:cNvSpPr>
            <a:spLocks noChangeArrowheads="1"/>
          </p:cNvSpPr>
          <p:nvPr/>
        </p:nvSpPr>
        <p:spPr bwMode="auto">
          <a:xfrm>
            <a:off x="107950" y="58738"/>
            <a:ext cx="8893175" cy="639762"/>
          </a:xfrm>
          <a:prstGeom prst="rect">
            <a:avLst/>
          </a:prstGeom>
          <a:noFill/>
          <a:ln w="9525">
            <a:noFill/>
            <a:miter lim="800000"/>
            <a:headEnd/>
            <a:tailEnd/>
          </a:ln>
        </p:spPr>
        <p:txBody>
          <a:bodyPr>
            <a:spAutoFit/>
          </a:bodyPr>
          <a:lstStyle/>
          <a:p>
            <a:r>
              <a:rPr lang="es-ES" sz="1200" b="1">
                <a:solidFill>
                  <a:srgbClr val="FFFF00"/>
                </a:solidFill>
                <a:latin typeface="Arial" charset="0"/>
                <a:cs typeface="Arial" charset="0"/>
              </a:rPr>
              <a:t>LA CATEDRAL DE DON JUSTO ES ADEMÁS DE UNA GRAN OBRA RELIGIOSA UN ESTANDARTE DEL RECICLAJE: EL ENCOFRADO DE LAS COLUMNAS SALE DE BIDONES EXÓTICOS DE PRODUCTOS QUÍMICOS VENIDOS DE CHINA. LA FORMA DE LOS ARCOS LA CONSIGUIÓ CON EL EMPLEO DE GASTADOS NEUMÁTICOS DE CAMIONES… </a:t>
            </a: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f%20HG62-40"/>
          <p:cNvPicPr>
            <a:picLocks noChangeAspect="1" noChangeArrowheads="1"/>
          </p:cNvPicPr>
          <p:nvPr/>
        </p:nvPicPr>
        <p:blipFill>
          <a:blip r:embed="rId2">
            <a:lum contrast="24000"/>
          </a:blip>
          <a:srcRect/>
          <a:stretch>
            <a:fillRect/>
          </a:stretch>
        </p:blipFill>
        <p:spPr bwMode="auto">
          <a:xfrm>
            <a:off x="-31750" y="-34925"/>
            <a:ext cx="5106988" cy="6956425"/>
          </a:xfrm>
          <a:prstGeom prst="rect">
            <a:avLst/>
          </a:prstGeom>
          <a:solidFill>
            <a:schemeClr val="tx1"/>
          </a:solidFill>
          <a:ln w="9525">
            <a:noFill/>
            <a:miter lim="800000"/>
            <a:headEnd/>
            <a:tailEnd/>
          </a:ln>
          <a:effectLst>
            <a:outerShdw dist="20000" dir="5400000" rotWithShape="0">
              <a:srgbClr val="000000">
                <a:alpha val="37999"/>
              </a:srgbClr>
            </a:outerShdw>
          </a:effectLst>
        </p:spPr>
      </p:pic>
      <p:sp>
        <p:nvSpPr>
          <p:cNvPr id="16388" name="Rectangle 3" descr="Mejorada del Campo agosto 05 005"/>
          <p:cNvSpPr>
            <a:spLocks noGrp="1" noChangeAspect="1" noChangeArrowheads="1"/>
          </p:cNvSpPr>
          <p:nvPr isPhoto="1"/>
        </p:nvSpPr>
        <p:spPr bwMode="auto">
          <a:xfrm>
            <a:off x="4651375" y="-34925"/>
            <a:ext cx="4603750" cy="6991350"/>
          </a:xfrm>
          <a:prstGeom prst="rect">
            <a:avLst/>
          </a:prstGeom>
          <a:blipFill dpi="0" rotWithShape="1">
            <a:blip r:embed="rId3">
              <a:lum bright="-24000" contrast="12000"/>
            </a:blip>
            <a:srcRect/>
            <a:stretch>
              <a:fillRect/>
            </a:stretch>
          </a:blipFill>
          <a:ln w="9525">
            <a:noFill/>
            <a:miter lim="800000"/>
            <a:headEnd/>
            <a:tailEnd/>
          </a:ln>
        </p:spPr>
        <p:txBody>
          <a:bodyPr/>
          <a:lstStyle/>
          <a:p>
            <a:endParaRPr lang="es-ES"/>
          </a:p>
        </p:txBody>
      </p:sp>
      <p:sp>
        <p:nvSpPr>
          <p:cNvPr id="16390" name="3 CuadroTexto"/>
          <p:cNvSpPr txBox="1">
            <a:spLocks noChangeArrowheads="1"/>
          </p:cNvSpPr>
          <p:nvPr/>
        </p:nvSpPr>
        <p:spPr bwMode="auto">
          <a:xfrm>
            <a:off x="1724025" y="63500"/>
            <a:ext cx="6335713" cy="304800"/>
          </a:xfrm>
          <a:prstGeom prst="rect">
            <a:avLst/>
          </a:prstGeom>
          <a:noFill/>
          <a:ln w="9525">
            <a:noFill/>
            <a:miter lim="800000"/>
            <a:headEnd/>
            <a:tailEnd/>
          </a:ln>
        </p:spPr>
        <p:txBody>
          <a:bodyPr>
            <a:spAutoFit/>
          </a:bodyPr>
          <a:lstStyle/>
          <a:p>
            <a:r>
              <a:rPr lang="es-ES" sz="1400" b="1">
                <a:solidFill>
                  <a:schemeClr val="bg1"/>
                </a:solidFill>
                <a:latin typeface="Arial" charset="0"/>
                <a:cs typeface="Arial" charset="0"/>
              </a:rPr>
              <a:t>TODO, POR RUDIMENTARIO QUE PAREZCA TERMINA SIENDO ÚTIL…</a:t>
            </a: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390"/>
                                        </p:tgtEl>
                                        <p:attrNameLst>
                                          <p:attrName>style.visibility</p:attrName>
                                        </p:attrNameLst>
                                      </p:cBhvr>
                                      <p:to>
                                        <p:strVal val="visible"/>
                                      </p:to>
                                    </p:set>
                                    <p:animEffect transition="in" filter="fade">
                                      <p:cBhvr>
                                        <p:cTn id="7" dur="20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4" name="Picture 4" descr="Mejorada del Campo Church (19)"/>
          <p:cNvPicPr>
            <a:picLocks noChangeAspect="1" noChangeArrowheads="1"/>
          </p:cNvPicPr>
          <p:nvPr/>
        </p:nvPicPr>
        <p:blipFill>
          <a:blip r:embed="rId2"/>
          <a:srcRect/>
          <a:stretch>
            <a:fillRect/>
          </a:stretch>
        </p:blipFill>
        <p:spPr bwMode="auto">
          <a:xfrm>
            <a:off x="-123825" y="-36513"/>
            <a:ext cx="9355138" cy="6972301"/>
          </a:xfrm>
          <a:prstGeom prst="rect">
            <a:avLst/>
          </a:prstGeom>
          <a:noFill/>
        </p:spPr>
      </p:pic>
      <p:sp>
        <p:nvSpPr>
          <p:cNvPr id="97285" name="4 Rectángulo"/>
          <p:cNvSpPr>
            <a:spLocks noChangeArrowheads="1"/>
          </p:cNvSpPr>
          <p:nvPr/>
        </p:nvSpPr>
        <p:spPr bwMode="auto">
          <a:xfrm>
            <a:off x="314325" y="65088"/>
            <a:ext cx="8569325" cy="457200"/>
          </a:xfrm>
          <a:prstGeom prst="rect">
            <a:avLst/>
          </a:prstGeom>
          <a:noFill/>
          <a:ln w="9525">
            <a:noFill/>
            <a:miter lim="800000"/>
            <a:headEnd/>
            <a:tailEnd/>
          </a:ln>
        </p:spPr>
        <p:txBody>
          <a:bodyPr>
            <a:spAutoFit/>
          </a:bodyPr>
          <a:lstStyle/>
          <a:p>
            <a:r>
              <a:rPr lang="es-ES" sz="1200" b="1">
                <a:solidFill>
                  <a:schemeClr val="bg1"/>
                </a:solidFill>
                <a:latin typeface="Arial" charset="0"/>
                <a:cs typeface="Arial" charset="0"/>
              </a:rPr>
              <a:t>      LA RUEDA DE UNA VIEJA BICICLETA SE CONVIRTIÓ HACE TIEMPO EN LA POLEA QUE CUELGA DE UNA ESQUINA DEL TECHO Y QUE DON JUSTO USA PARA SUBIR A LAS ALTURAS EL MATERIAL QUE TRANSFORMA</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7285"/>
                                        </p:tgtEl>
                                        <p:attrNameLst>
                                          <p:attrName>style.visibility</p:attrName>
                                        </p:attrNameLst>
                                      </p:cBhvr>
                                      <p:to>
                                        <p:strVal val="visible"/>
                                      </p:to>
                                    </p:set>
                                    <p:animEffect transition="in" filter="fade">
                                      <p:cBhvr>
                                        <p:cTn id="7" dur="2000"/>
                                        <p:tgtEl>
                                          <p:spTgt spid="972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0" name="Picture 8" descr="800px-Catedral_de_Justo_escalera_de_caracol_de_torre_lateral"/>
          <p:cNvPicPr>
            <a:picLocks noChangeAspect="1" noChangeArrowheads="1"/>
          </p:cNvPicPr>
          <p:nvPr/>
        </p:nvPicPr>
        <p:blipFill>
          <a:blip r:embed="rId2"/>
          <a:srcRect/>
          <a:stretch>
            <a:fillRect/>
          </a:stretch>
        </p:blipFill>
        <p:spPr bwMode="auto">
          <a:xfrm>
            <a:off x="-177800" y="-133350"/>
            <a:ext cx="9448800" cy="7086600"/>
          </a:xfrm>
          <a:prstGeom prst="rect">
            <a:avLst/>
          </a:prstGeom>
          <a:noFill/>
        </p:spPr>
      </p:pic>
      <p:sp>
        <p:nvSpPr>
          <p:cNvPr id="18441" name="3 CuadroTexto"/>
          <p:cNvSpPr txBox="1">
            <a:spLocks noChangeArrowheads="1"/>
          </p:cNvSpPr>
          <p:nvPr/>
        </p:nvSpPr>
        <p:spPr bwMode="auto">
          <a:xfrm>
            <a:off x="2432050" y="31750"/>
            <a:ext cx="4719638" cy="304800"/>
          </a:xfrm>
          <a:prstGeom prst="rect">
            <a:avLst/>
          </a:prstGeom>
          <a:noFill/>
          <a:ln w="9525">
            <a:noFill/>
            <a:miter lim="800000"/>
            <a:headEnd/>
            <a:tailEnd/>
          </a:ln>
        </p:spPr>
        <p:txBody>
          <a:bodyPr>
            <a:spAutoFit/>
          </a:bodyPr>
          <a:lstStyle/>
          <a:p>
            <a:r>
              <a:rPr lang="es-ES" sz="1400" b="1">
                <a:solidFill>
                  <a:schemeClr val="bg1"/>
                </a:solidFill>
                <a:latin typeface="Arial" charset="0"/>
                <a:cs typeface="Arial" charset="0"/>
              </a:rPr>
              <a:t>ESCALERA DE CARACOL DE LA TORRE LATERAL</a:t>
            </a: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441"/>
                                        </p:tgtEl>
                                        <p:attrNameLst>
                                          <p:attrName>style.visibility</p:attrName>
                                        </p:attrNameLst>
                                      </p:cBhvr>
                                      <p:to>
                                        <p:strVal val="visible"/>
                                      </p:to>
                                    </p:set>
                                    <p:animEffect transition="in" filter="fade">
                                      <p:cBhvr>
                                        <p:cTn id="7" dur="2000"/>
                                        <p:tgtEl>
                                          <p:spTgt spid="184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mario-21"/>
          <p:cNvPicPr>
            <a:picLocks noChangeAspect="1" noChangeArrowheads="1"/>
          </p:cNvPicPr>
          <p:nvPr/>
        </p:nvPicPr>
        <p:blipFill>
          <a:blip r:embed="rId2">
            <a:lum contrast="6000"/>
          </a:blip>
          <a:srcRect/>
          <a:stretch>
            <a:fillRect/>
          </a:stretch>
        </p:blipFill>
        <p:spPr bwMode="auto">
          <a:xfrm>
            <a:off x="-96838" y="-39688"/>
            <a:ext cx="9386888" cy="7013576"/>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1"/>
          <p:cNvPicPr>
            <a:picLocks noChangeAspect="1" noChangeArrowheads="1"/>
          </p:cNvPicPr>
          <p:nvPr/>
        </p:nvPicPr>
        <p:blipFill>
          <a:blip r:embed="rId2">
            <a:lum contrast="6000"/>
          </a:blip>
          <a:srcRect/>
          <a:stretch>
            <a:fillRect/>
          </a:stretch>
        </p:blipFill>
        <p:spPr bwMode="auto">
          <a:xfrm>
            <a:off x="-23813" y="-15875"/>
            <a:ext cx="9255126" cy="7000875"/>
          </a:xfrm>
          <a:prstGeom prst="rect">
            <a:avLst/>
          </a:prstGeom>
          <a:noFill/>
        </p:spPr>
      </p:pic>
      <p:sp>
        <p:nvSpPr>
          <p:cNvPr id="77827" name="Rectangle 3"/>
          <p:cNvSpPr>
            <a:spLocks noChangeArrowheads="1"/>
          </p:cNvSpPr>
          <p:nvPr/>
        </p:nvSpPr>
        <p:spPr bwMode="auto">
          <a:xfrm>
            <a:off x="420688" y="68263"/>
            <a:ext cx="8424862" cy="639762"/>
          </a:xfrm>
          <a:prstGeom prst="rect">
            <a:avLst/>
          </a:prstGeom>
          <a:noFill/>
          <a:ln w="9525">
            <a:noFill/>
            <a:miter lim="800000"/>
            <a:headEnd/>
            <a:tailEnd/>
          </a:ln>
          <a:effectLst/>
        </p:spPr>
        <p:txBody>
          <a:bodyPr>
            <a:spAutoFit/>
          </a:bodyPr>
          <a:lstStyle/>
          <a:p>
            <a:r>
              <a:rPr lang="es-ES" sz="1200" b="1">
                <a:solidFill>
                  <a:srgbClr val="FFFF00"/>
                </a:solidFill>
                <a:latin typeface="Arial" charset="0"/>
                <a:cs typeface="Arial" charset="0"/>
              </a:rPr>
              <a:t>AQUELLAS APARENTEMENTE  RIDÍCULAS ALINEACIONES DE COLUMNAS QUE PROVOCABAN LA HILARIDAD DE LOS VECINOS, SE HAN CONVERTIDO EN UN COMPLEJO EDIFICIO EN EL QUE YA, INCLUSO EN ALGUNA OCASIÓN SE HA CELEBRADO ALGUNA MISA</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7827"/>
                                        </p:tgtEl>
                                        <p:attrNameLst>
                                          <p:attrName>style.visibility</p:attrName>
                                        </p:attrNameLst>
                                      </p:cBhvr>
                                      <p:to>
                                        <p:strVal val="visible"/>
                                      </p:to>
                                    </p:set>
                                    <p:animEffect transition="in" filter="fade">
                                      <p:cBhvr>
                                        <p:cTn id="7" dur="2000"/>
                                        <p:tgtEl>
                                          <p:spTgt spid="778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1"/>
          <p:cNvPicPr>
            <a:picLocks noChangeAspect="1" noChangeArrowheads="1"/>
          </p:cNvPicPr>
          <p:nvPr/>
        </p:nvPicPr>
        <p:blipFill>
          <a:blip r:embed="rId2">
            <a:lum bright="-6000"/>
          </a:blip>
          <a:srcRect/>
          <a:stretch>
            <a:fillRect/>
          </a:stretch>
        </p:blipFill>
        <p:spPr bwMode="auto">
          <a:xfrm>
            <a:off x="-112713" y="-42863"/>
            <a:ext cx="9447213" cy="7086601"/>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2"/>
          <p:cNvPicPr>
            <a:picLocks noChangeAspect="1" noChangeArrowheads="1"/>
          </p:cNvPicPr>
          <p:nvPr/>
        </p:nvPicPr>
        <p:blipFill>
          <a:blip r:embed="rId2"/>
          <a:srcRect/>
          <a:stretch>
            <a:fillRect/>
          </a:stretch>
        </p:blipFill>
        <p:spPr bwMode="auto">
          <a:xfrm>
            <a:off x="-204788" y="-71438"/>
            <a:ext cx="9428163" cy="7070726"/>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6" name="Picture 6" descr="1"/>
          <p:cNvPicPr>
            <a:picLocks noChangeAspect="1" noChangeArrowheads="1"/>
          </p:cNvPicPr>
          <p:nvPr/>
        </p:nvPicPr>
        <p:blipFill>
          <a:blip r:embed="rId2">
            <a:lum contrast="6000"/>
          </a:blip>
          <a:srcRect/>
          <a:stretch>
            <a:fillRect/>
          </a:stretch>
        </p:blipFill>
        <p:spPr bwMode="auto">
          <a:xfrm>
            <a:off x="-130175" y="-69850"/>
            <a:ext cx="9371013" cy="7027863"/>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60" name="Picture 8" descr="DSC00331"/>
          <p:cNvPicPr>
            <a:picLocks noChangeAspect="1" noChangeArrowheads="1"/>
          </p:cNvPicPr>
          <p:nvPr/>
        </p:nvPicPr>
        <p:blipFill>
          <a:blip r:embed="rId2">
            <a:lum contrast="6000"/>
          </a:blip>
          <a:srcRect/>
          <a:stretch>
            <a:fillRect/>
          </a:stretch>
        </p:blipFill>
        <p:spPr bwMode="auto">
          <a:xfrm>
            <a:off x="-141288" y="-120650"/>
            <a:ext cx="9410701" cy="7058025"/>
          </a:xfrm>
          <a:prstGeom prst="rect">
            <a:avLst/>
          </a:prstGeom>
          <a:noFill/>
        </p:spPr>
      </p:pic>
      <p:sp>
        <p:nvSpPr>
          <p:cNvPr id="23561" name="Rectangle 9"/>
          <p:cNvSpPr>
            <a:spLocks noChangeArrowheads="1"/>
          </p:cNvSpPr>
          <p:nvPr/>
        </p:nvSpPr>
        <p:spPr bwMode="auto">
          <a:xfrm>
            <a:off x="111125" y="-15875"/>
            <a:ext cx="8864600" cy="639763"/>
          </a:xfrm>
          <a:prstGeom prst="rect">
            <a:avLst/>
          </a:prstGeom>
          <a:noFill/>
          <a:ln w="9525">
            <a:noFill/>
            <a:miter lim="800000"/>
            <a:headEnd/>
            <a:tailEnd/>
          </a:ln>
          <a:effectLst/>
        </p:spPr>
        <p:txBody>
          <a:bodyPr anchor="ctr">
            <a:spAutoFit/>
          </a:bodyPr>
          <a:lstStyle/>
          <a:p>
            <a:pPr eaLnBrk="0" hangingPunct="0"/>
            <a:r>
              <a:rPr lang="es-ES" sz="1200" b="1">
                <a:solidFill>
                  <a:srgbClr val="FFFF00"/>
                </a:solidFill>
                <a:latin typeface="Arial" charset="0"/>
                <a:cs typeface="Arial" charset="0"/>
              </a:rPr>
              <a:t>LOS MURALES DE MEJORADA DEL CAMPO FUERON HECHOS POR EL PINTOR CARLOS ROMANO SILVEIRA, NACIÓ EL 15/05/1985, ACTUALMENTE RESIDE EN MADRID, CARLOS ROMANO COMENZÓ LOS MURALES DE MEJORADA CON 19 AÑOS Y LOS ABANDONO A LOS 20 YA QUE JUSTO GALLEGO NO LE PERMITIÓ SEGUIR PINTANDO MÁS</a:t>
            </a: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561"/>
                                        </p:tgtEl>
                                        <p:attrNameLst>
                                          <p:attrName>style.visibility</p:attrName>
                                        </p:attrNameLst>
                                      </p:cBhvr>
                                      <p:to>
                                        <p:strVal val="visible"/>
                                      </p:to>
                                    </p:set>
                                    <p:animEffect transition="in" filter="fade">
                                      <p:cBhvr>
                                        <p:cTn id="7" dur="2000"/>
                                        <p:tgtEl>
                                          <p:spTgt spid="23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9" name="Picture 3" descr="Interior_Catedral_de_Justo"/>
          <p:cNvPicPr>
            <a:picLocks noChangeAspect="1" noChangeArrowheads="1"/>
          </p:cNvPicPr>
          <p:nvPr/>
        </p:nvPicPr>
        <p:blipFill>
          <a:blip r:embed="rId2">
            <a:lum contrast="6000"/>
          </a:blip>
          <a:srcRect/>
          <a:stretch>
            <a:fillRect/>
          </a:stretch>
        </p:blipFill>
        <p:spPr bwMode="auto">
          <a:xfrm>
            <a:off x="-85725" y="-33338"/>
            <a:ext cx="9324975" cy="7000876"/>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1"/>
          <p:cNvPicPr>
            <a:picLocks noChangeAspect="1" noChangeArrowheads="1"/>
          </p:cNvPicPr>
          <p:nvPr/>
        </p:nvPicPr>
        <p:blipFill>
          <a:blip r:embed="rId2">
            <a:lum contrast="6000"/>
          </a:blip>
          <a:srcRect/>
          <a:stretch>
            <a:fillRect/>
          </a:stretch>
        </p:blipFill>
        <p:spPr bwMode="auto">
          <a:xfrm>
            <a:off x="-115888" y="-96838"/>
            <a:ext cx="9371013" cy="7029451"/>
          </a:xfrm>
          <a:prstGeom prst="rect">
            <a:avLst/>
          </a:prstGeom>
          <a:noFill/>
        </p:spPr>
      </p:pic>
      <p:sp>
        <p:nvSpPr>
          <p:cNvPr id="90115" name="Rectangle 3"/>
          <p:cNvSpPr>
            <a:spLocks noChangeArrowheads="1"/>
          </p:cNvSpPr>
          <p:nvPr/>
        </p:nvSpPr>
        <p:spPr bwMode="auto">
          <a:xfrm>
            <a:off x="157163" y="0"/>
            <a:ext cx="9144000" cy="639763"/>
          </a:xfrm>
          <a:prstGeom prst="rect">
            <a:avLst/>
          </a:prstGeom>
          <a:noFill/>
          <a:ln w="9525">
            <a:noFill/>
            <a:miter lim="800000"/>
            <a:headEnd/>
            <a:tailEnd/>
          </a:ln>
          <a:effectLst/>
        </p:spPr>
        <p:txBody>
          <a:bodyPr anchor="ctr">
            <a:spAutoFit/>
          </a:bodyPr>
          <a:lstStyle/>
          <a:p>
            <a:pPr eaLnBrk="0" hangingPunct="0"/>
            <a:r>
              <a:rPr lang="es-ES" sz="1200" b="1">
                <a:solidFill>
                  <a:srgbClr val="FFFF00"/>
                </a:solidFill>
                <a:latin typeface="Arial" charset="0"/>
                <a:cs typeface="Arial" charset="0"/>
              </a:rPr>
              <a:t>EN UN PRINCIPIO JUSTO QUERÍA QUE SE PINTASEN PASAJES DEL ANTIGUO TESTAMENTO PERO EL PINTOR LE SUGIRIÓ QUE FUESEN DE LA VIDA DE LA VIRGEN. EL SIEMPRE HA RECONOCIDO ESTOS MURALES COMO SU BAUTISMO PERSONAL EN LA PINTURA.</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0115"/>
                                        </p:tgtEl>
                                        <p:attrNameLst>
                                          <p:attrName>style.visibility</p:attrName>
                                        </p:attrNameLst>
                                      </p:cBhvr>
                                      <p:to>
                                        <p:strVal val="visible"/>
                                      </p:to>
                                    </p:set>
                                    <p:animEffect transition="in" filter="fade">
                                      <p:cBhvr>
                                        <p:cTn id="7" dur="2000"/>
                                        <p:tgtEl>
                                          <p:spTgt spid="90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descr="Villa_02741_Catedral_Justo"/>
          <p:cNvPicPr>
            <a:picLocks noChangeAspect="1" noChangeArrowheads="1"/>
          </p:cNvPicPr>
          <p:nvPr/>
        </p:nvPicPr>
        <p:blipFill>
          <a:blip r:embed="rId2">
            <a:lum contrast="6000"/>
          </a:blip>
          <a:srcRect/>
          <a:stretch>
            <a:fillRect/>
          </a:stretch>
        </p:blipFill>
        <p:spPr bwMode="auto">
          <a:xfrm>
            <a:off x="-28575" y="-34925"/>
            <a:ext cx="9283700" cy="6954838"/>
          </a:xfrm>
          <a:prstGeom prst="rect">
            <a:avLst/>
          </a:prstGeom>
          <a:noFill/>
        </p:spPr>
      </p:pic>
      <p:sp>
        <p:nvSpPr>
          <p:cNvPr id="10245" name="Rectangle 5"/>
          <p:cNvSpPr>
            <a:spLocks noChangeArrowheads="1"/>
          </p:cNvSpPr>
          <p:nvPr/>
        </p:nvSpPr>
        <p:spPr bwMode="auto">
          <a:xfrm>
            <a:off x="1330325" y="87313"/>
            <a:ext cx="6883400" cy="457200"/>
          </a:xfrm>
          <a:prstGeom prst="rect">
            <a:avLst/>
          </a:prstGeom>
          <a:noFill/>
          <a:ln w="9525">
            <a:noFill/>
            <a:miter lim="800000"/>
            <a:headEnd/>
            <a:tailEnd/>
          </a:ln>
        </p:spPr>
        <p:txBody>
          <a:bodyPr>
            <a:spAutoFit/>
          </a:bodyPr>
          <a:lstStyle/>
          <a:p>
            <a:r>
              <a:rPr lang="es-ES" sz="1200" b="1">
                <a:solidFill>
                  <a:schemeClr val="bg1"/>
                </a:solidFill>
                <a:latin typeface="Arial" charset="0"/>
                <a:cs typeface="Arial" charset="0"/>
              </a:rPr>
              <a:t>JUSTO, DE FIRMES CONVICCIONES RELIGIOSAS, ENCUENTRA EN LA CATEDRAL LA VÍA DE ENTREGA A DIOS QUE NO PUDO COMPLETAR EN EL MONASTERIO CISTERCIENSE </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fade">
                                      <p:cBhvr>
                                        <p:cTn id="7" dur="2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hidden="1"/>
          <p:cNvSpPr>
            <a:spLocks noGrp="1" noChangeArrowheads="1"/>
          </p:cNvSpPr>
          <p:nvPr>
            <p:ph type="title"/>
          </p:nvPr>
        </p:nvSpPr>
        <p:spPr/>
        <p:txBody>
          <a:bodyPr/>
          <a:lstStyle/>
          <a:p>
            <a:pPr eaLnBrk="1" hangingPunct="1"/>
            <a:endParaRPr lang="es-ES" smtClean="0"/>
          </a:p>
        </p:txBody>
      </p:sp>
      <p:pic>
        <p:nvPicPr>
          <p:cNvPr id="25606" name="Picture 6" descr="Villa_02744_Catedral_Justo"/>
          <p:cNvPicPr>
            <a:picLocks noChangeAspect="1" noChangeArrowheads="1"/>
          </p:cNvPicPr>
          <p:nvPr/>
        </p:nvPicPr>
        <p:blipFill>
          <a:blip r:embed="rId2">
            <a:lum bright="-6000"/>
          </a:blip>
          <a:srcRect/>
          <a:stretch>
            <a:fillRect/>
          </a:stretch>
        </p:blipFill>
        <p:spPr bwMode="auto">
          <a:xfrm>
            <a:off x="-269875" y="-66675"/>
            <a:ext cx="9586913" cy="7019925"/>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Villa_02731_Catedral_Justo"/>
          <p:cNvPicPr>
            <a:picLocks noChangeAspect="1" noChangeArrowheads="1"/>
          </p:cNvPicPr>
          <p:nvPr/>
        </p:nvPicPr>
        <p:blipFill>
          <a:blip r:embed="rId2">
            <a:lum contrast="12000"/>
          </a:blip>
          <a:srcRect/>
          <a:stretch>
            <a:fillRect/>
          </a:stretch>
        </p:blipFill>
        <p:spPr bwMode="auto">
          <a:xfrm>
            <a:off x="-331788" y="-92075"/>
            <a:ext cx="9555163" cy="7019925"/>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1"/>
          <p:cNvPicPr>
            <a:picLocks noChangeAspect="1" noChangeArrowheads="1"/>
          </p:cNvPicPr>
          <p:nvPr/>
        </p:nvPicPr>
        <p:blipFill>
          <a:blip r:embed="rId2"/>
          <a:srcRect/>
          <a:stretch>
            <a:fillRect/>
          </a:stretch>
        </p:blipFill>
        <p:spPr bwMode="auto">
          <a:xfrm>
            <a:off x="-117475" y="-23813"/>
            <a:ext cx="9339263" cy="6961188"/>
          </a:xfrm>
          <a:prstGeom prst="rect">
            <a:avLst/>
          </a:prstGeom>
          <a:noFill/>
        </p:spPr>
      </p:pic>
      <p:sp>
        <p:nvSpPr>
          <p:cNvPr id="74755" name="Rectangle 3"/>
          <p:cNvSpPr>
            <a:spLocks noChangeArrowheads="1"/>
          </p:cNvSpPr>
          <p:nvPr/>
        </p:nvSpPr>
        <p:spPr bwMode="auto">
          <a:xfrm>
            <a:off x="250825" y="6146800"/>
            <a:ext cx="8713788" cy="639763"/>
          </a:xfrm>
          <a:prstGeom prst="rect">
            <a:avLst/>
          </a:prstGeom>
          <a:noFill/>
          <a:ln w="9525">
            <a:noFill/>
            <a:miter lim="800000"/>
            <a:headEnd/>
            <a:tailEnd/>
          </a:ln>
          <a:effectLst/>
        </p:spPr>
        <p:txBody>
          <a:bodyPr>
            <a:spAutoFit/>
          </a:bodyPr>
          <a:lstStyle/>
          <a:p>
            <a:pPr>
              <a:spcBef>
                <a:spcPct val="50000"/>
              </a:spcBef>
            </a:pPr>
            <a:r>
              <a:rPr lang="es-ES" sz="1200" b="1">
                <a:solidFill>
                  <a:srgbClr val="FFFF00"/>
                </a:solidFill>
                <a:latin typeface="Arial" charset="0"/>
                <a:cs typeface="Arial" charset="0"/>
              </a:rPr>
              <a:t>EN VERANO JUSTO GALLEGO ENTRA EN EL TEMPLO CON LAS PRIMERAS LUCES DEL ALBA Y CUANDO LLUEVE, DESCIENDE A LOS SÓTANOS PORQUE TAMBIÉN ALLÍ HAY FAENA. TRABAJO NO LE FALTA…BUENA PARTE DEL DÍA JUSTO GALLEGO LO PASA EN SU CATEDRAL.. . Y EL INVIERNO ES DURO</a:t>
            </a: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fade">
                                      <p:cBhvr>
                                        <p:cTn id="7" dur="20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einstein-y-don-justo"/>
          <p:cNvPicPr>
            <a:picLocks noChangeAspect="1" noChangeArrowheads="1"/>
          </p:cNvPicPr>
          <p:nvPr/>
        </p:nvPicPr>
        <p:blipFill>
          <a:blip r:embed="rId2"/>
          <a:srcRect/>
          <a:stretch>
            <a:fillRect/>
          </a:stretch>
        </p:blipFill>
        <p:spPr bwMode="auto">
          <a:xfrm>
            <a:off x="-58738" y="-57150"/>
            <a:ext cx="9344026" cy="7008813"/>
          </a:xfrm>
          <a:prstGeom prst="rect">
            <a:avLst/>
          </a:prstGeom>
          <a:noFill/>
        </p:spPr>
      </p:pic>
      <p:sp>
        <p:nvSpPr>
          <p:cNvPr id="11267" name="Rectangle 3"/>
          <p:cNvSpPr>
            <a:spLocks noChangeArrowheads="1"/>
          </p:cNvSpPr>
          <p:nvPr/>
        </p:nvSpPr>
        <p:spPr bwMode="auto">
          <a:xfrm>
            <a:off x="603250" y="6202363"/>
            <a:ext cx="8281988" cy="639762"/>
          </a:xfrm>
          <a:prstGeom prst="rect">
            <a:avLst/>
          </a:prstGeom>
          <a:noFill/>
          <a:ln w="9525">
            <a:noFill/>
            <a:miter lim="800000"/>
            <a:headEnd/>
            <a:tailEnd/>
          </a:ln>
        </p:spPr>
        <p:txBody>
          <a:bodyPr>
            <a:spAutoFit/>
          </a:bodyPr>
          <a:lstStyle/>
          <a:p>
            <a:r>
              <a:rPr lang="es-ES" sz="1200" b="1">
                <a:solidFill>
                  <a:srgbClr val="FFFF00"/>
                </a:solidFill>
                <a:latin typeface="Arial" charset="0"/>
                <a:cs typeface="Arial" charset="0"/>
              </a:rPr>
              <a:t>JUSTO HA COMENTADO COMO AL PRINCIPIO DE COMENZAR LAS OBRAS, LAS MADRES DE NIÑOS DEL PUEBLO DE MEJORADA DEL CAMPO, CUANDO LES QUERÍAN CASTIGAR POR SU MAL COMPORTAMIENTO, LES MANDABAN A TRABAJAR UNA TARDE EN LOS TRABAJOS DE CONSTRUCCIÓN DE LA CATEDRAL.</a:t>
            </a: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20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5" name="Picture 5" descr="Villa_02730_Catedral_Justo"/>
          <p:cNvPicPr>
            <a:picLocks noChangeAspect="1" noChangeArrowheads="1"/>
          </p:cNvPicPr>
          <p:nvPr/>
        </p:nvPicPr>
        <p:blipFill>
          <a:blip r:embed="rId2">
            <a:lum contrast="6000"/>
          </a:blip>
          <a:srcRect/>
          <a:stretch>
            <a:fillRect/>
          </a:stretch>
        </p:blipFill>
        <p:spPr bwMode="auto">
          <a:xfrm>
            <a:off x="-107950" y="-66675"/>
            <a:ext cx="9456738" cy="7051675"/>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3" name="Picture 5" descr="DSC00312"/>
          <p:cNvPicPr>
            <a:picLocks noChangeAspect="1" noChangeArrowheads="1"/>
          </p:cNvPicPr>
          <p:nvPr/>
        </p:nvPicPr>
        <p:blipFill>
          <a:blip r:embed="rId2"/>
          <a:srcRect/>
          <a:stretch>
            <a:fillRect/>
          </a:stretch>
        </p:blipFill>
        <p:spPr bwMode="auto">
          <a:xfrm>
            <a:off x="-68263" y="-53975"/>
            <a:ext cx="9371013" cy="7027863"/>
          </a:xfrm>
          <a:prstGeom prst="rect">
            <a:avLst/>
          </a:prstGeom>
          <a:noFill/>
        </p:spPr>
      </p:pic>
      <p:sp>
        <p:nvSpPr>
          <p:cNvPr id="73734" name="2 Rectángulo"/>
          <p:cNvSpPr>
            <a:spLocks noChangeArrowheads="1"/>
          </p:cNvSpPr>
          <p:nvPr/>
        </p:nvSpPr>
        <p:spPr bwMode="auto">
          <a:xfrm>
            <a:off x="63500" y="31750"/>
            <a:ext cx="9144000" cy="1004888"/>
          </a:xfrm>
          <a:prstGeom prst="rect">
            <a:avLst/>
          </a:prstGeom>
          <a:noFill/>
          <a:ln w="9525">
            <a:noFill/>
            <a:miter lim="800000"/>
            <a:headEnd/>
            <a:tailEnd/>
          </a:ln>
        </p:spPr>
        <p:txBody>
          <a:bodyPr>
            <a:spAutoFit/>
          </a:bodyPr>
          <a:lstStyle/>
          <a:p>
            <a:r>
              <a:rPr lang="es-ES" sz="1200" b="1">
                <a:solidFill>
                  <a:srgbClr val="FFFF00"/>
                </a:solidFill>
                <a:latin typeface="Arial" charset="0"/>
                <a:cs typeface="Arial" charset="0"/>
              </a:rPr>
              <a:t>¿PROBLEMAS? … TODOS LOS QUE PUEDAS IMAGINAR COMENZANDO POR QUE EL  AYUNTAMIENTO DE MEJORADA DEL CAMPO NO LE HA CONCEDIDO LA LICENCIA DE CONSTRUCCIÓN (A PESAR DE QUE LA CATEDRAL DE GALLEGO APAREZCA COMO PUNTO TURÍSTICO A VISITAR EN LA WEB OFICIAL DEL AYUNTAMIENTO).  PERO EL TESÓN, EL CORAJE Y EL IDEAL DE JUSTO GALLEGO E SUPERIOR A TODOS LOS PROBLEMAS. SU CATEDRAL ES  TODO UN MONUMENTO A LA TENACIDAD Y LA FE.</a:t>
            </a:r>
          </a:p>
        </p:txBody>
      </p:sp>
      <p:pic>
        <p:nvPicPr>
          <p:cNvPr id="73735" name="Picture 7" descr="click"/>
          <p:cNvPicPr>
            <a:picLocks noChangeAspect="1" noChangeArrowheads="1" noCrop="1"/>
          </p:cNvPicPr>
          <p:nvPr/>
        </p:nvPicPr>
        <p:blipFill>
          <a:blip r:embed="rId3">
            <a:lum bright="-6000" contrast="12000"/>
          </a:blip>
          <a:srcRect/>
          <a:stretch>
            <a:fillRect/>
          </a:stretch>
        </p:blipFill>
        <p:spPr bwMode="auto">
          <a:xfrm>
            <a:off x="8532813" y="6308725"/>
            <a:ext cx="360362" cy="360363"/>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734"/>
                                        </p:tgtEl>
                                        <p:attrNameLst>
                                          <p:attrName>style.visibility</p:attrName>
                                        </p:attrNameLst>
                                      </p:cBhvr>
                                      <p:to>
                                        <p:strVal val="visible"/>
                                      </p:to>
                                    </p:set>
                                    <p:animEffect transition="in" filter="fade">
                                      <p:cBhvr>
                                        <p:cTn id="7" dur="2000"/>
                                        <p:tgtEl>
                                          <p:spTgt spid="7373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73735"/>
                                        </p:tgtEl>
                                        <p:attrNameLst>
                                          <p:attrName>style.visibility</p:attrName>
                                        </p:attrNameLst>
                                      </p:cBhvr>
                                      <p:to>
                                        <p:strVal val="visible"/>
                                      </p:to>
                                    </p:set>
                                    <p:animEffect transition="in" filter="fade">
                                      <p:cBhvr>
                                        <p:cTn id="11" dur="2000"/>
                                        <p:tgtEl>
                                          <p:spTgt spid="73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hidden="1"/>
          <p:cNvSpPr>
            <a:spLocks noGrp="1" noChangeArrowheads="1"/>
          </p:cNvSpPr>
          <p:nvPr>
            <p:ph type="title"/>
          </p:nvPr>
        </p:nvSpPr>
        <p:spPr/>
        <p:txBody>
          <a:bodyPr/>
          <a:lstStyle/>
          <a:p>
            <a:pPr eaLnBrk="1" hangingPunct="1"/>
            <a:endParaRPr lang="es-ES" smtClean="0"/>
          </a:p>
        </p:txBody>
      </p:sp>
      <p:sp>
        <p:nvSpPr>
          <p:cNvPr id="37891" name="Rectangle 3" descr="Mejorada del Campo agosto 05 004"/>
          <p:cNvSpPr>
            <a:spLocks noGrp="1" noChangeAspect="1" noChangeArrowheads="1"/>
          </p:cNvSpPr>
          <p:nvPr isPhoto="1"/>
        </p:nvSpPr>
        <p:spPr bwMode="auto">
          <a:xfrm>
            <a:off x="-236538" y="-77788"/>
            <a:ext cx="9459913" cy="7094538"/>
          </a:xfrm>
          <a:prstGeom prst="rect">
            <a:avLst/>
          </a:prstGeom>
          <a:blipFill dpi="0" rotWithShape="1">
            <a:blip r:embed="rId2">
              <a:lum contrast="6000"/>
            </a:blip>
            <a:srcRect/>
            <a:stretch>
              <a:fillRect/>
            </a:stretch>
          </a:blipFill>
          <a:ln w="9525">
            <a:noFill/>
            <a:miter lim="800000"/>
            <a:headEnd/>
            <a:tailEnd/>
          </a:ln>
        </p:spPr>
        <p:txBody>
          <a:bodyPr/>
          <a:lstStyle/>
          <a:p>
            <a:endParaRPr lang="es-ES"/>
          </a:p>
        </p:txBody>
      </p:sp>
      <p:sp>
        <p:nvSpPr>
          <p:cNvPr id="37892" name="3 Rectángulo"/>
          <p:cNvSpPr>
            <a:spLocks noChangeArrowheads="1"/>
          </p:cNvSpPr>
          <p:nvPr/>
        </p:nvSpPr>
        <p:spPr bwMode="auto">
          <a:xfrm>
            <a:off x="220663" y="6389688"/>
            <a:ext cx="8824912" cy="457200"/>
          </a:xfrm>
          <a:prstGeom prst="rect">
            <a:avLst/>
          </a:prstGeom>
          <a:noFill/>
          <a:ln w="9525">
            <a:noFill/>
            <a:miter lim="800000"/>
            <a:headEnd/>
            <a:tailEnd/>
          </a:ln>
        </p:spPr>
        <p:txBody>
          <a:bodyPr>
            <a:spAutoFit/>
          </a:bodyPr>
          <a:lstStyle/>
          <a:p>
            <a:r>
              <a:rPr lang="es-ES" sz="1200" b="1">
                <a:solidFill>
                  <a:srgbClr val="FFFF00"/>
                </a:solidFill>
                <a:latin typeface="Arial" charset="0"/>
                <a:cs typeface="Arial" charset="0"/>
              </a:rPr>
              <a:t>CIENTOS  DE SACOS DE CEMENTO DONADOS, MILES DE MINUTOS DE TIEMPO… POCO DINERO Y JUNTO A ELLO, INCOMPRENSIÓN, DIFICULTADES… PERO SOBRE TODO: TESÓN A RAUDALES, IMAGINACIÓN Y ESFUERZO</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892"/>
                                        </p:tgtEl>
                                        <p:attrNameLst>
                                          <p:attrName>style.visibility</p:attrName>
                                        </p:attrNameLst>
                                      </p:cBhvr>
                                      <p:to>
                                        <p:strVal val="visible"/>
                                      </p:to>
                                    </p:set>
                                    <p:animEffect transition="in" filter="fade">
                                      <p:cBhvr>
                                        <p:cTn id="7" dur="20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files.nireblog.com/blogs/e-innova/files/catedral-mejorada-del-campo-17.jpg"/>
          <p:cNvPicPr>
            <a:picLocks noChangeAspect="1" noChangeArrowheads="1"/>
          </p:cNvPicPr>
          <p:nvPr/>
        </p:nvPicPr>
        <p:blipFill>
          <a:blip r:embed="rId2">
            <a:lum contrast="6000"/>
          </a:blip>
          <a:srcRect/>
          <a:stretch>
            <a:fillRect/>
          </a:stretch>
        </p:blipFill>
        <p:spPr bwMode="auto">
          <a:xfrm>
            <a:off x="-82550" y="-28575"/>
            <a:ext cx="9320213" cy="6996113"/>
          </a:xfrm>
          <a:prstGeom prst="rect">
            <a:avLst/>
          </a:prstGeom>
          <a:solidFill>
            <a:schemeClr val="tx1"/>
          </a:solidFill>
          <a:ln w="9525">
            <a:noFill/>
            <a:miter lim="800000"/>
            <a:headEnd/>
            <a:tailEnd/>
          </a:ln>
          <a:effectLst>
            <a:outerShdw dist="20000" dir="5400000" rotWithShape="0">
              <a:srgbClr val="000000">
                <a:alpha val="37999"/>
              </a:srgbClr>
            </a:outerShdw>
          </a:effectLst>
        </p:spPr>
      </p:pic>
      <p:sp>
        <p:nvSpPr>
          <p:cNvPr id="38915" name="2 Rectángulo"/>
          <p:cNvSpPr>
            <a:spLocks noChangeArrowheads="1"/>
          </p:cNvSpPr>
          <p:nvPr/>
        </p:nvSpPr>
        <p:spPr bwMode="auto">
          <a:xfrm>
            <a:off x="63500" y="6364288"/>
            <a:ext cx="9034463" cy="457200"/>
          </a:xfrm>
          <a:prstGeom prst="rect">
            <a:avLst/>
          </a:prstGeom>
          <a:noFill/>
          <a:ln w="9525">
            <a:noFill/>
            <a:miter lim="800000"/>
            <a:headEnd/>
            <a:tailEnd/>
          </a:ln>
        </p:spPr>
        <p:txBody>
          <a:bodyPr>
            <a:spAutoFit/>
          </a:bodyPr>
          <a:lstStyle/>
          <a:p>
            <a:r>
              <a:rPr lang="es-ES" sz="1200" b="1">
                <a:solidFill>
                  <a:srgbClr val="FFFF00"/>
                </a:solidFill>
                <a:latin typeface="Arial" charset="0"/>
                <a:cs typeface="Arial" charset="0"/>
              </a:rPr>
              <a:t>CUANDO ALGUNOS INGENIEROS HAN VISITADO LA OBRA COMENTAN LO INCREÍBLE QUE RESULTA VER QUE UN NO PROFESIONAL Y CON ESCASOS MEDIOS CONSIGA  POR EJEMPLO ACOMETER LA DIFÍCIL TAREA DE  LA CÚPULA </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2000"/>
                                        <p:tgtEl>
                                          <p:spTgt spid="38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3" name="Picture 7" descr="Imagen5"/>
          <p:cNvPicPr>
            <a:picLocks noChangeAspect="1" noChangeArrowheads="1"/>
          </p:cNvPicPr>
          <p:nvPr/>
        </p:nvPicPr>
        <p:blipFill>
          <a:blip r:embed="rId2"/>
          <a:srcRect/>
          <a:stretch>
            <a:fillRect/>
          </a:stretch>
        </p:blipFill>
        <p:spPr bwMode="auto">
          <a:xfrm>
            <a:off x="-109538" y="-33338"/>
            <a:ext cx="9363076" cy="6989763"/>
          </a:xfrm>
          <a:prstGeom prst="rect">
            <a:avLst/>
          </a:prstGeom>
          <a:noFill/>
        </p:spPr>
      </p:pic>
      <p:sp>
        <p:nvSpPr>
          <p:cNvPr id="80904" name="Rectangle 8"/>
          <p:cNvSpPr>
            <a:spLocks noChangeArrowheads="1"/>
          </p:cNvSpPr>
          <p:nvPr/>
        </p:nvSpPr>
        <p:spPr bwMode="auto">
          <a:xfrm>
            <a:off x="63500" y="63500"/>
            <a:ext cx="9086850" cy="639763"/>
          </a:xfrm>
          <a:prstGeom prst="rect">
            <a:avLst/>
          </a:prstGeom>
          <a:noFill/>
          <a:ln w="9525">
            <a:noFill/>
            <a:miter lim="800000"/>
            <a:headEnd/>
            <a:tailEnd/>
          </a:ln>
          <a:effectLst/>
        </p:spPr>
        <p:txBody>
          <a:bodyPr>
            <a:spAutoFit/>
          </a:bodyPr>
          <a:lstStyle/>
          <a:p>
            <a:r>
              <a:rPr lang="es-ES" sz="1200" b="1">
                <a:solidFill>
                  <a:srgbClr val="000099"/>
                </a:solidFill>
                <a:latin typeface="Arial" charset="0"/>
                <a:cs typeface="Arial" charset="0"/>
              </a:rPr>
              <a:t>SI VIVES O VISITAS  MADRID, VETE A VER LA CATEDRAL DE LA ALMUDENA, PERO VETE TAMBIÉN A VISITAR LA CATEDRAL DE JUSTO EN MEJORADA DEL CAMPO, A 15 KM DEL CENTRO, SALIDA POR LA CARRETERA DE VALENCIA Y HAZLE UNA DONACIÓN A ESTE PEQUEÑO GRAN HOMBRE QUE DE LA NADA ESTÁ HACIENDO REALIDAD UN SUEÑO</a:t>
            </a: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0904"/>
                                        </p:tgtEl>
                                        <p:attrNameLst>
                                          <p:attrName>style.visibility</p:attrName>
                                        </p:attrNameLst>
                                      </p:cBhvr>
                                      <p:to>
                                        <p:strVal val="visible"/>
                                      </p:to>
                                    </p:set>
                                    <p:animEffect transition="in" filter="fade">
                                      <p:cBhvr>
                                        <p:cTn id="7" dur="2000"/>
                                        <p:tgtEl>
                                          <p:spTgt spid="809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hidden="1"/>
          <p:cNvSpPr>
            <a:spLocks noGrp="1" noChangeArrowheads="1"/>
          </p:cNvSpPr>
          <p:nvPr>
            <p:ph type="title"/>
          </p:nvPr>
        </p:nvSpPr>
        <p:spPr/>
        <p:txBody>
          <a:bodyPr/>
          <a:lstStyle/>
          <a:p>
            <a:pPr eaLnBrk="1" hangingPunct="1"/>
            <a:endParaRPr lang="es-ES" smtClean="0"/>
          </a:p>
        </p:txBody>
      </p:sp>
      <p:pic>
        <p:nvPicPr>
          <p:cNvPr id="39943" name="Picture 7" descr="2"/>
          <p:cNvPicPr>
            <a:picLocks noChangeAspect="1" noChangeArrowheads="1"/>
          </p:cNvPicPr>
          <p:nvPr/>
        </p:nvPicPr>
        <p:blipFill>
          <a:blip r:embed="rId2"/>
          <a:srcRect/>
          <a:stretch>
            <a:fillRect/>
          </a:stretch>
        </p:blipFill>
        <p:spPr bwMode="auto">
          <a:xfrm>
            <a:off x="-52388" y="-9525"/>
            <a:ext cx="9301163" cy="6992938"/>
          </a:xfrm>
          <a:prstGeom prst="rect">
            <a:avLst/>
          </a:prstGeom>
          <a:noFill/>
        </p:spPr>
      </p:pic>
      <p:sp>
        <p:nvSpPr>
          <p:cNvPr id="39944" name="Rectangle 8"/>
          <p:cNvSpPr>
            <a:spLocks noChangeArrowheads="1"/>
          </p:cNvSpPr>
          <p:nvPr/>
        </p:nvSpPr>
        <p:spPr bwMode="auto">
          <a:xfrm>
            <a:off x="125413" y="95250"/>
            <a:ext cx="8893175" cy="822325"/>
          </a:xfrm>
          <a:prstGeom prst="rect">
            <a:avLst/>
          </a:prstGeom>
          <a:noFill/>
          <a:ln w="9525">
            <a:noFill/>
            <a:miter lim="800000"/>
            <a:headEnd/>
            <a:tailEnd/>
          </a:ln>
          <a:effectLst/>
        </p:spPr>
        <p:txBody>
          <a:bodyPr>
            <a:spAutoFit/>
          </a:bodyPr>
          <a:lstStyle/>
          <a:p>
            <a:r>
              <a:rPr lang="es-ES" sz="1200" b="1">
                <a:solidFill>
                  <a:schemeClr val="bg1"/>
                </a:solidFill>
                <a:latin typeface="Arial" charset="0"/>
                <a:cs typeface="Arial" charset="0"/>
              </a:rPr>
              <a:t>LA CATEDRAL DE LA ALMUDENA ESTÁ HECHA CON TODA LA TECNOLOGÍA MODERNA, TERMINADA EN 1993, SEDE DE BODAS REALES, EN DONDE SE UTILIZÓ LA ULTIMA TECNOLOGÍA EN GRÚAS Y POLIPASTOS E IMPORTANTE DOTACIÓN ECONÓMICA, MIENTRAS QUE LA CATEDRAL DE JUSTO GALLEGO TIENE COMO GRÚA UNA CUERDA Y COMO POLEA LA ESTRUCTURA DE UNA RUEDA DE UNA VIEJA BICICLETA.</a:t>
            </a:r>
          </a:p>
        </p:txBody>
      </p:sp>
    </p:spTree>
  </p:cSld>
  <p:clrMapOvr>
    <a:masterClrMapping/>
  </p:clrMapOvr>
  <p:transition spd="slow"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944"/>
                                        </p:tgtEl>
                                        <p:attrNameLst>
                                          <p:attrName>style.visibility</p:attrName>
                                        </p:attrNameLst>
                                      </p:cBhvr>
                                      <p:to>
                                        <p:strVal val="visible"/>
                                      </p:to>
                                    </p:set>
                                    <p:animEffect transition="in" filter="fade">
                                      <p:cBhvr>
                                        <p:cTn id="7" dur="2000"/>
                                        <p:tgtEl>
                                          <p:spTgt spid="399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farm4.static.flickr.com/3140/3017826099_762cb7be1a_o.jpg"/>
          <p:cNvPicPr>
            <a:picLocks noChangeAspect="1" noChangeArrowheads="1"/>
          </p:cNvPicPr>
          <p:nvPr/>
        </p:nvPicPr>
        <p:blipFill>
          <a:blip r:embed="rId2">
            <a:lum contrast="12000"/>
          </a:blip>
          <a:srcRect/>
          <a:stretch>
            <a:fillRect/>
          </a:stretch>
        </p:blipFill>
        <p:spPr bwMode="auto">
          <a:xfrm>
            <a:off x="-142875" y="-71438"/>
            <a:ext cx="9439275" cy="7056438"/>
          </a:xfrm>
          <a:prstGeom prst="rect">
            <a:avLst/>
          </a:prstGeom>
          <a:solidFill>
            <a:schemeClr val="tx1"/>
          </a:solidFill>
          <a:ln w="9525">
            <a:noFill/>
            <a:miter lim="800000"/>
            <a:headEnd/>
            <a:tailEnd/>
          </a:ln>
          <a:effectLst>
            <a:outerShdw dist="20000" dir="5400000" rotWithShape="0">
              <a:srgbClr val="000000">
                <a:alpha val="37999"/>
              </a:srgbClr>
            </a:outerShdw>
          </a:effectLst>
        </p:spPr>
      </p:pic>
      <p:sp>
        <p:nvSpPr>
          <p:cNvPr id="41989" name="1 Rectángulo"/>
          <p:cNvSpPr>
            <a:spLocks noChangeArrowheads="1"/>
          </p:cNvSpPr>
          <p:nvPr/>
        </p:nvSpPr>
        <p:spPr bwMode="auto">
          <a:xfrm>
            <a:off x="722313" y="76200"/>
            <a:ext cx="7858125" cy="639763"/>
          </a:xfrm>
          <a:prstGeom prst="rect">
            <a:avLst/>
          </a:prstGeom>
          <a:noFill/>
          <a:ln w="9525">
            <a:noFill/>
            <a:miter lim="800000"/>
            <a:headEnd/>
            <a:tailEnd/>
          </a:ln>
        </p:spPr>
        <p:txBody>
          <a:bodyPr>
            <a:spAutoFit/>
          </a:bodyPr>
          <a:lstStyle/>
          <a:p>
            <a:r>
              <a:rPr lang="es-ES" sz="1200" b="1">
                <a:solidFill>
                  <a:schemeClr val="bg1"/>
                </a:solidFill>
                <a:latin typeface="Arial" charset="0"/>
                <a:cs typeface="Arial" charset="0"/>
              </a:rPr>
              <a:t>DESDE QUE SE ACABÓ EL DINERO QUE LE DIERON POR SUS POSESIONES, VENDIÓ TODAS SUS TIERRAS PARA CONSTRUIR LA CATEDRAL, JUSTO GALLEGO VIVE DE LAS DONACIONES VOLUNTARIAS, UNA FUENTE DE SUSTENTO AL QUE AHORA SE LE HA SUMADO LA PUBLICIDAD </a:t>
            </a:r>
            <a:endParaRPr lang="es-ES" sz="1200" b="1">
              <a:latin typeface="Arial" charset="0"/>
              <a:cs typeface="Arial" charset="0"/>
            </a:endParaRP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1989"/>
                                        </p:tgtEl>
                                        <p:attrNameLst>
                                          <p:attrName>style.visibility</p:attrName>
                                        </p:attrNameLst>
                                      </p:cBhvr>
                                      <p:to>
                                        <p:strVal val="visible"/>
                                      </p:to>
                                    </p:set>
                                    <p:animEffect transition="in" filter="fade">
                                      <p:cBhvr>
                                        <p:cTn id="7" dur="20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8" name="Picture 8" descr="39633523"/>
          <p:cNvPicPr>
            <a:picLocks noChangeAspect="1" noChangeArrowheads="1"/>
          </p:cNvPicPr>
          <p:nvPr/>
        </p:nvPicPr>
        <p:blipFill>
          <a:blip r:embed="rId2"/>
          <a:srcRect/>
          <a:stretch>
            <a:fillRect/>
          </a:stretch>
        </p:blipFill>
        <p:spPr bwMode="auto">
          <a:xfrm>
            <a:off x="-217488" y="-44450"/>
            <a:ext cx="9456738" cy="7029450"/>
          </a:xfrm>
          <a:prstGeom prst="rect">
            <a:avLst/>
          </a:prstGeom>
          <a:noFill/>
        </p:spPr>
      </p:pic>
      <p:sp>
        <p:nvSpPr>
          <p:cNvPr id="40969" name="3 Rectángulo"/>
          <p:cNvSpPr>
            <a:spLocks noChangeArrowheads="1"/>
          </p:cNvSpPr>
          <p:nvPr/>
        </p:nvSpPr>
        <p:spPr bwMode="auto">
          <a:xfrm>
            <a:off x="268288" y="28575"/>
            <a:ext cx="8823325" cy="822325"/>
          </a:xfrm>
          <a:prstGeom prst="rect">
            <a:avLst/>
          </a:prstGeom>
          <a:noFill/>
          <a:ln w="9525">
            <a:noFill/>
            <a:miter lim="800000"/>
            <a:headEnd/>
            <a:tailEnd/>
          </a:ln>
        </p:spPr>
        <p:txBody>
          <a:bodyPr>
            <a:spAutoFit/>
          </a:bodyPr>
          <a:lstStyle/>
          <a:p>
            <a:r>
              <a:rPr lang="es-ES" sz="1200" b="1">
                <a:solidFill>
                  <a:srgbClr val="FFFF00"/>
                </a:solidFill>
                <a:latin typeface="Arial" charset="0"/>
                <a:cs typeface="Arial" charset="0"/>
              </a:rPr>
              <a:t>EN UNA OCASIÓN JUSTO GALLEGO CONFESABA ANTE LAS CÁMARAS QUE SU </a:t>
            </a:r>
            <a:r>
              <a:rPr lang="es-ES" sz="1200" b="1">
                <a:solidFill>
                  <a:srgbClr val="000099"/>
                </a:solidFill>
                <a:latin typeface="Arial" charset="0"/>
                <a:cs typeface="Arial" charset="0"/>
              </a:rPr>
              <a:t>MAYOR TEMOR ES NO VIVIR LO</a:t>
            </a:r>
            <a:r>
              <a:rPr lang="es-ES" sz="1200" b="1">
                <a:solidFill>
                  <a:srgbClr val="FFFF00"/>
                </a:solidFill>
                <a:latin typeface="Arial" charset="0"/>
                <a:cs typeface="Arial" charset="0"/>
              </a:rPr>
              <a:t> SUFICIENTE COMO PARA VER TERMINADA SU CATEDRAL, PUES TIENE YA MÁS </a:t>
            </a:r>
            <a:r>
              <a:rPr lang="es-ES" sz="1200" b="1">
                <a:solidFill>
                  <a:srgbClr val="000099"/>
                </a:solidFill>
                <a:latin typeface="Arial" charset="0"/>
                <a:cs typeface="Arial" charset="0"/>
              </a:rPr>
              <a:t>DE 80 AÑOS. PARA QUE ESO NO</a:t>
            </a:r>
            <a:r>
              <a:rPr lang="es-ES" sz="1200" b="1">
                <a:solidFill>
                  <a:srgbClr val="FFFF00"/>
                </a:solidFill>
                <a:latin typeface="Arial" charset="0"/>
                <a:cs typeface="Arial" charset="0"/>
              </a:rPr>
              <a:t> OCURRA  TRABAJA AL RITMO DE LOS CONSTRUCTORES DE CATEDRALES DE</a:t>
            </a:r>
            <a:r>
              <a:rPr lang="es-ES" sz="1200" b="1">
                <a:solidFill>
                  <a:srgbClr val="000099"/>
                </a:solidFill>
                <a:latin typeface="Arial" charset="0"/>
                <a:cs typeface="Arial" charset="0"/>
              </a:rPr>
              <a:t> LA</a:t>
            </a:r>
            <a:r>
              <a:rPr lang="es-ES" sz="1200" b="1">
                <a:solidFill>
                  <a:srgbClr val="FFFF00"/>
                </a:solidFill>
                <a:latin typeface="Arial" charset="0"/>
                <a:cs typeface="Arial" charset="0"/>
              </a:rPr>
              <a:t> </a:t>
            </a:r>
            <a:r>
              <a:rPr lang="es-ES" sz="1200" b="1">
                <a:solidFill>
                  <a:srgbClr val="000099"/>
                </a:solidFill>
                <a:latin typeface="Arial" charset="0"/>
                <a:cs typeface="Arial" charset="0"/>
              </a:rPr>
              <a:t>EDAD MEDIA, PERO ÉL SOLITO</a:t>
            </a:r>
            <a:r>
              <a:rPr lang="es-ES" sz="1200" b="1">
                <a:solidFill>
                  <a:srgbClr val="FFFF00"/>
                </a:solidFill>
                <a:latin typeface="Arial" charset="0"/>
                <a:cs typeface="Arial" charset="0"/>
              </a:rPr>
              <a:t> Y DE VEZ EN CUANDO CON ALGUNA AYUDA OCASIONAL. </a:t>
            </a: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969"/>
                                        </p:tgtEl>
                                        <p:attrNameLst>
                                          <p:attrName>style.visibility</p:attrName>
                                        </p:attrNameLst>
                                      </p:cBhvr>
                                      <p:to>
                                        <p:strVal val="visible"/>
                                      </p:to>
                                    </p:set>
                                    <p:animEffect transition="in" filter="fade">
                                      <p:cBhvr>
                                        <p:cTn id="7" dur="2000"/>
                                        <p:tgtEl>
                                          <p:spTgt spid="409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hidden="1"/>
          <p:cNvSpPr>
            <a:spLocks noGrp="1" noChangeArrowheads="1"/>
          </p:cNvSpPr>
          <p:nvPr>
            <p:ph type="title" idx="4294967295"/>
          </p:nvPr>
        </p:nvSpPr>
        <p:spPr/>
        <p:txBody>
          <a:bodyPr/>
          <a:lstStyle/>
          <a:p>
            <a:pPr eaLnBrk="1" hangingPunct="1"/>
            <a:endParaRPr lang="es-ES" smtClean="0"/>
          </a:p>
        </p:txBody>
      </p:sp>
      <p:pic>
        <p:nvPicPr>
          <p:cNvPr id="98310" name="Picture 6" descr="PICT4804"/>
          <p:cNvPicPr>
            <a:picLocks noChangeAspect="1" noChangeArrowheads="1"/>
          </p:cNvPicPr>
          <p:nvPr/>
        </p:nvPicPr>
        <p:blipFill>
          <a:blip r:embed="rId2">
            <a:lum bright="-6000" contrast="6000"/>
          </a:blip>
          <a:srcRect/>
          <a:stretch>
            <a:fillRect/>
          </a:stretch>
        </p:blipFill>
        <p:spPr bwMode="auto">
          <a:xfrm>
            <a:off x="-111125" y="-88900"/>
            <a:ext cx="9366250" cy="7024688"/>
          </a:xfrm>
          <a:prstGeom prst="rect">
            <a:avLst/>
          </a:prstGeom>
          <a:noFill/>
        </p:spPr>
      </p:pic>
      <p:sp>
        <p:nvSpPr>
          <p:cNvPr id="98311" name="Rectangle 7"/>
          <p:cNvSpPr>
            <a:spLocks noChangeArrowheads="1"/>
          </p:cNvSpPr>
          <p:nvPr/>
        </p:nvSpPr>
        <p:spPr bwMode="auto">
          <a:xfrm>
            <a:off x="177800" y="14288"/>
            <a:ext cx="9017000" cy="1004887"/>
          </a:xfrm>
          <a:prstGeom prst="rect">
            <a:avLst/>
          </a:prstGeom>
          <a:noFill/>
          <a:ln w="9525">
            <a:noFill/>
            <a:miter lim="800000"/>
            <a:headEnd/>
            <a:tailEnd/>
          </a:ln>
          <a:effectLst/>
        </p:spPr>
        <p:txBody>
          <a:bodyPr>
            <a:spAutoFit/>
          </a:bodyPr>
          <a:lstStyle/>
          <a:p>
            <a:r>
              <a:rPr lang="es-ES" sz="1200" b="1">
                <a:solidFill>
                  <a:srgbClr val="FFFF00"/>
                </a:solidFill>
                <a:latin typeface="Arial" charset="0"/>
                <a:cs typeface="Arial" charset="0"/>
              </a:rPr>
              <a:t>SI QUIERES AYUDAR A ESTE HOMBRE SENCILLO Y BUENO A REALIZAR SU SUEÑO, EXISTE UNA CUENTA EN EL BANCO POPULAR A NOMBRE DE JUSTO GALLEGO MARTÍNEZ. IGUALMENTE  AGRADECE ENORMEMENTE CUALQUIER DONACIÓN DE CUALQUIER TIPO DE ELEMENTOS O MATERIALES  DE CONSTRUCCIÓN QUE  PUEDAN SER ÚTILES PARA LA TERMINACIÓN DE SU OBRA, PROCEDENTES DE EXCEDENTES, DERRIBOS O RECICLADOS</a:t>
            </a:r>
          </a:p>
          <a:p>
            <a:endParaRPr lang="es-ES" sz="1200" b="1">
              <a:solidFill>
                <a:srgbClr val="FFFF00"/>
              </a:solidFill>
              <a:latin typeface="Arial" charset="0"/>
              <a:cs typeface="Arial" charset="0"/>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8311"/>
                                        </p:tgtEl>
                                        <p:attrNameLst>
                                          <p:attrName>style.visibility</p:attrName>
                                        </p:attrNameLst>
                                      </p:cBhvr>
                                      <p:to>
                                        <p:strVal val="visible"/>
                                      </p:to>
                                    </p:set>
                                    <p:animEffect transition="in" filter="fade">
                                      <p:cBhvr>
                                        <p:cTn id="7" dur="2000"/>
                                        <p:tgtEl>
                                          <p:spTgt spid="983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1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8" name="Picture 8" descr="JUSTO"/>
          <p:cNvPicPr>
            <a:picLocks noChangeAspect="1" noChangeArrowheads="1"/>
          </p:cNvPicPr>
          <p:nvPr/>
        </p:nvPicPr>
        <p:blipFill>
          <a:blip r:embed="rId2"/>
          <a:srcRect/>
          <a:stretch>
            <a:fillRect/>
          </a:stretch>
        </p:blipFill>
        <p:spPr bwMode="auto">
          <a:xfrm>
            <a:off x="-73025" y="-25400"/>
            <a:ext cx="9290050" cy="6973888"/>
          </a:xfrm>
          <a:prstGeom prst="rect">
            <a:avLst/>
          </a:prstGeom>
          <a:noFill/>
        </p:spPr>
      </p:pic>
      <p:sp>
        <p:nvSpPr>
          <p:cNvPr id="47113" name="Text Box 9"/>
          <p:cNvSpPr txBox="1">
            <a:spLocks noChangeArrowheads="1"/>
          </p:cNvSpPr>
          <p:nvPr/>
        </p:nvSpPr>
        <p:spPr bwMode="auto">
          <a:xfrm>
            <a:off x="7308850" y="5915025"/>
            <a:ext cx="1655763" cy="942975"/>
          </a:xfrm>
          <a:prstGeom prst="rect">
            <a:avLst/>
          </a:prstGeom>
          <a:noFill/>
          <a:ln w="9525">
            <a:noFill/>
            <a:miter lim="800000"/>
            <a:headEnd/>
            <a:tailEnd/>
          </a:ln>
        </p:spPr>
        <p:txBody>
          <a:bodyPr>
            <a:spAutoFit/>
          </a:bodyPr>
          <a:lstStyle/>
          <a:p>
            <a:pPr>
              <a:spcBef>
                <a:spcPct val="50000"/>
              </a:spcBef>
            </a:pPr>
            <a:r>
              <a:rPr lang="es-ES" sz="1400" b="1">
                <a:solidFill>
                  <a:schemeClr val="bg1"/>
                </a:solidFill>
                <a:latin typeface="Arial" charset="0"/>
                <a:ea typeface="Arial Unicode MS" pitchFamily="34" charset="-128"/>
                <a:cs typeface="Arial Unicode MS" pitchFamily="34" charset="-128"/>
              </a:rPr>
              <a:t>     JULIO 2013</a:t>
            </a:r>
          </a:p>
          <a:p>
            <a:pPr>
              <a:spcBef>
                <a:spcPct val="50000"/>
              </a:spcBef>
            </a:pPr>
            <a:r>
              <a:rPr lang="es-ES" sz="1400" b="1">
                <a:solidFill>
                  <a:schemeClr val="bg1"/>
                </a:solidFill>
                <a:latin typeface="Arial" charset="0"/>
                <a:ea typeface="Arial Unicode MS" pitchFamily="34" charset="-128"/>
                <a:cs typeface="Arial Unicode MS" pitchFamily="34" charset="-128"/>
              </a:rPr>
              <a:t>    VERSIÓN DE</a:t>
            </a:r>
          </a:p>
          <a:p>
            <a:pPr>
              <a:spcBef>
                <a:spcPct val="50000"/>
              </a:spcBef>
            </a:pPr>
            <a:r>
              <a:rPr lang="es-ES" sz="1400" b="1">
                <a:solidFill>
                  <a:schemeClr val="bg1"/>
                </a:solidFill>
                <a:latin typeface="Arial" charset="0"/>
                <a:ea typeface="Arial Unicode MS" pitchFamily="34" charset="-128"/>
                <a:cs typeface="Arial Unicode MS" pitchFamily="34" charset="-128"/>
              </a:rPr>
              <a:t> ANGEL GARCIA</a:t>
            </a:r>
          </a:p>
        </p:txBody>
      </p:sp>
      <p:sp>
        <p:nvSpPr>
          <p:cNvPr id="46090" name="WordArt 10"/>
          <p:cNvSpPr>
            <a:spLocks noChangeArrowheads="1" noChangeShapeType="1" noTextEdit="1"/>
          </p:cNvSpPr>
          <p:nvPr/>
        </p:nvSpPr>
        <p:spPr bwMode="auto">
          <a:xfrm>
            <a:off x="3851275" y="476250"/>
            <a:ext cx="2232025" cy="655638"/>
          </a:xfrm>
          <a:prstGeom prst="rect">
            <a:avLst/>
          </a:prstGeom>
        </p:spPr>
        <p:txBody>
          <a:bodyPr wrap="none" fromWordArt="1">
            <a:prstTxWarp prst="textPlain">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es-ES" b="1" kern="10">
                <a:ln w="9525">
                  <a:round/>
                  <a:headEnd/>
                  <a:tailEnd/>
                </a:ln>
                <a:gradFill rotWithShape="0">
                  <a:gsLst>
                    <a:gs pos="0">
                      <a:srgbClr val="FFF200"/>
                    </a:gs>
                    <a:gs pos="45000">
                      <a:srgbClr val="FF7A00"/>
                    </a:gs>
                    <a:gs pos="70000">
                      <a:srgbClr val="FF0300"/>
                    </a:gs>
                    <a:gs pos="100000">
                      <a:srgbClr val="4D0808"/>
                    </a:gs>
                  </a:gsLst>
                  <a:lin ang="5400000" scaled="1"/>
                </a:gradFill>
                <a:latin typeface="Snap ITC"/>
              </a:rPr>
              <a:t>FIN</a:t>
            </a: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113"/>
                                        </p:tgtEl>
                                        <p:attrNameLst>
                                          <p:attrName>style.visibility</p:attrName>
                                        </p:attrNameLst>
                                      </p:cBhvr>
                                      <p:to>
                                        <p:strVal val="visible"/>
                                      </p:to>
                                    </p:set>
                                    <p:animEffect transition="in" filter="fade">
                                      <p:cBhvr>
                                        <p:cTn id="7" dur="2000"/>
                                        <p:tgtEl>
                                          <p:spTgt spid="47113"/>
                                        </p:tgtEl>
                                      </p:cBhvr>
                                    </p:animEffect>
                                  </p:childTnLst>
                                </p:cTn>
                              </p:par>
                            </p:childTnLst>
                          </p:cTn>
                        </p:par>
                        <p:par>
                          <p:cTn id="8" fill="hold">
                            <p:stCondLst>
                              <p:cond delay="2000"/>
                            </p:stCondLst>
                            <p:childTnLst>
                              <p:par>
                                <p:cTn id="9" presetID="23" presetClass="entr" presetSubtype="528" fill="hold" grpId="0" nodeType="afterEffect">
                                  <p:stCondLst>
                                    <p:cond delay="0"/>
                                  </p:stCondLst>
                                  <p:childTnLst>
                                    <p:set>
                                      <p:cBhvr>
                                        <p:cTn id="10" dur="1" fill="hold">
                                          <p:stCondLst>
                                            <p:cond delay="0"/>
                                          </p:stCondLst>
                                        </p:cTn>
                                        <p:tgtEl>
                                          <p:spTgt spid="46090"/>
                                        </p:tgtEl>
                                        <p:attrNameLst>
                                          <p:attrName>style.visibility</p:attrName>
                                        </p:attrNameLst>
                                      </p:cBhvr>
                                      <p:to>
                                        <p:strVal val="visible"/>
                                      </p:to>
                                    </p:set>
                                    <p:anim calcmode="lin" valueType="num">
                                      <p:cBhvr>
                                        <p:cTn id="11" dur="3000" fill="hold"/>
                                        <p:tgtEl>
                                          <p:spTgt spid="46090"/>
                                        </p:tgtEl>
                                        <p:attrNameLst>
                                          <p:attrName>ppt_w</p:attrName>
                                        </p:attrNameLst>
                                      </p:cBhvr>
                                      <p:tavLst>
                                        <p:tav tm="0">
                                          <p:val>
                                            <p:fltVal val="0"/>
                                          </p:val>
                                        </p:tav>
                                        <p:tav tm="100000">
                                          <p:val>
                                            <p:strVal val="#ppt_w"/>
                                          </p:val>
                                        </p:tav>
                                      </p:tavLst>
                                    </p:anim>
                                    <p:anim calcmode="lin" valueType="num">
                                      <p:cBhvr>
                                        <p:cTn id="12" dur="3000" fill="hold"/>
                                        <p:tgtEl>
                                          <p:spTgt spid="46090"/>
                                        </p:tgtEl>
                                        <p:attrNameLst>
                                          <p:attrName>ppt_h</p:attrName>
                                        </p:attrNameLst>
                                      </p:cBhvr>
                                      <p:tavLst>
                                        <p:tav tm="0">
                                          <p:val>
                                            <p:fltVal val="0"/>
                                          </p:val>
                                        </p:tav>
                                        <p:tav tm="100000">
                                          <p:val>
                                            <p:strVal val="#ppt_h"/>
                                          </p:val>
                                        </p:tav>
                                      </p:tavLst>
                                    </p:anim>
                                    <p:anim calcmode="lin" valueType="num">
                                      <p:cBhvr>
                                        <p:cTn id="13" dur="3000" fill="hold"/>
                                        <p:tgtEl>
                                          <p:spTgt spid="46090"/>
                                        </p:tgtEl>
                                        <p:attrNameLst>
                                          <p:attrName>ppt_x</p:attrName>
                                        </p:attrNameLst>
                                      </p:cBhvr>
                                      <p:tavLst>
                                        <p:tav tm="0">
                                          <p:val>
                                            <p:fltVal val="0.5"/>
                                          </p:val>
                                        </p:tav>
                                        <p:tav tm="100000">
                                          <p:val>
                                            <p:strVal val="#ppt_x"/>
                                          </p:val>
                                        </p:tav>
                                      </p:tavLst>
                                    </p:anim>
                                    <p:anim calcmode="lin" valueType="num">
                                      <p:cBhvr>
                                        <p:cTn id="14" dur="3000" fill="hold"/>
                                        <p:tgtEl>
                                          <p:spTgt spid="4609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3" grpId="0" autoUpdateAnimBg="0"/>
      <p:bldP spid="46090" grpId="0" animBg="1"/>
    </p:bld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CATEDRAL DE MEJORADA DEL CAMPO, MADRID">
  <a:themeElements>
    <a:clrScheme name="Catedral Justo Gallego (JL)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Catedral Justo Gallego (JL)">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atedral Justo Gallego (JL)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Catedral Justo Gallego (JL)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Catedral Justo Gallego (JL)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atedral Justo Gallego (JL)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atedral Justo Gallego (JL)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Catedral Justo Gallego (JL)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Catedral Justo Gallego (JL)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CATEDRAL DE MEJORADA DEL CAMPO, MADRID</Template>
  <TotalTime>2</TotalTime>
  <Words>2111</Words>
  <Application>Microsoft Office PowerPoint</Application>
  <PresentationFormat>Presentación en pantalla (4:3)</PresentationFormat>
  <Paragraphs>84</Paragraphs>
  <Slides>67</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67</vt:i4>
      </vt:variant>
    </vt:vector>
  </HeadingPairs>
  <TitlesOfParts>
    <vt:vector size="74" baseType="lpstr">
      <vt:lpstr>Times New Roman</vt:lpstr>
      <vt:lpstr>Arial</vt:lpstr>
      <vt:lpstr>Calibri</vt:lpstr>
      <vt:lpstr>Verdana</vt:lpstr>
      <vt:lpstr>Arial Unicode MS</vt:lpstr>
      <vt:lpstr>LA CATEDRAL DE MEJORADA DEL CAMPO, MADRID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2014-02-06T16:13:57Z</dcterms:created>
  <dcterms:modified xsi:type="dcterms:W3CDTF">2014-02-06T16:16:19Z</dcterms:modified>
</cp:coreProperties>
</file>