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315" r:id="rId4"/>
    <p:sldId id="304" r:id="rId5"/>
    <p:sldId id="316" r:id="rId6"/>
    <p:sldId id="308" r:id="rId7"/>
    <p:sldId id="279" r:id="rId8"/>
    <p:sldId id="301" r:id="rId9"/>
    <p:sldId id="302" r:id="rId10"/>
    <p:sldId id="306" r:id="rId11"/>
    <p:sldId id="311" r:id="rId12"/>
    <p:sldId id="318" r:id="rId13"/>
    <p:sldId id="317" r:id="rId14"/>
    <p:sldId id="312" r:id="rId15"/>
    <p:sldId id="313" r:id="rId16"/>
    <p:sldId id="280" r:id="rId17"/>
    <p:sldId id="281" r:id="rId18"/>
    <p:sldId id="285" r:id="rId19"/>
    <p:sldId id="288" r:id="rId20"/>
    <p:sldId id="296" r:id="rId21"/>
    <p:sldId id="298" r:id="rId22"/>
    <p:sldId id="268" r:id="rId23"/>
    <p:sldId id="275" r:id="rId24"/>
    <p:sldId id="274" r:id="rId25"/>
    <p:sldId id="305" r:id="rId26"/>
    <p:sldId id="314" r:id="rId27"/>
    <p:sldId id="319" r:id="rId28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LiPRag7+q9AHtY6pZ0BHg==" hashData="sWsFL9xkS0QllAqpA4wsFVkGYS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136" y="-10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6692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4A462-125D-4BC5-A9ED-508C8ED9AA46}" type="datetimeFigureOut">
              <a:rPr lang="es-ES" smtClean="0"/>
              <a:t>13/10/2019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B9CC1-401F-4A34-8DE9-87F1AAB6D7F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881042" y="2996952"/>
            <a:ext cx="739894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IGLESIA DE SAN NICOLÁS DE BARI </a:t>
            </a:r>
          </a:p>
          <a:p>
            <a:pPr algn="ctr"/>
            <a:r>
              <a:rPr lang="es-ES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 SAN PEDRO MÁRTIR,</a:t>
            </a:r>
            <a:endParaRPr lang="ca-ES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835830" y="1772816"/>
            <a:ext cx="73917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 CAPILLA SIXTINA VALENCIANA:</a:t>
            </a:r>
            <a:endParaRPr lang="es-ES" sz="4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29471" y="5582387"/>
            <a:ext cx="815146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(UNA DE LAS PRIMERAS IGLESIAS PARROQUIALES, FUNDADA DESPUÉS DE LA CONQUISTA CRISTIANA S. XIII)</a:t>
            </a:r>
            <a:endParaRPr lang="es-ES" sz="1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954749" y="4787860"/>
            <a:ext cx="736868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Lugar de culto en la época romana, luego mezquita convertida en iglesia católica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split orient="vert"/>
        <p:sndAc>
          <p:stSnd>
            <p:snd r:embed="rId2" name="Ave verum mini .wav"/>
          </p:stSnd>
        </p:sndAc>
      </p:transition>
    </mc:Choice>
    <mc:Fallback xmlns="">
      <p:transition spd="slow" advTm="11000">
        <p:split orient="vert"/>
        <p:sndAc>
          <p:stSnd>
            <p:snd r:embed="rId3" name="Ave verum min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02920"/>
            <a:ext cx="7802880" cy="5852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59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lenciaiglesiadesannicolas0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548680"/>
            <a:ext cx="8028384" cy="60212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059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425450"/>
            <a:ext cx="8001000" cy="600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674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32985" y="1781054"/>
            <a:ext cx="5111399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Pinturas diseñadas por el prestigioso </a:t>
            </a:r>
          </a:p>
          <a:p>
            <a:pPr algn="ctr"/>
            <a:endParaRPr lang="es-ES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pintor  CORDOBÉS  </a:t>
            </a:r>
            <a:r>
              <a:rPr lang="es-ES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antonio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palomino </a:t>
            </a:r>
          </a:p>
          <a:p>
            <a:pPr algn="ctr"/>
            <a:endParaRPr lang="es-ES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 ejecutadas por  </a:t>
            </a:r>
          </a:p>
          <a:p>
            <a:pPr algn="ctr"/>
            <a:endParaRPr lang="es-ES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 DISCÍPULO VALENCIANO  </a:t>
            </a:r>
            <a:r>
              <a:rPr lang="es-ES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dionis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s-ES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vidal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 (s. xvii)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028133" y="1324799"/>
            <a:ext cx="704192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0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Su </a:t>
            </a:r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RESTAURACIÓN SACA A LA LUZ EL ESPLENDOR DEL BARROCO.</a:t>
            </a:r>
            <a:endParaRPr lang="es-ES" sz="2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03755" y="4071690"/>
            <a:ext cx="789068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OCUPAN UNA SUPERFICIE DE 1.904 M2, EL DOBLE QUE LA CAPILLA SIXTINA (800)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403648" y="4941168"/>
            <a:ext cx="68530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2800" b="1" cap="all" dirty="0" smtClean="0">
                <a:ln/>
                <a:solidFill>
                  <a:srgbClr val="873624"/>
                </a:solidFill>
                <a:effectLst>
                  <a:outerShdw blurRad="19685" dist="12700" dir="5400000" algn="tl" rotWithShape="0">
                    <a:srgbClr val="873624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POR EL IMPACTO VISUAL Y  </a:t>
            </a:r>
            <a:r>
              <a:rPr lang="es-ES" sz="2800" b="1" cap="all" dirty="0">
                <a:ln/>
                <a:solidFill>
                  <a:srgbClr val="873624"/>
                </a:solidFill>
                <a:effectLst>
                  <a:outerShdw blurRad="19685" dist="12700" dir="5400000" algn="tl" rotWithShape="0">
                    <a:srgbClr val="873624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POR SU </a:t>
            </a:r>
            <a:r>
              <a:rPr lang="es-ES" sz="2800" b="1" cap="all" dirty="0" smtClean="0">
                <a:ln/>
                <a:solidFill>
                  <a:srgbClr val="873624"/>
                </a:solidFill>
                <a:effectLst>
                  <a:outerShdw blurRad="19685" dist="12700" dir="5400000" algn="tl" rotWithShape="0">
                    <a:srgbClr val="873624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 GRAN COLORIDO Y LUMINOSIDAD, IMPRESIONAN. </a:t>
            </a:r>
            <a:endParaRPr lang="es-ES" sz="2800" b="1" cap="all" dirty="0">
              <a:ln/>
              <a:solidFill>
                <a:srgbClr val="873624"/>
              </a:solidFill>
              <a:effectLst>
                <a:outerShdw blurRad="19685" dist="12700" dir="5400000" algn="tl" rotWithShape="0">
                  <a:srgbClr val="873624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121943" y="260648"/>
            <a:ext cx="453348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4000" b="1" cap="all" dirty="0" smtClean="0">
                <a:ln/>
                <a:solidFill>
                  <a:schemeClr val="accent1"/>
                </a:solidFill>
                <a:effectLst>
                  <a:reflection blurRad="10000" stA="55000" endPos="48000" dist="500" dir="5400000" sy="-100000" algn="bl" rotWithShape="0"/>
                </a:effectLst>
              </a:rPr>
              <a:t>Frescos barrocos</a:t>
            </a:r>
            <a:endParaRPr lang="es-ES" sz="4000" b="1" cap="all" spc="0" dirty="0">
              <a:ln/>
              <a:solidFill>
                <a:schemeClr val="accent1"/>
              </a:solidFill>
              <a:effectLst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718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52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827584" y="1435429"/>
            <a:ext cx="7740352" cy="435394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6188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62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565129" y="1340768"/>
            <a:ext cx="8100392" cy="455647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750549" y="620688"/>
            <a:ext cx="772955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Templo gótico valenciano con Fastuosa decoración barroca</a:t>
            </a:r>
            <a:endParaRPr lang="es-ES" sz="2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628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split orient="vert"/>
      </p:transition>
    </mc:Choice>
    <mc:Fallback xmlns="">
      <p:transition spd="slow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93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51520" y="1196752"/>
            <a:ext cx="8358236" cy="47015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3092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606715_549922_1454607003_album_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1124744"/>
            <a:ext cx="8388424" cy="558943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0761" y="332656"/>
            <a:ext cx="820198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Escenas de la vida de s. </a:t>
            </a:r>
            <a:r>
              <a:rPr lang="es-ES" sz="2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nicolás</a:t>
            </a:r>
            <a:r>
              <a:rPr lang="es-ES" sz="2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y de s. pedro de </a:t>
            </a:r>
            <a:r>
              <a:rPr lang="es-ES" sz="2400" b="1" cap="all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verona</a:t>
            </a:r>
            <a:endParaRPr lang="es-ES" sz="2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5363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000">
        <p14:reveal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132856"/>
            <a:ext cx="6408712" cy="4248472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611560" y="836712"/>
            <a:ext cx="809561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ALFONSO DE BORJA, EL FUTURO PAPA CALIXTO III, FUE PÁRROCO DE ESTA IGLESIA. 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52544" y="1340768"/>
            <a:ext cx="7838942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BAJO SU EFIGIE, SE INDICA: “</a:t>
            </a:r>
            <a:r>
              <a:rPr lang="es-ES" sz="16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CALLISTUS III. PONT. MAX. ALPH. BORGIA. HVI ECCL. RECTOR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”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241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412_00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95536" y="1267811"/>
            <a:ext cx="8388424" cy="47184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72172143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85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95536" y="1412776"/>
            <a:ext cx="8087764" cy="45507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4712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665" y="1196752"/>
            <a:ext cx="8100392" cy="4938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00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606715_549922_1454613832_album_norm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954281"/>
            <a:ext cx="8351912" cy="5488399"/>
          </a:xfrm>
          <a:prstGeom prst="rect">
            <a:avLst/>
          </a:prstGeom>
        </p:spPr>
      </p:pic>
      <p:pic>
        <p:nvPicPr>
          <p:cNvPr id="3" name="2 Imagen" descr="1454606715_549922_1454615510_album_normal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6456" y="12013270"/>
            <a:ext cx="1728192" cy="113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342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532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12097" y="1484784"/>
            <a:ext cx="8420427" cy="4736491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258016" y="247298"/>
            <a:ext cx="444461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8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Retablos de las capillas: </a:t>
            </a:r>
            <a:endParaRPr lang="es-ES" sz="28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47118" y="828983"/>
            <a:ext cx="8132354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Obras de juan de juanes,  </a:t>
            </a:r>
            <a:r>
              <a:rPr lang="es-ES" sz="16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vergara</a:t>
            </a:r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 </a:t>
            </a:r>
            <a:r>
              <a:rPr lang="es-ES" sz="16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fernando</a:t>
            </a:r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es-ES" sz="16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yánez</a:t>
            </a:r>
            <a:r>
              <a:rPr lang="es-ES" sz="16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,</a:t>
            </a:r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jerónimo </a:t>
            </a:r>
            <a:r>
              <a:rPr lang="es-ES" sz="16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jacinto</a:t>
            </a:r>
            <a:r>
              <a:rPr lang="es-ES" sz="16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espinosa…</a:t>
            </a:r>
            <a:endParaRPr lang="es-ES" sz="16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50067553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5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7544" y="1321323"/>
            <a:ext cx="8316416" cy="46794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0298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60206_12190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7544" y="1124744"/>
            <a:ext cx="8172834" cy="45972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2193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inestres,_llunetes_i_frescos,_església_de_sant_Nicolau_de_Valènci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4175"/>
            <a:ext cx="9144000" cy="60896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62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lenciaiglesiadesannicolaspinturasmurales0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827584" y="6093296"/>
            <a:ext cx="7985776" cy="40011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0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</a:t>
            </a:r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entro de la bóveda: la glorificación DE S. NICOLÁS Y DE S. PEDRO</a:t>
            </a:r>
            <a:endParaRPr lang="es-ES" sz="2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2827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split orient="vert"/>
      </p:transition>
    </mc:Choice>
    <mc:Fallback xmlns="">
      <p:transition spd="slow" advTm="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alenciaiglesiadesannicolaspinturasmurales0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5059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598773_537034_1454600042_sumario_normal_recort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792073"/>
            <a:ext cx="8532440" cy="56810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584200"/>
            <a:ext cx="8675687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250694"/>
      </p:ext>
    </p:extLst>
  </p:cSld>
  <p:clrMapOvr>
    <a:masterClrMapping/>
  </p:clrMapOvr>
  <p:transition spd="slow" advTm="3000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598964781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40628" y="3569208"/>
            <a:ext cx="2194560" cy="328879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4" y="3494099"/>
            <a:ext cx="2195513" cy="329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 descr="D:\Imágenes\IGLESIA S. NICOLÁS\IGLESIA S. NICOLÁS. PARA EL POWER\REDUÏDES. FOTOS DE RAMÓN\14545990248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444" y="31681"/>
            <a:ext cx="2193925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Imágenes\IGLESIA S. NICOLÁS\IGLESIA S. NICOLÁS. PARA EL POWER\REDUÏDES. FOTOS DE RAMÓN\1454599025105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568" y="31682"/>
            <a:ext cx="2193925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Imágenes\IGLESIA S. NICOLÁS\IGLESIA S. NICOLÁS. PARA EL POWER\REDUÏDES. FOTOS DE RAMÓN\145459902511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6264" y="31682"/>
            <a:ext cx="2193925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Imágenes\IGLESIA S. NICOLÁS\IGLESIA S. NICOLÁS. PARA EL POWER\REDUÏDES. FOTOS DE RAMÓN\1454599025191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191" y="3569208"/>
            <a:ext cx="2193925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414664" y="3240537"/>
            <a:ext cx="2195525" cy="307777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1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DETALLES DE LOS FRESCOS</a:t>
            </a:r>
            <a:endParaRPr lang="es-ES" sz="1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54598773_537034_1454599358_sumario_normal_recort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76" y="896027"/>
            <a:ext cx="8100392" cy="5438835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62190" y="278105"/>
            <a:ext cx="8648201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Los dos pintores :  </a:t>
            </a:r>
            <a:r>
              <a:rPr lang="es-ES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vidal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(IZQUIERDA) JUNTO CON </a:t>
            </a:r>
            <a:r>
              <a:rPr lang="es-ES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A</a:t>
            </a:r>
            <a:r>
              <a:rPr lang="es-ES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MAESTRO, ANTONIO PALOMINO.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4963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807297" y="1340768"/>
            <a:ext cx="552946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CON LA RESTAURACIÓN, EL TEMPLO VOLVIÓ A SER</a:t>
            </a:r>
          </a:p>
          <a:p>
            <a:pPr algn="ctr"/>
            <a:endParaRPr lang="es-ES" sz="20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EL CORAZÓN DE LA “</a:t>
            </a:r>
            <a:r>
              <a:rPr lang="es-ES" sz="2000" b="1" i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CIUTAT VELLA” </a:t>
            </a:r>
            <a:r>
              <a:rPr lang="es-ES" sz="2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DE Valencia.</a:t>
            </a:r>
            <a:endParaRPr lang="es-ES" sz="20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975999" y="2708919"/>
            <a:ext cx="5168338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DICHA  RESTAURACIÓN  SE PROLONGÓ</a:t>
            </a:r>
          </a:p>
          <a:p>
            <a:pPr algn="ctr"/>
            <a:endParaRPr lang="es-ES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DURANTE CASI CUATRO AÑOS,</a:t>
            </a:r>
          </a:p>
          <a:p>
            <a:pPr algn="ctr"/>
            <a:endParaRPr lang="es-ES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SIENDO  SUFRAGADA ÍNTEGRAMENTE  POR </a:t>
            </a:r>
          </a:p>
          <a:p>
            <a:pPr algn="ctr"/>
            <a:endParaRPr lang="es-ES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 FUNDACIÓN PRIVADA  DE HORTENSIA HERRERO, </a:t>
            </a:r>
          </a:p>
          <a:p>
            <a:pPr algn="ctr"/>
            <a:endParaRPr lang="es-ES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es-ES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CON UN COSTE DE 4’7 MILLONES DE EUROS.</a:t>
            </a:r>
            <a:endParaRPr lang="es-ES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516216" y="6093296"/>
            <a:ext cx="192879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000" b="1" i="1" u="sng" cap="none" spc="0" dirty="0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Roser </a:t>
            </a:r>
            <a:r>
              <a:rPr lang="es-ES" sz="2000" b="1" i="1" u="sng" cap="none" spc="0" dirty="0" err="1" smtClean="0">
                <a:ln w="1905"/>
                <a:solidFill>
                  <a:schemeClr val="accent3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villanueva</a:t>
            </a:r>
            <a:endParaRPr lang="es-ES" sz="2000" b="1" i="1" u="sng" cap="none" spc="0" dirty="0">
              <a:ln w="1905"/>
              <a:solidFill>
                <a:schemeClr val="accent3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56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2000">
        <p:fade/>
      </p:transition>
    </mc:Choice>
    <mc:Fallback xmlns="">
      <p:transition spd="med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 DE LA IGLESIA S. NICOLÁS BO (1)">
  <a:themeElements>
    <a:clrScheme name="Carton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 DE LA IGLESIA S. NICOLÁS BO (1)</Template>
  <TotalTime>4</TotalTime>
  <Words>303</Words>
  <Application>Microsoft Office PowerPoint</Application>
  <PresentationFormat>Presentación en pantalla (4:3)</PresentationFormat>
  <Paragraphs>40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POWER DE LA IGLESIA S. NICOLÁS BO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2019-10-13T17:48:23Z</dcterms:created>
  <dcterms:modified xsi:type="dcterms:W3CDTF">2019-10-13T17:53:11Z</dcterms:modified>
</cp:coreProperties>
</file>