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26"/>
  </p:notesMasterIdLst>
  <p:sldIdLst>
    <p:sldId id="339" r:id="rId2"/>
    <p:sldId id="340" r:id="rId3"/>
    <p:sldId id="341"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15" r:id="rId2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F6600"/>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E42AD5-E7E2-4557-97D1-AD7987462BC4}" type="datetimeFigureOut">
              <a:rPr lang="es-ES" smtClean="0"/>
              <a:t>09/09/2013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84C748F-3653-4CB5-9028-5794C5095FB1}"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662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_tradnl" smtClean="0"/>
          </a:p>
        </p:txBody>
      </p:sp>
      <p:sp>
        <p:nvSpPr>
          <p:cNvPr id="5124"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A37305B-1AB7-4068-89A4-B6BED8030A24}" type="slidenum">
              <a:rPr lang="es-ES" smtClean="0"/>
              <a:pPr fontAlgn="base">
                <a:spcBef>
                  <a:spcPct val="0"/>
                </a:spcBef>
                <a:spcAft>
                  <a:spcPct val="0"/>
                </a:spcAft>
                <a:defRPr/>
              </a:pPr>
              <a:t>1</a:t>
            </a:fld>
            <a:endParaRPr lang="es-E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765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37294112-5DC0-4097-8AAE-C151700B34B3}" type="slidenum">
              <a:rPr lang="es-ES" smtClean="0"/>
              <a:pPr>
                <a:defRPr/>
              </a:pPr>
              <a:t>2</a:t>
            </a:fld>
            <a:endParaRPr lang="es-E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867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D32D3F0D-86DF-4CE4-9ACC-6A00C58B3F93}" type="slidenum">
              <a:rPr lang="es-ES" smtClean="0"/>
              <a:pPr>
                <a:defRPr/>
              </a:pPr>
              <a:t>3</a:t>
            </a:fld>
            <a:endParaRPr lang="es-E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969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33379A24-4DC0-4B62-8216-6BC1117B89D2}" type="slidenum">
              <a:rPr lang="es-ES" smtClean="0"/>
              <a:pPr>
                <a:defRPr/>
              </a:pPr>
              <a:t>4</a:t>
            </a:fld>
            <a:endParaRPr lang="es-E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072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402F2673-54A9-45F1-8205-C06CFF6DC34F}" type="slidenum">
              <a:rPr lang="es-ES" smtClean="0"/>
              <a:pPr>
                <a:defRPr/>
              </a:pPr>
              <a:t>5</a:t>
            </a:fld>
            <a:endParaRPr lang="es-E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174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0814970C-AA16-4874-BCE4-B5B1EABBF64F}" type="slidenum">
              <a:rPr lang="es-ES" smtClean="0"/>
              <a:pPr>
                <a:defRPr/>
              </a:pPr>
              <a:t>6</a:t>
            </a:fld>
            <a:endParaRPr lang="es-E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277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4A1D1314-49FE-4119-93A3-B74DC50051D4}" type="slidenum">
              <a:rPr lang="es-ES" smtClean="0"/>
              <a:pPr>
                <a:defRPr/>
              </a:pPr>
              <a:t>7</a:t>
            </a:fld>
            <a:endParaRPr lang="es-E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379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5A5C24A9-CE79-4C4D-A908-3254A6ABEC41}" type="slidenum">
              <a:rPr lang="es-ES" smtClean="0"/>
              <a:pPr>
                <a:defRPr/>
              </a:pPr>
              <a:t>8</a:t>
            </a:fld>
            <a:endParaRPr lang="es-E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481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0A489172-D74E-4B34-917E-49E1451787A5}" type="slidenum">
              <a:rPr lang="es-ES" smtClean="0"/>
              <a:pPr>
                <a:defRPr/>
              </a:pPr>
              <a:t>9</a:t>
            </a:fld>
            <a:endParaRPr lang="es-E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584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698D5596-1574-45E4-9707-EC0090547F8B}" type="slidenum">
              <a:rPr lang="es-ES" smtClean="0"/>
              <a:pPr>
                <a:defRPr/>
              </a:pPr>
              <a:t>10</a:t>
            </a:fld>
            <a:endParaRPr lang="es-E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686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C2256B36-2107-4CC1-A527-2DFB4B99295B}" type="slidenum">
              <a:rPr lang="es-ES" smtClean="0"/>
              <a:pPr>
                <a:defRPr/>
              </a:pPr>
              <a:t>11</a:t>
            </a:fld>
            <a:endParaRPr lang="es-E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E02EE3A1-A659-4F09-A343-7C8CB2735E8F}" type="slidenum">
              <a:rPr lang="es-ES" smtClean="0"/>
              <a:pPr>
                <a:defRPr/>
              </a:pPr>
              <a:t>12</a:t>
            </a:fld>
            <a:endParaRPr lang="es-E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606E491E-F7AD-4F9D-AFF5-DF34DE7FD811}" type="slidenum">
              <a:rPr lang="es-ES" smtClean="0"/>
              <a:pPr>
                <a:defRPr/>
              </a:pPr>
              <a:t>13</a:t>
            </a:fld>
            <a:endParaRPr lang="es-E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993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D4E41069-085C-408D-8C57-C87374BC5DF6}" type="slidenum">
              <a:rPr lang="es-ES" smtClean="0"/>
              <a:pPr>
                <a:defRPr/>
              </a:pPr>
              <a:t>14</a:t>
            </a:fld>
            <a:endParaRPr lang="es-E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096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3095C1D5-B63C-4654-B48D-8AAE58A8889B}" type="slidenum">
              <a:rPr lang="es-ES" smtClean="0"/>
              <a:pPr>
                <a:defRPr/>
              </a:pPr>
              <a:t>15</a:t>
            </a:fld>
            <a:endParaRPr lang="es-E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198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75BC1694-878E-46F9-8483-A170265C7ECB}" type="slidenum">
              <a:rPr lang="es-ES" smtClean="0"/>
              <a:pPr>
                <a:defRPr/>
              </a:pPr>
              <a:t>16</a:t>
            </a:fld>
            <a:endParaRPr lang="es-E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301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1872AA75-57D4-458F-97D9-D5DEE828345A}" type="slidenum">
              <a:rPr lang="es-ES" smtClean="0"/>
              <a:pPr>
                <a:defRPr/>
              </a:pPr>
              <a:t>17</a:t>
            </a:fld>
            <a:endParaRPr lang="es-E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403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5E7E9369-C63F-4D0B-A897-BC582CA844AA}" type="slidenum">
              <a:rPr lang="es-ES" smtClean="0"/>
              <a:pPr>
                <a:defRPr/>
              </a:pPr>
              <a:t>18</a:t>
            </a:fld>
            <a:endParaRPr lang="es-E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505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89654460-7770-4025-86B6-DCF8C4B443FD}" type="slidenum">
              <a:rPr lang="es-ES" smtClean="0"/>
              <a:pPr>
                <a:defRPr/>
              </a:pPr>
              <a:t>19</a:t>
            </a:fld>
            <a:endParaRPr lang="es-E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608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D9BFDD41-9360-4AE2-8FE8-9DD7C9D1808B}" type="slidenum">
              <a:rPr lang="es-ES" smtClean="0"/>
              <a:pPr>
                <a:defRPr/>
              </a:pPr>
              <a:t>20</a:t>
            </a:fld>
            <a:endParaRPr lang="es-E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710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AE2460E6-7F48-4933-B1DE-A4CAB1E7D289}" type="slidenum">
              <a:rPr lang="es-ES" smtClean="0"/>
              <a:pPr>
                <a:defRPr/>
              </a:pPr>
              <a:t>21</a:t>
            </a:fld>
            <a:endParaRPr lang="es-E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813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C232F318-41D3-4E60-A077-933B039EC76A}" type="slidenum">
              <a:rPr lang="es-ES" smtClean="0"/>
              <a:pPr>
                <a:defRPr/>
              </a:pPr>
              <a:t>22</a:t>
            </a:fld>
            <a:endParaRPr lang="es-E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915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s-ES_tradnl" smtClean="0"/>
          </a:p>
        </p:txBody>
      </p:sp>
      <p:sp>
        <p:nvSpPr>
          <p:cNvPr id="4" name="3 Marcador de número de diapositiva"/>
          <p:cNvSpPr>
            <a:spLocks noGrp="1"/>
          </p:cNvSpPr>
          <p:nvPr>
            <p:ph type="sldNum" sz="quarter" idx="5"/>
          </p:nvPr>
        </p:nvSpPr>
        <p:spPr/>
        <p:txBody>
          <a:bodyPr/>
          <a:lstStyle/>
          <a:p>
            <a:pPr>
              <a:defRPr/>
            </a:pPr>
            <a:fld id="{6460FE28-73D9-4657-868F-85FF6E7F7C16}" type="slidenum">
              <a:rPr lang="es-ES" smtClean="0"/>
              <a:pPr>
                <a:defRPr/>
              </a:pPr>
              <a:t>23</a:t>
            </a:fld>
            <a:endParaRPr lang="es-E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9933"/>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142976" y="714356"/>
            <a:ext cx="7016664" cy="2768859"/>
          </a:xfrm>
          <a:prstGeom prst="rect">
            <a:avLst/>
          </a:prstGeom>
        </p:spPr>
        <p:txBody>
          <a:bodyPr wrap="none">
            <a:prstTxWarp prst="textDeflateBottom">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es-ES" sz="8000" b="1" spc="50" dirty="0">
                <a:ln w="7620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lloonEFExtraBold" pitchFamily="2" charset="0"/>
              </a:rPr>
              <a:t>La </a:t>
            </a:r>
            <a:r>
              <a:rPr lang="es-ES" sz="8000" b="1" spc="50" dirty="0">
                <a:ln w="7620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lloonEFExtraBold" pitchFamily="2" charset="0"/>
              </a:rPr>
              <a:t>cámara </a:t>
            </a:r>
            <a:r>
              <a:rPr lang="es-ES" sz="8000" b="1" spc="50" dirty="0">
                <a:ln w="7620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lloonEFExtraBold" pitchFamily="2" charset="0"/>
              </a:rPr>
              <a:t>acorazada </a:t>
            </a:r>
          </a:p>
          <a:p>
            <a:pPr fontAlgn="auto">
              <a:spcBef>
                <a:spcPts val="0"/>
              </a:spcBef>
              <a:spcAft>
                <a:spcPts val="0"/>
              </a:spcAft>
              <a:defRPr/>
            </a:pPr>
            <a:r>
              <a:rPr lang="es-ES" sz="8000" b="1" spc="50" dirty="0">
                <a:ln w="7620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lloonEFExtraBold" pitchFamily="2" charset="0"/>
              </a:rPr>
              <a:t>del Banco de España…</a:t>
            </a:r>
          </a:p>
        </p:txBody>
      </p:sp>
      <p:sp>
        <p:nvSpPr>
          <p:cNvPr id="8" name="7 Rectángulo"/>
          <p:cNvSpPr/>
          <p:nvPr/>
        </p:nvSpPr>
        <p:spPr>
          <a:xfrm>
            <a:off x="1294426" y="4786322"/>
            <a:ext cx="6747360" cy="769441"/>
          </a:xfrm>
          <a:prstGeom prst="rect">
            <a:avLst/>
          </a:prstGeom>
          <a:noFill/>
        </p:spPr>
        <p:txBody>
          <a:bodyPr spcFirstLastPara="1" wrap="none">
            <a:prstTxWarp prst="textArchDown">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s-E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y la fuente de la Cibeles</a:t>
            </a:r>
          </a:p>
        </p:txBody>
      </p:sp>
      <p:pic>
        <p:nvPicPr>
          <p:cNvPr id="9" name="8 Imagen" descr="cibeles.jpg"/>
          <p:cNvPicPr>
            <a:picLocks noChangeAspect="1"/>
          </p:cNvPicPr>
          <p:nvPr/>
        </p:nvPicPr>
        <p:blipFill>
          <a:blip r:embed="rId4"/>
          <a:srcRect/>
          <a:stretch>
            <a:fillRect/>
          </a:stretch>
        </p:blipFill>
        <p:spPr bwMode="auto">
          <a:xfrm>
            <a:off x="2714625" y="2643188"/>
            <a:ext cx="3709988" cy="2195512"/>
          </a:xfrm>
          <a:prstGeom prst="rect">
            <a:avLst/>
          </a:prstGeom>
          <a:noFill/>
          <a:ln w="9525">
            <a:noFill/>
            <a:miter lim="800000"/>
            <a:headEnd/>
            <a:tailEnd/>
          </a:ln>
        </p:spPr>
      </p:pic>
    </p:spTree>
  </p:cSld>
  <p:clrMapOvr>
    <a:masterClrMapping/>
  </p:clrMapOvr>
  <p:transition spd="med">
    <p:sndAc>
      <p:stSnd>
        <p:snd r:embed="rId3" name="fanfarria - universal studi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1000" fill="hold"/>
                                        <p:tgtEl>
                                          <p:spTgt spid="9"/>
                                        </p:tgtEl>
                                        <p:attrNameLst>
                                          <p:attrName>ppt_w</p:attrName>
                                        </p:attrNameLst>
                                      </p:cBhvr>
                                      <p:tavLst>
                                        <p:tav tm="0">
                                          <p:val>
                                            <p:strVal val="#ppt_w*0.70"/>
                                          </p:val>
                                        </p:tav>
                                        <p:tav tm="100000">
                                          <p:val>
                                            <p:strVal val="#ppt_w"/>
                                          </p:val>
                                        </p:tav>
                                      </p:tavLst>
                                    </p:anim>
                                    <p:anim calcmode="lin" valueType="num">
                                      <p:cBhvr>
                                        <p:cTn id="13" dur="1000" fill="hold"/>
                                        <p:tgtEl>
                                          <p:spTgt spid="9"/>
                                        </p:tgtEl>
                                        <p:attrNameLst>
                                          <p:attrName>ppt_h</p:attrName>
                                        </p:attrNameLst>
                                      </p:cBhvr>
                                      <p:tavLst>
                                        <p:tav tm="0">
                                          <p:val>
                                            <p:strVal val="#ppt_h"/>
                                          </p:val>
                                        </p:tav>
                                        <p:tav tm="100000">
                                          <p:val>
                                            <p:strVal val="#ppt_h"/>
                                          </p:val>
                                        </p:tav>
                                      </p:tavLst>
                                    </p:anim>
                                    <p:animEffect transition="in" filter="fade">
                                      <p:cBhvr>
                                        <p:cTn id="14" dur="1000"/>
                                        <p:tgtEl>
                                          <p:spTgt spid="9"/>
                                        </p:tgtEl>
                                      </p:cBhvr>
                                    </p:animEffect>
                                  </p:childTnLst>
                                </p:cTn>
                              </p:par>
                            </p:childTnLst>
                          </p:cTn>
                        </p:par>
                        <p:par>
                          <p:cTn id="15" fill="hold">
                            <p:stCondLst>
                              <p:cond delay="3000"/>
                            </p:stCondLst>
                            <p:childTnLst>
                              <p:par>
                                <p:cTn id="16" presetID="23" presetClass="entr" presetSubtype="16" fill="hold" nodeType="afterEffect">
                                  <p:stCondLst>
                                    <p:cond delay="50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357158" y="2071678"/>
            <a:ext cx="8358246" cy="1754326"/>
          </a:xfrm>
          <a:prstGeom prst="rect">
            <a:avLst/>
          </a:prstGeom>
        </p:spPr>
        <p:txBody>
          <a:bodyPr>
            <a:spAutoFit/>
          </a:bodyPr>
          <a:lstStyle/>
          <a:p>
            <a:pPr algn="ctr">
              <a:defRPr/>
            </a:pPr>
            <a:r>
              <a:rPr lang="es-ES_tradnl" sz="3600" b="1" dirty="0">
                <a:ln w="1905">
                  <a:solidFill>
                    <a:schemeClr val="tx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¿cuál es la relación que hay entre la Cibeles y la cámara acorazada del Banco de España? </a:t>
            </a:r>
            <a:endParaRPr lang="es-ES" sz="3600" b="1" dirty="0">
              <a:ln w="1905">
                <a:solidFill>
                  <a:schemeClr val="tx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6" name="5 Rectángulo"/>
          <p:cNvSpPr/>
          <p:nvPr/>
        </p:nvSpPr>
        <p:spPr>
          <a:xfrm>
            <a:off x="0" y="4643446"/>
            <a:ext cx="9144000" cy="461665"/>
          </a:xfrm>
          <a:prstGeom prst="rect">
            <a:avLst/>
          </a:prstGeom>
        </p:spPr>
        <p:txBody>
          <a:bodyPr>
            <a:spAutoFit/>
          </a:bodyPr>
          <a:lstStyle/>
          <a:p>
            <a:pPr algn="ctr">
              <a:defRPr/>
            </a:pPr>
            <a:r>
              <a:rPr lang="es-ES_tradnl" sz="2000" b="1" dirty="0">
                <a:ln w="1905">
                  <a:solidFill>
                    <a:schemeClr val="tx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Seguid leyendo porque el tema es bien interesante</a:t>
            </a:r>
            <a:r>
              <a:rPr lang="es-ES_tradnl" sz="2400" b="1" dirty="0">
                <a:ln w="1905">
                  <a:solidFill>
                    <a:schemeClr val="tx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6 Rectángulo"/>
          <p:cNvSpPr>
            <a:spLocks noChangeArrowheads="1"/>
          </p:cNvSpPr>
          <p:nvPr/>
        </p:nvSpPr>
        <p:spPr bwMode="auto">
          <a:xfrm>
            <a:off x="500063" y="2000250"/>
            <a:ext cx="8001000" cy="1323975"/>
          </a:xfrm>
          <a:prstGeom prst="rect">
            <a:avLst/>
          </a:prstGeom>
          <a:noFill/>
          <a:ln w="9525">
            <a:noFill/>
            <a:miter lim="800000"/>
            <a:headEnd/>
            <a:tailEnd/>
          </a:ln>
        </p:spPr>
        <p:txBody>
          <a:bodyPr>
            <a:spAutoFit/>
          </a:bodyPr>
          <a:lstStyle/>
          <a:p>
            <a:pPr algn="ctr"/>
            <a:r>
              <a:rPr lang="es-ES_tradnl" sz="2000"/>
              <a:t>En pleno centro de Madrid, en la calle Alcalá, frente a la Cibeles, encontramos la sede del Banco de España. Y a sus pies, enterrada a 36 metros, una de las Cámaras acorazadas más importantes del mundo.</a:t>
            </a:r>
          </a:p>
        </p:txBody>
      </p:sp>
      <p:sp>
        <p:nvSpPr>
          <p:cNvPr id="4099" name="7 Rectángulo"/>
          <p:cNvSpPr>
            <a:spLocks noChangeArrowheads="1"/>
          </p:cNvSpPr>
          <p:nvPr/>
        </p:nvSpPr>
        <p:spPr bwMode="auto">
          <a:xfrm>
            <a:off x="642938" y="4071938"/>
            <a:ext cx="7858125" cy="1016000"/>
          </a:xfrm>
          <a:prstGeom prst="rect">
            <a:avLst/>
          </a:prstGeom>
          <a:noFill/>
          <a:ln w="9525">
            <a:noFill/>
            <a:miter lim="800000"/>
            <a:headEnd/>
            <a:tailEnd/>
          </a:ln>
        </p:spPr>
        <p:txBody>
          <a:bodyPr>
            <a:spAutoFit/>
          </a:bodyPr>
          <a:lstStyle/>
          <a:p>
            <a:pPr algn="ctr"/>
            <a:r>
              <a:rPr lang="es-ES_tradnl" sz="2000"/>
              <a:t>Construida en los años 30, la Cámara del Oro del Banco de España llegó a ser durante la Guerra Civil, la tercera más importante del mundo por volumen.</a:t>
            </a:r>
          </a:p>
        </p:txBody>
      </p:sp>
    </p:spTree>
  </p:cSld>
  <p:clrMapOvr>
    <a:masterClrMapping/>
  </p:clrMapOvr>
  <p:transition spd="med">
    <p:pull dir="u"/>
    <p:sndAc>
      <p:stSnd>
        <p:snd r:embed="rId3" name="08 - Kitaro - Towa No Michi.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3 CuadroTexto"/>
          <p:cNvSpPr txBox="1">
            <a:spLocks noChangeArrowheads="1"/>
          </p:cNvSpPr>
          <p:nvPr/>
        </p:nvSpPr>
        <p:spPr bwMode="auto">
          <a:xfrm>
            <a:off x="0" y="6215063"/>
            <a:ext cx="9144000" cy="369887"/>
          </a:xfrm>
          <a:prstGeom prst="rect">
            <a:avLst/>
          </a:prstGeom>
          <a:noFill/>
          <a:ln w="9525">
            <a:noFill/>
            <a:miter lim="800000"/>
            <a:headEnd/>
            <a:tailEnd/>
          </a:ln>
        </p:spPr>
        <p:txBody>
          <a:bodyPr>
            <a:spAutoFit/>
          </a:bodyPr>
          <a:lstStyle/>
          <a:p>
            <a:pPr algn="ctr"/>
            <a:r>
              <a:rPr lang="es-ES_tradnl"/>
              <a:t>Banco de España</a:t>
            </a:r>
          </a:p>
        </p:txBody>
      </p:sp>
      <p:pic>
        <p:nvPicPr>
          <p:cNvPr id="5123" name="4 Imagen" descr="2092274w.jpg"/>
          <p:cNvPicPr>
            <a:picLocks noChangeAspect="1"/>
          </p:cNvPicPr>
          <p:nvPr/>
        </p:nvPicPr>
        <p:blipFill>
          <a:blip r:embed="rId3"/>
          <a:srcRect/>
          <a:stretch>
            <a:fillRect/>
          </a:stretch>
        </p:blipFill>
        <p:spPr bwMode="auto">
          <a:xfrm>
            <a:off x="428625" y="285750"/>
            <a:ext cx="8118475" cy="5903913"/>
          </a:xfrm>
          <a:prstGeom prst="rect">
            <a:avLst/>
          </a:prstGeom>
          <a:noFill/>
          <a:ln w="9525">
            <a:noFill/>
            <a:miter lim="800000"/>
            <a:headEnd/>
            <a:tailEnd/>
          </a:ln>
        </p:spPr>
      </p:pic>
    </p:spTree>
  </p:cSld>
  <p:clrMapOvr>
    <a:masterClrMapping/>
  </p:clrMapOvr>
  <p:transition spd="med">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5 Rectángulo"/>
          <p:cNvSpPr>
            <a:spLocks noChangeArrowheads="1"/>
          </p:cNvSpPr>
          <p:nvPr/>
        </p:nvSpPr>
        <p:spPr bwMode="auto">
          <a:xfrm>
            <a:off x="714375" y="1643063"/>
            <a:ext cx="7643813" cy="3478212"/>
          </a:xfrm>
          <a:prstGeom prst="rect">
            <a:avLst/>
          </a:prstGeom>
          <a:noFill/>
          <a:ln w="9525">
            <a:noFill/>
            <a:miter lim="800000"/>
            <a:headEnd/>
            <a:tailEnd/>
          </a:ln>
        </p:spPr>
        <p:txBody>
          <a:bodyPr>
            <a:spAutoFit/>
          </a:bodyPr>
          <a:lstStyle/>
          <a:p>
            <a:pPr algn="ctr"/>
            <a:r>
              <a:rPr lang="es-ES_tradnl" sz="2000"/>
              <a:t>A finales de 2002, la reserva de oro de España ascendía a los 6.000 millones de euros, repartidos en distintas </a:t>
            </a:r>
            <a:r>
              <a:rPr lang="es-ES_tradnl" sz="2000" b="1"/>
              <a:t>“fortalezas” </a:t>
            </a:r>
            <a:r>
              <a:rPr lang="es-ES_tradnl" sz="2000"/>
              <a:t>del mundo, como el Banco Internacional de Pagos de Basilea (Suiza), el Banco de Inglaterra, Fort Knox -donde se halla el oro de la Reserva Federal estadounidense- y, como no, en la cámara acorazada del Banco de España -donde aún se almacenan 90 toneladas de oro. La seguridad de dichos emplazamientos en EEUU, Inglaterra y Suiza está configurados con base en sistemas de alta tecnología muy sofisticados, equipos de bloqueo, complejos militarizados… </a:t>
            </a:r>
            <a:r>
              <a:rPr lang="es-ES_tradnl" sz="2000" b="1"/>
              <a:t>En España</a:t>
            </a:r>
            <a:r>
              <a:rPr lang="es-ES_tradnl" sz="2000"/>
              <a:t>: Un puente levadizo y un foso de los años 30. Sí, es cierto, pero hay más…</a:t>
            </a:r>
          </a:p>
        </p:txBody>
      </p:sp>
    </p:spTree>
  </p:cSld>
  <p:clrMapOvr>
    <a:masterClrMapping/>
  </p:clrMapOvr>
  <p:transition spd="med">
    <p:pull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7 Rectángulo"/>
          <p:cNvSpPr>
            <a:spLocks noChangeArrowheads="1"/>
          </p:cNvSpPr>
          <p:nvPr/>
        </p:nvSpPr>
        <p:spPr bwMode="auto">
          <a:xfrm>
            <a:off x="1071563" y="2690813"/>
            <a:ext cx="6929437" cy="1938337"/>
          </a:xfrm>
          <a:prstGeom prst="rect">
            <a:avLst/>
          </a:prstGeom>
          <a:noFill/>
          <a:ln w="9525">
            <a:noFill/>
            <a:miter lim="800000"/>
            <a:headEnd/>
            <a:tailEnd/>
          </a:ln>
        </p:spPr>
        <p:txBody>
          <a:bodyPr>
            <a:spAutoFit/>
          </a:bodyPr>
          <a:lstStyle/>
          <a:p>
            <a:pPr algn="ctr"/>
            <a:r>
              <a:rPr lang="es-ES_tradnl" sz="2400" b="1"/>
              <a:t>Los 1500 metros cuadrados de superficie de la cámara se encuentran fortificados a través de una serie de “trampas” que, de ser “cacos”, tendríamos que superar al más puro estilo Indiana Jones:</a:t>
            </a:r>
            <a:endParaRPr lang="es-ES_tradnl" sz="2400"/>
          </a:p>
        </p:txBody>
      </p:sp>
    </p:spTree>
  </p:cSld>
  <p:clrMapOvr>
    <a:masterClrMapping/>
  </p:clrMapOvr>
  <p:transition spd="med">
    <p:pull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5 Rectángulo"/>
          <p:cNvSpPr>
            <a:spLocks noChangeArrowheads="1"/>
          </p:cNvSpPr>
          <p:nvPr/>
        </p:nvSpPr>
        <p:spPr bwMode="auto">
          <a:xfrm>
            <a:off x="500063" y="3143250"/>
            <a:ext cx="8072437" cy="954088"/>
          </a:xfrm>
          <a:prstGeom prst="rect">
            <a:avLst/>
          </a:prstGeom>
          <a:noFill/>
          <a:ln w="9525">
            <a:noFill/>
            <a:miter lim="800000"/>
            <a:headEnd/>
            <a:tailEnd/>
          </a:ln>
        </p:spPr>
        <p:txBody>
          <a:bodyPr>
            <a:spAutoFit/>
          </a:bodyPr>
          <a:lstStyle/>
          <a:p>
            <a:pPr algn="ctr"/>
            <a:r>
              <a:rPr lang="es-ES_tradnl" sz="2800"/>
              <a:t>La primera barrera es un gran puerta acorazada de acero oxidable de 16 toneladas de peso</a:t>
            </a:r>
          </a:p>
        </p:txBody>
      </p:sp>
    </p:spTree>
  </p:cSld>
  <p:clrMapOvr>
    <a:masterClrMapping/>
  </p:clrMapOvr>
  <p:transition spd="med">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5 Imagen" descr="puerta_camara_oro.jpg"/>
          <p:cNvPicPr>
            <a:picLocks noChangeAspect="1"/>
          </p:cNvPicPr>
          <p:nvPr/>
        </p:nvPicPr>
        <p:blipFill>
          <a:blip r:embed="rId3"/>
          <a:srcRect/>
          <a:stretch>
            <a:fillRect/>
          </a:stretch>
        </p:blipFill>
        <p:spPr bwMode="auto">
          <a:xfrm>
            <a:off x="1125538" y="0"/>
            <a:ext cx="6892925" cy="6858000"/>
          </a:xfrm>
          <a:prstGeom prst="rect">
            <a:avLst/>
          </a:prstGeom>
          <a:noFill/>
          <a:ln w="9525">
            <a:noFill/>
            <a:miter lim="800000"/>
            <a:headEnd/>
            <a:tailEnd/>
          </a:ln>
        </p:spPr>
      </p:pic>
    </p:spTree>
  </p:cSld>
  <p:clrMapOvr>
    <a:masterClrMapping/>
  </p:clrMapOvr>
  <p:transition spd="med">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5 Imagen" descr="caja2.jpg"/>
          <p:cNvPicPr>
            <a:picLocks noChangeAspect="1"/>
          </p:cNvPicPr>
          <p:nvPr/>
        </p:nvPicPr>
        <p:blipFill>
          <a:blip r:embed="rId3"/>
          <a:srcRect/>
          <a:stretch>
            <a:fillRect/>
          </a:stretch>
        </p:blipFill>
        <p:spPr bwMode="auto">
          <a:xfrm>
            <a:off x="0" y="0"/>
            <a:ext cx="9144000" cy="6000750"/>
          </a:xfrm>
          <a:prstGeom prst="rect">
            <a:avLst/>
          </a:prstGeom>
          <a:noFill/>
          <a:ln w="9525">
            <a:noFill/>
            <a:miter lim="800000"/>
            <a:headEnd/>
            <a:tailEnd/>
          </a:ln>
        </p:spPr>
      </p:pic>
      <p:sp>
        <p:nvSpPr>
          <p:cNvPr id="10243" name="6 Rectángulo"/>
          <p:cNvSpPr>
            <a:spLocks noChangeArrowheads="1"/>
          </p:cNvSpPr>
          <p:nvPr/>
        </p:nvSpPr>
        <p:spPr bwMode="auto">
          <a:xfrm>
            <a:off x="714375" y="6000750"/>
            <a:ext cx="7500938" cy="646113"/>
          </a:xfrm>
          <a:prstGeom prst="rect">
            <a:avLst/>
          </a:prstGeom>
          <a:noFill/>
          <a:ln w="9525">
            <a:noFill/>
            <a:miter lim="800000"/>
            <a:headEnd/>
            <a:tailEnd/>
          </a:ln>
        </p:spPr>
        <p:txBody>
          <a:bodyPr>
            <a:spAutoFit/>
          </a:bodyPr>
          <a:lstStyle/>
          <a:p>
            <a:pPr algn="ctr"/>
            <a:r>
              <a:rPr lang="es-ES_tradnl"/>
              <a:t>Para abrir la puerta son necesarias </a:t>
            </a:r>
            <a:r>
              <a:rPr lang="es-ES_tradnl" b="1"/>
              <a:t>dos</a:t>
            </a:r>
            <a:r>
              <a:rPr lang="es-ES_tradnl"/>
              <a:t> </a:t>
            </a:r>
            <a:r>
              <a:rPr lang="es-ES_tradnl" b="1"/>
              <a:t>llaves</a:t>
            </a:r>
            <a:r>
              <a:rPr lang="es-ES_tradnl"/>
              <a:t> que están custodiadas por importantes cargos del Banco. </a:t>
            </a:r>
          </a:p>
        </p:txBody>
      </p:sp>
    </p:spTree>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4 Rectángulo"/>
          <p:cNvSpPr>
            <a:spLocks noChangeArrowheads="1"/>
          </p:cNvSpPr>
          <p:nvPr/>
        </p:nvSpPr>
        <p:spPr bwMode="auto">
          <a:xfrm>
            <a:off x="1000125" y="2286000"/>
            <a:ext cx="7143750" cy="1938338"/>
          </a:xfrm>
          <a:prstGeom prst="rect">
            <a:avLst/>
          </a:prstGeom>
          <a:noFill/>
          <a:ln w="9525">
            <a:noFill/>
            <a:miter lim="800000"/>
            <a:headEnd/>
            <a:tailEnd/>
          </a:ln>
        </p:spPr>
        <p:txBody>
          <a:bodyPr>
            <a:spAutoFit/>
          </a:bodyPr>
          <a:lstStyle/>
          <a:p>
            <a:pPr algn="ctr"/>
            <a:r>
              <a:rPr lang="es-ES_tradnl" sz="2400"/>
              <a:t>Una vez superada esta puerta se accede a un largo túnel vertical de 36 metros de profundidad (ocho pisos) al que sólo puede bajarse a través de un ascensor. Para descender es necesaria una </a:t>
            </a:r>
            <a:r>
              <a:rPr lang="es-ES_tradnl" sz="2400" b="1"/>
              <a:t>llave que permite el uso del ascensor</a:t>
            </a:r>
            <a:r>
              <a:rPr lang="es-ES_tradnl" sz="2400"/>
              <a:t> fortificado. </a:t>
            </a:r>
          </a:p>
        </p:txBody>
      </p:sp>
    </p:spTree>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5 Rectángulo"/>
          <p:cNvSpPr>
            <a:spLocks noChangeArrowheads="1"/>
          </p:cNvSpPr>
          <p:nvPr/>
        </p:nvSpPr>
        <p:spPr bwMode="auto">
          <a:xfrm>
            <a:off x="642938" y="5143500"/>
            <a:ext cx="8143875" cy="708025"/>
          </a:xfrm>
          <a:prstGeom prst="rect">
            <a:avLst/>
          </a:prstGeom>
          <a:noFill/>
          <a:ln w="9525">
            <a:noFill/>
            <a:miter lim="800000"/>
            <a:headEnd/>
            <a:tailEnd/>
          </a:ln>
        </p:spPr>
        <p:txBody>
          <a:bodyPr>
            <a:spAutoFit/>
          </a:bodyPr>
          <a:lstStyle/>
          <a:p>
            <a:pPr algn="ctr"/>
            <a:r>
              <a:rPr lang="es-ES_tradnl" sz="2000"/>
              <a:t>A través de un pasillo subterráneo se accede a una 2ª puerta de acero de 14 toneladas </a:t>
            </a:r>
          </a:p>
        </p:txBody>
      </p:sp>
      <p:pic>
        <p:nvPicPr>
          <p:cNvPr id="12291" name="6 Imagen" descr="Caja_fuerte_Banco_Espana.jpg"/>
          <p:cNvPicPr>
            <a:picLocks noChangeAspect="1"/>
          </p:cNvPicPr>
          <p:nvPr/>
        </p:nvPicPr>
        <p:blipFill>
          <a:blip r:embed="rId3"/>
          <a:srcRect/>
          <a:stretch>
            <a:fillRect/>
          </a:stretch>
        </p:blipFill>
        <p:spPr bwMode="auto">
          <a:xfrm>
            <a:off x="1571625" y="571500"/>
            <a:ext cx="5875338" cy="4319588"/>
          </a:xfrm>
          <a:prstGeom prst="rect">
            <a:avLst/>
          </a:prstGeom>
          <a:noFill/>
          <a:ln w="9525">
            <a:noFill/>
            <a:miter lim="800000"/>
            <a:headEnd/>
            <a:tailEnd/>
          </a:ln>
        </p:spPr>
      </p:pic>
    </p:spTree>
  </p:cSld>
  <p:clrMapOvr>
    <a:masterClrMapping/>
  </p:clrMapOvr>
  <p:transition spd="med">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6 Imagen" descr="757711_drawbridge.jpg"/>
          <p:cNvPicPr>
            <a:picLocks noChangeAspect="1"/>
          </p:cNvPicPr>
          <p:nvPr/>
        </p:nvPicPr>
        <p:blipFill>
          <a:blip r:embed="rId3"/>
          <a:srcRect/>
          <a:stretch>
            <a:fillRect/>
          </a:stretch>
        </p:blipFill>
        <p:spPr bwMode="auto">
          <a:xfrm>
            <a:off x="500063" y="785813"/>
            <a:ext cx="3887787" cy="5184775"/>
          </a:xfrm>
          <a:prstGeom prst="rect">
            <a:avLst/>
          </a:prstGeom>
          <a:noFill/>
          <a:ln w="9525">
            <a:noFill/>
            <a:miter lim="800000"/>
            <a:headEnd/>
            <a:tailEnd/>
          </a:ln>
        </p:spPr>
      </p:pic>
      <p:sp>
        <p:nvSpPr>
          <p:cNvPr id="13315" name="7 Rectángulo"/>
          <p:cNvSpPr>
            <a:spLocks noChangeArrowheads="1"/>
          </p:cNvSpPr>
          <p:nvPr/>
        </p:nvSpPr>
        <p:spPr bwMode="auto">
          <a:xfrm>
            <a:off x="4786313" y="2714625"/>
            <a:ext cx="3857625" cy="1631950"/>
          </a:xfrm>
          <a:prstGeom prst="rect">
            <a:avLst/>
          </a:prstGeom>
          <a:noFill/>
          <a:ln w="9525">
            <a:noFill/>
            <a:miter lim="800000"/>
            <a:headEnd/>
            <a:tailEnd/>
          </a:ln>
        </p:spPr>
        <p:txBody>
          <a:bodyPr>
            <a:spAutoFit/>
          </a:bodyPr>
          <a:lstStyle/>
          <a:p>
            <a:pPr algn="ctr"/>
            <a:r>
              <a:rPr lang="es-ES_tradnl" sz="2000"/>
              <a:t>Tras la puerta nos encontraremos con un </a:t>
            </a:r>
            <a:r>
              <a:rPr lang="es-ES_tradnl" sz="2000" b="1"/>
              <a:t>foso</a:t>
            </a:r>
            <a:r>
              <a:rPr lang="es-ES_tradnl" sz="2000"/>
              <a:t> que sólo puede superarse mediante un </a:t>
            </a:r>
            <a:r>
              <a:rPr lang="es-ES_tradnl" sz="2000" b="1"/>
              <a:t>puente retráctil </a:t>
            </a:r>
            <a:r>
              <a:rPr lang="es-ES_tradnl" sz="2000"/>
              <a:t>al más puro estilo de la Edad Media </a:t>
            </a:r>
          </a:p>
        </p:txBody>
      </p:sp>
    </p:spTree>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5 Rectángulo"/>
          <p:cNvSpPr>
            <a:spLocks noChangeArrowheads="1"/>
          </p:cNvSpPr>
          <p:nvPr/>
        </p:nvSpPr>
        <p:spPr bwMode="auto">
          <a:xfrm>
            <a:off x="571500" y="4929188"/>
            <a:ext cx="7929563" cy="1016000"/>
          </a:xfrm>
          <a:prstGeom prst="rect">
            <a:avLst/>
          </a:prstGeom>
          <a:noFill/>
          <a:ln w="9525">
            <a:noFill/>
            <a:miter lim="800000"/>
            <a:headEnd/>
            <a:tailEnd/>
          </a:ln>
        </p:spPr>
        <p:txBody>
          <a:bodyPr>
            <a:spAutoFit/>
          </a:bodyPr>
          <a:lstStyle/>
          <a:p>
            <a:pPr algn="ctr"/>
            <a:r>
              <a:rPr lang="es-ES_tradnl" sz="2000"/>
              <a:t>Al cruzarlo nos encontraremos con la última puerta acorazada,</a:t>
            </a:r>
            <a:r>
              <a:rPr lang="es-ES_tradnl" sz="2000" b="1"/>
              <a:t> ésta de tan solo 8 toneladas </a:t>
            </a:r>
            <a:r>
              <a:rPr lang="es-ES_tradnl" sz="2000"/>
              <a:t>de peso, tras la cual se encuentra la Cámara del Oro. </a:t>
            </a:r>
          </a:p>
        </p:txBody>
      </p:sp>
      <p:pic>
        <p:nvPicPr>
          <p:cNvPr id="14339" name="7 Imagen" descr="Cámara acorazada en la sede del Banco de España en la calle Alcalá de Madrid..jpg"/>
          <p:cNvPicPr>
            <a:picLocks noChangeAspect="1"/>
          </p:cNvPicPr>
          <p:nvPr/>
        </p:nvPicPr>
        <p:blipFill>
          <a:blip r:embed="rId3"/>
          <a:srcRect/>
          <a:stretch>
            <a:fillRect/>
          </a:stretch>
        </p:blipFill>
        <p:spPr bwMode="auto">
          <a:xfrm>
            <a:off x="1857375" y="1285875"/>
            <a:ext cx="4800600" cy="3240088"/>
          </a:xfrm>
          <a:prstGeom prst="rect">
            <a:avLst/>
          </a:prstGeom>
          <a:noFill/>
          <a:ln w="9525">
            <a:noFill/>
            <a:miter lim="800000"/>
            <a:headEnd/>
            <a:tailEnd/>
          </a:ln>
        </p:spPr>
      </p:pic>
    </p:spTree>
  </p:cSld>
  <p:clrMapOvr>
    <a:masterClrMapping/>
  </p:clrMapOvr>
  <p:transition spd="med">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5 Imagen" descr="20070129elpmad_2.jpg"/>
          <p:cNvPicPr>
            <a:picLocks noChangeAspect="1"/>
          </p:cNvPicPr>
          <p:nvPr/>
        </p:nvPicPr>
        <p:blipFill>
          <a:blip r:embed="rId3"/>
          <a:srcRect/>
          <a:stretch>
            <a:fillRect/>
          </a:stretch>
        </p:blipFill>
        <p:spPr bwMode="auto">
          <a:xfrm>
            <a:off x="500063" y="357188"/>
            <a:ext cx="8124825" cy="5975350"/>
          </a:xfrm>
          <a:prstGeom prst="rect">
            <a:avLst/>
          </a:prstGeom>
          <a:noFill/>
          <a:ln w="9525">
            <a:noFill/>
            <a:miter lim="800000"/>
            <a:headEnd/>
            <a:tailEnd/>
          </a:ln>
        </p:spPr>
      </p:pic>
    </p:spTree>
  </p:cSld>
  <p:clrMapOvr>
    <a:masterClrMapping/>
  </p:clrMapOvr>
  <p:transition spd="med">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6 Rectángulo"/>
          <p:cNvSpPr>
            <a:spLocks noChangeArrowheads="1"/>
          </p:cNvSpPr>
          <p:nvPr/>
        </p:nvSpPr>
        <p:spPr bwMode="auto">
          <a:xfrm>
            <a:off x="571500" y="2928938"/>
            <a:ext cx="8001000" cy="1384300"/>
          </a:xfrm>
          <a:prstGeom prst="rect">
            <a:avLst/>
          </a:prstGeom>
          <a:noFill/>
          <a:ln w="9525">
            <a:noFill/>
            <a:miter lim="800000"/>
            <a:headEnd/>
            <a:tailEnd/>
          </a:ln>
        </p:spPr>
        <p:txBody>
          <a:bodyPr>
            <a:spAutoFit/>
          </a:bodyPr>
          <a:lstStyle/>
          <a:p>
            <a:pPr algn="ctr"/>
            <a:r>
              <a:rPr lang="es-ES_tradnl" sz="2800"/>
              <a:t>Y, por su puesto, </a:t>
            </a:r>
            <a:r>
              <a:rPr lang="es-ES_tradnl" sz="2800" b="1"/>
              <a:t>medidas de seguridad modernas</a:t>
            </a:r>
            <a:r>
              <a:rPr lang="es-ES_tradnl" sz="2800"/>
              <a:t>: Cámaras de vigilancia, sensores de movimiento, etc. </a:t>
            </a:r>
          </a:p>
        </p:txBody>
      </p:sp>
    </p:spTree>
  </p:cSld>
  <p:clrMapOvr>
    <a:masterClrMapping/>
  </p:clrMapOvr>
  <p:transition spd="med">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5 Rectángulo"/>
          <p:cNvSpPr>
            <a:spLocks noChangeArrowheads="1"/>
          </p:cNvSpPr>
          <p:nvPr/>
        </p:nvSpPr>
        <p:spPr bwMode="auto">
          <a:xfrm>
            <a:off x="714375" y="2274888"/>
            <a:ext cx="7358063" cy="2678112"/>
          </a:xfrm>
          <a:prstGeom prst="rect">
            <a:avLst/>
          </a:prstGeom>
          <a:noFill/>
          <a:ln w="9525">
            <a:noFill/>
            <a:miter lim="800000"/>
            <a:headEnd/>
            <a:tailEnd/>
          </a:ln>
        </p:spPr>
        <p:txBody>
          <a:bodyPr>
            <a:spAutoFit/>
          </a:bodyPr>
          <a:lstStyle/>
          <a:p>
            <a:pPr algn="ctr"/>
            <a:r>
              <a:rPr lang="es-ES_tradnl" sz="2400"/>
              <a:t>Las medidas de seguridad no acaban aquí, y es que en caso de que alguien consiguiera burlar estas medidas, las alarmas sonarían, todas las puertas acorazadas se cerrarían automáticamente, y los pasillos quedarían sellados. En este momento, el banco pondría en acción su arma secreta: </a:t>
            </a:r>
          </a:p>
          <a:p>
            <a:pPr algn="ctr"/>
            <a:r>
              <a:rPr lang="es-ES_tradnl" sz="2400" b="1"/>
              <a:t>el agua de la Cibeles</a:t>
            </a:r>
            <a:r>
              <a:rPr lang="es-ES_tradnl" sz="2400"/>
              <a:t>. </a:t>
            </a:r>
          </a:p>
        </p:txBody>
      </p:sp>
    </p:spTree>
  </p:cSld>
  <p:clrMapOvr>
    <a:masterClrMapping/>
  </p:clrMapOvr>
  <p:transition spd="med">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5 Rectángulo"/>
          <p:cNvSpPr>
            <a:spLocks noChangeArrowheads="1"/>
          </p:cNvSpPr>
          <p:nvPr/>
        </p:nvSpPr>
        <p:spPr bwMode="auto">
          <a:xfrm>
            <a:off x="714375" y="4429125"/>
            <a:ext cx="7715250" cy="1754188"/>
          </a:xfrm>
          <a:prstGeom prst="rect">
            <a:avLst/>
          </a:prstGeom>
          <a:noFill/>
          <a:ln w="9525">
            <a:noFill/>
            <a:miter lim="800000"/>
            <a:headEnd/>
            <a:tailEnd/>
          </a:ln>
        </p:spPr>
        <p:txBody>
          <a:bodyPr>
            <a:spAutoFit/>
          </a:bodyPr>
          <a:lstStyle/>
          <a:p>
            <a:pPr algn="ctr"/>
            <a:r>
              <a:rPr lang="es-ES_tradnl"/>
              <a:t>Por encima de la cámara acorazada, discurre un canal de aguas subterráneas llamado Canal de las Pascualas o de Oropesa, se trata de un extenso río subterráneo que abastece a la fuente de la Diosa Cibeles. En caso de que se asaltara la cámara acorazada, se activarían todas las alarmas y se pondría en marcha un sistema, capaz de inundar todas las instalaciones subterráneas en cuestión de segundos.</a:t>
            </a:r>
          </a:p>
        </p:txBody>
      </p:sp>
      <p:pic>
        <p:nvPicPr>
          <p:cNvPr id="18435" name="6 Imagen" descr="cibeles2.gif"/>
          <p:cNvPicPr>
            <a:picLocks noChangeAspect="1"/>
          </p:cNvPicPr>
          <p:nvPr/>
        </p:nvPicPr>
        <p:blipFill>
          <a:blip r:embed="rId3"/>
          <a:srcRect/>
          <a:stretch>
            <a:fillRect/>
          </a:stretch>
        </p:blipFill>
        <p:spPr bwMode="auto">
          <a:xfrm>
            <a:off x="1000125" y="285750"/>
            <a:ext cx="7151688" cy="4068763"/>
          </a:xfrm>
          <a:prstGeom prst="rect">
            <a:avLst/>
          </a:prstGeom>
          <a:noFill/>
          <a:ln w="9525">
            <a:noFill/>
            <a:miter lim="800000"/>
            <a:headEnd/>
            <a:tailEnd/>
          </a:ln>
        </p:spPr>
      </p:pic>
    </p:spTree>
  </p:cSld>
  <p:clrMapOvr>
    <a:masterClrMapping/>
  </p:clrMapOvr>
  <p:transition spd="med">
    <p:pull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6 Rectángulo"/>
          <p:cNvSpPr>
            <a:spLocks noChangeArrowheads="1"/>
          </p:cNvSpPr>
          <p:nvPr/>
        </p:nvSpPr>
        <p:spPr bwMode="auto">
          <a:xfrm>
            <a:off x="500063" y="2143125"/>
            <a:ext cx="8072437" cy="3232150"/>
          </a:xfrm>
          <a:prstGeom prst="rect">
            <a:avLst/>
          </a:prstGeom>
          <a:noFill/>
          <a:ln w="9525">
            <a:noFill/>
            <a:miter lim="800000"/>
            <a:headEnd/>
            <a:tailEnd/>
          </a:ln>
        </p:spPr>
        <p:txBody>
          <a:bodyPr>
            <a:spAutoFit/>
          </a:bodyPr>
          <a:lstStyle/>
          <a:p>
            <a:pPr algn="ctr"/>
            <a:r>
              <a:rPr lang="es-ES_tradnl" sz="2400"/>
              <a:t>Este singular sistema nunca ha entrado en funcionamiento ya que nadie ha intentado atracar las dependencias del Banco de España, consideradas como una de las más seguras del mundo. Si todavía estás pensando en emular a Tom Cruise en su película Misión Imposible, piénsatelo dos veces antes de hacerlo o tendrás que vértelas con la </a:t>
            </a:r>
            <a:r>
              <a:rPr lang="es-ES_tradnl" sz="2400" b="1"/>
              <a:t>Diosa Cibeles</a:t>
            </a:r>
            <a:r>
              <a:rPr lang="es-ES_tradnl" sz="2400"/>
              <a:t>.</a:t>
            </a:r>
            <a:r>
              <a:rPr lang="es-ES_tradnl"/>
              <a:t/>
            </a:r>
            <a:br>
              <a:rPr lang="es-ES_tradnl"/>
            </a:br>
            <a:r>
              <a:rPr lang="es-ES_tradnl"/>
              <a:t/>
            </a:r>
            <a:br>
              <a:rPr lang="es-ES_tradnl"/>
            </a:br>
            <a:endParaRPr lang="es-ES_tradnl"/>
          </a:p>
        </p:txBody>
      </p:sp>
    </p:spTree>
  </p:cSld>
  <p:clrMapOvr>
    <a:masterClrMapping/>
  </p:clrMapOvr>
  <p:transition spd="med">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5 Imagen" descr="JIIU.png"/>
          <p:cNvPicPr>
            <a:picLocks noChangeAspect="1"/>
          </p:cNvPicPr>
          <p:nvPr/>
        </p:nvPicPr>
        <p:blipFill>
          <a:blip r:embed="rId3"/>
          <a:srcRect/>
          <a:stretch>
            <a:fillRect/>
          </a:stretch>
        </p:blipFill>
        <p:spPr bwMode="auto">
          <a:xfrm>
            <a:off x="747713" y="547688"/>
            <a:ext cx="7648575" cy="5762625"/>
          </a:xfrm>
          <a:prstGeom prst="rect">
            <a:avLst/>
          </a:prstGeom>
          <a:noFill/>
          <a:ln w="9525">
            <a:noFill/>
            <a:miter lim="800000"/>
            <a:headEnd/>
            <a:tailEnd/>
          </a:ln>
        </p:spPr>
      </p:pic>
    </p:spTree>
  </p:cSld>
  <p:clrMapOvr>
    <a:masterClrMapping/>
  </p:clrMapOvr>
  <p:transition spd="med">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5 Rectángulo"/>
          <p:cNvSpPr>
            <a:spLocks noChangeArrowheads="1"/>
          </p:cNvSpPr>
          <p:nvPr/>
        </p:nvSpPr>
        <p:spPr bwMode="auto">
          <a:xfrm>
            <a:off x="500063" y="857250"/>
            <a:ext cx="8286750" cy="708025"/>
          </a:xfrm>
          <a:prstGeom prst="rect">
            <a:avLst/>
          </a:prstGeom>
          <a:noFill/>
          <a:ln w="9525">
            <a:noFill/>
            <a:miter lim="800000"/>
            <a:headEnd/>
            <a:tailEnd/>
          </a:ln>
        </p:spPr>
        <p:txBody>
          <a:bodyPr>
            <a:spAutoFit/>
          </a:bodyPr>
          <a:lstStyle/>
          <a:p>
            <a:r>
              <a:rPr lang="es-ES_tradnl" sz="2000"/>
              <a:t>Si consiguiésemos llegar a la cámara nos encontraríamos en una nave dividida en cinco secciones donde se guardan entre otras cosas:</a:t>
            </a:r>
          </a:p>
        </p:txBody>
      </p:sp>
      <p:sp>
        <p:nvSpPr>
          <p:cNvPr id="21507" name="6 Rectángulo"/>
          <p:cNvSpPr>
            <a:spLocks noChangeArrowheads="1"/>
          </p:cNvSpPr>
          <p:nvPr/>
        </p:nvSpPr>
        <p:spPr bwMode="auto">
          <a:xfrm>
            <a:off x="928688" y="1643063"/>
            <a:ext cx="7358062" cy="1138237"/>
          </a:xfrm>
          <a:prstGeom prst="rect">
            <a:avLst/>
          </a:prstGeom>
          <a:noFill/>
          <a:ln w="9525">
            <a:noFill/>
            <a:miter lim="800000"/>
            <a:headEnd/>
            <a:tailEnd/>
          </a:ln>
        </p:spPr>
        <p:txBody>
          <a:bodyPr>
            <a:spAutoFit/>
          </a:bodyPr>
          <a:lstStyle/>
          <a:p>
            <a:r>
              <a:rPr lang="es-ES_tradnl" sz="2800" b="1"/>
              <a:t>-</a:t>
            </a:r>
            <a:r>
              <a:rPr lang="es-ES_tradnl" sz="2000" b="1" u="sng"/>
              <a:t>Monedas de oro</a:t>
            </a:r>
            <a:r>
              <a:rPr lang="es-ES_tradnl" sz="2000"/>
              <a:t>: </a:t>
            </a:r>
          </a:p>
          <a:p>
            <a:r>
              <a:rPr lang="es-ES_tradnl" sz="2000"/>
              <a:t>Forman parte del Tesoro Artístico, y constituyen unas de las     colecciones numismáticas más importantes del mundo.</a:t>
            </a:r>
            <a:r>
              <a:rPr lang="es-ES_tradnl"/>
              <a:t> </a:t>
            </a:r>
          </a:p>
        </p:txBody>
      </p:sp>
      <p:sp>
        <p:nvSpPr>
          <p:cNvPr id="21508" name="7 Rectángulo"/>
          <p:cNvSpPr>
            <a:spLocks noChangeArrowheads="1"/>
          </p:cNvSpPr>
          <p:nvPr/>
        </p:nvSpPr>
        <p:spPr bwMode="auto">
          <a:xfrm>
            <a:off x="857250" y="2643188"/>
            <a:ext cx="6929438" cy="2432050"/>
          </a:xfrm>
          <a:prstGeom prst="rect">
            <a:avLst/>
          </a:prstGeom>
          <a:noFill/>
          <a:ln w="9525">
            <a:noFill/>
            <a:miter lim="800000"/>
            <a:headEnd/>
            <a:tailEnd/>
          </a:ln>
        </p:spPr>
        <p:txBody>
          <a:bodyPr>
            <a:spAutoFit/>
          </a:bodyPr>
          <a:lstStyle/>
          <a:p>
            <a:r>
              <a:rPr lang="es-ES_tradnl" sz="3200" b="1"/>
              <a:t>-</a:t>
            </a:r>
            <a:r>
              <a:rPr lang="es-ES_tradnl" sz="2000" b="1" u="sng"/>
              <a:t>Lingotes de oro</a:t>
            </a:r>
            <a:r>
              <a:rPr lang="es-ES_tradnl" sz="2000"/>
              <a:t>: </a:t>
            </a:r>
          </a:p>
          <a:p>
            <a:r>
              <a:rPr lang="es-ES_tradnl" sz="2000"/>
              <a:t>El tamaño de cada uno de ellos es similar al de una tableta de chocolate, aunque algo más pesados, 12,5 kilos, y también más caros, 120.000 euros cada uno. Entre estos lingotes estaba el famoso “oro de Moscú”. Además,</a:t>
            </a:r>
            <a:r>
              <a:rPr lang="es-ES_tradnl" sz="2000" b="1"/>
              <a:t> </a:t>
            </a:r>
            <a:r>
              <a:rPr lang="es-ES_tradnl" sz="2000"/>
              <a:t>el Banco de España todavía guarda en la cámara 38 lingotes de oro nazi de procedencia judía. </a:t>
            </a:r>
          </a:p>
        </p:txBody>
      </p:sp>
      <p:sp>
        <p:nvSpPr>
          <p:cNvPr id="21509" name="8 Rectángulo"/>
          <p:cNvSpPr>
            <a:spLocks noChangeArrowheads="1"/>
          </p:cNvSpPr>
          <p:nvPr/>
        </p:nvSpPr>
        <p:spPr bwMode="auto">
          <a:xfrm>
            <a:off x="785813" y="4929188"/>
            <a:ext cx="8358187" cy="830262"/>
          </a:xfrm>
          <a:prstGeom prst="rect">
            <a:avLst/>
          </a:prstGeom>
          <a:noFill/>
          <a:ln w="9525">
            <a:noFill/>
            <a:miter lim="800000"/>
            <a:headEnd/>
            <a:tailEnd/>
          </a:ln>
        </p:spPr>
        <p:txBody>
          <a:bodyPr>
            <a:spAutoFit/>
          </a:bodyPr>
          <a:lstStyle/>
          <a:p>
            <a:r>
              <a:rPr lang="es-ES_tradnl" sz="2800" b="1"/>
              <a:t>-</a:t>
            </a:r>
            <a:r>
              <a:rPr lang="es-ES_tradnl" sz="2000" b="1" u="sng"/>
              <a:t>Las joyas </a:t>
            </a:r>
            <a:r>
              <a:rPr lang="es-ES_tradnl" sz="2000"/>
              <a:t>aún no reclamadas desde que finalizó la </a:t>
            </a:r>
          </a:p>
          <a:p>
            <a:r>
              <a:rPr lang="es-ES_tradnl" sz="2000"/>
              <a:t> Guerra Civil</a:t>
            </a:r>
            <a:endParaRPr lang="es-ES_tradnl"/>
          </a:p>
        </p:txBody>
      </p:sp>
    </p:spTree>
  </p:cSld>
  <p:clrMapOvr>
    <a:masterClrMapping/>
  </p:clrMapOvr>
  <p:transition spd="med">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5 Rectángulo"/>
          <p:cNvSpPr>
            <a:spLocks noChangeArrowheads="1"/>
          </p:cNvSpPr>
          <p:nvPr/>
        </p:nvSpPr>
        <p:spPr bwMode="auto">
          <a:xfrm>
            <a:off x="928688" y="571500"/>
            <a:ext cx="7143750" cy="1938338"/>
          </a:xfrm>
          <a:prstGeom prst="rect">
            <a:avLst/>
          </a:prstGeom>
          <a:noFill/>
          <a:ln w="9525">
            <a:noFill/>
            <a:miter lim="800000"/>
            <a:headEnd/>
            <a:tailEnd/>
          </a:ln>
        </p:spPr>
        <p:txBody>
          <a:bodyPr>
            <a:spAutoFit/>
          </a:bodyPr>
          <a:lstStyle/>
          <a:p>
            <a:pPr algn="ctr"/>
            <a:r>
              <a:rPr lang="es-ES_tradnl" sz="2400" b="1"/>
              <a:t>Como curiosidad</a:t>
            </a:r>
            <a:r>
              <a:rPr lang="es-ES_tradnl" sz="2400"/>
              <a:t>: Durante la Guerra Civil, tres familias vivieron en esta caja fuerte -en el cuarto de los vigilantes- para evitar los bombardeos. Incluso, se produjo un nacimiento, el del torero Víctor Martínez “Vitín”.</a:t>
            </a:r>
          </a:p>
        </p:txBody>
      </p:sp>
      <p:pic>
        <p:nvPicPr>
          <p:cNvPr id="22531" name="7 Imagen" descr="camaraacorazadabe.JPG"/>
          <p:cNvPicPr>
            <a:picLocks noChangeAspect="1"/>
          </p:cNvPicPr>
          <p:nvPr/>
        </p:nvPicPr>
        <p:blipFill>
          <a:blip r:embed="rId3"/>
          <a:srcRect/>
          <a:stretch>
            <a:fillRect/>
          </a:stretch>
        </p:blipFill>
        <p:spPr bwMode="auto">
          <a:xfrm>
            <a:off x="2071688" y="2571750"/>
            <a:ext cx="4838700" cy="3060700"/>
          </a:xfrm>
          <a:prstGeom prst="rect">
            <a:avLst/>
          </a:prstGeom>
          <a:noFill/>
          <a:ln w="9525">
            <a:noFill/>
            <a:miter lim="800000"/>
            <a:headEnd/>
            <a:tailEnd/>
          </a:ln>
        </p:spPr>
      </p:pic>
      <p:sp>
        <p:nvSpPr>
          <p:cNvPr id="22532" name="8 Rectángulo"/>
          <p:cNvSpPr>
            <a:spLocks noChangeArrowheads="1"/>
          </p:cNvSpPr>
          <p:nvPr/>
        </p:nvSpPr>
        <p:spPr bwMode="auto">
          <a:xfrm>
            <a:off x="571500" y="5643563"/>
            <a:ext cx="8001000" cy="307975"/>
          </a:xfrm>
          <a:prstGeom prst="rect">
            <a:avLst/>
          </a:prstGeom>
          <a:noFill/>
          <a:ln w="9525">
            <a:noFill/>
            <a:miter lim="800000"/>
            <a:headEnd/>
            <a:tailEnd/>
          </a:ln>
        </p:spPr>
        <p:txBody>
          <a:bodyPr>
            <a:spAutoFit/>
          </a:bodyPr>
          <a:lstStyle/>
          <a:p>
            <a:pPr algn="ctr"/>
            <a:r>
              <a:rPr lang="es-ES_tradnl" sz="1400"/>
              <a:t>Inauguración de la Cámara acorazada del Banco de España, Madrid (1936) </a:t>
            </a:r>
          </a:p>
        </p:txBody>
      </p:sp>
    </p:spTree>
  </p:cSld>
  <p:clrMapOvr>
    <a:masterClrMapping/>
  </p:clrMapOvr>
  <p:transition spd="med">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6 Rectángulo"/>
          <p:cNvSpPr>
            <a:spLocks noChangeArrowheads="1"/>
          </p:cNvSpPr>
          <p:nvPr/>
        </p:nvSpPr>
        <p:spPr bwMode="auto">
          <a:xfrm>
            <a:off x="642938" y="2428875"/>
            <a:ext cx="7929562" cy="2308225"/>
          </a:xfrm>
          <a:prstGeom prst="rect">
            <a:avLst/>
          </a:prstGeom>
          <a:noFill/>
          <a:ln w="9525">
            <a:noFill/>
            <a:miter lim="800000"/>
            <a:headEnd/>
            <a:tailEnd/>
          </a:ln>
        </p:spPr>
        <p:txBody>
          <a:bodyPr>
            <a:spAutoFit/>
          </a:bodyPr>
          <a:lstStyle/>
          <a:p>
            <a:pPr algn="ctr"/>
            <a:r>
              <a:rPr lang="es-ES_tradnl" sz="2400"/>
              <a:t>En la actualidad, el Banco de España cede camaretas a distintos organismos de la Administración. El Ministerio de Hacienda, el de Justicia o el Defensor del Pueblo son algunas de las instituciones que disponen de un lugar reservado en este lugar, una de las mayores y más seguras cajas fuertes del mundo.</a:t>
            </a:r>
          </a:p>
        </p:txBody>
      </p:sp>
    </p:spTree>
  </p:cSld>
  <p:clrMapOvr>
    <a:masterClrMapping/>
  </p:clrMapOvr>
  <p:transition spd="med">
    <p:pull/>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Rectángulo"/>
          <p:cNvPicPr>
            <a:picLocks noChangeArrowheads="1"/>
          </p:cNvPicPr>
          <p:nvPr/>
        </p:nvPicPr>
        <p:blipFill>
          <a:blip r:embed="rId3"/>
          <a:srcRect/>
          <a:stretch>
            <a:fillRect/>
          </a:stretch>
        </p:blipFill>
        <p:spPr bwMode="auto">
          <a:xfrm>
            <a:off x="2928938" y="2143125"/>
            <a:ext cx="3276600" cy="2124075"/>
          </a:xfrm>
          <a:prstGeom prst="rect">
            <a:avLst/>
          </a:prstGeom>
          <a:noFill/>
          <a:ln w="9525">
            <a:noFill/>
            <a:miter lim="800000"/>
            <a:headEnd/>
            <a:tailEnd/>
          </a:ln>
        </p:spPr>
      </p:pic>
      <p:pic>
        <p:nvPicPr>
          <p:cNvPr id="8" name="7 Imagen" descr="cibeles-corvette.png"/>
          <p:cNvPicPr>
            <a:picLocks noChangeAspect="1"/>
          </p:cNvPicPr>
          <p:nvPr/>
        </p:nvPicPr>
        <p:blipFill>
          <a:blip r:embed="rId4"/>
          <a:srcRect/>
          <a:stretch>
            <a:fillRect/>
          </a:stretch>
        </p:blipFill>
        <p:spPr bwMode="auto">
          <a:xfrm>
            <a:off x="1643063" y="1428750"/>
            <a:ext cx="5721350" cy="3887788"/>
          </a:xfrm>
          <a:prstGeom prst="rect">
            <a:avLst/>
          </a:prstGeom>
          <a:noFill/>
          <a:ln w="9525">
            <a:noFill/>
            <a:miter lim="800000"/>
            <a:headEnd/>
            <a:tailEnd/>
          </a:ln>
        </p:spPr>
      </p:pic>
    </p:spTree>
  </p:cSld>
  <p:clrMapOvr>
    <a:masterClrMapping/>
  </p:clrMapOvr>
  <p:transition spd="med">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2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
                                          </p:val>
                                        </p:tav>
                                        <p:tav tm="100000">
                                          <p:val>
                                            <p:strVal val="#ppt_w"/>
                                          </p:val>
                                        </p:tav>
                                      </p:tavLst>
                                    </p:anim>
                                    <p:anim calcmode="lin" valueType="num">
                                      <p:cBhvr>
                                        <p:cTn id="13" dur="1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OGO CREACION PROPI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LOGO CREACION PROPIA</Template>
  <TotalTime>4</TotalTime>
  <Words>978</Words>
  <Application>Microsoft Office PowerPoint</Application>
  <PresentationFormat>Presentación en pantalla (4:3)</PresentationFormat>
  <Paragraphs>82</Paragraphs>
  <Slides>24</Slides>
  <Notes>23</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LOGO CREACION PROPIA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2013-09-09T09:12:23Z</dcterms:created>
  <dcterms:modified xsi:type="dcterms:W3CDTF">2013-09-09T09:17:13Z</dcterms:modified>
</cp:coreProperties>
</file>