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261" r:id="rId44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265C"/>
    <a:srgbClr val="2E49D5"/>
    <a:srgbClr val="F6F6F6"/>
    <a:srgbClr val="C0D7F5"/>
    <a:srgbClr val="C6D8D2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36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D4AAC-378A-4E7D-8A03-E33221AFE46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286190-ADCD-4626-89B0-E42525E1A2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445F2-5ACC-48BE-B11D-1580A038A8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994E70-EB09-445D-BC4C-19462F446D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4A88F-A0E4-4D9E-A3FF-6FA42053F4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2FDC1-BF14-4DC4-980B-E460AF5C6C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91807-E96A-45C2-8371-EE4C00EE096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DECB7E-8A8F-4436-A27B-C2FB14BFD73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4FE08-F056-4659-9C5B-279B63A6AE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B21C9-F408-4881-8B57-4C8F3651A5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19953F-270A-4932-A943-997B0FB4441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E968B0-7C5C-45AF-B9AB-524EFFBB8DA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Irak" TargetMode="External"/><Relationship Id="rId3" Type="http://schemas.openxmlformats.org/officeDocument/2006/relationships/image" Target="../media/image1.jpeg"/><Relationship Id="rId7" Type="http://schemas.openxmlformats.org/officeDocument/2006/relationships/hyperlink" Target="http://fr.wikipedia.org/wiki/Arabie_saoudite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r.wikipedia.org/wiki/Isra%C3%ABl" TargetMode="External"/><Relationship Id="rId11" Type="http://schemas.openxmlformats.org/officeDocument/2006/relationships/hyperlink" Target="http://fr.wikipedia.org/wiki/Mer_Rouge" TargetMode="External"/><Relationship Id="rId5" Type="http://schemas.openxmlformats.org/officeDocument/2006/relationships/hyperlink" Target="http://fr.wikipedia.org/wiki/Cisjordanie" TargetMode="External"/><Relationship Id="rId10" Type="http://schemas.openxmlformats.org/officeDocument/2006/relationships/hyperlink" Target="http://fr.wikipedia.org/wiki/Mer_Morte" TargetMode="External"/><Relationship Id="rId4" Type="http://schemas.openxmlformats.org/officeDocument/2006/relationships/image" Target="../media/image2.jpeg"/><Relationship Id="rId9" Type="http://schemas.openxmlformats.org/officeDocument/2006/relationships/hyperlink" Target="http://fr.wikipedia.org/wiki/Syrie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412242" y="1998083"/>
            <a:ext cx="5857916" cy="1500196"/>
          </a:xfrm>
          <a:prstGeom prst="rect">
            <a:avLst/>
          </a:prstGeom>
          <a:noFill/>
        </p:spPr>
        <p:txBody>
          <a:bodyPr lIns="91405" tIns="45702" rIns="91405" bIns="45702">
            <a:prstTxWarp prst="textPlain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000" b="1" dirty="0">
                <a:ln w="17780" cmpd="sng">
                  <a:solidFill>
                    <a:srgbClr val="800000"/>
                  </a:solidFill>
                  <a:prstDash val="solid"/>
                  <a:miter lim="800000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onotype Corsiva" pitchFamily="66" charset="0"/>
              </a:rPr>
              <a:t> Jordania</a:t>
            </a:r>
          </a:p>
        </p:txBody>
      </p:sp>
      <p:pic>
        <p:nvPicPr>
          <p:cNvPr id="2051" name="Image 7" descr="jordani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475" y="3789364"/>
            <a:ext cx="23050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7" hidden="1"/>
          <p:cNvSpPr>
            <a:spLocks noChangeArrowheads="1"/>
          </p:cNvSpPr>
          <p:nvPr/>
        </p:nvSpPr>
        <p:spPr bwMode="auto">
          <a:xfrm>
            <a:off x="2214563" y="642938"/>
            <a:ext cx="4572000" cy="1754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r>
              <a:rPr lang="fr-FR"/>
              <a:t>La </a:t>
            </a:r>
            <a:r>
              <a:rPr lang="fr-FR" b="1"/>
              <a:t>Jordanie</a:t>
            </a:r>
            <a:r>
              <a:rPr lang="fr-FR"/>
              <a:t> est bordé à l'ouest par les Territoires palestiniens de </a:t>
            </a:r>
            <a:r>
              <a:rPr lang="fr-FR">
                <a:hlinkClick r:id="rId5" action="ppaction://hlinkfile" tooltip="Cisjordanie"/>
              </a:rPr>
              <a:t>Cisjordanie</a:t>
            </a:r>
            <a:r>
              <a:rPr lang="fr-FR"/>
              <a:t> et </a:t>
            </a:r>
            <a:r>
              <a:rPr lang="fr-FR">
                <a:hlinkClick r:id="rId6" action="ppaction://hlinkfile" tooltip="Israël"/>
              </a:rPr>
              <a:t>Israël</a:t>
            </a:r>
            <a:r>
              <a:rPr lang="fr-FR"/>
              <a:t>, au sud par l'</a:t>
            </a:r>
            <a:r>
              <a:rPr lang="fr-FR">
                <a:hlinkClick r:id="rId7" action="ppaction://hlinkfile" tooltip="Arabie saoudite"/>
              </a:rPr>
              <a:t>Arabie saoudite</a:t>
            </a:r>
            <a:r>
              <a:rPr lang="fr-FR"/>
              <a:t>, à l'est par l'</a:t>
            </a:r>
            <a:r>
              <a:rPr lang="fr-FR">
                <a:hlinkClick r:id="rId8" action="ppaction://hlinkfile" tooltip="Irak"/>
              </a:rPr>
              <a:t>Irak</a:t>
            </a:r>
            <a:r>
              <a:rPr lang="fr-FR"/>
              <a:t> et au nord par la </a:t>
            </a:r>
            <a:r>
              <a:rPr lang="fr-FR">
                <a:hlinkClick r:id="rId9" action="ppaction://hlinkfile" tooltip="Syrie"/>
              </a:rPr>
              <a:t>Syrie</a:t>
            </a:r>
            <a:r>
              <a:rPr lang="fr-FR"/>
              <a:t>, avec en outre un accès à la </a:t>
            </a:r>
            <a:r>
              <a:rPr lang="fr-FR">
                <a:hlinkClick r:id="rId10" action="ppaction://hlinkfile" tooltip="Mer Morte"/>
              </a:rPr>
              <a:t>mer Morte</a:t>
            </a:r>
            <a:r>
              <a:rPr lang="fr-FR"/>
              <a:t> et à la </a:t>
            </a:r>
            <a:r>
              <a:rPr lang="fr-FR">
                <a:hlinkClick r:id="rId11" action="ppaction://hlinkfile" tooltip="Mer Rouge"/>
              </a:rPr>
              <a:t>mer Rouge</a:t>
            </a:r>
            <a:r>
              <a:rPr lang="fr-FR"/>
              <a:t>.</a:t>
            </a:r>
          </a:p>
        </p:txBody>
      </p:sp>
      <p:sp>
        <p:nvSpPr>
          <p:cNvPr id="2053" name="4 CuadroTexto"/>
          <p:cNvSpPr txBox="1">
            <a:spLocks noChangeArrowheads="1"/>
          </p:cNvSpPr>
          <p:nvPr/>
        </p:nvSpPr>
        <p:spPr bwMode="auto">
          <a:xfrm>
            <a:off x="7143750" y="6500814"/>
            <a:ext cx="1107925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5" tIns="45702" rIns="91405" bIns="45702">
            <a:spAutoFit/>
          </a:bodyPr>
          <a:lstStyle/>
          <a:p>
            <a:r>
              <a:rPr lang="es-ES" b="1">
                <a:solidFill>
                  <a:srgbClr val="C00000"/>
                </a:solidFill>
              </a:rPr>
              <a:t>4-4-2013</a:t>
            </a:r>
          </a:p>
        </p:txBody>
      </p:sp>
    </p:spTree>
  </p:cSld>
  <p:clrMapOvr>
    <a:masterClrMapping/>
  </p:clrMapOvr>
  <p:transition spd="med">
    <p:dissolve/>
    <p:sndAc>
      <p:stSnd loop="1">
        <p:snd r:embed="rId2" name="Pétra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23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38100" cap="sq">
            <a:solidFill>
              <a:srgbClr val="000000"/>
            </a:solidFill>
            <a:miter lim="800000"/>
            <a:headEnd/>
            <a:tailEnd/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  <p:sp>
        <p:nvSpPr>
          <p:cNvPr id="3075" name="ZoneTexte 3"/>
          <p:cNvSpPr txBox="1">
            <a:spLocks noChangeArrowheads="1"/>
          </p:cNvSpPr>
          <p:nvPr/>
        </p:nvSpPr>
        <p:spPr bwMode="auto">
          <a:xfrm>
            <a:off x="0" y="188913"/>
            <a:ext cx="3384550" cy="400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2000" b="1" i="1" dirty="0">
                <a:solidFill>
                  <a:schemeClr val="bg1"/>
                </a:solidFill>
              </a:rPr>
              <a:t>La </a:t>
            </a:r>
            <a:r>
              <a:rPr lang="fr-FR" sz="2000" b="1" i="1" dirty="0" err="1">
                <a:solidFill>
                  <a:schemeClr val="bg1"/>
                </a:solidFill>
              </a:rPr>
              <a:t>familia</a:t>
            </a:r>
            <a:r>
              <a:rPr lang="fr-FR" sz="2000" b="1" i="1" dirty="0">
                <a:solidFill>
                  <a:schemeClr val="bg1"/>
                </a:solidFill>
              </a:rPr>
              <a:t> Real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 (23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099" name="ZoneTexte 2"/>
          <p:cNvSpPr txBox="1">
            <a:spLocks noChangeArrowheads="1"/>
          </p:cNvSpPr>
          <p:nvPr/>
        </p:nvSpPr>
        <p:spPr bwMode="auto">
          <a:xfrm>
            <a:off x="7786688" y="1285875"/>
            <a:ext cx="46037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endParaRPr lang="es-ES"/>
          </a:p>
        </p:txBody>
      </p:sp>
      <p:sp>
        <p:nvSpPr>
          <p:cNvPr id="4100" name="ZoneTexte 4"/>
          <p:cNvSpPr txBox="1">
            <a:spLocks noChangeArrowheads="1"/>
          </p:cNvSpPr>
          <p:nvPr/>
        </p:nvSpPr>
        <p:spPr bwMode="auto">
          <a:xfrm>
            <a:off x="1500188" y="142876"/>
            <a:ext cx="6286500" cy="70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2000" b="1" i="1" dirty="0"/>
              <a:t>Amman : </a:t>
            </a:r>
            <a:r>
              <a:rPr lang="fr-FR" i="1" dirty="0"/>
              <a:t>capital de </a:t>
            </a:r>
            <a:r>
              <a:rPr lang="fr-FR" i="1" dirty="0" err="1"/>
              <a:t>Jordania</a:t>
            </a:r>
            <a:r>
              <a:rPr lang="fr-FR" i="1" dirty="0"/>
              <a:t> desde1921</a:t>
            </a:r>
          </a:p>
          <a:p>
            <a:pPr algn="ctr"/>
            <a:endParaRPr lang="fr-FR" sz="2000" i="1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5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39688"/>
            <a:ext cx="9144000" cy="68564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123" name="ZoneTexte 2"/>
          <p:cNvSpPr txBox="1">
            <a:spLocks noChangeArrowheads="1"/>
          </p:cNvSpPr>
          <p:nvPr/>
        </p:nvSpPr>
        <p:spPr bwMode="auto">
          <a:xfrm>
            <a:off x="1571625" y="214314"/>
            <a:ext cx="6072188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b="1" i="1" dirty="0"/>
              <a:t>Amman : </a:t>
            </a:r>
            <a:r>
              <a:rPr lang="fr-FR" sz="1600" i="1" dirty="0"/>
              <a:t>con su </a:t>
            </a:r>
            <a:r>
              <a:rPr lang="fr-FR" sz="1600" i="1" dirty="0" err="1"/>
              <a:t>teatro</a:t>
            </a:r>
            <a:r>
              <a:rPr lang="fr-FR" sz="1600" i="1" dirty="0"/>
              <a:t> romano, vista de la </a:t>
            </a:r>
            <a:r>
              <a:rPr lang="fr-FR" sz="1600" i="1" dirty="0" err="1"/>
              <a:t>ciudadela</a:t>
            </a:r>
            <a:endParaRPr lang="fr-FR" sz="1600" i="1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 (2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2000250" y="214314"/>
            <a:ext cx="5786438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/>
              <a:t>La ciudadela de Amman con el templo de Hércules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 (28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171" name="ZoneTexte 2"/>
          <p:cNvSpPr txBox="1">
            <a:spLocks noChangeArrowheads="1"/>
          </p:cNvSpPr>
          <p:nvPr/>
        </p:nvSpPr>
        <p:spPr bwMode="auto">
          <a:xfrm>
            <a:off x="0" y="1"/>
            <a:ext cx="9144000" cy="892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b="1" i="1" dirty="0"/>
              <a:t>El Qasr </a:t>
            </a:r>
            <a:r>
              <a:rPr lang="fr-FR" b="1" i="1" dirty="0" err="1"/>
              <a:t>Amra</a:t>
            </a:r>
            <a:r>
              <a:rPr lang="fr-FR" b="1" i="1" dirty="0"/>
              <a:t> </a:t>
            </a:r>
            <a:r>
              <a:rPr lang="fr-FR" i="1" dirty="0"/>
              <a:t>:  </a:t>
            </a:r>
            <a:r>
              <a:rPr lang="fr-FR" sz="1600" b="1" i="1" dirty="0"/>
              <a:t>la </a:t>
            </a:r>
            <a:r>
              <a:rPr lang="fr-FR" sz="1600" b="1" i="1" dirty="0" err="1"/>
              <a:t>maravilla</a:t>
            </a:r>
            <a:r>
              <a:rPr lang="fr-FR" sz="1600" b="1" i="1" dirty="0"/>
              <a:t> de los </a:t>
            </a:r>
            <a:r>
              <a:rPr lang="fr-FR" sz="1600" b="1" i="1" dirty="0" err="1"/>
              <a:t>castillos</a:t>
            </a:r>
            <a:r>
              <a:rPr lang="fr-FR" sz="1600" b="1" i="1" dirty="0"/>
              <a:t> </a:t>
            </a:r>
            <a:r>
              <a:rPr lang="fr-FR" sz="1600" b="1" i="1" dirty="0" err="1"/>
              <a:t>del</a:t>
            </a:r>
            <a:r>
              <a:rPr lang="fr-FR" sz="1600" b="1" i="1" dirty="0"/>
              <a:t> </a:t>
            </a:r>
            <a:r>
              <a:rPr lang="fr-FR" sz="1600" b="1" i="1" dirty="0" err="1"/>
              <a:t>desierto</a:t>
            </a:r>
            <a:endParaRPr lang="fr-FR" sz="1600" b="1" i="1" dirty="0"/>
          </a:p>
          <a:p>
            <a:pPr algn="ctr"/>
            <a:r>
              <a:rPr lang="fr-FR" i="1" dirty="0"/>
              <a:t> Es </a:t>
            </a:r>
            <a:r>
              <a:rPr lang="fr-FR" sz="1600" i="1" dirty="0" err="1"/>
              <a:t>patrimonio</a:t>
            </a:r>
            <a:r>
              <a:rPr lang="fr-FR" sz="1600" i="1" dirty="0"/>
              <a:t> </a:t>
            </a:r>
            <a:r>
              <a:rPr lang="fr-FR" sz="1600" i="1" dirty="0" err="1"/>
              <a:t>mundial</a:t>
            </a:r>
            <a:r>
              <a:rPr lang="fr-FR" sz="1600" i="1" dirty="0"/>
              <a:t> de la Unesco en 1985 </a:t>
            </a:r>
            <a:r>
              <a:rPr lang="fr-FR" sz="1600" i="1" dirty="0" err="1"/>
              <a:t>por</a:t>
            </a:r>
            <a:r>
              <a:rPr lang="fr-FR" sz="1600" i="1" dirty="0"/>
              <a:t> la </a:t>
            </a:r>
            <a:r>
              <a:rPr lang="fr-FR" sz="1600" i="1" dirty="0" err="1"/>
              <a:t>calidad</a:t>
            </a:r>
            <a:r>
              <a:rPr lang="fr-FR" sz="1600" i="1" dirty="0"/>
              <a:t> de sus </a:t>
            </a:r>
            <a:r>
              <a:rPr lang="fr-FR" sz="1600" i="1" dirty="0" err="1"/>
              <a:t>frescos</a:t>
            </a:r>
            <a:r>
              <a:rPr lang="fr-FR" sz="1600" i="1" dirty="0"/>
              <a:t> </a:t>
            </a:r>
          </a:p>
          <a:p>
            <a:pPr algn="ctr"/>
            <a:r>
              <a:rPr lang="fr-FR" sz="1600" i="1" dirty="0"/>
              <a:t>sobre </a:t>
            </a:r>
            <a:r>
              <a:rPr lang="fr-FR" sz="1600" i="1" dirty="0" err="1"/>
              <a:t>una</a:t>
            </a:r>
            <a:r>
              <a:rPr lang="fr-FR" sz="1600" i="1" dirty="0"/>
              <a:t> parte de sus muros </a:t>
            </a:r>
          </a:p>
        </p:txBody>
      </p:sp>
      <p:pic>
        <p:nvPicPr>
          <p:cNvPr id="4" name="Image 3" descr="q_am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8125" y="4797425"/>
            <a:ext cx="2220913" cy="17716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195" name="ZoneTexte 2"/>
          <p:cNvSpPr txBox="1">
            <a:spLocks noChangeArrowheads="1"/>
          </p:cNvSpPr>
          <p:nvPr/>
        </p:nvSpPr>
        <p:spPr bwMode="auto">
          <a:xfrm>
            <a:off x="0" y="620713"/>
            <a:ext cx="8786813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/>
              <a:t> </a:t>
            </a:r>
            <a:r>
              <a:rPr lang="fr-FR" i="1"/>
              <a:t>Los Beduinos están presentes en los sitios y ofrecen leel té perfumado de salvia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 (11)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48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219" name="ZoneTexte 2"/>
          <p:cNvSpPr txBox="1">
            <a:spLocks noChangeArrowheads="1"/>
          </p:cNvSpPr>
          <p:nvPr/>
        </p:nvSpPr>
        <p:spPr bwMode="auto">
          <a:xfrm>
            <a:off x="250825" y="5734050"/>
            <a:ext cx="6572250" cy="338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1600" b="1" i="1" dirty="0"/>
              <a:t>…..que  </a:t>
            </a:r>
            <a:r>
              <a:rPr lang="fr-FR" sz="1600" b="1" i="1" dirty="0" err="1"/>
              <a:t>llevan</a:t>
            </a:r>
            <a:r>
              <a:rPr lang="fr-FR" sz="1600" b="1" i="1" dirty="0"/>
              <a:t> sus </a:t>
            </a:r>
            <a:r>
              <a:rPr lang="fr-FR" sz="1600" b="1" i="1" dirty="0" err="1"/>
              <a:t>rebaños</a:t>
            </a:r>
            <a:r>
              <a:rPr lang="fr-FR" sz="1600" b="1" i="1" dirty="0"/>
              <a:t> en </a:t>
            </a:r>
            <a:r>
              <a:rPr lang="fr-FR" sz="1600" b="1" i="1" dirty="0" err="1"/>
              <a:t>búsqueda</a:t>
            </a:r>
            <a:r>
              <a:rPr lang="fr-FR" sz="1600" b="1" i="1" dirty="0"/>
              <a:t> de </a:t>
            </a:r>
            <a:r>
              <a:rPr lang="fr-FR" sz="1600" b="1" i="1" dirty="0" err="1"/>
              <a:t>pasturas</a:t>
            </a:r>
            <a:r>
              <a:rPr lang="fr-FR" sz="1600" b="1" i="1" dirty="0"/>
              <a:t> </a:t>
            </a:r>
          </a:p>
        </p:txBody>
      </p:sp>
      <p:sp>
        <p:nvSpPr>
          <p:cNvPr id="9220" name="ZoneTexte 2"/>
          <p:cNvSpPr txBox="1">
            <a:spLocks noChangeArrowheads="1"/>
          </p:cNvSpPr>
          <p:nvPr/>
        </p:nvSpPr>
        <p:spPr bwMode="auto">
          <a:xfrm>
            <a:off x="539750" y="188914"/>
            <a:ext cx="6858000" cy="338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1600" b="1" i="1" dirty="0"/>
              <a:t>El </a:t>
            </a:r>
            <a:r>
              <a:rPr lang="fr-FR" sz="1600" b="1" i="1" dirty="0" err="1"/>
              <a:t>desierto</a:t>
            </a:r>
            <a:r>
              <a:rPr lang="fr-FR" sz="1600" b="1" i="1" dirty="0"/>
              <a:t> jordano es el </a:t>
            </a:r>
            <a:r>
              <a:rPr lang="fr-FR" sz="1600" b="1" i="1" dirty="0" err="1"/>
              <a:t>reino</a:t>
            </a:r>
            <a:r>
              <a:rPr lang="fr-FR" sz="1600" b="1" i="1" dirty="0"/>
              <a:t> de los </a:t>
            </a:r>
            <a:r>
              <a:rPr lang="fr-FR" sz="1600" b="1" i="1" dirty="0" err="1"/>
              <a:t>Beduinos</a:t>
            </a:r>
            <a:r>
              <a:rPr lang="fr-FR" sz="1600" b="1" i="1" dirty="0"/>
              <a:t> </a:t>
            </a:r>
            <a:r>
              <a:rPr lang="fr-FR" sz="1600" b="1" i="1" dirty="0" err="1"/>
              <a:t>nómades</a:t>
            </a:r>
            <a:r>
              <a:rPr lang="fr-FR" sz="1600" b="1" i="1" dirty="0"/>
              <a:t>….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 (20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11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267" name="ZoneTexte 2"/>
          <p:cNvSpPr txBox="1">
            <a:spLocks noChangeArrowheads="1"/>
          </p:cNvSpPr>
          <p:nvPr/>
        </p:nvSpPr>
        <p:spPr bwMode="auto">
          <a:xfrm>
            <a:off x="928688" y="214314"/>
            <a:ext cx="7315200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/>
              <a:t>Al norte de </a:t>
            </a:r>
            <a:r>
              <a:rPr lang="fr-FR" b="1" i="1"/>
              <a:t>Jordania</a:t>
            </a:r>
            <a:r>
              <a:rPr lang="fr-FR" i="1"/>
              <a:t>, cerca de la frontera siria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198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291" name="ZoneTexte 2"/>
          <p:cNvSpPr txBox="1">
            <a:spLocks noChangeArrowheads="1"/>
          </p:cNvSpPr>
          <p:nvPr/>
        </p:nvSpPr>
        <p:spPr bwMode="auto">
          <a:xfrm>
            <a:off x="1357313" y="214313"/>
            <a:ext cx="6643687" cy="400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2000" b="1" i="1" dirty="0" err="1"/>
              <a:t>Jérash</a:t>
            </a:r>
            <a:r>
              <a:rPr lang="fr-FR" sz="2000" b="1" i="1" dirty="0"/>
              <a:t>:  </a:t>
            </a:r>
            <a:r>
              <a:rPr lang="fr-FR" i="1" dirty="0"/>
              <a:t>El </a:t>
            </a:r>
            <a:r>
              <a:rPr lang="fr-FR" i="1" dirty="0" err="1"/>
              <a:t>esplendor</a:t>
            </a:r>
            <a:r>
              <a:rPr lang="fr-FR" i="1" dirty="0"/>
              <a:t> romano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 (6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315" name="ZoneTexte 2"/>
          <p:cNvSpPr txBox="1">
            <a:spLocks noChangeArrowheads="1"/>
          </p:cNvSpPr>
          <p:nvPr/>
        </p:nvSpPr>
        <p:spPr bwMode="auto">
          <a:xfrm>
            <a:off x="2214563" y="214314"/>
            <a:ext cx="4500562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/>
              <a:t>El teatro Sud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13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2143125" y="214314"/>
            <a:ext cx="5214938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/>
              <a:t>La plaza oval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216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Jordanie   (207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87" name="ZoneTexte 3"/>
          <p:cNvSpPr txBox="1">
            <a:spLocks noChangeArrowheads="1"/>
          </p:cNvSpPr>
          <p:nvPr/>
        </p:nvSpPr>
        <p:spPr bwMode="auto">
          <a:xfrm>
            <a:off x="714375" y="214314"/>
            <a:ext cx="7643813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/>
              <a:t>Avenida de columnatas, longitud de 800 metros (arteria principal)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oneTexte 3"/>
          <p:cNvSpPr txBox="1">
            <a:spLocks noChangeArrowheads="1"/>
          </p:cNvSpPr>
          <p:nvPr/>
        </p:nvSpPr>
        <p:spPr bwMode="auto">
          <a:xfrm>
            <a:off x="539751" y="188913"/>
            <a:ext cx="8143875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1600" i="1" dirty="0"/>
              <a:t> </a:t>
            </a:r>
            <a:r>
              <a:rPr lang="fr-FR" b="1" i="1" dirty="0"/>
              <a:t>El monte Nébo.</a:t>
            </a:r>
            <a:r>
              <a:rPr lang="fr-FR" i="1" dirty="0"/>
              <a:t> </a:t>
            </a:r>
            <a:r>
              <a:rPr lang="fr-FR" sz="1600" i="1" dirty="0" err="1"/>
              <a:t>Sitio</a:t>
            </a:r>
            <a:r>
              <a:rPr lang="fr-FR" sz="1600" i="1" dirty="0"/>
              <a:t> </a:t>
            </a:r>
            <a:r>
              <a:rPr lang="fr-FR" sz="1600" i="1" dirty="0" err="1"/>
              <a:t>presunto</a:t>
            </a:r>
            <a:r>
              <a:rPr lang="fr-FR" sz="1600" i="1" dirty="0"/>
              <a:t> de la </a:t>
            </a:r>
            <a:r>
              <a:rPr lang="fr-FR" sz="1600" i="1" dirty="0" err="1"/>
              <a:t>tumba</a:t>
            </a:r>
            <a:r>
              <a:rPr lang="fr-FR" sz="1600" i="1" dirty="0"/>
              <a:t> de Moisés</a:t>
            </a:r>
            <a:endParaRPr lang="fr-FR" sz="1600" b="1" i="1" dirty="0"/>
          </a:p>
        </p:txBody>
      </p:sp>
      <p:pic>
        <p:nvPicPr>
          <p:cNvPr id="5" name="Image 4" descr="Jordanie    ) (20)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3059114" y="1412875"/>
            <a:ext cx="3521075" cy="46942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 descr="Jordanie    ) (19)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891213" y="833438"/>
            <a:ext cx="3035300" cy="40687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413" name="ZoneTexte 3"/>
          <p:cNvSpPr txBox="1">
            <a:spLocks noChangeArrowheads="1"/>
          </p:cNvSpPr>
          <p:nvPr/>
        </p:nvSpPr>
        <p:spPr bwMode="auto">
          <a:xfrm>
            <a:off x="0" y="6092825"/>
            <a:ext cx="9144000" cy="584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1600" i="1" dirty="0"/>
              <a:t>Es </a:t>
            </a:r>
            <a:r>
              <a:rPr lang="fr-FR" sz="1600" i="1" dirty="0" err="1"/>
              <a:t>una</a:t>
            </a:r>
            <a:r>
              <a:rPr lang="fr-FR" sz="1600" i="1" dirty="0"/>
              <a:t> </a:t>
            </a:r>
            <a:r>
              <a:rPr lang="fr-FR" sz="1600" i="1" dirty="0" err="1"/>
              <a:t>etapa</a:t>
            </a:r>
            <a:r>
              <a:rPr lang="fr-FR" sz="1600" i="1" dirty="0"/>
              <a:t> para los </a:t>
            </a:r>
            <a:r>
              <a:rPr lang="fr-FR" sz="1600" i="1" dirty="0" err="1"/>
              <a:t>viajeros</a:t>
            </a:r>
            <a:r>
              <a:rPr lang="fr-FR" sz="1600" i="1" dirty="0"/>
              <a:t> en </a:t>
            </a:r>
            <a:r>
              <a:rPr lang="fr-FR" sz="1600" i="1" dirty="0" err="1"/>
              <a:t>tierra</a:t>
            </a:r>
            <a:r>
              <a:rPr lang="fr-FR" sz="1600" i="1" dirty="0"/>
              <a:t> santa.</a:t>
            </a:r>
          </a:p>
          <a:p>
            <a:pPr algn="ctr"/>
            <a:r>
              <a:rPr lang="fr-FR" sz="1600" i="1" dirty="0"/>
              <a:t>El monte </a:t>
            </a:r>
            <a:r>
              <a:rPr lang="fr-FR" sz="1600" i="1" dirty="0" err="1"/>
              <a:t>ofrece</a:t>
            </a:r>
            <a:r>
              <a:rPr lang="fr-FR" sz="1600" i="1" dirty="0"/>
              <a:t> un panorama </a:t>
            </a:r>
            <a:r>
              <a:rPr lang="fr-FR" sz="1600" i="1" dirty="0" err="1"/>
              <a:t>suntuoso</a:t>
            </a:r>
            <a:endParaRPr lang="fr-FR" sz="1600" i="1" dirty="0"/>
          </a:p>
        </p:txBody>
      </p:sp>
      <p:pic>
        <p:nvPicPr>
          <p:cNvPr id="7" name="Image 6" descr="Jordanie   (254)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250826" y="836613"/>
            <a:ext cx="3051175" cy="40687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 (10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395288" y="188913"/>
            <a:ext cx="7358062" cy="646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2000" b="1" i="1" dirty="0"/>
              <a:t>El río </a:t>
            </a:r>
            <a:r>
              <a:rPr lang="fr-FR" sz="2000" b="1" i="1" dirty="0" err="1"/>
              <a:t>Jordán</a:t>
            </a:r>
            <a:r>
              <a:rPr lang="fr-FR" sz="2000" b="1" i="1" dirty="0"/>
              <a:t>: </a:t>
            </a:r>
            <a:r>
              <a:rPr lang="fr-FR" i="1" dirty="0" err="1"/>
              <a:t>Frontera</a:t>
            </a:r>
            <a:r>
              <a:rPr lang="fr-FR" i="1" dirty="0"/>
              <a:t> entre los  </a:t>
            </a:r>
            <a:r>
              <a:rPr lang="fr-FR" i="1" dirty="0" err="1"/>
              <a:t>territorios</a:t>
            </a:r>
            <a:r>
              <a:rPr lang="fr-FR" i="1" dirty="0"/>
              <a:t> de </a:t>
            </a:r>
            <a:r>
              <a:rPr lang="fr-FR" i="1" dirty="0" err="1"/>
              <a:t>Israel</a:t>
            </a:r>
            <a:r>
              <a:rPr lang="fr-FR" i="1" dirty="0"/>
              <a:t> y de </a:t>
            </a:r>
            <a:r>
              <a:rPr lang="fr-FR" i="1" dirty="0" err="1"/>
              <a:t>Jordania</a:t>
            </a:r>
            <a:r>
              <a:rPr lang="fr-FR" i="1" dirty="0"/>
              <a:t>. </a:t>
            </a:r>
          </a:p>
          <a:p>
            <a:pPr algn="ctr"/>
            <a:r>
              <a:rPr lang="fr-FR" sz="1600" i="1" dirty="0"/>
              <a:t>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22)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1588"/>
            <a:ext cx="9144000" cy="68564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0" y="5300664"/>
            <a:ext cx="9144000" cy="892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 dirty="0" err="1">
                <a:solidFill>
                  <a:schemeClr val="bg1"/>
                </a:solidFill>
              </a:rPr>
              <a:t>Reconstrucción</a:t>
            </a:r>
            <a:r>
              <a:rPr lang="fr-FR" i="1" dirty="0">
                <a:solidFill>
                  <a:schemeClr val="bg1"/>
                </a:solidFill>
              </a:rPr>
              <a:t> </a:t>
            </a:r>
            <a:r>
              <a:rPr lang="fr-FR" i="1" dirty="0" err="1">
                <a:solidFill>
                  <a:schemeClr val="bg1"/>
                </a:solidFill>
              </a:rPr>
              <a:t>del</a:t>
            </a:r>
            <a:r>
              <a:rPr lang="fr-FR" i="1" dirty="0">
                <a:solidFill>
                  <a:schemeClr val="bg1"/>
                </a:solidFill>
              </a:rPr>
              <a:t> </a:t>
            </a:r>
            <a:r>
              <a:rPr lang="fr-FR" i="1" dirty="0" err="1">
                <a:solidFill>
                  <a:schemeClr val="bg1"/>
                </a:solidFill>
              </a:rPr>
              <a:t>supuesto</a:t>
            </a:r>
            <a:r>
              <a:rPr lang="fr-FR" i="1" dirty="0">
                <a:solidFill>
                  <a:schemeClr val="bg1"/>
                </a:solidFill>
              </a:rPr>
              <a:t> </a:t>
            </a:r>
            <a:r>
              <a:rPr lang="fr-FR" i="1" dirty="0" err="1">
                <a:solidFill>
                  <a:schemeClr val="bg1"/>
                </a:solidFill>
              </a:rPr>
              <a:t>lugar</a:t>
            </a:r>
            <a:r>
              <a:rPr lang="fr-FR" i="1" dirty="0">
                <a:solidFill>
                  <a:schemeClr val="bg1"/>
                </a:solidFill>
              </a:rPr>
              <a:t> de </a:t>
            </a:r>
            <a:r>
              <a:rPr lang="fr-FR" i="1" dirty="0" err="1">
                <a:solidFill>
                  <a:schemeClr val="bg1"/>
                </a:solidFill>
              </a:rPr>
              <a:t>bautismo</a:t>
            </a:r>
            <a:r>
              <a:rPr lang="fr-FR" i="1" dirty="0">
                <a:solidFill>
                  <a:schemeClr val="bg1"/>
                </a:solidFill>
              </a:rPr>
              <a:t> de Juan el Bautista a </a:t>
            </a:r>
            <a:r>
              <a:rPr lang="fr-FR" i="1" dirty="0" err="1">
                <a:solidFill>
                  <a:schemeClr val="bg1"/>
                </a:solidFill>
              </a:rPr>
              <a:t>orillas</a:t>
            </a:r>
            <a:r>
              <a:rPr lang="fr-FR" i="1" dirty="0">
                <a:solidFill>
                  <a:schemeClr val="bg1"/>
                </a:solidFill>
              </a:rPr>
              <a:t> </a:t>
            </a:r>
            <a:r>
              <a:rPr lang="fr-FR" i="1" dirty="0" err="1">
                <a:solidFill>
                  <a:schemeClr val="bg1"/>
                </a:solidFill>
              </a:rPr>
              <a:t>del</a:t>
            </a:r>
            <a:r>
              <a:rPr lang="fr-FR" i="1" dirty="0">
                <a:solidFill>
                  <a:schemeClr val="bg1"/>
                </a:solidFill>
              </a:rPr>
              <a:t> rio </a:t>
            </a:r>
            <a:r>
              <a:rPr lang="fr-FR" i="1" dirty="0" err="1">
                <a:solidFill>
                  <a:schemeClr val="bg1"/>
                </a:solidFill>
              </a:rPr>
              <a:t>Jordán</a:t>
            </a:r>
            <a:endParaRPr lang="fr-FR" i="1" dirty="0">
              <a:solidFill>
                <a:schemeClr val="bg1"/>
              </a:solidFill>
            </a:endParaRPr>
          </a:p>
          <a:p>
            <a:pPr algn="ctr"/>
            <a:r>
              <a:rPr lang="fr-FR" sz="1600" i="1" dirty="0">
                <a:solidFill>
                  <a:schemeClr val="bg1"/>
                </a:solidFill>
              </a:rPr>
              <a:t>La visita de Juan-Pablo II en 2000 </a:t>
            </a:r>
            <a:r>
              <a:rPr lang="fr-FR" sz="1600" i="1" dirty="0" err="1">
                <a:solidFill>
                  <a:schemeClr val="bg1"/>
                </a:solidFill>
              </a:rPr>
              <a:t>aportó</a:t>
            </a:r>
            <a:r>
              <a:rPr lang="fr-FR" sz="1600" i="1" dirty="0">
                <a:solidFill>
                  <a:schemeClr val="bg1"/>
                </a:solidFill>
              </a:rPr>
              <a:t>  a la </a:t>
            </a:r>
            <a:r>
              <a:rPr lang="fr-FR" sz="1600" i="1" dirty="0" err="1">
                <a:solidFill>
                  <a:schemeClr val="bg1"/>
                </a:solidFill>
              </a:rPr>
              <a:t>consagración</a:t>
            </a:r>
            <a:r>
              <a:rPr lang="fr-FR" sz="1600" i="1" dirty="0">
                <a:solidFill>
                  <a:schemeClr val="bg1"/>
                </a:solidFill>
              </a:rPr>
              <a:t> </a:t>
            </a:r>
            <a:r>
              <a:rPr lang="fr-FR" sz="1600" i="1" dirty="0" err="1">
                <a:solidFill>
                  <a:schemeClr val="bg1"/>
                </a:solidFill>
              </a:rPr>
              <a:t>del</a:t>
            </a:r>
            <a:r>
              <a:rPr lang="fr-FR" sz="1600" i="1" dirty="0">
                <a:solidFill>
                  <a:schemeClr val="bg1"/>
                </a:solidFill>
              </a:rPr>
              <a:t> </a:t>
            </a:r>
            <a:r>
              <a:rPr lang="fr-FR" sz="1600" i="1" dirty="0" err="1">
                <a:solidFill>
                  <a:schemeClr val="bg1"/>
                </a:solidFill>
              </a:rPr>
              <a:t>lugar</a:t>
            </a:r>
            <a:endParaRPr lang="fr-FR" sz="16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25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483" name="ZoneTexte 2"/>
          <p:cNvSpPr txBox="1">
            <a:spLocks noChangeArrowheads="1"/>
          </p:cNvSpPr>
          <p:nvPr/>
        </p:nvSpPr>
        <p:spPr bwMode="auto">
          <a:xfrm>
            <a:off x="2500313" y="142876"/>
            <a:ext cx="4357687" cy="646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/>
              <a:t>Iglesia Ortodoxa a orillas del Jordán</a:t>
            </a:r>
          </a:p>
          <a:p>
            <a:pPr algn="ctr"/>
            <a:endParaRPr lang="fr-FR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26)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507" name="ZoneTexte 2"/>
          <p:cNvSpPr txBox="1">
            <a:spLocks noChangeArrowheads="1"/>
          </p:cNvSpPr>
          <p:nvPr/>
        </p:nvSpPr>
        <p:spPr bwMode="auto">
          <a:xfrm>
            <a:off x="1" y="260350"/>
            <a:ext cx="6048375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b="1" i="1" dirty="0"/>
              <a:t>El </a:t>
            </a:r>
            <a:r>
              <a:rPr lang="fr-FR" b="1" i="1" dirty="0" err="1"/>
              <a:t>Jordán</a:t>
            </a:r>
            <a:r>
              <a:rPr lang="fr-FR" b="1" i="1" dirty="0"/>
              <a:t>:  </a:t>
            </a:r>
            <a:r>
              <a:rPr lang="fr-FR" sz="1600" i="1" dirty="0"/>
              <a:t>entre </a:t>
            </a:r>
            <a:r>
              <a:rPr lang="fr-FR" sz="1600" i="1" dirty="0" err="1"/>
              <a:t>Jordania</a:t>
            </a:r>
            <a:r>
              <a:rPr lang="fr-FR" sz="1600" i="1" dirty="0"/>
              <a:t> y la </a:t>
            </a:r>
            <a:r>
              <a:rPr lang="fr-FR" sz="1600" i="1" dirty="0" err="1"/>
              <a:t>Cisjordania</a:t>
            </a:r>
            <a:r>
              <a:rPr lang="fr-FR" sz="1600" i="1" dirty="0"/>
              <a:t> </a:t>
            </a:r>
            <a:r>
              <a:rPr lang="fr-FR" sz="1600" i="1" dirty="0" err="1"/>
              <a:t>enfrente</a:t>
            </a:r>
            <a:endParaRPr lang="fr-FR" sz="1600" i="1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 (12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531" name="ZoneTexte 2"/>
          <p:cNvSpPr txBox="1">
            <a:spLocks noChangeArrowheads="1"/>
          </p:cNvSpPr>
          <p:nvPr/>
        </p:nvSpPr>
        <p:spPr bwMode="auto">
          <a:xfrm>
            <a:off x="468313" y="476251"/>
            <a:ext cx="8358187" cy="86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b="1" i="1" dirty="0"/>
              <a:t>El </a:t>
            </a:r>
            <a:r>
              <a:rPr lang="fr-FR" b="1" i="1" dirty="0" err="1"/>
              <a:t>mar</a:t>
            </a:r>
            <a:r>
              <a:rPr lang="fr-FR" b="1" i="1" dirty="0"/>
              <a:t> </a:t>
            </a:r>
            <a:r>
              <a:rPr lang="fr-FR" b="1" i="1" dirty="0" err="1"/>
              <a:t>Muerto</a:t>
            </a:r>
            <a:r>
              <a:rPr lang="fr-FR" i="1" dirty="0"/>
              <a:t>: a</a:t>
            </a:r>
            <a:r>
              <a:rPr lang="fr-FR" sz="1600" i="1" dirty="0"/>
              <a:t> 410 </a:t>
            </a:r>
            <a:r>
              <a:rPr lang="fr-FR" sz="1600" i="1" dirty="0" err="1"/>
              <a:t>metros</a:t>
            </a:r>
            <a:r>
              <a:rPr lang="fr-FR" sz="1600" i="1" dirty="0"/>
              <a:t> </a:t>
            </a:r>
            <a:r>
              <a:rPr lang="fr-FR" sz="1600" i="1" dirty="0" err="1"/>
              <a:t>bajo</a:t>
            </a:r>
            <a:r>
              <a:rPr lang="fr-FR" sz="1600" i="1" dirty="0"/>
              <a:t> el </a:t>
            </a:r>
            <a:r>
              <a:rPr lang="fr-FR" sz="1600" i="1" dirty="0" err="1"/>
              <a:t>nivel</a:t>
            </a:r>
            <a:r>
              <a:rPr lang="fr-FR" sz="1600" i="1" dirty="0"/>
              <a:t> </a:t>
            </a:r>
            <a:r>
              <a:rPr lang="fr-FR" sz="1600" i="1" dirty="0" err="1"/>
              <a:t>del</a:t>
            </a:r>
            <a:r>
              <a:rPr lang="fr-FR" sz="1600" i="1" dirty="0"/>
              <a:t> mar.  </a:t>
            </a:r>
          </a:p>
          <a:p>
            <a:pPr algn="ctr"/>
            <a:r>
              <a:rPr lang="fr-FR" sz="1600" i="1" dirty="0" err="1"/>
              <a:t>Paisaje</a:t>
            </a:r>
            <a:r>
              <a:rPr lang="fr-FR" sz="1600" i="1" dirty="0"/>
              <a:t> </a:t>
            </a:r>
            <a:r>
              <a:rPr lang="fr-FR" sz="1600" i="1" dirty="0" err="1"/>
              <a:t>mineral</a:t>
            </a:r>
            <a:r>
              <a:rPr lang="fr-FR" sz="1600" i="1" dirty="0"/>
              <a:t> con </a:t>
            </a:r>
            <a:r>
              <a:rPr lang="fr-FR" sz="1600" i="1" dirty="0" err="1"/>
              <a:t>calor</a:t>
            </a:r>
            <a:r>
              <a:rPr lang="fr-FR" sz="1600" i="1" dirty="0"/>
              <a:t> </a:t>
            </a:r>
            <a:r>
              <a:rPr lang="fr-FR" sz="1600" i="1" dirty="0" err="1"/>
              <a:t>agobiante</a:t>
            </a:r>
            <a:r>
              <a:rPr lang="fr-FR" sz="1600" i="1" dirty="0"/>
              <a:t>, el </a:t>
            </a:r>
            <a:r>
              <a:rPr lang="fr-FR" sz="1600" i="1" dirty="0" err="1"/>
              <a:t>verano</a:t>
            </a:r>
            <a:r>
              <a:rPr lang="fr-FR" sz="1600" i="1" dirty="0"/>
              <a:t> y un </a:t>
            </a:r>
            <a:r>
              <a:rPr lang="fr-FR" sz="1600" i="1" dirty="0" err="1"/>
              <a:t>agua</a:t>
            </a:r>
            <a:r>
              <a:rPr lang="fr-FR" sz="1600" i="1" dirty="0"/>
              <a:t> </a:t>
            </a:r>
            <a:r>
              <a:rPr lang="fr-FR" sz="1600" i="1" dirty="0" err="1"/>
              <a:t>casi</a:t>
            </a:r>
            <a:r>
              <a:rPr lang="fr-FR" sz="1600" i="1" dirty="0"/>
              <a:t> </a:t>
            </a:r>
            <a:r>
              <a:rPr lang="fr-FR" sz="1600" i="1" dirty="0" err="1"/>
              <a:t>oleosa</a:t>
            </a:r>
            <a:r>
              <a:rPr lang="fr-FR" sz="1600" i="1" dirty="0"/>
              <a:t>;</a:t>
            </a:r>
          </a:p>
          <a:p>
            <a:pPr algn="ctr"/>
            <a:r>
              <a:rPr lang="fr-FR" sz="1600" i="1" dirty="0" err="1"/>
              <a:t>pero</a:t>
            </a:r>
            <a:r>
              <a:rPr lang="fr-FR" sz="1600" i="1" dirty="0"/>
              <a:t> </a:t>
            </a:r>
            <a:r>
              <a:rPr lang="fr-FR" sz="1600" i="1" dirty="0" err="1"/>
              <a:t>una</a:t>
            </a:r>
            <a:r>
              <a:rPr lang="fr-FR" sz="1600" i="1" dirty="0"/>
              <a:t> </a:t>
            </a:r>
            <a:r>
              <a:rPr lang="fr-FR" sz="1600" i="1" dirty="0" err="1"/>
              <a:t>extrañeza</a:t>
            </a:r>
            <a:r>
              <a:rPr lang="fr-FR" sz="1600" i="1" dirty="0"/>
              <a:t>, la de </a:t>
            </a:r>
            <a:r>
              <a:rPr lang="fr-FR" sz="1600" i="1" dirty="0" err="1"/>
              <a:t>poder</a:t>
            </a:r>
            <a:r>
              <a:rPr lang="fr-FR" sz="1600" i="1" dirty="0"/>
              <a:t> </a:t>
            </a:r>
            <a:r>
              <a:rPr lang="fr-FR" sz="1600" i="1" dirty="0" err="1"/>
              <a:t>flotar</a:t>
            </a:r>
            <a:r>
              <a:rPr lang="fr-FR" sz="1600" i="1" dirty="0"/>
              <a:t> sin </a:t>
            </a:r>
            <a:r>
              <a:rPr lang="fr-FR" sz="1600" i="1" dirty="0" err="1"/>
              <a:t>esfuerzo</a:t>
            </a:r>
            <a:r>
              <a:rPr lang="fr-FR" sz="1600" i="1" dirty="0"/>
              <a:t> gracias a la </a:t>
            </a:r>
            <a:r>
              <a:rPr lang="fr-FR" sz="1600" i="1" dirty="0" err="1"/>
              <a:t>densidad</a:t>
            </a:r>
            <a:r>
              <a:rPr lang="fr-FR" sz="1600" i="1" dirty="0"/>
              <a:t> </a:t>
            </a:r>
            <a:r>
              <a:rPr lang="fr-FR" sz="1600" i="1" dirty="0" err="1"/>
              <a:t>del</a:t>
            </a:r>
            <a:r>
              <a:rPr lang="fr-FR" sz="1600" i="1" dirty="0"/>
              <a:t> </a:t>
            </a:r>
            <a:r>
              <a:rPr lang="fr-FR" sz="1600" i="1" dirty="0" err="1"/>
              <a:t>agua</a:t>
            </a:r>
            <a:r>
              <a:rPr lang="fr-FR" sz="1600" i="1" dirty="0"/>
              <a:t>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 (14)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900113" y="476250"/>
            <a:ext cx="7500937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b="1" i="1" dirty="0"/>
              <a:t>La </a:t>
            </a:r>
            <a:r>
              <a:rPr lang="fr-FR" b="1" i="1" dirty="0" err="1"/>
              <a:t>ruta</a:t>
            </a:r>
            <a:r>
              <a:rPr lang="fr-FR" b="1" i="1" dirty="0"/>
              <a:t> de los Reyes : </a:t>
            </a:r>
            <a:r>
              <a:rPr lang="fr-FR" sz="1600" i="1" dirty="0"/>
              <a:t>con </a:t>
            </a:r>
            <a:r>
              <a:rPr lang="fr-FR" sz="1600" i="1" dirty="0" err="1"/>
              <a:t>uno</a:t>
            </a:r>
            <a:r>
              <a:rPr lang="fr-FR" sz="1600" i="1" dirty="0"/>
              <a:t> de los </a:t>
            </a:r>
            <a:r>
              <a:rPr lang="fr-FR" sz="1600" i="1" dirty="0" err="1"/>
              <a:t>más</a:t>
            </a:r>
            <a:r>
              <a:rPr lang="fr-FR" sz="1600" i="1" dirty="0"/>
              <a:t> </a:t>
            </a:r>
            <a:r>
              <a:rPr lang="fr-FR" sz="1600" i="1" dirty="0" err="1"/>
              <a:t>bellos</a:t>
            </a:r>
            <a:r>
              <a:rPr lang="fr-FR" sz="1600" i="1" dirty="0"/>
              <a:t> </a:t>
            </a:r>
            <a:r>
              <a:rPr lang="fr-FR" sz="1600" i="1" dirty="0" err="1"/>
              <a:t>paisajes</a:t>
            </a:r>
            <a:r>
              <a:rPr lang="fr-FR" sz="1600" i="1" dirty="0"/>
              <a:t> de </a:t>
            </a:r>
            <a:r>
              <a:rPr lang="fr-FR" sz="1600" i="1" dirty="0" err="1"/>
              <a:t>Jordania</a:t>
            </a:r>
            <a:endParaRPr lang="fr-FR" sz="1600" i="1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 (16)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4579" name="ZoneTexte 3"/>
          <p:cNvSpPr txBox="1">
            <a:spLocks noChangeArrowheads="1"/>
          </p:cNvSpPr>
          <p:nvPr/>
        </p:nvSpPr>
        <p:spPr bwMode="auto">
          <a:xfrm>
            <a:off x="0" y="1"/>
            <a:ext cx="9144000" cy="646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/>
              <a:t>Abismo profundo de 1000 metros, al fondo del cual las aguas del Mujib son retenidas                    por un embalse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33)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5603" name="ZoneTexte 2"/>
          <p:cNvSpPr txBox="1">
            <a:spLocks noChangeArrowheads="1"/>
          </p:cNvSpPr>
          <p:nvPr/>
        </p:nvSpPr>
        <p:spPr bwMode="auto">
          <a:xfrm>
            <a:off x="357188" y="142875"/>
            <a:ext cx="8572500" cy="61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b="1" i="1" dirty="0"/>
              <a:t> </a:t>
            </a:r>
            <a:endParaRPr lang="fr-FR" sz="1600" i="1" dirty="0"/>
          </a:p>
          <a:p>
            <a:endParaRPr lang="fr-FR" sz="1600" i="1" dirty="0"/>
          </a:p>
        </p:txBody>
      </p:sp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0" y="333376"/>
            <a:ext cx="9144000" cy="86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b="1" i="1" dirty="0"/>
              <a:t>El </a:t>
            </a:r>
            <a:r>
              <a:rPr lang="fr-FR" b="1" i="1" dirty="0" err="1"/>
              <a:t>castillo</a:t>
            </a:r>
            <a:r>
              <a:rPr lang="fr-FR" b="1" i="1" dirty="0"/>
              <a:t> de </a:t>
            </a:r>
            <a:r>
              <a:rPr lang="fr-FR" b="1" i="1" dirty="0" err="1"/>
              <a:t>Kérak</a:t>
            </a:r>
            <a:r>
              <a:rPr lang="fr-FR" b="1" i="1" dirty="0"/>
              <a:t> : </a:t>
            </a:r>
            <a:r>
              <a:rPr lang="fr-FR" sz="1600" i="1" dirty="0" err="1"/>
              <a:t>misterioso</a:t>
            </a:r>
            <a:r>
              <a:rPr lang="fr-FR" sz="1600" i="1" dirty="0"/>
              <a:t> </a:t>
            </a:r>
            <a:r>
              <a:rPr lang="fr-FR" sz="1600" i="1" dirty="0" err="1"/>
              <a:t>laberinto</a:t>
            </a:r>
            <a:r>
              <a:rPr lang="fr-FR" sz="1600" i="1" dirty="0"/>
              <a:t> de </a:t>
            </a:r>
            <a:r>
              <a:rPr lang="fr-FR" sz="1600" i="1" dirty="0" err="1"/>
              <a:t>murallas</a:t>
            </a:r>
            <a:r>
              <a:rPr lang="fr-FR" sz="1600" i="1" dirty="0"/>
              <a:t> </a:t>
            </a:r>
            <a:r>
              <a:rPr lang="fr-FR" sz="1600" i="1" dirty="0" err="1"/>
              <a:t>abovedadas</a:t>
            </a:r>
            <a:r>
              <a:rPr lang="fr-FR" sz="1600" i="1" dirty="0"/>
              <a:t> y de </a:t>
            </a:r>
            <a:r>
              <a:rPr lang="fr-FR" sz="1600" i="1" dirty="0" err="1"/>
              <a:t>pasajes</a:t>
            </a:r>
            <a:r>
              <a:rPr lang="fr-FR" sz="1600" i="1" dirty="0"/>
              <a:t> interminables.</a:t>
            </a:r>
            <a:endParaRPr lang="fr-FR" sz="1600" dirty="0"/>
          </a:p>
          <a:p>
            <a:pPr algn="ctr"/>
            <a:r>
              <a:rPr lang="fr-FR" sz="1600" i="1" dirty="0"/>
              <a:t>Es un </a:t>
            </a:r>
            <a:r>
              <a:rPr lang="fr-FR" sz="1600" i="1" dirty="0" err="1"/>
              <a:t>impresionante</a:t>
            </a:r>
            <a:r>
              <a:rPr lang="fr-FR" sz="1600" i="1" dirty="0"/>
              <a:t> </a:t>
            </a:r>
            <a:r>
              <a:rPr lang="fr-FR" sz="1600" i="1" dirty="0" err="1"/>
              <a:t>testimonio</a:t>
            </a:r>
            <a:r>
              <a:rPr lang="fr-FR" sz="1600" i="1" dirty="0"/>
              <a:t> </a:t>
            </a:r>
            <a:r>
              <a:rPr lang="fr-FR" sz="1600" i="1" dirty="0" err="1"/>
              <a:t>del</a:t>
            </a:r>
            <a:r>
              <a:rPr lang="fr-FR" sz="1600" i="1" dirty="0"/>
              <a:t> </a:t>
            </a:r>
            <a:r>
              <a:rPr lang="fr-FR" sz="1600" i="1" dirty="0" err="1"/>
              <a:t>genio</a:t>
            </a:r>
            <a:r>
              <a:rPr lang="fr-FR" sz="1600" i="1" dirty="0"/>
              <a:t> </a:t>
            </a:r>
            <a:r>
              <a:rPr lang="fr-FR" sz="1600" i="1" dirty="0" err="1"/>
              <a:t>militar</a:t>
            </a:r>
            <a:r>
              <a:rPr lang="fr-FR" sz="1600" i="1" dirty="0"/>
              <a:t> y </a:t>
            </a:r>
            <a:r>
              <a:rPr lang="fr-FR" sz="1600" i="1" dirty="0" err="1"/>
              <a:t>arquitectónico</a:t>
            </a:r>
            <a:r>
              <a:rPr lang="fr-FR" sz="1600" i="1" dirty="0"/>
              <a:t> de las </a:t>
            </a:r>
            <a:r>
              <a:rPr lang="fr-FR" sz="1600" i="1" dirty="0" err="1"/>
              <a:t>Cruzadas</a:t>
            </a:r>
            <a:endParaRPr lang="fr-FR" sz="1600" i="1" dirty="0"/>
          </a:p>
          <a:p>
            <a:pPr algn="ctr"/>
            <a:endParaRPr lang="fr-FR" sz="1600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435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900113" y="188914"/>
            <a:ext cx="7429500" cy="67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2000" b="1" i="1" dirty="0"/>
              <a:t>Petra:</a:t>
            </a:r>
            <a:r>
              <a:rPr lang="fr-FR" sz="2000" dirty="0"/>
              <a:t> </a:t>
            </a:r>
            <a:r>
              <a:rPr lang="fr-FR" b="1" i="1" dirty="0" err="1"/>
              <a:t>una</a:t>
            </a:r>
            <a:r>
              <a:rPr lang="fr-FR" b="1" i="1" dirty="0"/>
              <a:t> </a:t>
            </a:r>
            <a:r>
              <a:rPr lang="fr-FR" b="1" i="1" dirty="0" err="1"/>
              <a:t>maravilla</a:t>
            </a:r>
            <a:r>
              <a:rPr lang="fr-FR" b="1" i="1" dirty="0"/>
              <a:t> </a:t>
            </a:r>
            <a:r>
              <a:rPr lang="fr-FR" b="1" i="1" dirty="0" err="1"/>
              <a:t>geológica</a:t>
            </a:r>
            <a:r>
              <a:rPr lang="fr-FR" b="1" i="1" dirty="0"/>
              <a:t>.</a:t>
            </a:r>
          </a:p>
          <a:p>
            <a:pPr algn="ctr"/>
            <a:r>
              <a:rPr lang="fr-FR" b="1" i="1" dirty="0"/>
              <a:t> </a:t>
            </a:r>
            <a:r>
              <a:rPr lang="fr-FR" sz="1600" i="1" dirty="0" err="1"/>
              <a:t>Camino</a:t>
            </a:r>
            <a:r>
              <a:rPr lang="fr-FR" sz="1600" i="1" dirty="0"/>
              <a:t> que </a:t>
            </a:r>
            <a:r>
              <a:rPr lang="fr-FR" sz="1600" i="1" dirty="0" err="1"/>
              <a:t>conduce</a:t>
            </a:r>
            <a:r>
              <a:rPr lang="fr-FR" sz="1600" i="1" dirty="0"/>
              <a:t> a la </a:t>
            </a:r>
            <a:r>
              <a:rPr lang="fr-FR" sz="1600" i="1" dirty="0" err="1"/>
              <a:t>entrada</a:t>
            </a:r>
            <a:r>
              <a:rPr lang="fr-FR" sz="1600" i="1" dirty="0"/>
              <a:t> </a:t>
            </a:r>
            <a:r>
              <a:rPr lang="fr-FR" sz="1600" i="1" dirty="0" err="1"/>
              <a:t>del</a:t>
            </a:r>
            <a:r>
              <a:rPr lang="fr-FR" sz="1600" i="1" dirty="0"/>
              <a:t> </a:t>
            </a:r>
            <a:r>
              <a:rPr lang="fr-FR" sz="1600" i="1" dirty="0" err="1"/>
              <a:t>sitio</a:t>
            </a:r>
            <a:r>
              <a:rPr lang="fr-FR" sz="1600" i="1" dirty="0"/>
              <a:t>: </a:t>
            </a:r>
            <a:r>
              <a:rPr lang="fr-FR" b="1" i="1" dirty="0"/>
              <a:t>el </a:t>
            </a:r>
            <a:r>
              <a:rPr lang="fr-FR" b="1" i="1" dirty="0" err="1"/>
              <a:t>Siq</a:t>
            </a:r>
            <a:endParaRPr lang="fr-FR" b="1" i="1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5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45088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7651" name="ZoneTexte 2"/>
          <p:cNvSpPr txBox="1">
            <a:spLocks noChangeArrowheads="1"/>
          </p:cNvSpPr>
          <p:nvPr/>
        </p:nvSpPr>
        <p:spPr bwMode="auto">
          <a:xfrm>
            <a:off x="5357818" y="2071678"/>
            <a:ext cx="3786182" cy="2277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5" tIns="45702" rIns="91405" bIns="45702">
            <a:spAutoFit/>
          </a:bodyPr>
          <a:lstStyle/>
          <a:p>
            <a:pPr algn="ctr"/>
            <a:r>
              <a:rPr lang="fr-FR" sz="2200" b="1" i="1" dirty="0"/>
              <a:t>El </a:t>
            </a:r>
            <a:r>
              <a:rPr lang="fr-FR" sz="2200" b="1" i="1" dirty="0" err="1"/>
              <a:t>Siq</a:t>
            </a:r>
            <a:r>
              <a:rPr lang="fr-FR" sz="2200" b="1" i="1" dirty="0"/>
              <a:t>:</a:t>
            </a:r>
          </a:p>
          <a:p>
            <a:pPr algn="ctr"/>
            <a:r>
              <a:rPr lang="fr-FR" sz="1200" b="1" i="1" dirty="0"/>
              <a:t> </a:t>
            </a:r>
          </a:p>
          <a:p>
            <a:pPr algn="ctr"/>
            <a:r>
              <a:rPr lang="fr-FR" sz="1200" i="1" dirty="0" err="1"/>
              <a:t>una</a:t>
            </a:r>
            <a:r>
              <a:rPr lang="fr-FR" sz="1200" i="1" dirty="0"/>
              <a:t> </a:t>
            </a:r>
            <a:r>
              <a:rPr lang="fr-FR" sz="1200" i="1" dirty="0" err="1"/>
              <a:t>espectaculair</a:t>
            </a:r>
            <a:r>
              <a:rPr lang="fr-FR" sz="1200" i="1" dirty="0"/>
              <a:t> </a:t>
            </a:r>
            <a:r>
              <a:rPr lang="fr-FR" sz="1200" i="1" dirty="0" err="1"/>
              <a:t>garganta</a:t>
            </a:r>
            <a:r>
              <a:rPr lang="fr-FR" sz="1200" i="1" dirty="0"/>
              <a:t> de 1200 </a:t>
            </a:r>
            <a:r>
              <a:rPr lang="fr-FR" sz="1200" i="1" dirty="0" err="1"/>
              <a:t>metros</a:t>
            </a:r>
            <a:r>
              <a:rPr lang="fr-FR" sz="1200" i="1" dirty="0"/>
              <a:t> de </a:t>
            </a:r>
            <a:r>
              <a:rPr lang="fr-FR" sz="1200" i="1" dirty="0" err="1"/>
              <a:t>longitud</a:t>
            </a:r>
            <a:r>
              <a:rPr lang="fr-FR" sz="1200" i="1" dirty="0"/>
              <a:t>,</a:t>
            </a:r>
          </a:p>
          <a:p>
            <a:pPr algn="ctr"/>
            <a:r>
              <a:rPr lang="fr-FR" sz="1200" i="1" dirty="0"/>
              <a:t> su </a:t>
            </a:r>
            <a:r>
              <a:rPr lang="fr-FR" sz="1200" i="1" dirty="0" err="1"/>
              <a:t>anchura</a:t>
            </a:r>
            <a:r>
              <a:rPr lang="fr-FR" sz="1200" i="1" dirty="0"/>
              <a:t> </a:t>
            </a:r>
            <a:r>
              <a:rPr lang="fr-FR" sz="1200" i="1" dirty="0" err="1"/>
              <a:t>varía</a:t>
            </a:r>
            <a:r>
              <a:rPr lang="fr-FR" sz="1200" i="1" dirty="0"/>
              <a:t> de 3 a 17 </a:t>
            </a:r>
            <a:r>
              <a:rPr lang="fr-FR" sz="1200" i="1" dirty="0" err="1"/>
              <a:t>metros</a:t>
            </a:r>
            <a:r>
              <a:rPr lang="fr-FR" sz="1200" i="1" dirty="0"/>
              <a:t>.</a:t>
            </a:r>
          </a:p>
          <a:p>
            <a:pPr algn="ctr"/>
            <a:endParaRPr lang="fr-FR" sz="1200" i="1" dirty="0"/>
          </a:p>
          <a:p>
            <a:pPr algn="ctr"/>
            <a:r>
              <a:rPr lang="fr-FR" sz="1200" i="1" dirty="0"/>
              <a:t> En el </a:t>
            </a:r>
            <a:r>
              <a:rPr lang="fr-FR" sz="1200" i="1" dirty="0" err="1"/>
              <a:t>lugar</a:t>
            </a:r>
            <a:r>
              <a:rPr lang="fr-FR" sz="1200" i="1" dirty="0"/>
              <a:t> </a:t>
            </a:r>
            <a:r>
              <a:rPr lang="fr-FR" sz="1200" i="1" dirty="0" err="1"/>
              <a:t>más</a:t>
            </a:r>
            <a:r>
              <a:rPr lang="fr-FR" sz="1200" i="1" dirty="0"/>
              <a:t> alto, la </a:t>
            </a:r>
            <a:r>
              <a:rPr lang="fr-FR" sz="1200" i="1" dirty="0" err="1"/>
              <a:t>montaña</a:t>
            </a:r>
            <a:r>
              <a:rPr lang="fr-FR" sz="1200" i="1" dirty="0"/>
              <a:t> </a:t>
            </a:r>
            <a:r>
              <a:rPr lang="fr-FR" sz="1200" i="1" dirty="0" err="1"/>
              <a:t>puede</a:t>
            </a:r>
            <a:r>
              <a:rPr lang="fr-FR" sz="1200" i="1" dirty="0"/>
              <a:t> </a:t>
            </a:r>
            <a:r>
              <a:rPr lang="fr-FR" sz="1200" i="1" dirty="0" err="1"/>
              <a:t>alcanzar</a:t>
            </a:r>
            <a:r>
              <a:rPr lang="fr-FR" sz="1200" i="1" dirty="0"/>
              <a:t> 100m;</a:t>
            </a:r>
          </a:p>
          <a:p>
            <a:pPr algn="ctr"/>
            <a:endParaRPr lang="fr-FR" sz="1200" i="1" dirty="0"/>
          </a:p>
          <a:p>
            <a:pPr algn="ctr"/>
            <a:r>
              <a:rPr lang="fr-FR" sz="1200" i="1" dirty="0" err="1"/>
              <a:t>Cavada</a:t>
            </a:r>
            <a:r>
              <a:rPr lang="fr-FR" sz="1200" i="1" dirty="0"/>
              <a:t> </a:t>
            </a:r>
            <a:r>
              <a:rPr lang="fr-FR" sz="1200" i="1" dirty="0" err="1"/>
              <a:t>naturalmente</a:t>
            </a:r>
            <a:r>
              <a:rPr lang="fr-FR" sz="1200" i="1" dirty="0"/>
              <a:t> entre los </a:t>
            </a:r>
            <a:r>
              <a:rPr lang="fr-FR" sz="1200" i="1" dirty="0" err="1"/>
              <a:t>acantilados</a:t>
            </a:r>
            <a:r>
              <a:rPr lang="fr-FR" sz="1200" i="1" dirty="0"/>
              <a:t> de </a:t>
            </a:r>
            <a:r>
              <a:rPr lang="fr-FR" sz="1200" i="1" dirty="0" err="1"/>
              <a:t>gres</a:t>
            </a:r>
            <a:r>
              <a:rPr lang="fr-FR" sz="1200" i="1" dirty="0"/>
              <a:t>,                                                                                 </a:t>
            </a:r>
            <a:r>
              <a:rPr lang="fr-FR" sz="1200" i="1" dirty="0" err="1"/>
              <a:t>conduce</a:t>
            </a:r>
            <a:r>
              <a:rPr lang="fr-FR" sz="1200" i="1" dirty="0"/>
              <a:t> a las </a:t>
            </a:r>
            <a:r>
              <a:rPr lang="fr-FR" sz="1200" i="1" dirty="0" err="1"/>
              <a:t>maravillas</a:t>
            </a:r>
            <a:r>
              <a:rPr lang="fr-FR" sz="1200" i="1" dirty="0"/>
              <a:t> de Petra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463)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125413" y="549275"/>
            <a:ext cx="4319587" cy="5759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 descr="Jordanie   (48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9" y="549275"/>
            <a:ext cx="4321175" cy="5759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488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475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3998913" y="0"/>
            <a:ext cx="5145087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0" y="765176"/>
            <a:ext cx="3995001" cy="5016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5" tIns="45702" rIns="91405" bIns="45702">
            <a:spAutoFit/>
          </a:bodyPr>
          <a:lstStyle/>
          <a:p>
            <a:pPr algn="ctr"/>
            <a:r>
              <a:rPr lang="fr-FR" i="1" dirty="0"/>
              <a:t>Primera </a:t>
            </a:r>
            <a:r>
              <a:rPr lang="fr-FR" i="1" dirty="0" err="1"/>
              <a:t>maravilla</a:t>
            </a:r>
            <a:r>
              <a:rPr lang="fr-FR" i="1" dirty="0"/>
              <a:t> al final </a:t>
            </a:r>
            <a:r>
              <a:rPr lang="fr-FR" i="1" dirty="0" err="1"/>
              <a:t>del</a:t>
            </a:r>
            <a:r>
              <a:rPr lang="fr-FR" i="1" dirty="0"/>
              <a:t> </a:t>
            </a:r>
            <a:r>
              <a:rPr lang="fr-FR" b="1" i="1" dirty="0" err="1"/>
              <a:t>Siq</a:t>
            </a:r>
            <a:r>
              <a:rPr lang="fr-FR" b="1" i="1" dirty="0"/>
              <a:t>:</a:t>
            </a:r>
          </a:p>
          <a:p>
            <a:endParaRPr lang="fr-FR" sz="1600" b="1" i="1" dirty="0"/>
          </a:p>
          <a:p>
            <a:pPr algn="ctr"/>
            <a:r>
              <a:rPr lang="fr-FR" sz="2000" b="1" i="1" dirty="0"/>
              <a:t>El </a:t>
            </a:r>
            <a:r>
              <a:rPr lang="fr-FR" sz="2000" b="1" i="1" dirty="0" err="1"/>
              <a:t>Khazneh</a:t>
            </a:r>
            <a:r>
              <a:rPr lang="fr-FR" sz="2000" b="1" i="1" dirty="0"/>
              <a:t> </a:t>
            </a:r>
          </a:p>
          <a:p>
            <a:pPr algn="ctr"/>
            <a:endParaRPr lang="fr-FR" sz="2000" b="1" i="1" dirty="0"/>
          </a:p>
          <a:p>
            <a:pPr algn="ctr"/>
            <a:r>
              <a:rPr lang="fr-FR" sz="1600" i="1" dirty="0"/>
              <a:t>Es la </a:t>
            </a:r>
            <a:r>
              <a:rPr lang="fr-FR" sz="1600" i="1" dirty="0" err="1"/>
              <a:t>fachada</a:t>
            </a:r>
            <a:r>
              <a:rPr lang="fr-FR" sz="1600" i="1" dirty="0"/>
              <a:t> </a:t>
            </a:r>
            <a:r>
              <a:rPr lang="fr-FR" sz="1600" i="1" dirty="0" err="1"/>
              <a:t>más</a:t>
            </a:r>
            <a:r>
              <a:rPr lang="fr-FR" sz="1600" i="1" dirty="0"/>
              <a:t> </a:t>
            </a:r>
            <a:r>
              <a:rPr lang="fr-FR" sz="1600" i="1" dirty="0" err="1"/>
              <a:t>trabajada</a:t>
            </a:r>
            <a:r>
              <a:rPr lang="fr-FR" sz="1600" i="1" dirty="0"/>
              <a:t> </a:t>
            </a:r>
          </a:p>
          <a:p>
            <a:pPr algn="ctr"/>
            <a:r>
              <a:rPr lang="fr-FR" sz="1600" i="1" dirty="0"/>
              <a:t>de </a:t>
            </a:r>
            <a:r>
              <a:rPr lang="fr-FR" sz="1600" i="1" dirty="0" err="1"/>
              <a:t>todos</a:t>
            </a:r>
            <a:r>
              <a:rPr lang="fr-FR" sz="1600" i="1" dirty="0"/>
              <a:t> los </a:t>
            </a:r>
            <a:r>
              <a:rPr lang="fr-FR" sz="1600" i="1" dirty="0" err="1"/>
              <a:t>monumentos</a:t>
            </a:r>
            <a:r>
              <a:rPr lang="fr-FR" sz="1600" i="1" dirty="0"/>
              <a:t> de Petra </a:t>
            </a:r>
          </a:p>
          <a:p>
            <a:pPr algn="ctr"/>
            <a:endParaRPr lang="fr-FR" sz="1600" i="1" dirty="0"/>
          </a:p>
          <a:p>
            <a:pPr algn="ctr"/>
            <a:r>
              <a:rPr lang="fr-FR" sz="1600" i="1" dirty="0"/>
              <a:t>Ha </a:t>
            </a:r>
            <a:r>
              <a:rPr lang="fr-FR" sz="1600" i="1" dirty="0" err="1"/>
              <a:t>sido</a:t>
            </a:r>
            <a:r>
              <a:rPr lang="fr-FR" sz="1600" i="1" dirty="0"/>
              <a:t> </a:t>
            </a:r>
            <a:r>
              <a:rPr lang="fr-FR" sz="1600" i="1" dirty="0" err="1"/>
              <a:t>llamado</a:t>
            </a:r>
            <a:r>
              <a:rPr lang="fr-FR" sz="1600" i="1" dirty="0"/>
              <a:t> </a:t>
            </a:r>
            <a:r>
              <a:rPr lang="fr-FR" sz="1600" i="1" dirty="0" err="1"/>
              <a:t>también</a:t>
            </a:r>
            <a:r>
              <a:rPr lang="fr-FR" sz="1600" i="1" dirty="0"/>
              <a:t> </a:t>
            </a:r>
            <a:r>
              <a:rPr lang="fr-FR" b="1" i="1" dirty="0"/>
              <a:t>el </a:t>
            </a:r>
            <a:r>
              <a:rPr lang="fr-FR" b="1" i="1" dirty="0" err="1"/>
              <a:t>tesoro</a:t>
            </a:r>
            <a:endParaRPr lang="fr-FR" b="1" i="1" dirty="0"/>
          </a:p>
          <a:p>
            <a:pPr algn="ctr"/>
            <a:r>
              <a:rPr lang="fr-FR" sz="1600" i="1" dirty="0" err="1"/>
              <a:t>por</a:t>
            </a:r>
            <a:r>
              <a:rPr lang="fr-FR" sz="1600" i="1" dirty="0"/>
              <a:t> los </a:t>
            </a:r>
            <a:r>
              <a:rPr lang="fr-FR" sz="1600" i="1" dirty="0" err="1"/>
              <a:t>Beduinos</a:t>
            </a:r>
            <a:r>
              <a:rPr lang="fr-FR" sz="1600" i="1" dirty="0"/>
              <a:t> que </a:t>
            </a:r>
            <a:r>
              <a:rPr lang="fr-FR" sz="1600" i="1" dirty="0" err="1"/>
              <a:t>pensaban</a:t>
            </a:r>
            <a:endParaRPr lang="fr-FR" sz="1600" i="1" dirty="0"/>
          </a:p>
          <a:p>
            <a:pPr algn="ctr"/>
            <a:r>
              <a:rPr lang="fr-FR" sz="1600" i="1" dirty="0"/>
              <a:t> que la </a:t>
            </a:r>
            <a:r>
              <a:rPr lang="fr-FR" sz="1600" i="1" dirty="0" err="1"/>
              <a:t>urna</a:t>
            </a:r>
            <a:r>
              <a:rPr lang="fr-FR" sz="1600" i="1" dirty="0"/>
              <a:t> </a:t>
            </a:r>
            <a:r>
              <a:rPr lang="fr-FR" sz="1600" i="1" dirty="0" err="1"/>
              <a:t>contenía</a:t>
            </a:r>
            <a:r>
              <a:rPr lang="fr-FR" sz="1600" i="1" dirty="0"/>
              <a:t> </a:t>
            </a:r>
            <a:r>
              <a:rPr lang="fr-FR" sz="1600" i="1" dirty="0" err="1"/>
              <a:t>oro</a:t>
            </a:r>
            <a:endParaRPr lang="fr-FR" sz="1600" i="1" dirty="0"/>
          </a:p>
          <a:p>
            <a:pPr algn="ctr"/>
            <a:r>
              <a:rPr lang="fr-FR" sz="1600" i="1" dirty="0"/>
              <a:t>y que su </a:t>
            </a:r>
            <a:r>
              <a:rPr lang="fr-FR" sz="1600" i="1" dirty="0" err="1"/>
              <a:t>fachade</a:t>
            </a:r>
            <a:r>
              <a:rPr lang="fr-FR" sz="1600" i="1" dirty="0"/>
              <a:t> </a:t>
            </a:r>
            <a:r>
              <a:rPr lang="fr-FR" sz="1600" i="1" dirty="0" err="1"/>
              <a:t>estaba</a:t>
            </a:r>
            <a:r>
              <a:rPr lang="fr-FR" sz="1600" i="1" dirty="0"/>
              <a:t> </a:t>
            </a:r>
            <a:r>
              <a:rPr lang="fr-FR" sz="1600" i="1" dirty="0" err="1"/>
              <a:t>recubierta</a:t>
            </a:r>
            <a:r>
              <a:rPr lang="fr-FR" sz="1600" i="1" dirty="0"/>
              <a:t> de este </a:t>
            </a:r>
            <a:r>
              <a:rPr lang="fr-FR" sz="1600" i="1" dirty="0" err="1"/>
              <a:t>metal</a:t>
            </a:r>
            <a:r>
              <a:rPr lang="fr-FR" sz="1600" i="1" dirty="0"/>
              <a:t>. </a:t>
            </a:r>
          </a:p>
          <a:p>
            <a:pPr algn="ctr"/>
            <a:endParaRPr lang="fr-FR" sz="2000" b="1" i="1" dirty="0"/>
          </a:p>
          <a:p>
            <a:pPr algn="ctr"/>
            <a:r>
              <a:rPr lang="fr-FR" sz="1600" i="1" dirty="0"/>
              <a:t>Obra </a:t>
            </a:r>
            <a:r>
              <a:rPr lang="fr-FR" sz="1600" i="1" dirty="0" err="1"/>
              <a:t>maestra</a:t>
            </a:r>
            <a:r>
              <a:rPr lang="fr-FR" sz="1600" i="1" dirty="0"/>
              <a:t> </a:t>
            </a:r>
            <a:r>
              <a:rPr lang="fr-FR" sz="1600" i="1" dirty="0" err="1"/>
              <a:t>totalmente</a:t>
            </a:r>
            <a:r>
              <a:rPr lang="fr-FR" sz="1600" i="1" dirty="0"/>
              <a:t> </a:t>
            </a:r>
            <a:r>
              <a:rPr lang="fr-FR" sz="1600" i="1" dirty="0" err="1"/>
              <a:t>tallada</a:t>
            </a:r>
            <a:r>
              <a:rPr lang="fr-FR" sz="1600" i="1" dirty="0"/>
              <a:t> en la </a:t>
            </a:r>
            <a:r>
              <a:rPr lang="fr-FR" sz="1600" i="1" dirty="0" err="1"/>
              <a:t>piedra</a:t>
            </a:r>
            <a:r>
              <a:rPr lang="fr-FR" sz="1600" i="1" dirty="0"/>
              <a:t> en </a:t>
            </a:r>
          </a:p>
          <a:p>
            <a:pPr algn="ctr"/>
            <a:r>
              <a:rPr lang="fr-FR" sz="1600" i="1" dirty="0"/>
              <a:t>el </a:t>
            </a:r>
            <a:r>
              <a:rPr lang="fr-FR" sz="1600" i="1" dirty="0" err="1"/>
              <a:t>siglo</a:t>
            </a:r>
            <a:r>
              <a:rPr lang="fr-FR" sz="1600" i="1" dirty="0"/>
              <a:t> I de </a:t>
            </a:r>
            <a:r>
              <a:rPr lang="fr-FR" sz="1600" i="1" dirty="0" err="1"/>
              <a:t>nuestra</a:t>
            </a:r>
            <a:r>
              <a:rPr lang="fr-FR" sz="1600" i="1" dirty="0"/>
              <a:t> </a:t>
            </a:r>
            <a:r>
              <a:rPr lang="fr-FR" sz="1600" i="1" dirty="0" err="1"/>
              <a:t>era</a:t>
            </a:r>
            <a:r>
              <a:rPr lang="fr-FR" sz="1600" i="1" dirty="0"/>
              <a:t>.</a:t>
            </a:r>
          </a:p>
          <a:p>
            <a:pPr algn="ctr"/>
            <a:endParaRPr lang="fr-FR" sz="1600" i="1" dirty="0"/>
          </a:p>
          <a:p>
            <a:pPr algn="ctr"/>
            <a:r>
              <a:rPr lang="fr-FR" sz="1600" i="1" dirty="0"/>
              <a:t> Este </a:t>
            </a:r>
            <a:r>
              <a:rPr lang="fr-FR" sz="1600" i="1" dirty="0" err="1"/>
              <a:t>monumento</a:t>
            </a:r>
            <a:r>
              <a:rPr lang="fr-FR" sz="1600" i="1" dirty="0"/>
              <a:t> </a:t>
            </a:r>
            <a:r>
              <a:rPr lang="fr-FR" sz="1600" i="1" dirty="0" err="1"/>
              <a:t>sería</a:t>
            </a:r>
            <a:r>
              <a:rPr lang="fr-FR" sz="1600" i="1" dirty="0"/>
              <a:t> </a:t>
            </a:r>
            <a:r>
              <a:rPr lang="fr-FR" sz="1600" i="1" dirty="0" err="1"/>
              <a:t>ciertamente</a:t>
            </a:r>
            <a:r>
              <a:rPr lang="fr-FR" sz="1600" i="1" dirty="0"/>
              <a:t> </a:t>
            </a:r>
            <a:r>
              <a:rPr lang="fr-FR" sz="1600" i="1" dirty="0" err="1"/>
              <a:t>una</a:t>
            </a:r>
            <a:r>
              <a:rPr lang="fr-FR" sz="1600" i="1" dirty="0"/>
              <a:t> </a:t>
            </a:r>
            <a:r>
              <a:rPr lang="fr-FR" sz="1600" i="1" dirty="0" err="1"/>
              <a:t>tumba</a:t>
            </a:r>
            <a:r>
              <a:rPr lang="fr-FR" sz="1600" i="1" dirty="0"/>
              <a:t>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43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250825" y="6165850"/>
            <a:ext cx="7643813" cy="400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2000" b="1" i="1" dirty="0"/>
              <a:t>Petra</a:t>
            </a:r>
            <a:r>
              <a:rPr lang="fr-FR" sz="1600" i="1" dirty="0"/>
              <a:t> </a:t>
            </a:r>
            <a:r>
              <a:rPr lang="fr-FR" i="1" dirty="0" err="1"/>
              <a:t>fue</a:t>
            </a:r>
            <a:r>
              <a:rPr lang="fr-FR" i="1" dirty="0"/>
              <a:t> </a:t>
            </a:r>
            <a:r>
              <a:rPr lang="fr-FR" i="1" dirty="0" err="1"/>
              <a:t>declarada</a:t>
            </a:r>
            <a:r>
              <a:rPr lang="fr-FR" i="1" dirty="0"/>
              <a:t> </a:t>
            </a:r>
            <a:r>
              <a:rPr lang="fr-FR" i="1" dirty="0" err="1"/>
              <a:t>patrimonio</a:t>
            </a:r>
            <a:r>
              <a:rPr lang="fr-FR" i="1" dirty="0"/>
              <a:t> </a:t>
            </a:r>
            <a:r>
              <a:rPr lang="fr-FR" i="1" dirty="0" err="1"/>
              <a:t>mundial</a:t>
            </a:r>
            <a:r>
              <a:rPr lang="fr-FR" i="1" dirty="0"/>
              <a:t> de la Unesco en 1985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520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"/>
            <a:ext cx="9144000" cy="68484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771" name="ZoneTexte 2"/>
          <p:cNvSpPr txBox="1">
            <a:spLocks noChangeArrowheads="1"/>
          </p:cNvSpPr>
          <p:nvPr/>
        </p:nvSpPr>
        <p:spPr bwMode="auto">
          <a:xfrm>
            <a:off x="142876" y="142876"/>
            <a:ext cx="9001125" cy="646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/>
              <a:t>Fecha en la cual el gobierno desplazó a los Beduinos que vivían en el lugar, </a:t>
            </a:r>
          </a:p>
          <a:p>
            <a:pPr algn="ctr"/>
            <a:r>
              <a:rPr lang="fr-FR" i="1"/>
              <a:t>a una aldea próxima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521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50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6" y="642938"/>
            <a:ext cx="4321175" cy="5759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 descr="Jordanie   (523).jpg"/>
          <p:cNvPicPr>
            <a:picLocks noGrp="1" noChangeAspect="1"/>
          </p:cNvPicPr>
          <p:nvPr isPhoto="1"/>
        </p:nvPicPr>
        <p:blipFill>
          <a:blip r:embed="rId3"/>
          <a:stretch>
            <a:fillRect/>
          </a:stretch>
        </p:blipFill>
        <p:spPr>
          <a:xfrm>
            <a:off x="4643439" y="642938"/>
            <a:ext cx="4321175" cy="5759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4820" name="ZoneTexte 3"/>
          <p:cNvSpPr txBox="1">
            <a:spLocks noChangeArrowheads="1"/>
          </p:cNvSpPr>
          <p:nvPr/>
        </p:nvSpPr>
        <p:spPr bwMode="auto">
          <a:xfrm>
            <a:off x="1071564" y="142875"/>
            <a:ext cx="7000875" cy="400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2000" b="1" i="1" dirty="0"/>
              <a:t>Petra:</a:t>
            </a:r>
            <a:r>
              <a:rPr lang="fr-FR" b="1" i="1" dirty="0"/>
              <a:t>   </a:t>
            </a:r>
            <a:r>
              <a:rPr lang="fr-FR" b="1" i="1" dirty="0" err="1"/>
              <a:t>grandiosa</a:t>
            </a:r>
            <a:r>
              <a:rPr lang="fr-FR" b="1" i="1" dirty="0"/>
              <a:t> y </a:t>
            </a:r>
            <a:r>
              <a:rPr lang="fr-FR" b="1" i="1" dirty="0" err="1"/>
              <a:t>mágica</a:t>
            </a:r>
            <a:endParaRPr lang="fr-FR" b="1" i="1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5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5843" name="ZoneTexte 2"/>
          <p:cNvSpPr txBox="1">
            <a:spLocks noChangeArrowheads="1"/>
          </p:cNvSpPr>
          <p:nvPr/>
        </p:nvSpPr>
        <p:spPr bwMode="auto">
          <a:xfrm>
            <a:off x="1" y="6491289"/>
            <a:ext cx="6480175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/>
              <a:t>Esta escalera de 800 escalones conduce a un monasterio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422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6867" name="ZoneTexte 2"/>
          <p:cNvSpPr txBox="1">
            <a:spLocks noChangeArrowheads="1"/>
          </p:cNvSpPr>
          <p:nvPr/>
        </p:nvSpPr>
        <p:spPr bwMode="auto">
          <a:xfrm>
            <a:off x="1285875" y="142875"/>
            <a:ext cx="6786563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i="1"/>
              <a:t>Collnas alrededor  de la ciudad de Petra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49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7891" name="ZoneTexte 3"/>
          <p:cNvSpPr txBox="1">
            <a:spLocks noChangeArrowheads="1"/>
          </p:cNvSpPr>
          <p:nvPr/>
        </p:nvSpPr>
        <p:spPr bwMode="auto">
          <a:xfrm>
            <a:off x="2713038" y="142875"/>
            <a:ext cx="3732682" cy="61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5" tIns="45702" rIns="91405" bIns="45702">
            <a:spAutoFit/>
          </a:bodyPr>
          <a:lstStyle/>
          <a:p>
            <a:pPr algn="ctr"/>
            <a:r>
              <a:rPr lang="fr-FR" i="1" dirty="0" err="1"/>
              <a:t>Vieja</a:t>
            </a:r>
            <a:r>
              <a:rPr lang="fr-FR" i="1" dirty="0"/>
              <a:t> </a:t>
            </a:r>
            <a:r>
              <a:rPr lang="fr-FR" i="1" dirty="0" err="1"/>
              <a:t>aldea</a:t>
            </a:r>
            <a:r>
              <a:rPr lang="fr-FR" i="1" dirty="0"/>
              <a:t> </a:t>
            </a:r>
            <a:r>
              <a:rPr lang="fr-FR" i="1" dirty="0" err="1"/>
              <a:t>transformada</a:t>
            </a:r>
            <a:r>
              <a:rPr lang="fr-FR" i="1" dirty="0"/>
              <a:t> en </a:t>
            </a:r>
            <a:r>
              <a:rPr lang="fr-FR" i="1" dirty="0" err="1"/>
              <a:t>Hotel</a:t>
            </a:r>
            <a:r>
              <a:rPr lang="fr-FR" i="1" dirty="0"/>
              <a:t> </a:t>
            </a:r>
          </a:p>
          <a:p>
            <a:pPr algn="ctr"/>
            <a:r>
              <a:rPr lang="fr-FR" sz="1600" i="1" dirty="0"/>
              <a:t>( vista al </a:t>
            </a:r>
            <a:r>
              <a:rPr lang="fr-FR" sz="1600" i="1" dirty="0" err="1"/>
              <a:t>atardecer</a:t>
            </a:r>
            <a:r>
              <a:rPr lang="fr-FR" sz="1600" i="1" dirty="0"/>
              <a:t>)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40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8915" name="ZoneTexte 2"/>
          <p:cNvSpPr txBox="1">
            <a:spLocks noChangeArrowheads="1"/>
          </p:cNvSpPr>
          <p:nvPr/>
        </p:nvSpPr>
        <p:spPr bwMode="auto">
          <a:xfrm>
            <a:off x="1643063" y="214314"/>
            <a:ext cx="6072187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b="1" i="1">
                <a:solidFill>
                  <a:srgbClr val="FFFFCC"/>
                </a:solidFill>
              </a:rPr>
              <a:t>Atardecer en Petra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547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755651" y="692150"/>
            <a:ext cx="7680325" cy="5759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9939" name="ZoneTexte 2"/>
          <p:cNvSpPr txBox="1">
            <a:spLocks noChangeArrowheads="1"/>
          </p:cNvSpPr>
          <p:nvPr/>
        </p:nvSpPr>
        <p:spPr bwMode="auto">
          <a:xfrm>
            <a:off x="1000125" y="214314"/>
            <a:ext cx="7215188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b="1" i="1"/>
              <a:t>Lugar entrado en la leyenda con Lawrence de Arabia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85813" y="2857500"/>
            <a:ext cx="3071812" cy="2585287"/>
          </a:xfrm>
          <a:prstGeom prst="rect">
            <a:avLst/>
          </a:prstGeom>
          <a:noFill/>
        </p:spPr>
        <p:txBody>
          <a:bodyPr lIns="91405" tIns="45702" rIns="91405" bIns="45702">
            <a:spAutoFit/>
          </a:bodyPr>
          <a:lstStyle/>
          <a:p>
            <a:pPr algn="ctr">
              <a:defRPr/>
            </a:pP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 </a:t>
            </a:r>
          </a:p>
          <a:p>
            <a:pPr algn="ctr">
              <a:defRPr/>
            </a:pPr>
            <a:r>
              <a:rPr lang="fr-FR" sz="1600" i="1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Retrato</a:t>
            </a: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del rey de Jordania: </a:t>
            </a:r>
          </a:p>
          <a:p>
            <a:pPr algn="ctr">
              <a:defRPr/>
            </a:pPr>
            <a:r>
              <a:rPr lang="fr-FR" b="1" i="1" dirty="0">
                <a:solidFill>
                  <a:schemeClr val="accent5">
                    <a:lumMod val="20000"/>
                    <a:lumOff val="80000"/>
                  </a:schemeClr>
                </a:solidFill>
                <a:cs typeface="+mn-cs"/>
              </a:rPr>
              <a:t>Abdallah II </a:t>
            </a:r>
            <a:r>
              <a:rPr lang="fr-FR" i="1" dirty="0">
                <a:solidFill>
                  <a:schemeClr val="accent5">
                    <a:lumMod val="20000"/>
                    <a:lumOff val="80000"/>
                  </a:schemeClr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(</a:t>
            </a:r>
            <a:r>
              <a:rPr lang="fr-FR" sz="1600" i="1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hijo</a:t>
            </a: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fr-FR" sz="1600" i="1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del</a:t>
            </a: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fr-FR" sz="1600" i="1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rey</a:t>
            </a: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Hussein).</a:t>
            </a:r>
          </a:p>
          <a:p>
            <a:pPr algn="ctr">
              <a:defRPr/>
            </a:pPr>
            <a:endParaRPr lang="fr-FR" sz="1600" i="1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  <a:p>
            <a:pPr algn="ctr">
              <a:defRPr/>
            </a:pP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fr-FR" sz="1600" i="1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Jefe</a:t>
            </a: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</a:t>
            </a:r>
            <a:r>
              <a:rPr lang="fr-FR" sz="1600" i="1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Estado</a:t>
            </a: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desde1999</a:t>
            </a:r>
          </a:p>
          <a:p>
            <a:pPr algn="ctr">
              <a:defRPr/>
            </a:pPr>
            <a:endParaRPr lang="fr-FR" sz="1600" i="1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  <a:p>
            <a:pPr algn="ctr">
              <a:defRPr/>
            </a:pP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Su </a:t>
            </a:r>
            <a:r>
              <a:rPr lang="fr-FR" sz="1600" i="1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retrato</a:t>
            </a: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está  </a:t>
            </a:r>
            <a:r>
              <a:rPr lang="fr-FR" sz="1600" i="1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omnipresente</a:t>
            </a: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en </a:t>
            </a:r>
            <a:r>
              <a:rPr lang="fr-FR" sz="1600" i="1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toda</a:t>
            </a: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Jordania.</a:t>
            </a:r>
          </a:p>
          <a:p>
            <a:pPr algn="ctr">
              <a:defRPr/>
            </a:pPr>
            <a:r>
              <a:rPr lang="fr-FR" sz="16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53)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250826" y="188914"/>
            <a:ext cx="4860925" cy="6480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0963" name="ZoneTexte 2"/>
          <p:cNvSpPr txBox="1">
            <a:spLocks noChangeArrowheads="1"/>
          </p:cNvSpPr>
          <p:nvPr/>
        </p:nvSpPr>
        <p:spPr bwMode="auto">
          <a:xfrm>
            <a:off x="5292725" y="4508500"/>
            <a:ext cx="3636963" cy="178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sz="2000" i="1" dirty="0"/>
              <a:t>El </a:t>
            </a:r>
            <a:r>
              <a:rPr lang="fr-FR" sz="2000" b="1" i="1" dirty="0" err="1"/>
              <a:t>Wadi</a:t>
            </a:r>
            <a:r>
              <a:rPr lang="fr-FR" sz="2000" b="1" i="1" dirty="0"/>
              <a:t> </a:t>
            </a:r>
            <a:r>
              <a:rPr lang="fr-FR" sz="2000" b="1" i="1" dirty="0" err="1"/>
              <a:t>Rum</a:t>
            </a:r>
            <a:r>
              <a:rPr lang="fr-FR" sz="2000" b="1" i="1" dirty="0"/>
              <a:t>:</a:t>
            </a:r>
          </a:p>
          <a:p>
            <a:pPr algn="ctr"/>
            <a:endParaRPr lang="fr-FR" b="1" i="1" dirty="0"/>
          </a:p>
          <a:p>
            <a:pPr algn="ctr"/>
            <a:r>
              <a:rPr lang="fr-FR" b="1" i="1" dirty="0"/>
              <a:t> </a:t>
            </a:r>
            <a:r>
              <a:rPr lang="fr-FR" i="1" dirty="0"/>
              <a:t>es </a:t>
            </a:r>
            <a:r>
              <a:rPr lang="fr-FR" i="1" dirty="0" err="1"/>
              <a:t>uno</a:t>
            </a:r>
            <a:r>
              <a:rPr lang="fr-FR" i="1" dirty="0"/>
              <a:t> de los </a:t>
            </a:r>
            <a:r>
              <a:rPr lang="fr-FR" i="1" dirty="0" err="1"/>
              <a:t>lugares</a:t>
            </a:r>
            <a:r>
              <a:rPr lang="fr-FR" i="1" dirty="0"/>
              <a:t> </a:t>
            </a:r>
            <a:r>
              <a:rPr lang="fr-FR" i="1" dirty="0" err="1"/>
              <a:t>más</a:t>
            </a:r>
            <a:r>
              <a:rPr lang="fr-FR" i="1" dirty="0"/>
              <a:t> </a:t>
            </a:r>
            <a:r>
              <a:rPr lang="fr-FR" i="1" dirty="0" err="1"/>
              <a:t>bellos</a:t>
            </a:r>
            <a:r>
              <a:rPr lang="fr-FR" i="1" dirty="0"/>
              <a:t> de </a:t>
            </a:r>
            <a:r>
              <a:rPr lang="fr-FR" i="1" dirty="0" err="1"/>
              <a:t>Jordania</a:t>
            </a:r>
            <a:r>
              <a:rPr lang="fr-FR" i="1" dirty="0"/>
              <a:t>: </a:t>
            </a:r>
          </a:p>
          <a:p>
            <a:pPr algn="ctr"/>
            <a:endParaRPr lang="fr-FR" i="1" dirty="0"/>
          </a:p>
          <a:p>
            <a:pPr algn="ctr"/>
            <a:r>
              <a:rPr lang="fr-FR" i="1" dirty="0" err="1"/>
              <a:t>macizos</a:t>
            </a:r>
            <a:r>
              <a:rPr lang="fr-FR" i="1" dirty="0"/>
              <a:t> de </a:t>
            </a:r>
            <a:r>
              <a:rPr lang="fr-FR" i="1" dirty="0" err="1"/>
              <a:t>gres</a:t>
            </a:r>
            <a:r>
              <a:rPr lang="fr-FR" i="1" dirty="0"/>
              <a:t> </a:t>
            </a:r>
            <a:r>
              <a:rPr lang="fr-FR" i="1" dirty="0" err="1"/>
              <a:t>rojo</a:t>
            </a:r>
            <a:r>
              <a:rPr lang="fr-FR" i="1" dirty="0"/>
              <a:t> y de granito.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(587)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1987" name="ZoneTexte 2"/>
          <p:cNvSpPr txBox="1">
            <a:spLocks noChangeArrowheads="1"/>
          </p:cNvSpPr>
          <p:nvPr/>
        </p:nvSpPr>
        <p:spPr bwMode="auto">
          <a:xfrm>
            <a:off x="323851" y="5516563"/>
            <a:ext cx="8429625" cy="1107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pPr algn="ctr"/>
            <a:r>
              <a:rPr lang="fr-FR" b="1" i="1" dirty="0"/>
              <a:t> Los </a:t>
            </a:r>
            <a:r>
              <a:rPr lang="fr-FR" b="1" i="1" dirty="0" err="1"/>
              <a:t>Beduinos</a:t>
            </a:r>
            <a:r>
              <a:rPr lang="fr-FR" b="1" i="1" dirty="0"/>
              <a:t> : </a:t>
            </a:r>
            <a:r>
              <a:rPr lang="fr-FR" i="1" dirty="0" err="1"/>
              <a:t>Conocedores</a:t>
            </a:r>
            <a:r>
              <a:rPr lang="fr-FR" i="1" dirty="0"/>
              <a:t>, amantes de su </a:t>
            </a:r>
            <a:r>
              <a:rPr lang="fr-FR" i="1" dirty="0" err="1"/>
              <a:t>territorio</a:t>
            </a:r>
            <a:r>
              <a:rPr lang="fr-FR" i="1" dirty="0"/>
              <a:t>, </a:t>
            </a:r>
            <a:endParaRPr lang="fr-FR" b="1" i="1" dirty="0"/>
          </a:p>
          <a:p>
            <a:pPr algn="ctr"/>
            <a:r>
              <a:rPr lang="fr-FR" sz="1600" i="1" dirty="0"/>
              <a:t> </a:t>
            </a:r>
            <a:r>
              <a:rPr lang="fr-FR" sz="1600" i="1" dirty="0" err="1"/>
              <a:t>sirven</a:t>
            </a:r>
            <a:r>
              <a:rPr lang="fr-FR" sz="1600" i="1" dirty="0"/>
              <a:t> </a:t>
            </a:r>
            <a:r>
              <a:rPr lang="fr-FR" sz="1600" i="1" dirty="0" err="1"/>
              <a:t>hoy</a:t>
            </a:r>
            <a:r>
              <a:rPr lang="fr-FR" sz="1600" i="1" dirty="0"/>
              <a:t> de </a:t>
            </a:r>
            <a:r>
              <a:rPr lang="fr-FR" sz="1600" i="1" dirty="0" err="1"/>
              <a:t>guías</a:t>
            </a:r>
            <a:r>
              <a:rPr lang="fr-FR" sz="1600" i="1" dirty="0"/>
              <a:t> a los </a:t>
            </a:r>
            <a:r>
              <a:rPr lang="fr-FR" sz="1600" i="1" dirty="0" err="1"/>
              <a:t>visitantes</a:t>
            </a:r>
            <a:endParaRPr lang="fr-FR" sz="1600" i="1" dirty="0"/>
          </a:p>
          <a:p>
            <a:endParaRPr lang="fr-FR" sz="1600" i="1" dirty="0"/>
          </a:p>
          <a:p>
            <a:r>
              <a:rPr lang="fr-FR" sz="1600" i="1" dirty="0"/>
              <a:t>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54)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1588"/>
            <a:ext cx="9144000" cy="68564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rdanie    ) (55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668582" y="5742003"/>
            <a:ext cx="4572032" cy="707850"/>
          </a:xfrm>
          <a:prstGeom prst="rect">
            <a:avLst/>
          </a:prstGeom>
          <a:noFill/>
        </p:spPr>
        <p:txBody>
          <a:bodyPr lIns="91405" tIns="45702" rIns="91405" bIns="4570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8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F I N del  Viaje !!!</a:t>
            </a:r>
          </a:p>
        </p:txBody>
      </p:sp>
      <p:sp>
        <p:nvSpPr>
          <p:cNvPr id="44036" name="3 CuadroTexto"/>
          <p:cNvSpPr txBox="1">
            <a:spLocks noChangeArrowheads="1"/>
          </p:cNvSpPr>
          <p:nvPr/>
        </p:nvSpPr>
        <p:spPr bwMode="auto">
          <a:xfrm>
            <a:off x="7643813" y="6357939"/>
            <a:ext cx="1107925" cy="36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5" tIns="45702" rIns="91405" bIns="45702">
            <a:spAutoFit/>
          </a:bodyPr>
          <a:lstStyle/>
          <a:p>
            <a:r>
              <a:rPr lang="es-ES" b="1">
                <a:solidFill>
                  <a:srgbClr val="C00000"/>
                </a:solidFill>
              </a:rPr>
              <a:t>4-4-2013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2</TotalTime>
  <Words>720</Words>
  <Application>Microsoft PowerPoint</Application>
  <PresentationFormat>Presentación en pantalla (4:3)</PresentationFormat>
  <Paragraphs>119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43</vt:i4>
      </vt:variant>
    </vt:vector>
  </HeadingPairs>
  <TitlesOfParts>
    <vt:vector size="44" baseType="lpstr">
      <vt:lpstr>Presentación1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2013-05-01T20:15:28Z</dcterms:created>
  <dcterms:modified xsi:type="dcterms:W3CDTF">2013-05-01T20:17:45Z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