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56" r:id="rId3"/>
    <p:sldId id="280" r:id="rId4"/>
    <p:sldId id="282" r:id="rId5"/>
    <p:sldId id="257" r:id="rId6"/>
    <p:sldId id="259" r:id="rId7"/>
    <p:sldId id="286" r:id="rId8"/>
    <p:sldId id="260" r:id="rId9"/>
    <p:sldId id="287" r:id="rId10"/>
    <p:sldId id="284" r:id="rId11"/>
    <p:sldId id="262" r:id="rId12"/>
    <p:sldId id="263" r:id="rId13"/>
    <p:sldId id="264" r:id="rId14"/>
    <p:sldId id="266" r:id="rId15"/>
    <p:sldId id="267" r:id="rId16"/>
    <p:sldId id="268" r:id="rId17"/>
    <p:sldId id="269" r:id="rId18"/>
    <p:sldId id="270" r:id="rId19"/>
    <p:sldId id="271" r:id="rId20"/>
    <p:sldId id="272" r:id="rId21"/>
    <p:sldId id="273" r:id="rId22"/>
    <p:sldId id="274" r:id="rId23"/>
    <p:sldId id="275" r:id="rId24"/>
    <p:sldId id="276" r:id="rId25"/>
    <p:sldId id="288" r:id="rId26"/>
  </p:sldIdLst>
  <p:sldSz cx="9361488" cy="5761038"/>
  <p:notesSz cx="6858000" cy="9144000"/>
  <p:defaultTextStyle>
    <a:defPPr>
      <a:defRPr lang="es-A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HW6KQlEcggvYPfmNXkrO5Q" hashData="I3aLY5fiLe0Tabm9r2JX62J/CR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EBCF"/>
    <a:srgbClr val="996633"/>
    <a:srgbClr val="66FF99"/>
    <a:srgbClr val="669900"/>
    <a:srgbClr val="CCFFFF"/>
    <a:srgbClr val="000000"/>
    <a:srgbClr val="3366FF"/>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6" d="100"/>
          <a:sy n="86" d="100"/>
        </p:scale>
        <p:origin x="-456" y="-96"/>
      </p:cViewPr>
      <p:guideLst>
        <p:guide orient="horz" pos="1815"/>
        <p:guide pos="2949"/>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6804CFBF-8F08-4685-84EA-276C897364CE}" type="datetimeFigureOut">
              <a:rPr lang="es-AR"/>
              <a:pPr>
                <a:defRPr/>
              </a:pPr>
              <a:t>06/02/2014</a:t>
            </a:fld>
            <a:endParaRPr lang="es-AR"/>
          </a:p>
        </p:txBody>
      </p:sp>
      <p:sp>
        <p:nvSpPr>
          <p:cNvPr id="4" name="3 Marcador de imagen de diapositiva"/>
          <p:cNvSpPr>
            <a:spLocks noGrp="1" noRot="1" noChangeAspect="1"/>
          </p:cNvSpPr>
          <p:nvPr>
            <p:ph type="sldImg" idx="2"/>
          </p:nvPr>
        </p:nvSpPr>
        <p:spPr>
          <a:xfrm>
            <a:off x="644525" y="685800"/>
            <a:ext cx="5568950" cy="3429000"/>
          </a:xfrm>
          <a:prstGeom prst="rect">
            <a:avLst/>
          </a:prstGeom>
          <a:noFill/>
          <a:ln w="12700">
            <a:solidFill>
              <a:prstClr val="black"/>
            </a:solidFill>
          </a:ln>
        </p:spPr>
        <p:txBody>
          <a:bodyPr vert="horz" lIns="91440" tIns="45720" rIns="91440" bIns="45720" rtlCol="0" anchor="ctr"/>
          <a:lstStyle/>
          <a:p>
            <a:pPr lvl="0"/>
            <a:endParaRPr lang="es-AR"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AR"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46445A91-E636-41B6-8B9E-FC005DF1CE6A}" type="slidenum">
              <a:rPr lang="es-AR"/>
              <a:pPr>
                <a:defRPr/>
              </a:pPr>
              <a:t>‹Nº›</a:t>
            </a:fld>
            <a:endParaRPr lang="es-A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662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266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32D00DE-60EF-454B-A40A-0D4B0D61A47C}" type="slidenum">
              <a:rPr lang="es-AR"/>
              <a:pPr/>
              <a:t>8</a:t>
            </a:fld>
            <a:endParaRPr lang="es-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02112" y="1789656"/>
            <a:ext cx="7957265" cy="123488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404223" y="3264588"/>
            <a:ext cx="6553042"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F0734CA5-FE97-452C-A966-99A00AE7A969}" type="datetimeFigureOut">
              <a:rPr lang="es-AR"/>
              <a:pPr>
                <a:defRPr/>
              </a:pPr>
              <a:t>06/02/2014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E9861475-1028-4FDF-A3D4-412341B7A81D}" type="slidenum">
              <a:rPr lang="es-AR"/>
              <a:pPr>
                <a:defRPr/>
              </a:pPr>
              <a:t>‹Nº›</a:t>
            </a:fld>
            <a:endParaRPr lang="es-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A52B730E-3B1E-423A-8707-9D132F10CD60}" type="datetimeFigureOut">
              <a:rPr lang="es-AR"/>
              <a:pPr>
                <a:defRPr/>
              </a:pPr>
              <a:t>06/02/2014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10D69645-60B5-49B3-A4DC-8DD94C553A07}" type="slidenum">
              <a:rPr lang="es-AR"/>
              <a:pPr>
                <a:defRPr/>
              </a:pPr>
              <a:t>‹Nº›</a:t>
            </a:fld>
            <a:endParaRPr lang="es-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9493" y="3702001"/>
            <a:ext cx="7957265" cy="114420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39493" y="2441774"/>
            <a:ext cx="7957265"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A55C586-CEA6-4BF8-AB30-C5A6A4059EAA}" type="datetimeFigureOut">
              <a:rPr lang="es-AR"/>
              <a:pPr>
                <a:defRPr/>
              </a:pPr>
              <a:t>06/02/2014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D2239F43-D578-4E35-9FDD-83AEA5E01922}" type="slidenum">
              <a:rPr lang="es-AR"/>
              <a:pPr>
                <a:defRPr/>
              </a:pPr>
              <a:t>‹Nº›</a:t>
            </a:fld>
            <a:endParaRPr lang="es-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79452" y="1129537"/>
            <a:ext cx="4233797" cy="31939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869275" y="1129537"/>
            <a:ext cx="4235423" cy="31939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9B8FE2C6-3039-49FC-880F-0FC485BF0EB4}" type="datetimeFigureOut">
              <a:rPr lang="es-AR"/>
              <a:pPr>
                <a:defRPr/>
              </a:pPr>
              <a:t>06/02/2014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653DA252-9608-4BDA-9A20-812C58859BD2}" type="slidenum">
              <a:rPr lang="es-AR"/>
              <a:pPr>
                <a:defRPr/>
              </a:pPr>
              <a:t>‹Nº›</a:t>
            </a:fld>
            <a:endParaRPr lang="es-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68075" y="230709"/>
            <a:ext cx="8425339" cy="960173"/>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68074" y="1289566"/>
            <a:ext cx="4136283"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8074" y="1826996"/>
            <a:ext cx="4136283"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755506" y="1289566"/>
            <a:ext cx="413790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55506" y="1826996"/>
            <a:ext cx="413790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991EF1CA-B02C-43EA-A783-06192A0F0167}" type="datetimeFigureOut">
              <a:rPr lang="es-AR"/>
              <a:pPr>
                <a:defRPr/>
              </a:pPr>
              <a:t>06/02/2014</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B7F0ACFC-3DC0-4E70-8BA6-711B1E7A7580}" type="slidenum">
              <a:rPr lang="es-AR"/>
              <a:pPr>
                <a:defRPr/>
              </a:pPr>
              <a:t>‹Nº›</a:t>
            </a:fld>
            <a:endParaRPr lang="es-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7285ED58-9285-42F0-B76D-BC529933F3AE}" type="datetimeFigureOut">
              <a:rPr lang="es-AR"/>
              <a:pPr>
                <a:defRPr/>
              </a:pPr>
              <a:t>06/02/2014</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D04724DB-1154-4398-A76F-1E807D1BFB8B}" type="slidenum">
              <a:rPr lang="es-AR"/>
              <a:pPr>
                <a:defRPr/>
              </a:pPr>
              <a:t>‹Nº›</a:t>
            </a:fld>
            <a:endParaRPr lang="es-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0D87175-04A8-4AB0-8EC9-5A90AE54E5FA}" type="datetimeFigureOut">
              <a:rPr lang="es-AR"/>
              <a:pPr>
                <a:defRPr/>
              </a:pPr>
              <a:t>06/02/2014</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4F12F426-0166-44BD-A58D-51A0D745F564}" type="slidenum">
              <a:rPr lang="es-AR"/>
              <a:pPr>
                <a:defRPr/>
              </a:pPr>
              <a:t>‹Nº›</a:t>
            </a:fld>
            <a:endParaRPr lang="es-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8075" y="229375"/>
            <a:ext cx="3079865" cy="976176"/>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660082" y="229375"/>
            <a:ext cx="5233332"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68075" y="1205551"/>
            <a:ext cx="3079865"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26234EA-CAB6-4D19-85F1-48027FEB0C13}" type="datetimeFigureOut">
              <a:rPr lang="es-AR"/>
              <a:pPr>
                <a:defRPr/>
              </a:pPr>
              <a:t>06/02/2014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25EBE55C-5281-4357-9451-234135BB28A3}" type="slidenum">
              <a:rPr lang="es-AR"/>
              <a:pPr>
                <a:defRPr/>
              </a:pPr>
              <a:t>‹Nº›</a:t>
            </a:fld>
            <a:endParaRPr lang="es-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34917" y="4032727"/>
            <a:ext cx="5616893" cy="476086"/>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834917" y="514759"/>
            <a:ext cx="5616893" cy="345662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AR" noProof="0" smtClean="0"/>
          </a:p>
        </p:txBody>
      </p:sp>
      <p:sp>
        <p:nvSpPr>
          <p:cNvPr id="4" name="3 Marcador de texto"/>
          <p:cNvSpPr>
            <a:spLocks noGrp="1"/>
          </p:cNvSpPr>
          <p:nvPr>
            <p:ph type="body" sz="half" idx="2"/>
          </p:nvPr>
        </p:nvSpPr>
        <p:spPr>
          <a:xfrm>
            <a:off x="1834917" y="4508813"/>
            <a:ext cx="5616893"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4348AD3-274C-4968-BE0F-B20B817A92CB}" type="datetimeFigureOut">
              <a:rPr lang="es-AR"/>
              <a:pPr>
                <a:defRPr/>
              </a:pPr>
              <a:t>06/02/2014</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D2833EC5-2674-45CA-8CB0-5A3E85D5053A}" type="slidenum">
              <a:rPr lang="es-AR"/>
              <a:pPr>
                <a:defRPr/>
              </a:pPr>
              <a:t>‹Nº›</a:t>
            </a:fld>
            <a:endParaRPr lang="es-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8781842B-EBF9-49DC-8FF6-A0AC58129362}" type="datetimeFigureOut">
              <a:rPr lang="es-AR"/>
              <a:pPr>
                <a:defRPr/>
              </a:pPr>
              <a:t>06/02/2014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775DB01F-6401-4A28-8079-795DC7B462EE}" type="slidenum">
              <a:rPr lang="es-AR"/>
              <a:pPr>
                <a:defRPr/>
              </a:pPr>
              <a:t>‹Nº›</a:t>
            </a:fld>
            <a:endParaRPr lang="es-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949605" y="193369"/>
            <a:ext cx="2155093" cy="4130077"/>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79452" y="193369"/>
            <a:ext cx="6314128" cy="413007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CE7021F4-C31B-4137-82A2-2CF23C2C32E1}" type="datetimeFigureOut">
              <a:rPr lang="es-AR"/>
              <a:pPr>
                <a:defRPr/>
              </a:pPr>
              <a:t>06/02/2014</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8F4ACFF6-F9DA-4677-84F7-C4C07823ED76}" type="slidenum">
              <a:rPr lang="es-AR"/>
              <a:pPr>
                <a:defRPr/>
              </a:pPr>
              <a:t>‹Nº›</a:t>
            </a:fld>
            <a:endParaRPr lang="es-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02113" y="1789657"/>
            <a:ext cx="7957265" cy="123488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04223" y="3264588"/>
            <a:ext cx="6553042" cy="147226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F5FAA8F-6FDE-440A-B49A-F0E07F58D58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68313" y="230188"/>
            <a:ext cx="8424862" cy="9604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AR" smtClean="0"/>
          </a:p>
        </p:txBody>
      </p:sp>
      <p:sp>
        <p:nvSpPr>
          <p:cNvPr id="1027" name="2 Marcador de texto"/>
          <p:cNvSpPr>
            <a:spLocks noGrp="1"/>
          </p:cNvSpPr>
          <p:nvPr>
            <p:ph type="body" idx="1"/>
          </p:nvPr>
        </p:nvSpPr>
        <p:spPr bwMode="auto">
          <a:xfrm>
            <a:off x="468313" y="1344613"/>
            <a:ext cx="8424862" cy="38020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smtClean="0"/>
          </a:p>
        </p:txBody>
      </p:sp>
      <p:sp>
        <p:nvSpPr>
          <p:cNvPr id="4" name="3 Marcador de fecha"/>
          <p:cNvSpPr>
            <a:spLocks noGrp="1"/>
          </p:cNvSpPr>
          <p:nvPr>
            <p:ph type="dt" sz="half" idx="2"/>
          </p:nvPr>
        </p:nvSpPr>
        <p:spPr>
          <a:xfrm>
            <a:off x="468313" y="5340350"/>
            <a:ext cx="2184400" cy="306388"/>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D326F0B2-CE13-4675-BD24-6600C27B169D}" type="datetimeFigureOut">
              <a:rPr lang="es-AR"/>
              <a:pPr>
                <a:defRPr/>
              </a:pPr>
              <a:t>06/02/2014</a:t>
            </a:fld>
            <a:endParaRPr lang="es-AR"/>
          </a:p>
        </p:txBody>
      </p:sp>
      <p:sp>
        <p:nvSpPr>
          <p:cNvPr id="5" name="4 Marcador de pie de página"/>
          <p:cNvSpPr>
            <a:spLocks noGrp="1"/>
          </p:cNvSpPr>
          <p:nvPr>
            <p:ph type="ftr" sz="quarter" idx="3"/>
          </p:nvPr>
        </p:nvSpPr>
        <p:spPr>
          <a:xfrm>
            <a:off x="3198813" y="5340350"/>
            <a:ext cx="2963862" cy="306388"/>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AR"/>
          </a:p>
        </p:txBody>
      </p:sp>
      <p:sp>
        <p:nvSpPr>
          <p:cNvPr id="6" name="5 Marcador de número de diapositiva"/>
          <p:cNvSpPr>
            <a:spLocks noGrp="1"/>
          </p:cNvSpPr>
          <p:nvPr>
            <p:ph type="sldNum" sz="quarter" idx="4"/>
          </p:nvPr>
        </p:nvSpPr>
        <p:spPr>
          <a:xfrm>
            <a:off x="6708775" y="5340350"/>
            <a:ext cx="2184400" cy="306388"/>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4A140845-909C-443F-AB89-10D5B6134BCC}"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075" y="230709"/>
            <a:ext cx="8425339" cy="9601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68075" y="1344243"/>
            <a:ext cx="8425339" cy="380201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68075" y="5246279"/>
            <a:ext cx="2184347" cy="4000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98509" y="5246279"/>
            <a:ext cx="2964471" cy="4000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709067" y="5246279"/>
            <a:ext cx="2184347" cy="4000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D8211F8-9FAD-44DA-88C7-58ABBFAB4ED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33ff.com/flags/banderasmundo/bandera_Italia.html"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a:xfrm>
            <a:off x="701675" y="1789113"/>
            <a:ext cx="7958138" cy="1235075"/>
          </a:xfrm>
        </p:spPr>
        <p:txBody>
          <a:bodyPr/>
          <a:lstStyle/>
          <a:p>
            <a:pPr eaLnBrk="1" hangingPunct="1"/>
            <a:endParaRPr lang="es-ES" smtClean="0"/>
          </a:p>
        </p:txBody>
      </p:sp>
      <p:sp>
        <p:nvSpPr>
          <p:cNvPr id="3" name="2 Subtítulo"/>
          <p:cNvSpPr>
            <a:spLocks noGrp="1"/>
          </p:cNvSpPr>
          <p:nvPr>
            <p:ph type="subTitle" idx="1"/>
          </p:nvPr>
        </p:nvSpPr>
        <p:spPr>
          <a:xfrm>
            <a:off x="1404938" y="3263900"/>
            <a:ext cx="6551612" cy="1473200"/>
          </a:xfrm>
        </p:spPr>
        <p:txBody>
          <a:bodyPr rtlCol="0">
            <a:normAutofit/>
          </a:bodyPr>
          <a:lstStyle/>
          <a:p>
            <a:pPr eaLnBrk="1" fontAlgn="auto" hangingPunct="1">
              <a:spcAft>
                <a:spcPts val="0"/>
              </a:spcAft>
              <a:buFont typeface="Arial" pitchFamily="34" charset="0"/>
              <a:buNone/>
              <a:defRPr/>
            </a:pPr>
            <a:endParaRPr lang="es-AR" dirty="0" smtClean="0"/>
          </a:p>
        </p:txBody>
      </p:sp>
      <p:pic>
        <p:nvPicPr>
          <p:cNvPr id="2052" name="Picture 3" descr="D:\Mis Documentos\Imagen1.jpg"/>
          <p:cNvPicPr>
            <a:picLocks noChangeAspect="1" noChangeArrowheads="1"/>
          </p:cNvPicPr>
          <p:nvPr/>
        </p:nvPicPr>
        <p:blipFill>
          <a:blip r:embed="rId3"/>
          <a:srcRect/>
          <a:stretch>
            <a:fillRect/>
          </a:stretch>
        </p:blipFill>
        <p:spPr bwMode="auto">
          <a:xfrm>
            <a:off x="0" y="0"/>
            <a:ext cx="9361488" cy="5761038"/>
          </a:xfrm>
          <a:prstGeom prst="rect">
            <a:avLst/>
          </a:prstGeom>
          <a:noFill/>
          <a:ln w="9525">
            <a:noFill/>
            <a:miter lim="800000"/>
            <a:headEnd/>
            <a:tailEnd/>
          </a:ln>
        </p:spPr>
      </p:pic>
      <p:cxnSp>
        <p:nvCxnSpPr>
          <p:cNvPr id="7" name="6 Conector recto de flecha"/>
          <p:cNvCxnSpPr/>
          <p:nvPr/>
        </p:nvCxnSpPr>
        <p:spPr>
          <a:xfrm rot="5400000">
            <a:off x="3251200" y="1808163"/>
            <a:ext cx="2359025" cy="1644650"/>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2054" name="9 CuadroTexto"/>
          <p:cNvSpPr txBox="1">
            <a:spLocks noChangeArrowheads="1"/>
          </p:cNvSpPr>
          <p:nvPr/>
        </p:nvSpPr>
        <p:spPr bwMode="auto">
          <a:xfrm>
            <a:off x="5181600" y="879475"/>
            <a:ext cx="3013075" cy="1108075"/>
          </a:xfrm>
          <a:prstGeom prst="rect">
            <a:avLst/>
          </a:prstGeom>
          <a:noFill/>
          <a:ln w="9525">
            <a:noFill/>
            <a:miter lim="800000"/>
            <a:headEnd/>
            <a:tailEnd/>
          </a:ln>
        </p:spPr>
        <p:txBody>
          <a:bodyPr wrap="none">
            <a:spAutoFit/>
          </a:bodyPr>
          <a:lstStyle/>
          <a:p>
            <a:r>
              <a:rPr lang="es-ES_tradnl" sz="6600" b="1">
                <a:solidFill>
                  <a:srgbClr val="FFFF00"/>
                </a:solidFill>
                <a:latin typeface="Cambria" pitchFamily="18" charset="0"/>
              </a:rPr>
              <a:t>SICILIA</a:t>
            </a:r>
            <a:endParaRPr lang="es-AR" sz="6600" b="1">
              <a:solidFill>
                <a:srgbClr val="FFFF00"/>
              </a:solidFill>
              <a:latin typeface="Cambria" pitchFamily="18" charset="0"/>
            </a:endParaRPr>
          </a:p>
        </p:txBody>
      </p:sp>
    </p:spTree>
  </p:cSld>
  <p:clrMapOvr>
    <a:masterClrMapping/>
  </p:clrMapOvr>
  <p:transition>
    <p:sndAc>
      <p:stSnd loop="1">
        <p:snd r:embed="rId2" name="musica italiana - tarantela - viva la sicili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54"/>
                                        </p:tgtEl>
                                        <p:attrNameLst>
                                          <p:attrName>style.visibility</p:attrName>
                                        </p:attrNameLst>
                                      </p:cBhvr>
                                      <p:to>
                                        <p:strVal val="visible"/>
                                      </p:to>
                                    </p:set>
                                    <p:animEffect transition="in" filter="fade">
                                      <p:cBhvr>
                                        <p:cTn id="10" dur="2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8" descr="D:\Mis Documentos\Imagen2.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sp>
        <p:nvSpPr>
          <p:cNvPr id="3075" name="5 Rectángulo"/>
          <p:cNvSpPr>
            <a:spLocks noChangeArrowheads="1"/>
          </p:cNvSpPr>
          <p:nvPr/>
        </p:nvSpPr>
        <p:spPr bwMode="auto">
          <a:xfrm>
            <a:off x="465138" y="450850"/>
            <a:ext cx="7788275" cy="1201738"/>
          </a:xfrm>
          <a:prstGeom prst="rect">
            <a:avLst/>
          </a:prstGeom>
          <a:noFill/>
          <a:ln w="9525">
            <a:noFill/>
            <a:miter lim="800000"/>
            <a:headEnd/>
            <a:tailEnd/>
          </a:ln>
        </p:spPr>
        <p:txBody>
          <a:bodyPr>
            <a:spAutoFit/>
          </a:bodyPr>
          <a:lstStyle/>
          <a:p>
            <a:pPr algn="ctr"/>
            <a:r>
              <a:rPr lang="es-AR" sz="3600">
                <a:latin typeface="Cambria" pitchFamily="18" charset="0"/>
              </a:rPr>
              <a:t>Se dice que las </a:t>
            </a:r>
            <a:r>
              <a:rPr lang="es-AR" sz="3600" i="1">
                <a:latin typeface="Cambria" pitchFamily="18" charset="0"/>
              </a:rPr>
              <a:t>ciudades</a:t>
            </a:r>
            <a:r>
              <a:rPr lang="es-AR" sz="3600">
                <a:latin typeface="Cambria" pitchFamily="18" charset="0"/>
              </a:rPr>
              <a:t> griegas de </a:t>
            </a:r>
            <a:r>
              <a:rPr lang="es-AR" sz="3600" b="1" i="1" u="sng">
                <a:latin typeface="Cambria" pitchFamily="18" charset="0"/>
              </a:rPr>
              <a:t>SICILIA</a:t>
            </a:r>
            <a:r>
              <a:rPr lang="es-AR" sz="3600" u="sng">
                <a:latin typeface="Cambria" pitchFamily="18" charset="0"/>
              </a:rPr>
              <a:t> </a:t>
            </a:r>
            <a:r>
              <a:rPr lang="es-AR" sz="3600">
                <a:latin typeface="Cambria" pitchFamily="18" charset="0"/>
              </a:rPr>
              <a:t>son las más bellas del mundo…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descr="D:\Mis Documentos\Imagen5.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sp>
        <p:nvSpPr>
          <p:cNvPr id="4099" name="5 Rectángulo"/>
          <p:cNvSpPr>
            <a:spLocks noChangeArrowheads="1"/>
          </p:cNvSpPr>
          <p:nvPr/>
        </p:nvSpPr>
        <p:spPr bwMode="auto">
          <a:xfrm>
            <a:off x="71438" y="142875"/>
            <a:ext cx="5357812" cy="369888"/>
          </a:xfrm>
          <a:prstGeom prst="rect">
            <a:avLst/>
          </a:prstGeom>
          <a:noFill/>
          <a:ln w="9525">
            <a:noFill/>
            <a:miter lim="800000"/>
            <a:headEnd/>
            <a:tailEnd/>
          </a:ln>
        </p:spPr>
        <p:txBody>
          <a:bodyPr>
            <a:spAutoFit/>
          </a:bodyPr>
          <a:lstStyle/>
          <a:p>
            <a:pPr algn="ctr"/>
            <a:endParaRPr lang="es-ES">
              <a:latin typeface="Bodoni MT" pitchFamily="18" charset="0"/>
            </a:endParaRPr>
          </a:p>
        </p:txBody>
      </p:sp>
      <p:grpSp>
        <p:nvGrpSpPr>
          <p:cNvPr id="2" name="13 Grupo"/>
          <p:cNvGrpSpPr>
            <a:grpSpLocks/>
          </p:cNvGrpSpPr>
          <p:nvPr/>
        </p:nvGrpSpPr>
        <p:grpSpPr bwMode="auto">
          <a:xfrm>
            <a:off x="322263" y="0"/>
            <a:ext cx="8716962" cy="1571625"/>
            <a:chOff x="0" y="0"/>
            <a:chExt cx="9361488" cy="1571636"/>
          </a:xfrm>
        </p:grpSpPr>
        <p:sp>
          <p:nvSpPr>
            <p:cNvPr id="12" name="11 Pergamino horizontal"/>
            <p:cNvSpPr/>
            <p:nvPr/>
          </p:nvSpPr>
          <p:spPr>
            <a:xfrm>
              <a:off x="0" y="0"/>
              <a:ext cx="9361488" cy="1571636"/>
            </a:xfrm>
            <a:prstGeom prst="horizontalScroll">
              <a:avLst/>
            </a:prstGeom>
            <a:solidFill>
              <a:schemeClr val="tx2">
                <a:lumMod val="60000"/>
                <a:lumOff val="40000"/>
                <a:alpha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dirty="0"/>
            </a:p>
          </p:txBody>
        </p:sp>
        <p:sp>
          <p:nvSpPr>
            <p:cNvPr id="13" name="12 Rectángulo"/>
            <p:cNvSpPr/>
            <p:nvPr/>
          </p:nvSpPr>
          <p:spPr>
            <a:xfrm>
              <a:off x="322222" y="236540"/>
              <a:ext cx="9039266" cy="1201745"/>
            </a:xfrm>
            <a:prstGeom prst="rect">
              <a:avLst/>
            </a:prstGeom>
          </p:spPr>
          <p:txBody>
            <a:bodyPr>
              <a:spAutoFit/>
            </a:bodyPr>
            <a:lstStyle/>
            <a:p>
              <a:pPr algn="ctr">
                <a:defRPr/>
              </a:pPr>
              <a:r>
                <a:rPr lang="es-AR" u="sng" dirty="0">
                  <a:solidFill>
                    <a:schemeClr val="bg1">
                      <a:lumMod val="85000"/>
                    </a:schemeClr>
                  </a:solidFill>
                  <a:latin typeface="Bodoni MT" pitchFamily="18" charset="0"/>
                </a:rPr>
                <a:t>Sicilia</a:t>
              </a:r>
              <a:r>
                <a:rPr lang="es-AR" dirty="0">
                  <a:solidFill>
                    <a:schemeClr val="bg1">
                      <a:lumMod val="85000"/>
                    </a:schemeClr>
                  </a:solidFill>
                  <a:latin typeface="Bodoni MT" pitchFamily="18" charset="0"/>
                </a:rPr>
                <a:t> es la cuarta isla europea por dimensiones, la principal isla italiana y la mayor del Mar Mediterráneo. La cultura siciliana  se expresa a veces como una realidad </a:t>
              </a:r>
              <a:r>
                <a:rPr lang="es-AR" dirty="0" err="1">
                  <a:solidFill>
                    <a:schemeClr val="bg1">
                      <a:lumMod val="85000"/>
                    </a:schemeClr>
                  </a:solidFill>
                  <a:latin typeface="Bodoni MT" pitchFamily="18" charset="0"/>
                </a:rPr>
                <a:t>distinta.El</a:t>
              </a:r>
              <a:r>
                <a:rPr lang="es-AR" dirty="0">
                  <a:solidFill>
                    <a:schemeClr val="bg1">
                      <a:lumMod val="85000"/>
                    </a:schemeClr>
                  </a:solidFill>
                  <a:latin typeface="Bodoni MT" pitchFamily="18" charset="0"/>
                </a:rPr>
                <a:t> ambiente, el paisaje, su historia y los habitantes determinan una sensibilidad diferente. Sicilia tiene una tierra de cultura , pintura, cine y escritura</a:t>
              </a:r>
              <a:r>
                <a:rPr lang="es-AR" dirty="0">
                  <a:latin typeface="Bodoni MT" pitchFamily="18" charset="0"/>
                </a:rPr>
                <a:t>.</a:t>
              </a:r>
              <a:endParaRPr lang="es-AR" dirty="0">
                <a:latin typeface="Bodoni MT"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8" descr="D:\Mis Documentos\Imagen10.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11 Grupo"/>
          <p:cNvGrpSpPr>
            <a:grpSpLocks/>
          </p:cNvGrpSpPr>
          <p:nvPr/>
        </p:nvGrpSpPr>
        <p:grpSpPr bwMode="auto">
          <a:xfrm>
            <a:off x="0" y="0"/>
            <a:ext cx="9097963" cy="1571625"/>
            <a:chOff x="0" y="0"/>
            <a:chExt cx="9097784" cy="1571636"/>
          </a:xfrm>
        </p:grpSpPr>
        <p:sp>
          <p:nvSpPr>
            <p:cNvPr id="10" name="9 Pergamino horizontal"/>
            <p:cNvSpPr/>
            <p:nvPr/>
          </p:nvSpPr>
          <p:spPr>
            <a:xfrm>
              <a:off x="322257" y="0"/>
              <a:ext cx="8716790" cy="1571636"/>
            </a:xfrm>
            <a:prstGeom prst="horizontalScroll">
              <a:avLst/>
            </a:prstGeom>
            <a:solidFill>
              <a:schemeClr val="tx2">
                <a:lumMod val="60000"/>
                <a:lumOff val="40000"/>
                <a:alpha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11" name="10 CuadroTexto"/>
            <p:cNvSpPr txBox="1">
              <a:spLocks noChangeArrowheads="1"/>
            </p:cNvSpPr>
            <p:nvPr/>
          </p:nvSpPr>
          <p:spPr bwMode="auto">
            <a:xfrm>
              <a:off x="0" y="236540"/>
              <a:ext cx="9097784" cy="923931"/>
            </a:xfrm>
            <a:prstGeom prst="rect">
              <a:avLst/>
            </a:prstGeom>
            <a:noFill/>
            <a:ln w="9525">
              <a:noFill/>
              <a:miter lim="800000"/>
              <a:headEnd/>
              <a:tailEnd/>
            </a:ln>
          </p:spPr>
          <p:txBody>
            <a:bodyPr>
              <a:spAutoFit/>
            </a:bodyPr>
            <a:lstStyle/>
            <a:p>
              <a:pPr algn="ctr">
                <a:defRPr/>
              </a:pPr>
              <a:r>
                <a:rPr lang="es-ES_tradnl" dirty="0">
                  <a:solidFill>
                    <a:schemeClr val="bg1">
                      <a:lumMod val="85000"/>
                    </a:schemeClr>
                  </a:solidFill>
                  <a:latin typeface="Bodoni MT" pitchFamily="18" charset="0"/>
                </a:rPr>
                <a:t>Esta imagen pertenece a </a:t>
              </a:r>
              <a:r>
                <a:rPr lang="es-ES_tradnl" b="1" u="sng" dirty="0">
                  <a:solidFill>
                    <a:schemeClr val="bg1">
                      <a:lumMod val="85000"/>
                    </a:schemeClr>
                  </a:solidFill>
                  <a:latin typeface="Bodoni MT" pitchFamily="18" charset="0"/>
                </a:rPr>
                <a:t>PALERMO</a:t>
              </a:r>
              <a:r>
                <a:rPr lang="es-ES_tradnl" dirty="0">
                  <a:solidFill>
                    <a:schemeClr val="bg1">
                      <a:lumMod val="85000"/>
                    </a:schemeClr>
                  </a:solidFill>
                  <a:latin typeface="Bodoni MT" pitchFamily="18" charset="0"/>
                </a:rPr>
                <a:t> capital de Sicilia.</a:t>
              </a:r>
            </a:p>
            <a:p>
              <a:pPr algn="ctr">
                <a:defRPr/>
              </a:pPr>
              <a:r>
                <a:rPr lang="es-ES_tradnl" dirty="0">
                  <a:solidFill>
                    <a:schemeClr val="bg1">
                      <a:lumMod val="85000"/>
                    </a:schemeClr>
                  </a:solidFill>
                  <a:latin typeface="Bodoni MT" pitchFamily="18" charset="0"/>
                </a:rPr>
                <a:t>Su historia milenaria le ha dotado un considerable patrimonio artístico</a:t>
              </a:r>
            </a:p>
            <a:p>
              <a:pPr algn="ctr">
                <a:defRPr/>
              </a:pPr>
              <a:r>
                <a:rPr lang="es-ES_tradnl" dirty="0">
                  <a:solidFill>
                    <a:schemeClr val="bg1">
                      <a:lumMod val="85000"/>
                    </a:schemeClr>
                  </a:solidFill>
                  <a:latin typeface="Bodoni MT" pitchFamily="18" charset="0"/>
                </a:rPr>
                <a:t>y arquitectónico, que abarca desde restos púnicos hasta casas de estilo Art </a:t>
              </a:r>
              <a:r>
                <a:rPr lang="es-ES_tradnl" dirty="0" err="1">
                  <a:solidFill>
                    <a:schemeClr val="bg1">
                      <a:lumMod val="85000"/>
                    </a:schemeClr>
                  </a:solidFill>
                  <a:latin typeface="Bodoni MT" pitchFamily="18" charset="0"/>
                </a:rPr>
                <a:t>Nouveau</a:t>
              </a:r>
              <a:endParaRPr lang="es-AR" dirty="0">
                <a:solidFill>
                  <a:schemeClr val="bg1">
                    <a:lumMod val="85000"/>
                  </a:schemeClr>
                </a:solidFill>
                <a:latin typeface="Bodoni MT"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96633"/>
        </a:solidFill>
        <a:effectLst/>
      </p:bgPr>
    </p:bg>
    <p:spTree>
      <p:nvGrpSpPr>
        <p:cNvPr id="1" name=""/>
        <p:cNvGrpSpPr/>
        <p:nvPr/>
      </p:nvGrpSpPr>
      <p:grpSpPr>
        <a:xfrm>
          <a:off x="0" y="0"/>
          <a:ext cx="0" cy="0"/>
          <a:chOff x="0" y="0"/>
          <a:chExt cx="0" cy="0"/>
        </a:xfrm>
      </p:grpSpPr>
      <p:pic>
        <p:nvPicPr>
          <p:cNvPr id="6146" name="Picture 5" descr="D:\Mis Documentos\Imagen4.jpg"/>
          <p:cNvPicPr>
            <a:picLocks noChangeAspect="1" noChangeArrowheads="1"/>
          </p:cNvPicPr>
          <p:nvPr/>
        </p:nvPicPr>
        <p:blipFill>
          <a:blip r:embed="rId2">
            <a:lum contrast="30000"/>
          </a:blip>
          <a:srcRect/>
          <a:stretch>
            <a:fillRect/>
          </a:stretch>
        </p:blipFill>
        <p:spPr bwMode="auto">
          <a:xfrm>
            <a:off x="0" y="0"/>
            <a:ext cx="4305300" cy="5761038"/>
          </a:xfrm>
          <a:prstGeom prst="rect">
            <a:avLst/>
          </a:prstGeom>
          <a:noFill/>
          <a:ln w="9525">
            <a:noFill/>
            <a:miter lim="800000"/>
            <a:headEnd/>
            <a:tailEnd/>
          </a:ln>
        </p:spPr>
      </p:pic>
      <p:grpSp>
        <p:nvGrpSpPr>
          <p:cNvPr id="2" name="22 Grupo"/>
          <p:cNvGrpSpPr>
            <a:grpSpLocks/>
          </p:cNvGrpSpPr>
          <p:nvPr/>
        </p:nvGrpSpPr>
        <p:grpSpPr bwMode="auto">
          <a:xfrm>
            <a:off x="4608513" y="379413"/>
            <a:ext cx="4430712" cy="1571625"/>
            <a:chOff x="4609306" y="380189"/>
            <a:chExt cx="4429156" cy="1571636"/>
          </a:xfrm>
        </p:grpSpPr>
        <p:sp>
          <p:nvSpPr>
            <p:cNvPr id="20" name="19 Pergamino horizontal"/>
            <p:cNvSpPr/>
            <p:nvPr/>
          </p:nvSpPr>
          <p:spPr>
            <a:xfrm>
              <a:off x="4609306" y="380189"/>
              <a:ext cx="4429156" cy="1571636"/>
            </a:xfrm>
            <a:prstGeom prst="horizontalScroll">
              <a:avLst/>
            </a:prstGeom>
            <a:solidFill>
              <a:schemeClr val="accent6">
                <a:lumMod val="60000"/>
                <a:lumOff val="40000"/>
                <a:alpha val="50000"/>
              </a:schemeClr>
            </a:solid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6154" name="21 Rectángulo"/>
            <p:cNvSpPr>
              <a:spLocks noChangeArrowheads="1"/>
            </p:cNvSpPr>
            <p:nvPr/>
          </p:nvSpPr>
          <p:spPr bwMode="auto">
            <a:xfrm>
              <a:off x="5037934" y="737379"/>
              <a:ext cx="3752050" cy="923330"/>
            </a:xfrm>
            <a:prstGeom prst="rect">
              <a:avLst/>
            </a:prstGeom>
            <a:noFill/>
            <a:ln w="9525">
              <a:noFill/>
              <a:miter lim="800000"/>
              <a:headEnd/>
              <a:tailEnd/>
            </a:ln>
          </p:spPr>
          <p:txBody>
            <a:bodyPr>
              <a:spAutoFit/>
            </a:bodyPr>
            <a:lstStyle/>
            <a:p>
              <a:pPr algn="ctr"/>
              <a:r>
                <a:rPr lang="es-AR">
                  <a:latin typeface="Bodoni MT" pitchFamily="18" charset="0"/>
                </a:rPr>
                <a:t>Palermo ha conservado el testimonio de la cultura de todos sus conquistadores</a:t>
              </a:r>
            </a:p>
          </p:txBody>
        </p:sp>
      </p:grpSp>
      <p:grpSp>
        <p:nvGrpSpPr>
          <p:cNvPr id="3" name="27 Grupo"/>
          <p:cNvGrpSpPr>
            <a:grpSpLocks/>
          </p:cNvGrpSpPr>
          <p:nvPr/>
        </p:nvGrpSpPr>
        <p:grpSpPr bwMode="auto">
          <a:xfrm>
            <a:off x="3822700" y="2593975"/>
            <a:ext cx="5359400" cy="2930525"/>
            <a:chOff x="3822700" y="2594767"/>
            <a:chExt cx="5358638" cy="2928958"/>
          </a:xfrm>
        </p:grpSpPr>
        <p:cxnSp>
          <p:nvCxnSpPr>
            <p:cNvPr id="18" name="17 Conector recto de flecha"/>
            <p:cNvCxnSpPr/>
            <p:nvPr/>
          </p:nvCxnSpPr>
          <p:spPr>
            <a:xfrm rot="10800000">
              <a:off x="3822700" y="4095739"/>
              <a:ext cx="858716" cy="71400"/>
            </a:xfrm>
            <a:prstGeom prst="straightConnector1">
              <a:avLst/>
            </a:prstGeom>
            <a:ln w="28575">
              <a:solidFill>
                <a:srgbClr val="FFC000"/>
              </a:solidFill>
              <a:tailEnd type="arrow"/>
            </a:ln>
          </p:spPr>
          <p:style>
            <a:lnRef idx="1">
              <a:schemeClr val="accent1"/>
            </a:lnRef>
            <a:fillRef idx="0">
              <a:schemeClr val="accent1"/>
            </a:fillRef>
            <a:effectRef idx="0">
              <a:schemeClr val="accent1"/>
            </a:effectRef>
            <a:fontRef idx="minor">
              <a:schemeClr val="tx1"/>
            </a:fontRef>
          </p:style>
        </p:cxnSp>
        <p:grpSp>
          <p:nvGrpSpPr>
            <p:cNvPr id="6150" name="25 Grupo"/>
            <p:cNvGrpSpPr>
              <a:grpSpLocks/>
            </p:cNvGrpSpPr>
            <p:nvPr/>
          </p:nvGrpSpPr>
          <p:grpSpPr bwMode="auto">
            <a:xfrm>
              <a:off x="4537868" y="2594767"/>
              <a:ext cx="4643470" cy="2928958"/>
              <a:chOff x="4537868" y="2594767"/>
              <a:chExt cx="4643470" cy="2928958"/>
            </a:xfrm>
          </p:grpSpPr>
          <p:sp>
            <p:nvSpPr>
              <p:cNvPr id="21" name="20 Pergamino horizontal"/>
              <p:cNvSpPr/>
              <p:nvPr/>
            </p:nvSpPr>
            <p:spPr>
              <a:xfrm>
                <a:off x="4538561" y="2594767"/>
                <a:ext cx="4642777" cy="2928958"/>
              </a:xfrm>
              <a:prstGeom prst="horizontalScroll">
                <a:avLst/>
              </a:prstGeom>
              <a:solidFill>
                <a:schemeClr val="accent6">
                  <a:lumMod val="60000"/>
                  <a:lumOff val="40000"/>
                  <a:alpha val="50000"/>
                </a:schemeClr>
              </a:solid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6152" name="23 Rectángulo"/>
              <p:cNvSpPr>
                <a:spLocks noChangeArrowheads="1"/>
              </p:cNvSpPr>
              <p:nvPr/>
            </p:nvSpPr>
            <p:spPr bwMode="auto">
              <a:xfrm>
                <a:off x="4966496" y="3166271"/>
                <a:ext cx="4071966" cy="2031325"/>
              </a:xfrm>
              <a:prstGeom prst="rect">
                <a:avLst/>
              </a:prstGeom>
              <a:noFill/>
              <a:ln w="9525">
                <a:noFill/>
                <a:miter lim="800000"/>
                <a:headEnd/>
                <a:tailEnd/>
              </a:ln>
            </p:spPr>
            <p:txBody>
              <a:bodyPr>
                <a:spAutoFit/>
              </a:bodyPr>
              <a:lstStyle/>
              <a:p>
                <a:pPr algn="ctr"/>
                <a:r>
                  <a:rPr lang="es-AR">
                    <a:latin typeface="Bodoni MT" pitchFamily="18" charset="0"/>
                  </a:rPr>
                  <a:t>Son de interés turístico las Catacumbas de los Capuchinos, con momias conservadas en distinto grado; la catedral de estilo árabe normando;  las iglesias Martorana (con espléndidos mosaicos en su interior y la preciosa CAPPELLA PALATINA</a:t>
                </a: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D:\Mis Documentos\Imagen9.jpg"/>
          <p:cNvPicPr>
            <a:picLocks noChangeAspect="1" noChangeArrowheads="1"/>
          </p:cNvPicPr>
          <p:nvPr/>
        </p:nvPicPr>
        <p:blipFill>
          <a:blip r:embed="rId2">
            <a:lum contrast="30000"/>
          </a:blip>
          <a:srcRect/>
          <a:stretch>
            <a:fillRect/>
          </a:stretch>
        </p:blipFill>
        <p:spPr bwMode="auto">
          <a:xfrm>
            <a:off x="0" y="0"/>
            <a:ext cx="9361488" cy="3595688"/>
          </a:xfrm>
          <a:prstGeom prst="rect">
            <a:avLst/>
          </a:prstGeom>
          <a:noFill/>
          <a:ln w="9525">
            <a:noFill/>
            <a:miter lim="800000"/>
            <a:headEnd/>
            <a:tailEnd/>
          </a:ln>
        </p:spPr>
      </p:pic>
      <p:sp>
        <p:nvSpPr>
          <p:cNvPr id="5" name="4 Rectángulo"/>
          <p:cNvSpPr/>
          <p:nvPr/>
        </p:nvSpPr>
        <p:spPr>
          <a:xfrm>
            <a:off x="0" y="3524250"/>
            <a:ext cx="9361488" cy="2236788"/>
          </a:xfrm>
          <a:prstGeom prst="rect">
            <a:avLst/>
          </a:prstGeom>
          <a:solidFill>
            <a:srgbClr val="F1EBC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6" name="5 Pergamino horizontal"/>
          <p:cNvSpPr/>
          <p:nvPr/>
        </p:nvSpPr>
        <p:spPr>
          <a:xfrm>
            <a:off x="322263" y="3524250"/>
            <a:ext cx="8645525" cy="2236788"/>
          </a:xfrm>
          <a:prstGeom prst="horizontalScroll">
            <a:avLst/>
          </a:prstGeom>
          <a:solidFill>
            <a:schemeClr val="accent6">
              <a:lumMod val="50000"/>
              <a:alpha val="50000"/>
            </a:schemeClr>
          </a:solid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7173" name="6 Rectángulo"/>
          <p:cNvSpPr>
            <a:spLocks noChangeArrowheads="1"/>
          </p:cNvSpPr>
          <p:nvPr/>
        </p:nvSpPr>
        <p:spPr bwMode="auto">
          <a:xfrm>
            <a:off x="1036638" y="3952875"/>
            <a:ext cx="7359650" cy="1476375"/>
          </a:xfrm>
          <a:prstGeom prst="rect">
            <a:avLst/>
          </a:prstGeom>
          <a:noFill/>
          <a:ln w="9525">
            <a:noFill/>
            <a:miter lim="800000"/>
            <a:headEnd/>
            <a:tailEnd/>
          </a:ln>
        </p:spPr>
        <p:txBody>
          <a:bodyPr>
            <a:spAutoFit/>
          </a:bodyPr>
          <a:lstStyle/>
          <a:p>
            <a:pPr algn="ctr"/>
            <a:r>
              <a:rPr lang="es-AR">
                <a:latin typeface="Bodoni MT" pitchFamily="18" charset="0"/>
              </a:rPr>
              <a:t>En el corazón de Sicilia, </a:t>
            </a:r>
            <a:r>
              <a:rPr lang="es-AR" b="1" u="sng">
                <a:latin typeface="Bodoni MT" pitchFamily="18" charset="0"/>
              </a:rPr>
              <a:t>CORLEONE</a:t>
            </a:r>
            <a:r>
              <a:rPr lang="es-AR">
                <a:latin typeface="Bodoni MT" pitchFamily="18" charset="0"/>
              </a:rPr>
              <a:t> quiere limpiar su nombre .La palabra “Corleone” está íntimamente ligada a la mafia. Pero los habitantes de la ciudad están cansados de esta vinculación. Por ese motivo tratan de atraer al turismo con su naturaleza y su patrimonio arquitectónico. A esta ciudad se la conoce también como la CIUDAD DE LOS CIEN IGLESIAS: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6" descr="D:\Mis Documentos\Imagen6.jpg"/>
          <p:cNvPicPr>
            <a:picLocks noChangeAspect="1" noChangeArrowheads="1"/>
          </p:cNvPicPr>
          <p:nvPr/>
        </p:nvPicPr>
        <p:blipFill>
          <a:blip r:embed="rId2">
            <a:lum contrast="30000"/>
          </a:blip>
          <a:srcRect/>
          <a:stretch>
            <a:fillRect/>
          </a:stretch>
        </p:blipFill>
        <p:spPr bwMode="auto">
          <a:xfrm>
            <a:off x="0" y="0"/>
            <a:ext cx="9361488" cy="5822950"/>
          </a:xfrm>
          <a:prstGeom prst="rect">
            <a:avLst/>
          </a:prstGeom>
          <a:noFill/>
          <a:ln w="9525">
            <a:noFill/>
            <a:miter lim="800000"/>
            <a:headEnd/>
            <a:tailEnd/>
          </a:ln>
        </p:spPr>
      </p:pic>
      <p:grpSp>
        <p:nvGrpSpPr>
          <p:cNvPr id="8195" name="9 Grupo"/>
          <p:cNvGrpSpPr>
            <a:grpSpLocks/>
          </p:cNvGrpSpPr>
          <p:nvPr/>
        </p:nvGrpSpPr>
        <p:grpSpPr bwMode="auto">
          <a:xfrm>
            <a:off x="393700" y="0"/>
            <a:ext cx="8574088" cy="1571625"/>
            <a:chOff x="394464" y="0"/>
            <a:chExt cx="8572560" cy="1571636"/>
          </a:xfrm>
        </p:grpSpPr>
        <p:sp>
          <p:nvSpPr>
            <p:cNvPr id="8" name="7 Pergamino horizontal"/>
            <p:cNvSpPr/>
            <p:nvPr/>
          </p:nvSpPr>
          <p:spPr>
            <a:xfrm>
              <a:off x="394464" y="0"/>
              <a:ext cx="8572560" cy="1571636"/>
            </a:xfrm>
            <a:prstGeom prst="horizontalScroll">
              <a:avLst/>
            </a:prstGeom>
            <a:solidFill>
              <a:srgbClr val="FFCCFF">
                <a:alpha val="50000"/>
              </a:srgb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9" name="8 Rectángulo"/>
            <p:cNvSpPr/>
            <p:nvPr/>
          </p:nvSpPr>
          <p:spPr>
            <a:xfrm>
              <a:off x="680163" y="165101"/>
              <a:ext cx="8215436" cy="1293822"/>
            </a:xfrm>
            <a:prstGeom prst="rect">
              <a:avLst/>
            </a:prstGeom>
          </p:spPr>
          <p:txBody>
            <a:bodyPr>
              <a:spAutoFit/>
            </a:bodyPr>
            <a:lstStyle/>
            <a:p>
              <a:pPr algn="ctr">
                <a:defRPr/>
              </a:pPr>
              <a:r>
                <a:rPr lang="es-AR" sz="2400" b="1" u="sng" dirty="0">
                  <a:solidFill>
                    <a:schemeClr val="accent4">
                      <a:lumMod val="20000"/>
                      <a:lumOff val="80000"/>
                    </a:schemeClr>
                  </a:solidFill>
                  <a:latin typeface="Bodoni MT" pitchFamily="18" charset="0"/>
                </a:rPr>
                <a:t>CATANIA</a:t>
              </a:r>
              <a:r>
                <a:rPr lang="es-AR" dirty="0">
                  <a:solidFill>
                    <a:schemeClr val="accent4">
                      <a:lumMod val="20000"/>
                      <a:lumOff val="80000"/>
                    </a:schemeClr>
                  </a:solidFill>
                  <a:latin typeface="Bodoni MT" pitchFamily="18" charset="0"/>
                </a:rPr>
                <a:t> </a:t>
              </a:r>
              <a:r>
                <a:rPr lang="es-AR" dirty="0">
                  <a:solidFill>
                    <a:schemeClr val="accent4">
                      <a:lumMod val="20000"/>
                      <a:lumOff val="80000"/>
                    </a:schemeClr>
                  </a:solidFill>
                  <a:latin typeface="Bodoni MT" pitchFamily="18" charset="0"/>
                </a:rPr>
                <a:t>es la segunda ciudad por detrás de Palermo. Ha sido ciudad griega, romana, bizantina, árabe, normanda, borbónica, sueva, angevina, aragonesa, española y por supuesto italiana: por lo tanto su historia es una amalgama de todas las civilizaciones que han dejado una impronta profunda en </a:t>
              </a:r>
              <a:r>
                <a:rPr lang="es-AR" b="1" dirty="0">
                  <a:solidFill>
                    <a:schemeClr val="accent4">
                      <a:lumMod val="20000"/>
                      <a:lumOff val="80000"/>
                    </a:schemeClr>
                  </a:solidFill>
                  <a:latin typeface="Bodoni MT" pitchFamily="18" charset="0"/>
                </a:rPr>
                <a:t>Sicilia.</a:t>
              </a:r>
              <a:endParaRPr lang="es-AR" dirty="0">
                <a:solidFill>
                  <a:schemeClr val="accent4">
                    <a:lumMod val="20000"/>
                    <a:lumOff val="80000"/>
                  </a:schemeClr>
                </a:solidFill>
                <a:latin typeface="Bodoni MT" pitchFamily="18"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D:\Mis Documentos\Imagen10.jpg"/>
          <p:cNvPicPr>
            <a:picLocks noChangeAspect="1" noChangeArrowheads="1"/>
          </p:cNvPicPr>
          <p:nvPr/>
        </p:nvPicPr>
        <p:blipFill>
          <a:blip r:embed="rId3">
            <a:lum contrast="30000"/>
          </a:blip>
          <a:srcRect/>
          <a:stretch>
            <a:fillRect/>
          </a:stretch>
        </p:blipFill>
        <p:spPr bwMode="auto">
          <a:xfrm>
            <a:off x="0" y="-263525"/>
            <a:ext cx="9361488" cy="6024563"/>
          </a:xfrm>
          <a:prstGeom prst="rect">
            <a:avLst/>
          </a:prstGeom>
          <a:noFill/>
          <a:ln w="9525">
            <a:noFill/>
            <a:miter lim="800000"/>
            <a:headEnd/>
            <a:tailEnd/>
          </a:ln>
        </p:spPr>
      </p:pic>
      <p:grpSp>
        <p:nvGrpSpPr>
          <p:cNvPr id="2" name="11 Grupo"/>
          <p:cNvGrpSpPr>
            <a:grpSpLocks/>
          </p:cNvGrpSpPr>
          <p:nvPr/>
        </p:nvGrpSpPr>
        <p:grpSpPr bwMode="auto">
          <a:xfrm>
            <a:off x="393700" y="3309938"/>
            <a:ext cx="8574088" cy="2451100"/>
            <a:chOff x="394464" y="3309147"/>
            <a:chExt cx="8572560" cy="2451891"/>
          </a:xfrm>
        </p:grpSpPr>
        <p:sp>
          <p:nvSpPr>
            <p:cNvPr id="8" name="7 Pergamino horizontal"/>
            <p:cNvSpPr/>
            <p:nvPr/>
          </p:nvSpPr>
          <p:spPr>
            <a:xfrm>
              <a:off x="394464" y="3309147"/>
              <a:ext cx="8572560" cy="2451891"/>
            </a:xfrm>
            <a:prstGeom prst="horizontalScroll">
              <a:avLst/>
            </a:prstGeom>
            <a:solidFill>
              <a:schemeClr val="bg1">
                <a:lumMod val="85000"/>
              </a:schemeClr>
            </a:solid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9221" name="10 Rectángulo"/>
            <p:cNvSpPr>
              <a:spLocks noChangeArrowheads="1"/>
            </p:cNvSpPr>
            <p:nvPr/>
          </p:nvSpPr>
          <p:spPr bwMode="auto">
            <a:xfrm>
              <a:off x="823092" y="3809213"/>
              <a:ext cx="7858180" cy="1477328"/>
            </a:xfrm>
            <a:prstGeom prst="rect">
              <a:avLst/>
            </a:prstGeom>
            <a:noFill/>
            <a:ln w="9525">
              <a:noFill/>
              <a:miter lim="800000"/>
              <a:headEnd/>
              <a:tailEnd/>
            </a:ln>
          </p:spPr>
          <p:txBody>
            <a:bodyPr>
              <a:spAutoFit/>
            </a:bodyPr>
            <a:lstStyle/>
            <a:p>
              <a:pPr algn="ctr"/>
              <a:r>
                <a:rPr lang="es-AR">
                  <a:latin typeface="Bodoni MT" pitchFamily="18" charset="0"/>
                </a:rPr>
                <a:t>Bajo la atenta mirada del Volcán Etna, Catania ha sabido a lo largo de su historia adaptar su figura a los sucesivos desastres naturales que han moldeado la arquitectura de la ciudad. Siete veces arrasada por las erupciones volcánicas del Etna, y por terremotos desoladores, las últimas más catastróficas  obligaron a reconstruir Catania prácticamente desde cero.</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D:\Mis Documentos\Imagen7.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8 Grupo"/>
          <p:cNvGrpSpPr>
            <a:grpSpLocks/>
          </p:cNvGrpSpPr>
          <p:nvPr/>
        </p:nvGrpSpPr>
        <p:grpSpPr bwMode="auto">
          <a:xfrm>
            <a:off x="393700" y="0"/>
            <a:ext cx="6073775" cy="1879600"/>
            <a:chOff x="394464" y="-1"/>
            <a:chExt cx="6072230" cy="1880387"/>
          </a:xfrm>
        </p:grpSpPr>
        <p:sp>
          <p:nvSpPr>
            <p:cNvPr id="7" name="6 Pergamino horizontal"/>
            <p:cNvSpPr/>
            <p:nvPr/>
          </p:nvSpPr>
          <p:spPr>
            <a:xfrm>
              <a:off x="394464" y="-1"/>
              <a:ext cx="6072230" cy="1880387"/>
            </a:xfrm>
            <a:prstGeom prst="horizontalScroll">
              <a:avLst/>
            </a:prstGeom>
            <a:solidFill>
              <a:schemeClr val="tx2">
                <a:lumMod val="40000"/>
                <a:lumOff val="60000"/>
                <a:alpha val="5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8" name="7 Rectángulo"/>
            <p:cNvSpPr/>
            <p:nvPr/>
          </p:nvSpPr>
          <p:spPr>
            <a:xfrm>
              <a:off x="751561" y="308103"/>
              <a:ext cx="5643714" cy="1200653"/>
            </a:xfrm>
            <a:prstGeom prst="rect">
              <a:avLst/>
            </a:prstGeom>
          </p:spPr>
          <p:txBody>
            <a:bodyPr>
              <a:spAutoFit/>
            </a:bodyPr>
            <a:lstStyle/>
            <a:p>
              <a:pPr algn="ctr">
                <a:defRPr/>
              </a:pPr>
              <a:r>
                <a:rPr lang="es-AR" dirty="0">
                  <a:solidFill>
                    <a:schemeClr val="accent1">
                      <a:lumMod val="20000"/>
                      <a:lumOff val="80000"/>
                    </a:schemeClr>
                  </a:solidFill>
                  <a:latin typeface="Cambria" pitchFamily="18" charset="0"/>
                </a:rPr>
                <a:t>Su origen se remonta al 730 a.C. cuando llegaron los griegos por primera vez y fueron ellos quienes que marcaron el inicio de una larga cadena de invasiones y conquistas.(en  la imagen la Catedral</a:t>
              </a:r>
              <a:r>
                <a:rPr lang="es-AR" dirty="0">
                  <a:solidFill>
                    <a:schemeClr val="accent1">
                      <a:lumMod val="20000"/>
                      <a:lumOff val="80000"/>
                    </a:schemeClr>
                  </a:solidFill>
                  <a:latin typeface="Bodoni MT" pitchFamily="18" charset="0"/>
                </a:rPr>
                <a:t>)</a:t>
              </a:r>
              <a:endParaRPr lang="es-AR" dirty="0">
                <a:solidFill>
                  <a:schemeClr val="accent1">
                    <a:lumMod val="20000"/>
                    <a:lumOff val="80000"/>
                  </a:schemeClr>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descr="D:\Mis Documentos\Imagen1.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13 Grupo"/>
          <p:cNvGrpSpPr>
            <a:grpSpLocks/>
          </p:cNvGrpSpPr>
          <p:nvPr/>
        </p:nvGrpSpPr>
        <p:grpSpPr bwMode="auto">
          <a:xfrm>
            <a:off x="393700" y="0"/>
            <a:ext cx="7431088" cy="1879600"/>
            <a:chOff x="394464" y="-1"/>
            <a:chExt cx="7429552" cy="1880387"/>
          </a:xfrm>
        </p:grpSpPr>
        <p:sp>
          <p:nvSpPr>
            <p:cNvPr id="11" name="10 Pergamino horizontal"/>
            <p:cNvSpPr/>
            <p:nvPr/>
          </p:nvSpPr>
          <p:spPr>
            <a:xfrm>
              <a:off x="394464" y="-1"/>
              <a:ext cx="7429552" cy="1880387"/>
            </a:xfrm>
            <a:prstGeom prst="horizontalScroll">
              <a:avLst/>
            </a:prstGeom>
            <a:solidFill>
              <a:schemeClr val="tx2">
                <a:lumMod val="40000"/>
                <a:lumOff val="60000"/>
                <a:alpha val="5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11269" name="12 Rectángulo"/>
            <p:cNvSpPr>
              <a:spLocks noChangeArrowheads="1"/>
            </p:cNvSpPr>
            <p:nvPr/>
          </p:nvSpPr>
          <p:spPr bwMode="auto">
            <a:xfrm>
              <a:off x="823092" y="308751"/>
              <a:ext cx="6643734" cy="1200329"/>
            </a:xfrm>
            <a:prstGeom prst="rect">
              <a:avLst/>
            </a:prstGeom>
            <a:noFill/>
            <a:ln w="9525">
              <a:noFill/>
              <a:miter lim="800000"/>
              <a:headEnd/>
              <a:tailEnd/>
            </a:ln>
          </p:spPr>
          <p:txBody>
            <a:bodyPr>
              <a:spAutoFit/>
            </a:bodyPr>
            <a:lstStyle/>
            <a:p>
              <a:pPr algn="ctr"/>
              <a:r>
                <a:rPr lang="es-AR" b="1" u="sng">
                  <a:latin typeface="Cambria" pitchFamily="18" charset="0"/>
                </a:rPr>
                <a:t>TAORMINA</a:t>
              </a:r>
              <a:r>
                <a:rPr lang="es-AR">
                  <a:latin typeface="Cambria" pitchFamily="18" charset="0"/>
                </a:rPr>
                <a:t> es sin lugar a dudas una de las joyas sicilianas. Bien es cierto que la sobreexplotación turística ha derivado en una aglomeración de curiosos extranjeros que agitan la vida de los 10.000 habitantes de la ciudad.</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1" descr="D:\Mis Documentos\Imagen5.jpg"/>
          <p:cNvPicPr>
            <a:picLocks noChangeAspect="1" noChangeArrowheads="1"/>
          </p:cNvPicPr>
          <p:nvPr/>
        </p:nvPicPr>
        <p:blipFill>
          <a:blip r:embed="rId2">
            <a:lum contrast="30000"/>
          </a:blip>
          <a:srcRect/>
          <a:stretch>
            <a:fillRect/>
          </a:stretch>
        </p:blipFill>
        <p:spPr bwMode="auto">
          <a:xfrm>
            <a:off x="0" y="0"/>
            <a:ext cx="4608513" cy="5761038"/>
          </a:xfrm>
          <a:prstGeom prst="rect">
            <a:avLst/>
          </a:prstGeom>
          <a:noFill/>
          <a:ln w="9525">
            <a:noFill/>
            <a:miter lim="800000"/>
            <a:headEnd/>
            <a:tailEnd/>
          </a:ln>
        </p:spPr>
      </p:pic>
      <p:pic>
        <p:nvPicPr>
          <p:cNvPr id="12291" name="Picture 21" descr="D:\Mis Documentos\Imagen7.jpg"/>
          <p:cNvPicPr>
            <a:picLocks noChangeAspect="1" noChangeArrowheads="1"/>
          </p:cNvPicPr>
          <p:nvPr/>
        </p:nvPicPr>
        <p:blipFill>
          <a:blip r:embed="rId3"/>
          <a:srcRect/>
          <a:stretch>
            <a:fillRect/>
          </a:stretch>
        </p:blipFill>
        <p:spPr bwMode="auto">
          <a:xfrm>
            <a:off x="4608513" y="0"/>
            <a:ext cx="4752975" cy="5761038"/>
          </a:xfrm>
          <a:prstGeom prst="rect">
            <a:avLst/>
          </a:prstGeom>
          <a:noFill/>
          <a:ln w="9525">
            <a:noFill/>
            <a:miter lim="800000"/>
            <a:headEnd/>
            <a:tailEnd/>
          </a:ln>
        </p:spPr>
      </p:pic>
      <p:grpSp>
        <p:nvGrpSpPr>
          <p:cNvPr id="2" name="21 Grupo"/>
          <p:cNvGrpSpPr>
            <a:grpSpLocks/>
          </p:cNvGrpSpPr>
          <p:nvPr/>
        </p:nvGrpSpPr>
        <p:grpSpPr bwMode="auto">
          <a:xfrm>
            <a:off x="250825" y="0"/>
            <a:ext cx="8716963" cy="1808163"/>
            <a:chOff x="251588" y="-1"/>
            <a:chExt cx="8715436" cy="1808949"/>
          </a:xfrm>
        </p:grpSpPr>
        <p:sp>
          <p:nvSpPr>
            <p:cNvPr id="20" name="19 Pergamino horizontal"/>
            <p:cNvSpPr/>
            <p:nvPr/>
          </p:nvSpPr>
          <p:spPr>
            <a:xfrm>
              <a:off x="251588" y="-1"/>
              <a:ext cx="8715436" cy="1808949"/>
            </a:xfrm>
            <a:prstGeom prst="horizontalScroll">
              <a:avLst/>
            </a:prstGeom>
            <a:solidFill>
              <a:srgbClr val="F1EBCF">
                <a:alpha val="50000"/>
              </a:srgbClr>
            </a:solid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12294" name="20 Rectángulo"/>
            <p:cNvSpPr>
              <a:spLocks noChangeArrowheads="1"/>
            </p:cNvSpPr>
            <p:nvPr/>
          </p:nvSpPr>
          <p:spPr bwMode="auto">
            <a:xfrm>
              <a:off x="465902" y="308751"/>
              <a:ext cx="8215370" cy="1200329"/>
            </a:xfrm>
            <a:prstGeom prst="rect">
              <a:avLst/>
            </a:prstGeom>
            <a:noFill/>
            <a:ln w="9525">
              <a:noFill/>
              <a:miter lim="800000"/>
              <a:headEnd/>
              <a:tailEnd/>
            </a:ln>
          </p:spPr>
          <p:txBody>
            <a:bodyPr>
              <a:spAutoFit/>
            </a:bodyPr>
            <a:lstStyle/>
            <a:p>
              <a:pPr algn="ctr"/>
              <a:r>
                <a:rPr lang="es-AR" b="1">
                  <a:solidFill>
                    <a:srgbClr val="000000"/>
                  </a:solidFill>
                  <a:latin typeface="Cambria" pitchFamily="18" charset="0"/>
                </a:rPr>
                <a:t>Taormina</a:t>
              </a:r>
              <a:r>
                <a:rPr lang="es-AR">
                  <a:solidFill>
                    <a:srgbClr val="000000"/>
                  </a:solidFill>
                  <a:latin typeface="Cambria" pitchFamily="18" charset="0"/>
                </a:rPr>
                <a:t>, es para muchos uno de los pueblos costeros más bellos de</a:t>
              </a:r>
              <a:r>
                <a:rPr lang="es-AR" b="1">
                  <a:solidFill>
                    <a:srgbClr val="000000"/>
                  </a:solidFill>
                  <a:latin typeface="Cambria" pitchFamily="18" charset="0"/>
                </a:rPr>
                <a:t> Italia</a:t>
              </a:r>
              <a:r>
                <a:rPr lang="es-AR">
                  <a:solidFill>
                    <a:srgbClr val="000000"/>
                  </a:solidFill>
                  <a:latin typeface="Cambria" pitchFamily="18" charset="0"/>
                </a:rPr>
                <a:t>. Situado en las laderas sobre la costa este de</a:t>
              </a:r>
              <a:r>
                <a:rPr lang="es-AR" b="1">
                  <a:solidFill>
                    <a:srgbClr val="000000"/>
                  </a:solidFill>
                  <a:latin typeface="Cambria" pitchFamily="18" charset="0"/>
                </a:rPr>
                <a:t> Sicilia</a:t>
              </a:r>
              <a:r>
                <a:rPr lang="es-AR">
                  <a:solidFill>
                    <a:srgbClr val="000000"/>
                  </a:solidFill>
                  <a:latin typeface="Cambria" pitchFamily="18" charset="0"/>
                </a:rPr>
                <a:t>, el pueblo de Taormina es un importante destino turístico que combina la historia y belleza  de sus calles y el paisaje, con playas mediterráneas tranquilas y buen clima casi todo el año</a:t>
              </a:r>
              <a:r>
                <a:rPr lang="es-AR">
                  <a:latin typeface="Cambria" pitchFamily="18" charset="0"/>
                </a:rPr>
                <a:t>.</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0" descr="D:\Mis Documentos\Imagen11.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9 Grupo"/>
          <p:cNvGrpSpPr>
            <a:grpSpLocks/>
          </p:cNvGrpSpPr>
          <p:nvPr/>
        </p:nvGrpSpPr>
        <p:grpSpPr bwMode="auto">
          <a:xfrm>
            <a:off x="750888" y="0"/>
            <a:ext cx="7931150" cy="1951038"/>
            <a:chOff x="823092" y="0"/>
            <a:chExt cx="8215370" cy="1571636"/>
          </a:xfrm>
        </p:grpSpPr>
        <p:sp>
          <p:nvSpPr>
            <p:cNvPr id="8" name="7 Pergamino horizontal"/>
            <p:cNvSpPr/>
            <p:nvPr/>
          </p:nvSpPr>
          <p:spPr>
            <a:xfrm>
              <a:off x="823092" y="0"/>
              <a:ext cx="8215370" cy="1571636"/>
            </a:xfrm>
            <a:prstGeom prst="horizontalScroll">
              <a:avLst/>
            </a:prstGeom>
            <a:solidFill>
              <a:srgbClr val="669900">
                <a:alpha val="49804"/>
              </a:srgbClr>
            </a:solidFill>
            <a:ln>
              <a:solidFill>
                <a:srgbClr val="F1EB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dirty="0"/>
            </a:p>
          </p:txBody>
        </p:sp>
        <p:sp>
          <p:nvSpPr>
            <p:cNvPr id="9" name="8 Rectángulo"/>
            <p:cNvSpPr/>
            <p:nvPr/>
          </p:nvSpPr>
          <p:spPr>
            <a:xfrm>
              <a:off x="1252277" y="308189"/>
              <a:ext cx="7356999" cy="923288"/>
            </a:xfrm>
            <a:prstGeom prst="rect">
              <a:avLst/>
            </a:prstGeom>
          </p:spPr>
          <p:txBody>
            <a:bodyPr>
              <a:spAutoFit/>
            </a:bodyPr>
            <a:lstStyle/>
            <a:p>
              <a:pPr algn="ctr">
                <a:defRPr/>
              </a:pPr>
              <a:r>
                <a:rPr lang="es-AR" dirty="0">
                  <a:solidFill>
                    <a:schemeClr val="accent3">
                      <a:lumMod val="20000"/>
                      <a:lumOff val="80000"/>
                    </a:schemeClr>
                  </a:solidFill>
                  <a:latin typeface="Cambria" pitchFamily="18" charset="0"/>
                </a:rPr>
                <a:t>Cuna de los descansos de algunos de los escritores más importantes del siglo XX como Truman Capote etc.  ha dejado de ser un lugar de reflexión para formar parte de uno de los ejes de exaltación turística de </a:t>
              </a:r>
              <a:r>
                <a:rPr lang="es-AR" b="1" dirty="0">
                  <a:solidFill>
                    <a:schemeClr val="accent3">
                      <a:lumMod val="20000"/>
                      <a:lumOff val="80000"/>
                    </a:schemeClr>
                  </a:solidFill>
                  <a:latin typeface="Cambria" pitchFamily="18" charset="0"/>
                </a:rPr>
                <a:t>Sicilia</a:t>
              </a:r>
              <a:r>
                <a:rPr lang="es-AR" dirty="0">
                  <a:solidFill>
                    <a:schemeClr val="accent3">
                      <a:lumMod val="20000"/>
                      <a:lumOff val="80000"/>
                    </a:schemeClr>
                  </a:solidFill>
                  <a:latin typeface="Cambria" pitchFamily="18" charset="0"/>
                </a:rPr>
                <a:t>.</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5" descr="http://www.lasicilia.es/imagenes/SmoothGallery-2.0/images/cabecera_sicilia/mini_cabecera_sicilia4.jpg"/>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s-ES"/>
          </a:p>
        </p:txBody>
      </p:sp>
      <p:pic>
        <p:nvPicPr>
          <p:cNvPr id="14339" name="Picture 8" descr="D:\Mis Documentos\Imagen13.jpg"/>
          <p:cNvPicPr>
            <a:picLocks noChangeAspect="1" noChangeArrowheads="1"/>
          </p:cNvPicPr>
          <p:nvPr/>
        </p:nvPicPr>
        <p:blipFill>
          <a:blip r:embed="rId2">
            <a:lum contrast="30000"/>
          </a:blip>
          <a:srcRect/>
          <a:stretch>
            <a:fillRect/>
          </a:stretch>
        </p:blipFill>
        <p:spPr bwMode="auto">
          <a:xfrm>
            <a:off x="0" y="0"/>
            <a:ext cx="4681538" cy="5761038"/>
          </a:xfrm>
          <a:prstGeom prst="rect">
            <a:avLst/>
          </a:prstGeom>
          <a:noFill/>
          <a:ln w="9525">
            <a:noFill/>
            <a:miter lim="800000"/>
            <a:headEnd/>
            <a:tailEnd/>
          </a:ln>
        </p:spPr>
      </p:pic>
      <p:pic>
        <p:nvPicPr>
          <p:cNvPr id="14340" name="Picture 11" descr="D:\Mis Documentos\Imagen14.jpg"/>
          <p:cNvPicPr>
            <a:picLocks noChangeAspect="1" noChangeArrowheads="1"/>
          </p:cNvPicPr>
          <p:nvPr/>
        </p:nvPicPr>
        <p:blipFill>
          <a:blip r:embed="rId3">
            <a:lum contrast="30000"/>
          </a:blip>
          <a:srcRect/>
          <a:stretch>
            <a:fillRect/>
          </a:stretch>
        </p:blipFill>
        <p:spPr bwMode="auto">
          <a:xfrm>
            <a:off x="4681538" y="0"/>
            <a:ext cx="4679950" cy="5761038"/>
          </a:xfrm>
          <a:prstGeom prst="rect">
            <a:avLst/>
          </a:prstGeom>
          <a:noFill/>
          <a:ln w="9525">
            <a:noFill/>
            <a:miter lim="800000"/>
            <a:headEnd/>
            <a:tailEnd/>
          </a:ln>
        </p:spPr>
      </p:pic>
      <p:grpSp>
        <p:nvGrpSpPr>
          <p:cNvPr id="2" name="11 Grupo"/>
          <p:cNvGrpSpPr>
            <a:grpSpLocks/>
          </p:cNvGrpSpPr>
          <p:nvPr/>
        </p:nvGrpSpPr>
        <p:grpSpPr bwMode="auto">
          <a:xfrm>
            <a:off x="5467350" y="93663"/>
            <a:ext cx="3500438" cy="2143125"/>
            <a:chOff x="5466562" y="94437"/>
            <a:chExt cx="3500462" cy="2143140"/>
          </a:xfrm>
        </p:grpSpPr>
        <p:sp>
          <p:nvSpPr>
            <p:cNvPr id="11" name="10 Pergamino horizontal"/>
            <p:cNvSpPr/>
            <p:nvPr/>
          </p:nvSpPr>
          <p:spPr>
            <a:xfrm>
              <a:off x="5466562" y="94437"/>
              <a:ext cx="3500462" cy="2143140"/>
            </a:xfrm>
            <a:prstGeom prst="horizontalScroll">
              <a:avLst/>
            </a:prstGeom>
            <a:solidFill>
              <a:srgbClr val="3366FF">
                <a:alpha val="50000"/>
              </a:srgb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dirty="0"/>
            </a:p>
          </p:txBody>
        </p:sp>
        <p:sp>
          <p:nvSpPr>
            <p:cNvPr id="10" name="9 Rectángulo"/>
            <p:cNvSpPr/>
            <p:nvPr/>
          </p:nvSpPr>
          <p:spPr>
            <a:xfrm>
              <a:off x="5895190" y="380189"/>
              <a:ext cx="2822594" cy="1477972"/>
            </a:xfrm>
            <a:prstGeom prst="rect">
              <a:avLst/>
            </a:prstGeom>
          </p:spPr>
          <p:txBody>
            <a:bodyPr>
              <a:spAutoFit/>
            </a:bodyPr>
            <a:lstStyle/>
            <a:p>
              <a:pPr algn="ctr">
                <a:defRPr/>
              </a:pPr>
              <a:r>
                <a:rPr lang="es-AR" dirty="0">
                  <a:solidFill>
                    <a:schemeClr val="accent1">
                      <a:lumMod val="20000"/>
                      <a:lumOff val="80000"/>
                    </a:schemeClr>
                  </a:solidFill>
                  <a:latin typeface="Cambria" pitchFamily="18" charset="0"/>
                </a:rPr>
                <a:t>Un ejemplo de arquitectura normanda es este :el </a:t>
              </a:r>
              <a:r>
                <a:rPr lang="es-AR" dirty="0" err="1">
                  <a:solidFill>
                    <a:schemeClr val="accent1">
                      <a:lumMod val="20000"/>
                      <a:lumOff val="80000"/>
                    </a:schemeClr>
                  </a:solidFill>
                  <a:latin typeface="Cambria" pitchFamily="18" charset="0"/>
                </a:rPr>
                <a:t>palazzo</a:t>
              </a:r>
              <a:r>
                <a:rPr lang="es-AR" dirty="0">
                  <a:solidFill>
                    <a:schemeClr val="accent1">
                      <a:lumMod val="20000"/>
                      <a:lumOff val="80000"/>
                    </a:schemeClr>
                  </a:solidFill>
                  <a:latin typeface="Cambria" pitchFamily="18" charset="0"/>
                </a:rPr>
                <a:t> </a:t>
              </a:r>
              <a:r>
                <a:rPr lang="es-AR" dirty="0" err="1">
                  <a:solidFill>
                    <a:schemeClr val="accent1">
                      <a:lumMod val="20000"/>
                      <a:lumOff val="80000"/>
                    </a:schemeClr>
                  </a:solidFill>
                  <a:latin typeface="Cambria" pitchFamily="18" charset="0"/>
                </a:rPr>
                <a:t>dei</a:t>
              </a:r>
              <a:r>
                <a:rPr lang="es-AR" dirty="0">
                  <a:solidFill>
                    <a:schemeClr val="accent1">
                      <a:lumMod val="20000"/>
                      <a:lumOff val="80000"/>
                    </a:schemeClr>
                  </a:solidFill>
                  <a:latin typeface="Cambria" pitchFamily="18" charset="0"/>
                </a:rPr>
                <a:t> duchi di San Stefano, en la Piazza San Antonio</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descr="D:\Mis Documentos\Imagen16.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8 Grupo"/>
          <p:cNvGrpSpPr>
            <a:grpSpLocks/>
          </p:cNvGrpSpPr>
          <p:nvPr/>
        </p:nvGrpSpPr>
        <p:grpSpPr bwMode="auto">
          <a:xfrm>
            <a:off x="3751263" y="0"/>
            <a:ext cx="5216525" cy="2022475"/>
            <a:chOff x="3752050" y="-1"/>
            <a:chExt cx="5214974" cy="2023263"/>
          </a:xfrm>
        </p:grpSpPr>
        <p:sp>
          <p:nvSpPr>
            <p:cNvPr id="7" name="6 Pergamino horizontal"/>
            <p:cNvSpPr/>
            <p:nvPr/>
          </p:nvSpPr>
          <p:spPr>
            <a:xfrm>
              <a:off x="3752050" y="-1"/>
              <a:ext cx="5214974" cy="2023263"/>
            </a:xfrm>
            <a:prstGeom prst="horizontalScroll">
              <a:avLst/>
            </a:prstGeom>
            <a:solidFill>
              <a:schemeClr val="accent1">
                <a:lumMod val="40000"/>
                <a:lumOff val="60000"/>
                <a:alpha val="5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15365" name="7 Rectángulo"/>
            <p:cNvSpPr>
              <a:spLocks noChangeArrowheads="1"/>
            </p:cNvSpPr>
            <p:nvPr/>
          </p:nvSpPr>
          <p:spPr bwMode="auto">
            <a:xfrm>
              <a:off x="3966364" y="237313"/>
              <a:ext cx="4679950" cy="1477328"/>
            </a:xfrm>
            <a:prstGeom prst="rect">
              <a:avLst/>
            </a:prstGeom>
            <a:noFill/>
            <a:ln w="9525">
              <a:noFill/>
              <a:miter lim="800000"/>
              <a:headEnd/>
              <a:tailEnd/>
            </a:ln>
          </p:spPr>
          <p:txBody>
            <a:bodyPr>
              <a:spAutoFit/>
            </a:bodyPr>
            <a:lstStyle/>
            <a:p>
              <a:pPr algn="ctr"/>
              <a:r>
                <a:rPr lang="es-AR" b="1" u="sng">
                  <a:latin typeface="Cambria" pitchFamily="18" charset="0"/>
                </a:rPr>
                <a:t>SIRACUSA</a:t>
              </a:r>
              <a:r>
                <a:rPr lang="es-AR">
                  <a:latin typeface="Cambria" pitchFamily="18" charset="0"/>
                </a:rPr>
                <a:t> es sin duda una ciudad completa, combina una historia riquísima con la sostenibilidad de las ciudades que al afrontar el reto turístico acaban manteniendo su identidad.</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D:\Mis Documentos\Imagen17.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6 Grupo"/>
          <p:cNvGrpSpPr>
            <a:grpSpLocks/>
          </p:cNvGrpSpPr>
          <p:nvPr/>
        </p:nvGrpSpPr>
        <p:grpSpPr bwMode="auto">
          <a:xfrm>
            <a:off x="393700" y="165100"/>
            <a:ext cx="3500438" cy="1571625"/>
            <a:chOff x="394464" y="165875"/>
            <a:chExt cx="3500462" cy="1571636"/>
          </a:xfrm>
        </p:grpSpPr>
        <p:sp>
          <p:nvSpPr>
            <p:cNvPr id="5" name="4 Pergamino horizontal"/>
            <p:cNvSpPr/>
            <p:nvPr/>
          </p:nvSpPr>
          <p:spPr>
            <a:xfrm>
              <a:off x="394464" y="165875"/>
              <a:ext cx="3500462" cy="1571636"/>
            </a:xfrm>
            <a:prstGeom prst="horizontalScroll">
              <a:avLst/>
            </a:prstGeom>
            <a:solidFill>
              <a:srgbClr val="CCFFFF">
                <a:alpha val="49804"/>
              </a:srgbClr>
            </a:solidFill>
            <a:ln>
              <a:solidFill>
                <a:srgbClr val="66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16389" name="5 Rectángulo"/>
            <p:cNvSpPr>
              <a:spLocks noChangeArrowheads="1"/>
            </p:cNvSpPr>
            <p:nvPr/>
          </p:nvSpPr>
          <p:spPr bwMode="auto">
            <a:xfrm>
              <a:off x="537340" y="451627"/>
              <a:ext cx="3340901" cy="923330"/>
            </a:xfrm>
            <a:prstGeom prst="rect">
              <a:avLst/>
            </a:prstGeom>
            <a:noFill/>
            <a:ln w="9525">
              <a:noFill/>
              <a:miter lim="800000"/>
              <a:headEnd/>
              <a:tailEnd/>
            </a:ln>
          </p:spPr>
          <p:txBody>
            <a:bodyPr>
              <a:spAutoFit/>
            </a:bodyPr>
            <a:lstStyle/>
            <a:p>
              <a:pPr algn="ctr"/>
              <a:r>
                <a:rPr lang="es-AR">
                  <a:latin typeface="Cambria" pitchFamily="18" charset="0"/>
                </a:rPr>
                <a:t>Siracusa cuenta con uno de los patrimonios arqueológicos más ricos de Sicilia.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D:\Mis Documentos\Imagen19.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7 Grupo"/>
          <p:cNvGrpSpPr>
            <a:grpSpLocks/>
          </p:cNvGrpSpPr>
          <p:nvPr/>
        </p:nvGrpSpPr>
        <p:grpSpPr bwMode="auto">
          <a:xfrm>
            <a:off x="3965575" y="4095750"/>
            <a:ext cx="5002213" cy="1571625"/>
            <a:chOff x="3966364" y="4094965"/>
            <a:chExt cx="5000660" cy="1571636"/>
          </a:xfrm>
        </p:grpSpPr>
        <p:sp>
          <p:nvSpPr>
            <p:cNvPr id="5" name="4 Pergamino horizontal"/>
            <p:cNvSpPr/>
            <p:nvPr/>
          </p:nvSpPr>
          <p:spPr>
            <a:xfrm>
              <a:off x="3966364" y="4094965"/>
              <a:ext cx="5000660" cy="1571636"/>
            </a:xfrm>
            <a:prstGeom prst="horizontalScroll">
              <a:avLst/>
            </a:prstGeom>
            <a:solidFill>
              <a:srgbClr val="FFC000">
                <a:alpha val="50000"/>
              </a:srgbClr>
            </a:solid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17413" name="5 Rectángulo"/>
            <p:cNvSpPr>
              <a:spLocks noChangeArrowheads="1"/>
            </p:cNvSpPr>
            <p:nvPr/>
          </p:nvSpPr>
          <p:spPr bwMode="auto">
            <a:xfrm>
              <a:off x="4180678" y="4452155"/>
              <a:ext cx="4679950" cy="923330"/>
            </a:xfrm>
            <a:prstGeom prst="rect">
              <a:avLst/>
            </a:prstGeom>
            <a:noFill/>
            <a:ln w="9525">
              <a:noFill/>
              <a:miter lim="800000"/>
              <a:headEnd/>
              <a:tailEnd/>
            </a:ln>
          </p:spPr>
          <p:txBody>
            <a:bodyPr>
              <a:spAutoFit/>
            </a:bodyPr>
            <a:lstStyle/>
            <a:p>
              <a:pPr algn="ctr"/>
              <a:r>
                <a:rPr lang="es-AR" b="1" u="sng">
                  <a:latin typeface="Cambria" pitchFamily="18" charset="0"/>
                </a:rPr>
                <a:t>SIRACUSA</a:t>
              </a:r>
              <a:r>
                <a:rPr lang="es-AR">
                  <a:latin typeface="Cambria" pitchFamily="18" charset="0"/>
                </a:rPr>
                <a:t> (Συρακοῦσαι) fue la ciudad griega más importante de Sicilia, fue la segunda colonia griega establecida en la isla.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5" descr="D:\Mis Documentos\Imagen20.jpg"/>
          <p:cNvPicPr>
            <a:picLocks noChangeAspect="1" noChangeArrowheads="1"/>
          </p:cNvPicPr>
          <p:nvPr/>
        </p:nvPicPr>
        <p:blipFill>
          <a:blip r:embed="rId2"/>
          <a:srcRect/>
          <a:stretch>
            <a:fillRect/>
          </a:stretch>
        </p:blipFill>
        <p:spPr bwMode="auto">
          <a:xfrm>
            <a:off x="0" y="0"/>
            <a:ext cx="9361488" cy="5761038"/>
          </a:xfrm>
          <a:prstGeom prst="rect">
            <a:avLst/>
          </a:prstGeom>
          <a:noFill/>
          <a:ln w="9525">
            <a:noFill/>
            <a:miter lim="800000"/>
            <a:headEnd/>
            <a:tailEnd/>
          </a:ln>
        </p:spPr>
      </p:pic>
      <p:grpSp>
        <p:nvGrpSpPr>
          <p:cNvPr id="2" name="6 Grupo"/>
          <p:cNvGrpSpPr>
            <a:grpSpLocks/>
          </p:cNvGrpSpPr>
          <p:nvPr/>
        </p:nvGrpSpPr>
        <p:grpSpPr bwMode="auto">
          <a:xfrm>
            <a:off x="393700" y="0"/>
            <a:ext cx="6002338" cy="1879600"/>
            <a:chOff x="394464" y="-1"/>
            <a:chExt cx="6000792" cy="1880387"/>
          </a:xfrm>
        </p:grpSpPr>
        <p:sp>
          <p:nvSpPr>
            <p:cNvPr id="6" name="5 Pergamino horizontal"/>
            <p:cNvSpPr/>
            <p:nvPr/>
          </p:nvSpPr>
          <p:spPr>
            <a:xfrm>
              <a:off x="394464" y="-1"/>
              <a:ext cx="6000792" cy="1880387"/>
            </a:xfrm>
            <a:prstGeom prst="horizontalScroll">
              <a:avLst/>
            </a:prstGeom>
            <a:solidFill>
              <a:schemeClr val="bg2">
                <a:lumMod val="75000"/>
                <a:alpha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18437" name="4 Rectángulo"/>
            <p:cNvSpPr>
              <a:spLocks noChangeArrowheads="1"/>
            </p:cNvSpPr>
            <p:nvPr/>
          </p:nvSpPr>
          <p:spPr bwMode="auto">
            <a:xfrm>
              <a:off x="608778" y="237313"/>
              <a:ext cx="5572164" cy="1200329"/>
            </a:xfrm>
            <a:prstGeom prst="rect">
              <a:avLst/>
            </a:prstGeom>
            <a:noFill/>
            <a:ln w="9525">
              <a:noFill/>
              <a:miter lim="800000"/>
              <a:headEnd/>
              <a:tailEnd/>
            </a:ln>
          </p:spPr>
          <p:txBody>
            <a:bodyPr>
              <a:spAutoFit/>
            </a:bodyPr>
            <a:lstStyle/>
            <a:p>
              <a:pPr algn="ctr"/>
              <a:r>
                <a:rPr lang="es-AR">
                  <a:solidFill>
                    <a:schemeClr val="bg1"/>
                  </a:solidFill>
                  <a:latin typeface="Cambria" pitchFamily="18" charset="0"/>
                </a:rPr>
                <a:t>El Santuario de la Virgen de las Lagrimas de Siracusa es un  signo importante de la devoción que siente la comunidad siciliana, una de las que ostenta tristemente mayor grado de analfabetismo de Italia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D:\Mis Documentos\Imagen23.jpg"/>
          <p:cNvPicPr>
            <a:picLocks noChangeAspect="1" noChangeArrowheads="1"/>
          </p:cNvPicPr>
          <p:nvPr/>
        </p:nvPicPr>
        <p:blipFill>
          <a:blip r:embed="rId2"/>
          <a:srcRect/>
          <a:stretch>
            <a:fillRect/>
          </a:stretch>
        </p:blipFill>
        <p:spPr bwMode="auto">
          <a:xfrm>
            <a:off x="0" y="0"/>
            <a:ext cx="9361488" cy="5761038"/>
          </a:xfrm>
          <a:prstGeom prst="rect">
            <a:avLst/>
          </a:prstGeom>
          <a:noFill/>
          <a:ln w="9525">
            <a:noFill/>
            <a:miter lim="800000"/>
            <a:headEnd/>
            <a:tailEnd/>
          </a:ln>
        </p:spPr>
      </p:pic>
      <p:grpSp>
        <p:nvGrpSpPr>
          <p:cNvPr id="19459" name="8 Grupo"/>
          <p:cNvGrpSpPr>
            <a:grpSpLocks/>
          </p:cNvGrpSpPr>
          <p:nvPr/>
        </p:nvGrpSpPr>
        <p:grpSpPr bwMode="auto">
          <a:xfrm>
            <a:off x="3822700" y="3810000"/>
            <a:ext cx="5145088" cy="1951038"/>
            <a:chOff x="3823488" y="3809213"/>
            <a:chExt cx="5143536" cy="1951825"/>
          </a:xfrm>
        </p:grpSpPr>
        <p:sp>
          <p:nvSpPr>
            <p:cNvPr id="5" name="4 Pergamino horizontal"/>
            <p:cNvSpPr/>
            <p:nvPr/>
          </p:nvSpPr>
          <p:spPr>
            <a:xfrm>
              <a:off x="3823488" y="3809213"/>
              <a:ext cx="5143536" cy="1951825"/>
            </a:xfrm>
            <a:prstGeom prst="horizontalScroll">
              <a:avLst/>
            </a:prstGeom>
            <a:solidFill>
              <a:schemeClr val="accent6">
                <a:lumMod val="50000"/>
                <a:alpha val="50000"/>
              </a:schemeClr>
            </a:solid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19461" name="6 Rectángulo"/>
            <p:cNvSpPr>
              <a:spLocks noChangeArrowheads="1"/>
            </p:cNvSpPr>
            <p:nvPr/>
          </p:nvSpPr>
          <p:spPr bwMode="auto">
            <a:xfrm>
              <a:off x="4180678" y="4023527"/>
              <a:ext cx="4679950" cy="1477328"/>
            </a:xfrm>
            <a:prstGeom prst="rect">
              <a:avLst/>
            </a:prstGeom>
            <a:noFill/>
            <a:ln w="9525">
              <a:noFill/>
              <a:miter lim="800000"/>
              <a:headEnd/>
              <a:tailEnd/>
            </a:ln>
          </p:spPr>
          <p:txBody>
            <a:bodyPr>
              <a:spAutoFit/>
            </a:bodyPr>
            <a:lstStyle/>
            <a:p>
              <a:pPr algn="ctr"/>
              <a:r>
                <a:rPr lang="es-AR" b="1" u="sng">
                  <a:solidFill>
                    <a:srgbClr val="FFFF00"/>
                  </a:solidFill>
                  <a:latin typeface="Cambria" pitchFamily="18" charset="0"/>
                </a:rPr>
                <a:t>AGRIGENTO</a:t>
              </a:r>
              <a:r>
                <a:rPr lang="es-AR" b="1">
                  <a:solidFill>
                    <a:srgbClr val="FFFF00"/>
                  </a:solidFill>
                  <a:latin typeface="Cambria" pitchFamily="18" charset="0"/>
                </a:rPr>
                <a:t> </a:t>
              </a:r>
              <a:r>
                <a:rPr lang="es-AR">
                  <a:solidFill>
                    <a:srgbClr val="FFFF00"/>
                  </a:solidFill>
                  <a:latin typeface="Cambria" pitchFamily="18" charset="0"/>
                </a:rPr>
                <a:t>posee el conjunto de templos griegos mejor conservado del mundo. El </a:t>
              </a:r>
              <a:r>
                <a:rPr lang="es-AR" b="1">
                  <a:solidFill>
                    <a:srgbClr val="FFFF00"/>
                  </a:solidFill>
                  <a:latin typeface="Cambria" pitchFamily="18" charset="0"/>
                </a:rPr>
                <a:t>valle de los templos de Agrigento</a:t>
              </a:r>
              <a:r>
                <a:rPr lang="es-AR">
                  <a:solidFill>
                    <a:srgbClr val="FFFF00"/>
                  </a:solidFill>
                  <a:latin typeface="Cambria" pitchFamily="18" charset="0"/>
                </a:rPr>
                <a:t>,  patrimonio de la humanidad fue descrito por Píndaro como “la más hermosa de las ciudades mortales”.</a:t>
              </a: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D:\Mis Documentos\Imagen22.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solidFill>
            <a:srgbClr val="669900"/>
          </a:solidFill>
          <a:ln w="9525">
            <a:noFill/>
            <a:miter lim="800000"/>
            <a:headEnd/>
            <a:tailEnd/>
          </a:ln>
        </p:spPr>
      </p:pic>
      <p:grpSp>
        <p:nvGrpSpPr>
          <p:cNvPr id="20483" name="6 Grupo"/>
          <p:cNvGrpSpPr>
            <a:grpSpLocks/>
          </p:cNvGrpSpPr>
          <p:nvPr/>
        </p:nvGrpSpPr>
        <p:grpSpPr bwMode="auto">
          <a:xfrm>
            <a:off x="608013" y="0"/>
            <a:ext cx="5216525" cy="1879600"/>
            <a:chOff x="608778" y="-1"/>
            <a:chExt cx="5214974" cy="1880387"/>
          </a:xfrm>
        </p:grpSpPr>
        <p:sp>
          <p:nvSpPr>
            <p:cNvPr id="5" name="4 Pergamino horizontal"/>
            <p:cNvSpPr/>
            <p:nvPr/>
          </p:nvSpPr>
          <p:spPr>
            <a:xfrm>
              <a:off x="608778" y="-1"/>
              <a:ext cx="5214974" cy="1880387"/>
            </a:xfrm>
            <a:prstGeom prst="horizontalScroll">
              <a:avLst/>
            </a:prstGeom>
            <a:solidFill>
              <a:srgbClr val="669900">
                <a:alpha val="49804"/>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20485" name="5 Rectángulo"/>
            <p:cNvSpPr>
              <a:spLocks noChangeArrowheads="1"/>
            </p:cNvSpPr>
            <p:nvPr/>
          </p:nvSpPr>
          <p:spPr bwMode="auto">
            <a:xfrm>
              <a:off x="965968" y="380189"/>
              <a:ext cx="4679950" cy="1200329"/>
            </a:xfrm>
            <a:prstGeom prst="rect">
              <a:avLst/>
            </a:prstGeom>
            <a:noFill/>
            <a:ln w="9525">
              <a:noFill/>
              <a:miter lim="800000"/>
              <a:headEnd/>
              <a:tailEnd/>
            </a:ln>
          </p:spPr>
          <p:txBody>
            <a:bodyPr>
              <a:spAutoFit/>
            </a:bodyPr>
            <a:lstStyle/>
            <a:p>
              <a:pPr algn="ctr"/>
              <a:r>
                <a:rPr lang="es-AR">
                  <a:solidFill>
                    <a:srgbClr val="FFFF00"/>
                  </a:solidFill>
                  <a:latin typeface="Cambria" pitchFamily="18" charset="0"/>
                </a:rPr>
                <a:t>El término Valle de los Templos es equívoco, dado que más que un valle, las construcciones se asientan en una crestería en las montañas que rodeaban la ciudad por el sur.</a:t>
              </a: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8" descr="D:\Mis Documentos\Imagen26.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8 Grupo"/>
          <p:cNvGrpSpPr>
            <a:grpSpLocks/>
          </p:cNvGrpSpPr>
          <p:nvPr/>
        </p:nvGrpSpPr>
        <p:grpSpPr bwMode="auto">
          <a:xfrm>
            <a:off x="1108075" y="0"/>
            <a:ext cx="7073900" cy="2236788"/>
            <a:chOff x="1108844" y="0"/>
            <a:chExt cx="7072362" cy="2237577"/>
          </a:xfrm>
        </p:grpSpPr>
        <p:sp>
          <p:nvSpPr>
            <p:cNvPr id="7" name="6 Pergamino horizontal"/>
            <p:cNvSpPr/>
            <p:nvPr/>
          </p:nvSpPr>
          <p:spPr>
            <a:xfrm>
              <a:off x="1108844" y="0"/>
              <a:ext cx="7072362" cy="2237577"/>
            </a:xfrm>
            <a:prstGeom prst="horizontalScroll">
              <a:avLst/>
            </a:prstGeom>
            <a:solidFill>
              <a:schemeClr val="accent6">
                <a:lumMod val="50000"/>
                <a:alpha val="5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21509" name="7 Rectángulo"/>
            <p:cNvSpPr>
              <a:spLocks noChangeArrowheads="1"/>
            </p:cNvSpPr>
            <p:nvPr/>
          </p:nvSpPr>
          <p:spPr bwMode="auto">
            <a:xfrm>
              <a:off x="1680348" y="380189"/>
              <a:ext cx="6072230" cy="1477328"/>
            </a:xfrm>
            <a:prstGeom prst="rect">
              <a:avLst/>
            </a:prstGeom>
            <a:noFill/>
            <a:ln w="9525">
              <a:noFill/>
              <a:miter lim="800000"/>
              <a:headEnd/>
              <a:tailEnd/>
            </a:ln>
          </p:spPr>
          <p:txBody>
            <a:bodyPr>
              <a:spAutoFit/>
            </a:bodyPr>
            <a:lstStyle/>
            <a:p>
              <a:pPr algn="ctr"/>
              <a:r>
                <a:rPr lang="es-AR" b="1" u="sng">
                  <a:solidFill>
                    <a:schemeClr val="bg1"/>
                  </a:solidFill>
                  <a:latin typeface="Cambria" pitchFamily="18" charset="0"/>
                </a:rPr>
                <a:t>CEFALU</a:t>
              </a:r>
              <a:r>
                <a:rPr lang="es-AR">
                  <a:solidFill>
                    <a:schemeClr val="bg1"/>
                  </a:solidFill>
                  <a:latin typeface="Cambria" pitchFamily="18" charset="0"/>
                </a:rPr>
                <a:t> es pese a su tamaño uno de los puntos más visitados por los turistas y viajeros que van de vacaciones a </a:t>
              </a:r>
              <a:r>
                <a:rPr lang="es-AR" b="1">
                  <a:solidFill>
                    <a:schemeClr val="bg1"/>
                  </a:solidFill>
                  <a:latin typeface="Cambria" pitchFamily="18" charset="0"/>
                </a:rPr>
                <a:t>Sicilia</a:t>
              </a:r>
              <a:r>
                <a:rPr lang="es-AR">
                  <a:solidFill>
                    <a:schemeClr val="bg1"/>
                  </a:solidFill>
                  <a:latin typeface="Cambria" pitchFamily="18" charset="0"/>
                </a:rPr>
                <a:t>. Su paisaje de pequeño puerto pesquero sobre el apacible tirreno es a menudo campamento para las rutas por la isla, y sus largas playas de arena dorada.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descr="D:\Mis Documentos\Imagen27.jpg"/>
          <p:cNvPicPr>
            <a:picLocks noChangeAspect="1" noChangeArrowheads="1"/>
          </p:cNvPicPr>
          <p:nvPr/>
        </p:nvPicPr>
        <p:blipFill>
          <a:blip r:embed="rId2">
            <a:lum contrast="30000"/>
          </a:blip>
          <a:srcRect/>
          <a:stretch>
            <a:fillRect/>
          </a:stretch>
        </p:blipFill>
        <p:spPr bwMode="auto">
          <a:xfrm>
            <a:off x="0" y="-66675"/>
            <a:ext cx="9361488" cy="5827713"/>
          </a:xfrm>
          <a:prstGeom prst="rect">
            <a:avLst/>
          </a:prstGeom>
          <a:noFill/>
          <a:ln w="9525">
            <a:noFill/>
            <a:miter lim="800000"/>
            <a:headEnd/>
            <a:tailEnd/>
          </a:ln>
        </p:spPr>
      </p:pic>
      <p:grpSp>
        <p:nvGrpSpPr>
          <p:cNvPr id="2" name="4 Grupo"/>
          <p:cNvGrpSpPr>
            <a:grpSpLocks/>
          </p:cNvGrpSpPr>
          <p:nvPr/>
        </p:nvGrpSpPr>
        <p:grpSpPr bwMode="auto">
          <a:xfrm>
            <a:off x="393700" y="0"/>
            <a:ext cx="5573713" cy="1951038"/>
            <a:chOff x="823092" y="-1"/>
            <a:chExt cx="5572164" cy="1951825"/>
          </a:xfrm>
        </p:grpSpPr>
        <p:sp>
          <p:nvSpPr>
            <p:cNvPr id="6" name="5 Pergamino horizontal"/>
            <p:cNvSpPr/>
            <p:nvPr/>
          </p:nvSpPr>
          <p:spPr>
            <a:xfrm>
              <a:off x="823092" y="-1"/>
              <a:ext cx="5572164" cy="1951825"/>
            </a:xfrm>
            <a:prstGeom prst="horizontalScroll">
              <a:avLst/>
            </a:prstGeom>
            <a:solidFill>
              <a:srgbClr val="996633">
                <a:alpha val="50000"/>
              </a:srgbClr>
            </a:solidFill>
            <a:ln>
              <a:solidFill>
                <a:srgbClr val="F1EBC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22533" name="6 Rectángulo"/>
            <p:cNvSpPr>
              <a:spLocks noChangeArrowheads="1"/>
            </p:cNvSpPr>
            <p:nvPr/>
          </p:nvSpPr>
          <p:spPr bwMode="auto">
            <a:xfrm>
              <a:off x="1394596" y="380189"/>
              <a:ext cx="4679950" cy="1200329"/>
            </a:xfrm>
            <a:prstGeom prst="rect">
              <a:avLst/>
            </a:prstGeom>
            <a:noFill/>
            <a:ln w="9525">
              <a:noFill/>
              <a:miter lim="800000"/>
              <a:headEnd/>
              <a:tailEnd/>
            </a:ln>
          </p:spPr>
          <p:txBody>
            <a:bodyPr>
              <a:spAutoFit/>
            </a:bodyPr>
            <a:lstStyle/>
            <a:p>
              <a:pPr algn="ctr"/>
              <a:r>
                <a:rPr lang="es-AR">
                  <a:solidFill>
                    <a:srgbClr val="F1EBCF"/>
                  </a:solidFill>
                  <a:latin typeface="Cambria" pitchFamily="18" charset="0"/>
                </a:rPr>
                <a:t>En la piazza del Duomo se encuentran el antiguo Monasterio de Santa Caterina, actual ayuntamiento, y la fachada del Palacio Episcopal así como el palacio Piraino</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D:\Mis Documentos\Imagen29.jpg"/>
          <p:cNvPicPr>
            <a:picLocks noChangeAspect="1" noChangeArrowheads="1"/>
          </p:cNvPicPr>
          <p:nvPr/>
        </p:nvPicPr>
        <p:blipFill>
          <a:blip r:embed="rId2">
            <a:lum contrast="30000"/>
          </a:blip>
          <a:srcRect/>
          <a:stretch>
            <a:fillRect/>
          </a:stretch>
        </p:blipFill>
        <p:spPr bwMode="auto">
          <a:xfrm>
            <a:off x="0" y="0"/>
            <a:ext cx="9361488" cy="5761038"/>
          </a:xfrm>
          <a:prstGeom prst="rect">
            <a:avLst/>
          </a:prstGeom>
          <a:noFill/>
          <a:ln w="9525">
            <a:noFill/>
            <a:miter lim="800000"/>
            <a:headEnd/>
            <a:tailEnd/>
          </a:ln>
        </p:spPr>
      </p:pic>
      <p:grpSp>
        <p:nvGrpSpPr>
          <p:cNvPr id="2" name="9 Grupo"/>
          <p:cNvGrpSpPr>
            <a:grpSpLocks/>
          </p:cNvGrpSpPr>
          <p:nvPr/>
        </p:nvGrpSpPr>
        <p:grpSpPr bwMode="auto">
          <a:xfrm>
            <a:off x="465138" y="0"/>
            <a:ext cx="4965700" cy="1951038"/>
            <a:chOff x="465902" y="-1"/>
            <a:chExt cx="4965702" cy="1951825"/>
          </a:xfrm>
        </p:grpSpPr>
        <p:sp>
          <p:nvSpPr>
            <p:cNvPr id="8" name="7 Pergamino horizontal"/>
            <p:cNvSpPr/>
            <p:nvPr/>
          </p:nvSpPr>
          <p:spPr>
            <a:xfrm>
              <a:off x="465902" y="-1"/>
              <a:ext cx="4929189" cy="1951825"/>
            </a:xfrm>
            <a:prstGeom prst="horizontalScroll">
              <a:avLst/>
            </a:prstGeom>
            <a:solidFill>
              <a:schemeClr val="tx2">
                <a:lumMod val="75000"/>
                <a:alpha val="5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23557" name="8 Rectángulo"/>
            <p:cNvSpPr>
              <a:spLocks noChangeArrowheads="1"/>
            </p:cNvSpPr>
            <p:nvPr/>
          </p:nvSpPr>
          <p:spPr bwMode="auto">
            <a:xfrm>
              <a:off x="751654" y="380189"/>
              <a:ext cx="4679950" cy="1200329"/>
            </a:xfrm>
            <a:prstGeom prst="rect">
              <a:avLst/>
            </a:prstGeom>
            <a:noFill/>
            <a:ln w="9525">
              <a:noFill/>
              <a:miter lim="800000"/>
              <a:headEnd/>
              <a:tailEnd/>
            </a:ln>
          </p:spPr>
          <p:txBody>
            <a:bodyPr>
              <a:spAutoFit/>
            </a:bodyPr>
            <a:lstStyle/>
            <a:p>
              <a:pPr algn="ctr"/>
              <a:r>
                <a:rPr lang="es-AR">
                  <a:solidFill>
                    <a:schemeClr val="bg1"/>
                  </a:solidFill>
                  <a:latin typeface="Cambria" pitchFamily="18" charset="0"/>
                </a:rPr>
                <a:t>Es uno de los mayores centros balnearios de toda la provincia; a pesar de sus dimensiones, cada año atrae a millones de turistas, sicilianos e italianos en general.</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361488" cy="57610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a:p>
        </p:txBody>
      </p:sp>
      <p:sp>
        <p:nvSpPr>
          <p:cNvPr id="3" name="2 Pergamino horizontal"/>
          <p:cNvSpPr/>
          <p:nvPr/>
        </p:nvSpPr>
        <p:spPr>
          <a:xfrm>
            <a:off x="822325" y="0"/>
            <a:ext cx="7359650" cy="5761038"/>
          </a:xfrm>
          <a:prstGeom prst="horizontalScroll">
            <a:avLst/>
          </a:prstGeom>
          <a:solidFill>
            <a:schemeClr val="bg1">
              <a:lumMod val="75000"/>
              <a:alpha val="5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AR" dirty="0"/>
          </a:p>
        </p:txBody>
      </p:sp>
      <p:sp>
        <p:nvSpPr>
          <p:cNvPr id="24580" name="4 CuadroTexto"/>
          <p:cNvSpPr txBox="1">
            <a:spLocks noChangeArrowheads="1"/>
          </p:cNvSpPr>
          <p:nvPr/>
        </p:nvSpPr>
        <p:spPr bwMode="auto">
          <a:xfrm>
            <a:off x="1751013" y="950913"/>
            <a:ext cx="3109912" cy="369887"/>
          </a:xfrm>
          <a:prstGeom prst="rect">
            <a:avLst/>
          </a:prstGeom>
          <a:noFill/>
          <a:ln w="9525">
            <a:noFill/>
            <a:miter lim="800000"/>
            <a:headEnd/>
            <a:tailEnd/>
          </a:ln>
        </p:spPr>
        <p:txBody>
          <a:bodyPr wrap="none">
            <a:spAutoFit/>
          </a:bodyPr>
          <a:lstStyle/>
          <a:p>
            <a:r>
              <a:rPr lang="es-ES_tradnl">
                <a:solidFill>
                  <a:srgbClr val="FF0000"/>
                </a:solidFill>
                <a:latin typeface="Cambria" pitchFamily="18" charset="0"/>
              </a:rPr>
              <a:t>Música italiana : Viva la Sicilia</a:t>
            </a:r>
            <a:endParaRPr lang="es-AR">
              <a:solidFill>
                <a:srgbClr val="FF0000"/>
              </a:solidFill>
              <a:latin typeface="Cambria" pitchFamily="18" charset="0"/>
            </a:endParaRPr>
          </a:p>
        </p:txBody>
      </p:sp>
      <p:sp>
        <p:nvSpPr>
          <p:cNvPr id="24581" name="5 CuadroTexto"/>
          <p:cNvSpPr txBox="1">
            <a:spLocks noChangeArrowheads="1"/>
          </p:cNvSpPr>
          <p:nvPr/>
        </p:nvSpPr>
        <p:spPr bwMode="auto">
          <a:xfrm>
            <a:off x="5324475" y="4167188"/>
            <a:ext cx="2247900" cy="646112"/>
          </a:xfrm>
          <a:prstGeom prst="rect">
            <a:avLst/>
          </a:prstGeom>
          <a:noFill/>
          <a:ln w="9525">
            <a:noFill/>
            <a:miter lim="800000"/>
            <a:headEnd/>
            <a:tailEnd/>
          </a:ln>
        </p:spPr>
        <p:txBody>
          <a:bodyPr wrap="none">
            <a:spAutoFit/>
          </a:bodyPr>
          <a:lstStyle/>
          <a:p>
            <a:pPr algn="ctr"/>
            <a:r>
              <a:rPr lang="es-ES_tradnl">
                <a:solidFill>
                  <a:srgbClr val="FF0000"/>
                </a:solidFill>
                <a:latin typeface="Cambria" pitchFamily="18" charset="0"/>
              </a:rPr>
              <a:t>Chicha</a:t>
            </a:r>
          </a:p>
          <a:p>
            <a:pPr algn="ctr"/>
            <a:r>
              <a:rPr lang="es-ES_tradnl">
                <a:solidFill>
                  <a:srgbClr val="FF0000"/>
                </a:solidFill>
                <a:latin typeface="Cambria" pitchFamily="18" charset="0"/>
              </a:rPr>
              <a:t>República Argentina</a:t>
            </a:r>
            <a:endParaRPr lang="es-AR">
              <a:solidFill>
                <a:srgbClr val="FF0000"/>
              </a:solidFill>
              <a:latin typeface="Cambria" pitchFamily="18" charset="0"/>
            </a:endParaRPr>
          </a:p>
        </p:txBody>
      </p:sp>
      <p:pic>
        <p:nvPicPr>
          <p:cNvPr id="24582" name="Picture 2" descr="Bandera Italia .gif - Large embossed">
            <a:hlinkClick r:id="rId2"/>
          </p:cNvPr>
          <p:cNvPicPr>
            <a:picLocks noChangeAspect="1" noChangeArrowheads="1"/>
          </p:cNvPicPr>
          <p:nvPr/>
        </p:nvPicPr>
        <p:blipFill>
          <a:blip r:embed="rId3"/>
          <a:srcRect/>
          <a:stretch>
            <a:fillRect/>
          </a:stretch>
        </p:blipFill>
        <p:spPr bwMode="auto">
          <a:xfrm>
            <a:off x="3251200" y="1879600"/>
            <a:ext cx="2286000" cy="152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361488" cy="5761038"/>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6025" y="128023"/>
            <a:ext cx="9049438" cy="5504992"/>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12051" y="256046"/>
            <a:ext cx="8737389" cy="5248946"/>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290682" y="1856335"/>
            <a:ext cx="312050" cy="256046"/>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730434" y="4864878"/>
            <a:ext cx="3902246" cy="458749"/>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608831"/>
            <a:ext cx="9361488" cy="276999"/>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3042485" y="3840692"/>
            <a:ext cx="2600413" cy="949504"/>
          </a:xfrm>
          <a:prstGeom prst="rect">
            <a:avLst/>
          </a:prstGeom>
          <a:noFill/>
        </p:spPr>
      </p:pic>
      <p:sp>
        <p:nvSpPr>
          <p:cNvPr id="11390" name="Text Box 126"/>
          <p:cNvSpPr txBox="1">
            <a:spLocks noChangeArrowheads="1"/>
          </p:cNvSpPr>
          <p:nvPr/>
        </p:nvSpPr>
        <p:spPr bwMode="auto">
          <a:xfrm>
            <a:off x="936149" y="2176393"/>
            <a:ext cx="1092174" cy="369332"/>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148818" y="2816509"/>
          <a:ext cx="3276522" cy="1382650"/>
        </p:xfrm>
        <a:graphic>
          <a:graphicData uri="http://schemas.openxmlformats.org/drawingml/2006/table">
            <a:tbl>
              <a:tblPr/>
              <a:tblGrid>
                <a:gridCol w="1132806"/>
                <a:gridCol w="1071045"/>
                <a:gridCol w="1072671"/>
              </a:tblGrid>
              <a:tr h="3328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2E49D5"/>
                          </a:solidFill>
                          <a:effectLst/>
                          <a:latin typeface="Arial" charset="0"/>
                          <a:hlinkClick r:id="rId6"/>
                        </a:rPr>
                        <a:t>Dedicatorias</a:t>
                      </a:r>
                      <a:endParaRPr kumimoji="0" lang="es-ES_tradnl" sz="800" b="1" i="0" u="none" strike="noStrike" cap="none" normalizeH="0" baseline="0" smtClean="0">
                        <a:ln>
                          <a:noFill/>
                        </a:ln>
                        <a:solidFill>
                          <a:srgbClr val="2E49D5"/>
                        </a:solidFill>
                        <a:effectLst/>
                        <a:latin typeface="Arial" charset="0"/>
                      </a:endParaRPr>
                    </a:p>
                  </a:txBody>
                  <a:tcPr marL="93615" marR="93615" marT="38407" marB="384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7"/>
                        </a:rPr>
                        <a:t>Fechas Especiales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8"/>
                        </a:rPr>
                        <a:t>Graciosos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584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9"/>
                        </a:rPr>
                        <a:t>Historia y Arte</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0"/>
                        </a:rPr>
                        <a:t>Lugares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1"/>
                        </a:rPr>
                        <a:t>Musicales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328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2"/>
                        </a:rPr>
                        <a:t>Naturaleza y Ciencias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3"/>
                        </a:rPr>
                        <a:t>Política</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4"/>
                        </a:rPr>
                        <a:t>Reflexión</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584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5"/>
                        </a:rPr>
                        <a:t>Religiosos</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6"/>
                        </a:rPr>
                        <a:t>Románticos</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7"/>
                        </a:rPr>
                        <a:t>Salud</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36150" y="2432439"/>
            <a:ext cx="3276521" cy="369332"/>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148818" y="2432439"/>
            <a:ext cx="3276521" cy="369332"/>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36150" y="2816507"/>
          <a:ext cx="3276522" cy="1382650"/>
        </p:xfrm>
        <a:graphic>
          <a:graphicData uri="http://schemas.openxmlformats.org/drawingml/2006/table">
            <a:tbl>
              <a:tblPr/>
              <a:tblGrid>
                <a:gridCol w="1132806"/>
                <a:gridCol w="1071045"/>
                <a:gridCol w="1072671"/>
              </a:tblGrid>
              <a:tr h="3328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2E49D5"/>
                          </a:solidFill>
                          <a:effectLst/>
                          <a:latin typeface="Arial" charset="0"/>
                          <a:hlinkClick r:id="rId18"/>
                        </a:rPr>
                        <a:t>Dedicatorias</a:t>
                      </a:r>
                      <a:endParaRPr kumimoji="0" lang="es-ES_tradnl" sz="800" b="1" i="0" u="none" strike="noStrike" cap="none" normalizeH="0" baseline="0" smtClean="0">
                        <a:ln>
                          <a:noFill/>
                        </a:ln>
                        <a:solidFill>
                          <a:srgbClr val="2E49D5"/>
                        </a:solidFill>
                        <a:effectLst/>
                        <a:latin typeface="Arial" charset="0"/>
                      </a:endParaRPr>
                    </a:p>
                  </a:txBody>
                  <a:tcPr marL="93615" marR="93615" marT="38407" marB="384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9"/>
                        </a:rPr>
                        <a:t>Fechas Especiales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0"/>
                        </a:rPr>
                        <a:t>Graciosos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584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1"/>
                        </a:rPr>
                        <a:t>Historia y Arte</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2"/>
                        </a:rPr>
                        <a:t>Lugares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3"/>
                        </a:rPr>
                        <a:t>Musicales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328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4"/>
                        </a:rPr>
                        <a:t>Naturaleza y Ciencias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5"/>
                        </a:rPr>
                        <a:t>Política</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6"/>
                        </a:rPr>
                        <a:t>Reflexión</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584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7"/>
                        </a:rPr>
                        <a:t>Religiosos</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8"/>
                        </a:rPr>
                        <a:t>Románticos</a:t>
                      </a: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9"/>
                        </a:rPr>
                        <a:t>Salud</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93615" marR="93615" marT="38407" marB="384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24099" y="576104"/>
            <a:ext cx="8113290" cy="1088196"/>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6025" y="1984358"/>
            <a:ext cx="9361488" cy="369332"/>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talia-Sicilia-Huella grieg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Italia-Sicilia-Huella griega</Template>
  <TotalTime>1</TotalTime>
  <Words>880</Words>
  <Application>Microsoft Office PowerPoint</Application>
  <PresentationFormat>Personalizado</PresentationFormat>
  <Paragraphs>57</Paragraphs>
  <Slides>24</Slides>
  <Notes>1</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24</vt:i4>
      </vt:variant>
    </vt:vector>
  </HeadingPairs>
  <TitlesOfParts>
    <vt:vector size="30" baseType="lpstr">
      <vt:lpstr>Arial</vt:lpstr>
      <vt:lpstr>Calibri</vt:lpstr>
      <vt:lpstr>Cambria</vt:lpstr>
      <vt:lpstr>Bodoni MT</vt:lpstr>
      <vt:lpstr>Italia-Sicilia-Huella griega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Enviado por MV. JAUREGUI</dc:description>
  <cp:lastModifiedBy>JOSE LUIS</cp:lastModifiedBy>
  <cp:revision>1</cp:revision>
  <dcterms:created xsi:type="dcterms:W3CDTF">2014-02-06T16:44:59Z</dcterms:created>
  <dcterms:modified xsi:type="dcterms:W3CDTF">2014-02-06T16:46:32Z</dcterms:modified>
</cp:coreProperties>
</file>