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0" r:id="rId3"/>
    <p:sldId id="258" r:id="rId4"/>
    <p:sldId id="259" r:id="rId5"/>
    <p:sldId id="263" r:id="rId6"/>
    <p:sldId id="261" r:id="rId7"/>
    <p:sldId id="296" r:id="rId8"/>
    <p:sldId id="262" r:id="rId9"/>
    <p:sldId id="264" r:id="rId10"/>
    <p:sldId id="265" r:id="rId11"/>
    <p:sldId id="361" r:id="rId12"/>
    <p:sldId id="288" r:id="rId13"/>
    <p:sldId id="355" r:id="rId14"/>
    <p:sldId id="356" r:id="rId15"/>
    <p:sldId id="357" r:id="rId16"/>
    <p:sldId id="340" r:id="rId17"/>
    <p:sldId id="266" r:id="rId18"/>
    <p:sldId id="267" r:id="rId19"/>
    <p:sldId id="341" r:id="rId20"/>
    <p:sldId id="342" r:id="rId21"/>
    <p:sldId id="268" r:id="rId22"/>
    <p:sldId id="269" r:id="rId23"/>
    <p:sldId id="270" r:id="rId24"/>
    <p:sldId id="273" r:id="rId25"/>
    <p:sldId id="272" r:id="rId26"/>
    <p:sldId id="274" r:id="rId27"/>
    <p:sldId id="275" r:id="rId28"/>
    <p:sldId id="277" r:id="rId29"/>
    <p:sldId id="276" r:id="rId30"/>
    <p:sldId id="349" r:id="rId31"/>
    <p:sldId id="278" r:id="rId32"/>
    <p:sldId id="279" r:id="rId33"/>
    <p:sldId id="330" r:id="rId34"/>
    <p:sldId id="280" r:id="rId35"/>
    <p:sldId id="281" r:id="rId36"/>
    <p:sldId id="282" r:id="rId37"/>
    <p:sldId id="291" r:id="rId38"/>
    <p:sldId id="283" r:id="rId39"/>
    <p:sldId id="284" r:id="rId40"/>
    <p:sldId id="285" r:id="rId41"/>
    <p:sldId id="287" r:id="rId42"/>
    <p:sldId id="289" r:id="rId43"/>
    <p:sldId id="331" r:id="rId44"/>
    <p:sldId id="354" r:id="rId45"/>
    <p:sldId id="292" r:id="rId46"/>
    <p:sldId id="293" r:id="rId47"/>
    <p:sldId id="294" r:id="rId48"/>
    <p:sldId id="295" r:id="rId49"/>
    <p:sldId id="335" r:id="rId50"/>
    <p:sldId id="297" r:id="rId51"/>
    <p:sldId id="320" r:id="rId52"/>
    <p:sldId id="298" r:id="rId53"/>
    <p:sldId id="299" r:id="rId54"/>
    <p:sldId id="301" r:id="rId55"/>
    <p:sldId id="302" r:id="rId56"/>
    <p:sldId id="319" r:id="rId57"/>
    <p:sldId id="305" r:id="rId58"/>
    <p:sldId id="303" r:id="rId59"/>
    <p:sldId id="353" r:id="rId60"/>
    <p:sldId id="304" r:id="rId61"/>
    <p:sldId id="306" r:id="rId62"/>
    <p:sldId id="352" r:id="rId63"/>
    <p:sldId id="307" r:id="rId64"/>
    <p:sldId id="333" r:id="rId65"/>
    <p:sldId id="308" r:id="rId66"/>
    <p:sldId id="345" r:id="rId67"/>
    <p:sldId id="309" r:id="rId68"/>
    <p:sldId id="310" r:id="rId69"/>
    <p:sldId id="311" r:id="rId70"/>
    <p:sldId id="329" r:id="rId71"/>
    <p:sldId id="312" r:id="rId72"/>
    <p:sldId id="339" r:id="rId73"/>
    <p:sldId id="314" r:id="rId74"/>
    <p:sldId id="332" r:id="rId75"/>
    <p:sldId id="313" r:id="rId76"/>
    <p:sldId id="315" r:id="rId77"/>
    <p:sldId id="316" r:id="rId78"/>
    <p:sldId id="317" r:id="rId79"/>
    <p:sldId id="334" r:id="rId80"/>
    <p:sldId id="318" r:id="rId81"/>
    <p:sldId id="344" r:id="rId82"/>
    <p:sldId id="336" r:id="rId83"/>
    <p:sldId id="346" r:id="rId84"/>
    <p:sldId id="321" r:id="rId85"/>
    <p:sldId id="322" r:id="rId86"/>
    <p:sldId id="323" r:id="rId87"/>
    <p:sldId id="328" r:id="rId88"/>
    <p:sldId id="343" r:id="rId89"/>
    <p:sldId id="324" r:id="rId90"/>
    <p:sldId id="348" r:id="rId91"/>
    <p:sldId id="338" r:id="rId92"/>
    <p:sldId id="350" r:id="rId93"/>
    <p:sldId id="347" r:id="rId94"/>
    <p:sldId id="325" r:id="rId95"/>
    <p:sldId id="351" r:id="rId96"/>
    <p:sldId id="326" r:id="rId97"/>
    <p:sldId id="327" r:id="rId98"/>
    <p:sldId id="337" r:id="rId99"/>
    <p:sldId id="362" r:id="rId100"/>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000"/>
    <a:srgbClr val="006600"/>
    <a:srgbClr val="009999"/>
    <a:srgbClr val="0099CC"/>
    <a:srgbClr val="996600"/>
    <a:srgbClr val="00002E"/>
    <a:srgbClr val="000036"/>
    <a:srgbClr val="000054"/>
    <a:srgbClr val="800000"/>
    <a:srgbClr val="501B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72" y="61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viewProps" Target="view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B296C0A-9214-450B-B376-9A55F19A94AD}" type="datetimeFigureOut">
              <a:rPr lang="es-ES" smtClean="0"/>
              <a:pPr/>
              <a:t>15/08/2017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CF545F-63D4-439B-9DA2-4987134C2585}" type="slidenum">
              <a:rPr lang="es-ES" smtClean="0"/>
              <a:pPr/>
              <a:t>‹Nº›</a:t>
            </a:fld>
            <a:endParaRPr lang="es-ES"/>
          </a:p>
        </p:txBody>
      </p:sp>
    </p:spTree>
  </p:cSld>
  <p:clrMapOvr>
    <a:masterClrMapping/>
  </p:clrMapOvr>
  <p:transition spd="slow">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1502023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B296C0A-9214-450B-B376-9A55F19A94AD}" type="datetimeFigureOut">
              <a:rPr lang="es-ES" smtClean="0"/>
              <a:pPr/>
              <a:t>15/08/2017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4CF545F-63D4-439B-9DA2-4987134C2585}"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endParaRPr lang="es-ES" altLang="es-ES"/>
          </a:p>
        </p:txBody>
      </p:sp>
    </p:spTree>
    <p:extLst>
      <p:ext uri="{BB962C8B-B14F-4D97-AF65-F5344CB8AC3E}">
        <p14:creationId xmlns:p14="http://schemas.microsoft.com/office/powerpoint/2010/main" val="24239012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hyperlink" Target="https://vk.com/mispps" TargetMode="External"/><Relationship Id="rId3" Type="http://schemas.openxmlformats.org/officeDocument/2006/relationships/image" Target="../media/image102.png"/><Relationship Id="rId7" Type="http://schemas.openxmlformats.org/officeDocument/2006/relationships/hyperlink" Target="https://www.facebook.com/mispps" TargetMode="External"/><Relationship Id="rId12" Type="http://schemas.openxmlformats.org/officeDocument/2006/relationships/image" Target="../media/image10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4.png"/><Relationship Id="rId11" Type="http://schemas.openxmlformats.org/officeDocument/2006/relationships/hyperlink" Target="https://plus.google.com/+Mispps/" TargetMode="External"/><Relationship Id="rId5" Type="http://schemas.openxmlformats.org/officeDocument/2006/relationships/image" Target="../media/image103.png"/><Relationship Id="rId10" Type="http://schemas.openxmlformats.org/officeDocument/2006/relationships/image" Target="../media/image10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dirty="0"/>
          </a:p>
        </p:txBody>
      </p:sp>
      <p:pic>
        <p:nvPicPr>
          <p:cNvPr id="3074" name="Picture 2" descr="C:\Users\Pacolmo\Pictures\GALAPAGOS\12017517_10153055818156176_7037733197738730788_o-e1444065101218.jpg"/>
          <p:cNvPicPr>
            <a:picLocks noChangeAspect="1" noChangeArrowheads="1"/>
          </p:cNvPicPr>
          <p:nvPr/>
        </p:nvPicPr>
        <p:blipFill>
          <a:blip r:embed="rId2"/>
          <a:srcRect/>
          <a:stretch>
            <a:fillRect/>
          </a:stretch>
        </p:blipFill>
        <p:spPr bwMode="auto">
          <a:xfrm>
            <a:off x="500034" y="428610"/>
            <a:ext cx="6537560" cy="4071966"/>
          </a:xfrm>
          <a:prstGeom prst="rect">
            <a:avLst/>
          </a:prstGeom>
          <a:solidFill>
            <a:srgbClr val="000000">
              <a:shade val="95000"/>
            </a:srgbClr>
          </a:solidFill>
          <a:ln w="444500" cap="sq">
            <a:noFill/>
            <a:miter lim="800000"/>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pic>
        <p:nvPicPr>
          <p:cNvPr id="3075" name="Picture 3" descr="C:\Users\Pacolmo\Pictures\GALAPAGOS\contaminacion-en-las-islas-galpagos-1-728.jpg"/>
          <p:cNvPicPr>
            <a:picLocks noChangeAspect="1" noChangeArrowheads="1"/>
          </p:cNvPicPr>
          <p:nvPr/>
        </p:nvPicPr>
        <p:blipFill>
          <a:blip r:embed="rId3"/>
          <a:srcRect/>
          <a:stretch>
            <a:fillRect/>
          </a:stretch>
        </p:blipFill>
        <p:spPr bwMode="auto">
          <a:xfrm>
            <a:off x="1104900" y="-28575"/>
            <a:ext cx="6934200" cy="5200650"/>
          </a:xfrm>
          <a:prstGeom prst="rect">
            <a:avLst/>
          </a:prstGeom>
          <a:ln w="228600" cap="sq" cmpd="thickThin">
            <a:solidFill>
              <a:schemeClr val="tx2">
                <a:lumMod val="60000"/>
                <a:lumOff val="40000"/>
              </a:schemeClr>
            </a:solidFill>
            <a:prstDash val="solid"/>
            <a:miter lim="800000"/>
          </a:ln>
          <a:effectLst>
            <a:innerShdw blurRad="76200">
              <a:srgbClr val="000000"/>
            </a:innerShdw>
          </a:effectLst>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3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acolmo\Pictures\GALAPAGOS\itinerary-header.jpg"/>
          <p:cNvPicPr>
            <a:picLocks noGrp="1" noChangeAspect="1" noChangeArrowheads="1"/>
          </p:cNvPicPr>
          <p:nvPr>
            <p:ph idx="1"/>
          </p:nvPr>
        </p:nvPicPr>
        <p:blipFill>
          <a:blip r:embed="rId3"/>
          <a:srcRect/>
          <a:stretch>
            <a:fillRect/>
          </a:stretch>
        </p:blipFill>
        <p:spPr bwMode="auto">
          <a:xfrm>
            <a:off x="285720" y="163973"/>
            <a:ext cx="8581953" cy="4789037"/>
          </a:xfrm>
          <a:prstGeom prst="rect">
            <a:avLst/>
          </a:prstGeom>
          <a:noFill/>
        </p:spPr>
      </p:pic>
      <p:sp>
        <p:nvSpPr>
          <p:cNvPr id="5" name="4 Rectángulo"/>
          <p:cNvSpPr/>
          <p:nvPr/>
        </p:nvSpPr>
        <p:spPr>
          <a:xfrm rot="20479326">
            <a:off x="1699356" y="739634"/>
            <a:ext cx="1909498" cy="1015663"/>
          </a:xfrm>
          <a:prstGeom prst="rect">
            <a:avLst/>
          </a:prstGeom>
          <a:noFill/>
        </p:spPr>
        <p:txBody>
          <a:bodyPr wrap="none" lIns="91440" tIns="45720" rIns="91440" bIns="45720">
            <a:spAutoFit/>
          </a:bodyPr>
          <a:lstStyle/>
          <a:p>
            <a:pPr algn="ctr"/>
            <a:r>
              <a:rPr lang="es-ES" sz="6000" b="1" cap="all" spc="0" dirty="0" smtClean="0">
                <a:ln w="9000" cmpd="sng">
                  <a:solidFill>
                    <a:schemeClr val="bg1"/>
                  </a:solidFill>
                  <a:prstDash val="solid"/>
                </a:ln>
                <a:solidFill>
                  <a:srgbClr val="002060"/>
                </a:solidFill>
                <a:effectLst>
                  <a:reflection blurRad="12700" stA="28000" endPos="45000" dist="1000" dir="5400000" sy="-100000" algn="bl" rotWithShape="0"/>
                </a:effectLst>
              </a:rPr>
              <a:t>islas</a:t>
            </a:r>
            <a:endParaRPr lang="es-ES" sz="6000" b="1" cap="all" spc="0" dirty="0">
              <a:ln w="9000" cmpd="sng">
                <a:solidFill>
                  <a:schemeClr val="bg1"/>
                </a:solidFill>
                <a:prstDash val="solid"/>
              </a:ln>
              <a:solidFill>
                <a:srgbClr val="002060"/>
              </a:solidFill>
              <a:effectLst>
                <a:reflection blurRad="12700" stA="28000" endPos="45000" dist="1000" dir="5400000" sy="-100000" algn="bl" rotWithShape="0"/>
              </a:effectLst>
            </a:endParaRPr>
          </a:p>
        </p:txBody>
      </p:sp>
      <p:sp>
        <p:nvSpPr>
          <p:cNvPr id="6" name="5 Rectángulo"/>
          <p:cNvSpPr/>
          <p:nvPr/>
        </p:nvSpPr>
        <p:spPr>
          <a:xfrm>
            <a:off x="1039558" y="2110084"/>
            <a:ext cx="7318656" cy="1323439"/>
          </a:xfrm>
          <a:prstGeom prst="rect">
            <a:avLst/>
          </a:prstGeom>
          <a:noFill/>
        </p:spPr>
        <p:txBody>
          <a:bodyPr wrap="square" lIns="91440" tIns="45720" rIns="91440" bIns="45720">
            <a:spAutoFit/>
          </a:bodyPr>
          <a:lstStyle/>
          <a:p>
            <a:pPr algn="ctr"/>
            <a:r>
              <a:rPr lang="es-ES" sz="8000" b="1" cap="all" spc="0" dirty="0" smtClean="0">
                <a:ln w="9000" cmpd="sng">
                  <a:solidFill>
                    <a:schemeClr val="bg1"/>
                  </a:solidFill>
                  <a:prstDash val="solid"/>
                </a:ln>
                <a:solidFill>
                  <a:srgbClr val="002060"/>
                </a:solidFill>
                <a:effectLst>
                  <a:reflection blurRad="12700" stA="28000" endPos="45000" dist="1000" dir="5400000" sy="-100000" algn="bl" rotWithShape="0"/>
                </a:effectLst>
              </a:rPr>
              <a:t>G a l a p a g o s</a:t>
            </a:r>
            <a:endParaRPr lang="es-ES" sz="8000" b="1" cap="all" spc="0" dirty="0">
              <a:ln w="9000" cmpd="sng">
                <a:solidFill>
                  <a:schemeClr val="bg1"/>
                </a:solidFill>
                <a:prstDash val="solid"/>
              </a:ln>
              <a:solidFill>
                <a:srgbClr val="002060"/>
              </a:solidFill>
              <a:effectLst>
                <a:reflection blurRad="12700" stA="28000" endPos="45000" dist="1000" dir="5400000" sy="-100000" algn="bl" rotWithShape="0"/>
              </a:effectLst>
            </a:endParaRPr>
          </a:p>
        </p:txBody>
      </p:sp>
      <p:sp>
        <p:nvSpPr>
          <p:cNvPr id="7" name="6 CuadroTexto"/>
          <p:cNvSpPr txBox="1"/>
          <p:nvPr/>
        </p:nvSpPr>
        <p:spPr>
          <a:xfrm>
            <a:off x="5143504" y="4000510"/>
            <a:ext cx="3051348" cy="400110"/>
          </a:xfrm>
          <a:prstGeom prst="rect">
            <a:avLst/>
          </a:prstGeom>
          <a:noFill/>
        </p:spPr>
        <p:txBody>
          <a:bodyPr wrap="none" rtlCol="0">
            <a:spAutoFit/>
          </a:bodyPr>
          <a:lstStyle/>
          <a:p>
            <a:r>
              <a:rPr lang="es-ES" sz="2000" b="1" dirty="0" smtClean="0">
                <a:solidFill>
                  <a:schemeClr val="bg1"/>
                </a:solidFill>
                <a:latin typeface="Brussels" pitchFamily="2" charset="0"/>
              </a:rPr>
              <a:t>Una creación de </a:t>
            </a:r>
            <a:r>
              <a:rPr lang="es-ES" sz="2000" b="1" dirty="0" err="1" smtClean="0">
                <a:solidFill>
                  <a:schemeClr val="bg1"/>
                </a:solidFill>
                <a:latin typeface="Brussels" pitchFamily="2" charset="0"/>
              </a:rPr>
              <a:t>Pacolmo</a:t>
            </a:r>
            <a:endParaRPr lang="es-ES" sz="2000" b="1" dirty="0">
              <a:solidFill>
                <a:schemeClr val="bg1"/>
              </a:solidFill>
              <a:latin typeface="Brussels" pitchFamily="2" charset="0"/>
            </a:endParaRPr>
          </a:p>
        </p:txBody>
      </p:sp>
    </p:spTree>
  </p:cSld>
  <p:clrMapOvr>
    <a:masterClrMapping/>
  </p:clrMapOvr>
  <p:transition spd="slow">
    <p:diamond/>
    <p:sndAc>
      <p:stSnd loop="1">
        <p:snd r:embed="rId2" name="LOS INDIOS TABAJARAS Maria Elen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C:\Users\Pacolmo\Pictures\GALAPAGOS\Galapagos-satellite-esislandnames.jpg"/>
          <p:cNvPicPr>
            <a:picLocks noGrp="1" noChangeAspect="1" noChangeArrowheads="1"/>
          </p:cNvPicPr>
          <p:nvPr>
            <p:ph idx="1"/>
          </p:nvPr>
        </p:nvPicPr>
        <p:blipFill>
          <a:blip r:embed="rId2"/>
          <a:srcRect/>
          <a:stretch>
            <a:fillRect/>
          </a:stretch>
        </p:blipFill>
        <p:spPr bwMode="auto">
          <a:xfrm>
            <a:off x="2285984" y="0"/>
            <a:ext cx="6598612" cy="5139868"/>
          </a:xfrm>
          <a:prstGeom prst="rect">
            <a:avLst/>
          </a:prstGeom>
          <a:noFill/>
        </p:spPr>
      </p:pic>
      <p:sp>
        <p:nvSpPr>
          <p:cNvPr id="5" name="4 CuadroTexto"/>
          <p:cNvSpPr txBox="1"/>
          <p:nvPr/>
        </p:nvSpPr>
        <p:spPr>
          <a:xfrm>
            <a:off x="500034" y="1071552"/>
            <a:ext cx="1928826" cy="2739211"/>
          </a:xfrm>
          <a:prstGeom prst="rect">
            <a:avLst/>
          </a:prstGeom>
          <a:noFill/>
        </p:spPr>
        <p:txBody>
          <a:bodyPr wrap="square" rtlCol="0">
            <a:spAutoFit/>
          </a:bodyPr>
          <a:lstStyle/>
          <a:p>
            <a:r>
              <a:rPr lang="es-ES" sz="1400" b="1" dirty="0" smtClean="0">
                <a:solidFill>
                  <a:schemeClr val="bg1"/>
                </a:solidFill>
              </a:rPr>
              <a:t>El archipiélago de Galápagos, ubicado a 950 Km. de Ecuador continental, está formado por 13 islas grandes 6 pequeñas y más de 40 islotes de origen </a:t>
            </a:r>
            <a:r>
              <a:rPr lang="es-ES" sz="1400" b="1" dirty="0" err="1" smtClean="0">
                <a:solidFill>
                  <a:schemeClr val="bg1"/>
                </a:solidFill>
              </a:rPr>
              <a:t>volcánico.Tiene</a:t>
            </a:r>
            <a:r>
              <a:rPr lang="es-ES" sz="1400" b="1" dirty="0" smtClean="0">
                <a:solidFill>
                  <a:schemeClr val="bg1"/>
                </a:solidFill>
              </a:rPr>
              <a:t> 14 islas mayores, 4 de ellas habitadas, San Cristóbal, Isabela, Santa Cruz y </a:t>
            </a:r>
            <a:r>
              <a:rPr lang="es-ES" sz="1400" b="1" dirty="0" err="1" smtClean="0">
                <a:solidFill>
                  <a:schemeClr val="bg1"/>
                </a:solidFill>
              </a:rPr>
              <a:t>Floreana</a:t>
            </a:r>
            <a:r>
              <a:rPr lang="es-ES" sz="1400" b="1" dirty="0" smtClean="0">
                <a:solidFill>
                  <a:schemeClr val="bg1"/>
                </a:solidFill>
              </a:rPr>
              <a:t>.</a:t>
            </a:r>
            <a:endParaRPr lang="es-ES"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04.jpg"/>
          <p:cNvPicPr>
            <a:picLocks noGrp="1" noChangeAspect="1" noChangeArrowheads="1"/>
          </p:cNvPicPr>
          <p:nvPr>
            <p:ph idx="1"/>
          </p:nvPr>
        </p:nvPicPr>
        <p:blipFill>
          <a:blip r:embed="rId2"/>
          <a:srcRect/>
          <a:stretch>
            <a:fillRect/>
          </a:stretch>
        </p:blipFill>
        <p:spPr bwMode="auto">
          <a:xfrm>
            <a:off x="1547664" y="189077"/>
            <a:ext cx="6500857" cy="5200686"/>
          </a:xfrm>
          <a:prstGeom prst="rect">
            <a:avLst/>
          </a:prstGeom>
          <a:ln w="228600" cap="sq" cmpd="thickThin">
            <a:solidFill>
              <a:schemeClr val="accent3">
                <a:lumMod val="50000"/>
              </a:schemeClr>
            </a:solidFill>
            <a:prstDash val="solid"/>
            <a:miter lim="800000"/>
          </a:ln>
          <a:effectLst>
            <a:innerShdw blurRad="76200">
              <a:srgbClr val="000000"/>
            </a:innerShdw>
          </a:effectLst>
        </p:spPr>
      </p:pic>
    </p:spTree>
  </p:cSld>
  <p:clrMapOvr>
    <a:masterClrMapping/>
  </p:clrMapOvr>
  <p:transition spd="slow">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C:\Users\Pacolmo\Pictures\GALAPAGOS\01_nWave_Galapagos_Still.jpg"/>
          <p:cNvPicPr>
            <a:picLocks noGrp="1" noChangeAspect="1" noChangeArrowheads="1"/>
          </p:cNvPicPr>
          <p:nvPr>
            <p:ph idx="1"/>
          </p:nvPr>
        </p:nvPicPr>
        <p:blipFill>
          <a:blip r:embed="rId2"/>
          <a:srcRect/>
          <a:stretch>
            <a:fillRect/>
          </a:stretch>
        </p:blipFill>
        <p:spPr bwMode="auto">
          <a:xfrm>
            <a:off x="0" y="0"/>
            <a:ext cx="9213057" cy="5184050"/>
          </a:xfrm>
          <a:prstGeom prst="rect">
            <a:avLst/>
          </a:prstGeom>
          <a:noFill/>
        </p:spPr>
      </p:pic>
      <p:sp>
        <p:nvSpPr>
          <p:cNvPr id="5" name="4 CuadroTexto"/>
          <p:cNvSpPr txBox="1"/>
          <p:nvPr/>
        </p:nvSpPr>
        <p:spPr>
          <a:xfrm>
            <a:off x="6429388" y="4286262"/>
            <a:ext cx="1106393" cy="246221"/>
          </a:xfrm>
          <a:prstGeom prst="rect">
            <a:avLst/>
          </a:prstGeom>
          <a:noFill/>
        </p:spPr>
        <p:txBody>
          <a:bodyPr wrap="none" rtlCol="0">
            <a:spAutoFit/>
          </a:bodyPr>
          <a:lstStyle/>
          <a:p>
            <a:r>
              <a:rPr lang="es-ES" sz="1000" b="1" dirty="0" smtClean="0">
                <a:solidFill>
                  <a:schemeClr val="bg1"/>
                </a:solidFill>
                <a:latin typeface="Brussels" pitchFamily="2" charset="0"/>
              </a:rPr>
              <a:t>Diseño </a:t>
            </a:r>
            <a:r>
              <a:rPr lang="es-ES" sz="1000" b="1" dirty="0" err="1" smtClean="0">
                <a:solidFill>
                  <a:schemeClr val="bg1"/>
                </a:solidFill>
                <a:latin typeface="Brussels" pitchFamily="2" charset="0"/>
              </a:rPr>
              <a:t>Pacolmo</a:t>
            </a:r>
            <a:endParaRPr lang="es-ES" sz="1000" b="1" dirty="0">
              <a:solidFill>
                <a:schemeClr val="bg1"/>
              </a:solidFill>
              <a:latin typeface="Brussels" pitchFamily="2" charset="0"/>
            </a:endParaRPr>
          </a:p>
        </p:txBody>
      </p:sp>
    </p:spTree>
  </p:cSld>
  <p:clrMapOvr>
    <a:masterClrMapping/>
  </p:clrMapOvr>
  <p:transition spd="slow">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9218" name="Picture 2" descr="C:\Users\Pacolmo\Pictures\GALAPAGOS\galapagos islas_ (39).jpg"/>
          <p:cNvPicPr>
            <a:picLocks noGrp="1" noChangeAspect="1" noChangeArrowheads="1"/>
          </p:cNvPicPr>
          <p:nvPr>
            <p:ph idx="1"/>
          </p:nvPr>
        </p:nvPicPr>
        <p:blipFill>
          <a:blip r:embed="rId2"/>
          <a:srcRect/>
          <a:stretch>
            <a:fillRect/>
          </a:stretch>
        </p:blipFill>
        <p:spPr bwMode="auto">
          <a:xfrm>
            <a:off x="714348" y="0"/>
            <a:ext cx="7833898" cy="5152535"/>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acolmo\Pictures\GALAPAGOS\galapagos islas_ (13).jpg"/>
          <p:cNvPicPr>
            <a:picLocks noGrp="1" noChangeAspect="1" noChangeArrowheads="1"/>
          </p:cNvPicPr>
          <p:nvPr>
            <p:ph idx="1"/>
          </p:nvPr>
        </p:nvPicPr>
        <p:blipFill>
          <a:blip r:embed="rId2"/>
          <a:srcRect/>
          <a:stretch>
            <a:fillRect/>
          </a:stretch>
        </p:blipFill>
        <p:spPr bwMode="auto">
          <a:xfrm>
            <a:off x="714348" y="0"/>
            <a:ext cx="7819872" cy="515974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acolmo\Pictures\GALAPAGOS\courtship-display-waved-albatross-galapagos-pictures.jpg"/>
          <p:cNvPicPr>
            <a:picLocks noGrp="1" noChangeAspect="1" noChangeArrowheads="1"/>
          </p:cNvPicPr>
          <p:nvPr>
            <p:ph idx="1"/>
          </p:nvPr>
        </p:nvPicPr>
        <p:blipFill>
          <a:blip r:embed="rId2"/>
          <a:srcRect/>
          <a:stretch>
            <a:fillRect/>
          </a:stretch>
        </p:blipFill>
        <p:spPr bwMode="auto">
          <a:xfrm>
            <a:off x="857224" y="-285770"/>
            <a:ext cx="7427695" cy="557216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C:\Users\Pacolmo\Pictures\GALAPAGOS\cruceros-galapagos.jpg"/>
          <p:cNvPicPr>
            <a:picLocks noGrp="1" noChangeAspect="1" noChangeArrowheads="1"/>
          </p:cNvPicPr>
          <p:nvPr>
            <p:ph idx="1"/>
          </p:nvPr>
        </p:nvPicPr>
        <p:blipFill>
          <a:blip r:embed="rId2"/>
          <a:srcRect/>
          <a:stretch>
            <a:fillRect/>
          </a:stretch>
        </p:blipFill>
        <p:spPr bwMode="auto">
          <a:xfrm>
            <a:off x="1142976" y="-3364"/>
            <a:ext cx="6858047" cy="514686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C:\Users\Pacolmo\Pictures\GALAPAGOS\UTILIZADAS\galapagos islas_ (4).jpg"/>
          <p:cNvPicPr>
            <a:picLocks noGrp="1" noChangeAspect="1" noChangeArrowheads="1"/>
          </p:cNvPicPr>
          <p:nvPr>
            <p:ph idx="1"/>
          </p:nvPr>
        </p:nvPicPr>
        <p:blipFill>
          <a:blip r:embed="rId2"/>
          <a:srcRect/>
          <a:stretch>
            <a:fillRect/>
          </a:stretch>
        </p:blipFill>
        <p:spPr bwMode="auto">
          <a:xfrm>
            <a:off x="857224" y="21600"/>
            <a:ext cx="7401145" cy="5121900"/>
          </a:xfrm>
          <a:prstGeom prst="rect">
            <a:avLst/>
          </a:prstGeom>
          <a:noFill/>
        </p:spPr>
      </p:pic>
      <p:sp>
        <p:nvSpPr>
          <p:cNvPr id="5" name="4 CuadroTexto"/>
          <p:cNvSpPr txBox="1"/>
          <p:nvPr/>
        </p:nvSpPr>
        <p:spPr>
          <a:xfrm>
            <a:off x="4357686" y="2143122"/>
            <a:ext cx="906467" cy="276999"/>
          </a:xfrm>
          <a:prstGeom prst="rect">
            <a:avLst/>
          </a:prstGeom>
          <a:noFill/>
        </p:spPr>
        <p:txBody>
          <a:bodyPr wrap="none" rtlCol="0">
            <a:spAutoFit/>
          </a:bodyPr>
          <a:lstStyle/>
          <a:p>
            <a:r>
              <a:rPr lang="es-ES" sz="1200" b="1" dirty="0" smtClean="0">
                <a:solidFill>
                  <a:schemeClr val="bg1"/>
                </a:solidFill>
              </a:rPr>
              <a:t>Soy George</a:t>
            </a:r>
            <a:endParaRPr lang="es-ES" sz="12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C:\Users\Pacolmo\Pictures\GALAPAGOS\galapagos islas_ (4).jpg"/>
          <p:cNvPicPr>
            <a:picLocks noGrp="1" noChangeAspect="1" noChangeArrowheads="1"/>
          </p:cNvPicPr>
          <p:nvPr>
            <p:ph idx="1"/>
          </p:nvPr>
        </p:nvPicPr>
        <p:blipFill>
          <a:blip r:embed="rId2"/>
          <a:srcRect/>
          <a:stretch>
            <a:fillRect/>
          </a:stretch>
        </p:blipFill>
        <p:spPr bwMode="auto">
          <a:xfrm>
            <a:off x="857224" y="0"/>
            <a:ext cx="7470974" cy="5172213"/>
          </a:xfrm>
          <a:prstGeom prst="rect">
            <a:avLst/>
          </a:prstGeom>
          <a:noFill/>
        </p:spPr>
      </p:pic>
      <p:sp>
        <p:nvSpPr>
          <p:cNvPr id="4" name="3 CuadroTexto"/>
          <p:cNvSpPr txBox="1"/>
          <p:nvPr/>
        </p:nvSpPr>
        <p:spPr>
          <a:xfrm>
            <a:off x="3143240" y="1785932"/>
            <a:ext cx="1024383" cy="307777"/>
          </a:xfrm>
          <a:prstGeom prst="rect">
            <a:avLst/>
          </a:prstGeom>
          <a:noFill/>
        </p:spPr>
        <p:txBody>
          <a:bodyPr wrap="none" rtlCol="0">
            <a:spAutoFit/>
          </a:bodyPr>
          <a:lstStyle/>
          <a:p>
            <a:r>
              <a:rPr lang="es-ES" sz="1400" b="1" dirty="0" smtClean="0">
                <a:solidFill>
                  <a:schemeClr val="bg1"/>
                </a:solidFill>
              </a:rPr>
              <a:t>Soy George</a:t>
            </a:r>
            <a:endParaRPr lang="es-ES" sz="1400" b="1" dirty="0">
              <a:solidFill>
                <a:schemeClr val="bg1"/>
              </a:solidFill>
            </a:endParaRPr>
          </a:p>
        </p:txBody>
      </p:sp>
      <p:pic>
        <p:nvPicPr>
          <p:cNvPr id="5" name="Picture 2" descr="C:\Users\Pacolmo\Pictures\GALAPAGOS\Beltrame_en_las_islas_Galápagos.jpg"/>
          <p:cNvPicPr>
            <a:picLocks noChangeAspect="1" noChangeArrowheads="1"/>
          </p:cNvPicPr>
          <p:nvPr/>
        </p:nvPicPr>
        <p:blipFill>
          <a:blip r:embed="rId3"/>
          <a:srcRect/>
          <a:stretch>
            <a:fillRect/>
          </a:stretch>
        </p:blipFill>
        <p:spPr bwMode="auto">
          <a:xfrm>
            <a:off x="857224" y="0"/>
            <a:ext cx="7524941" cy="5143500"/>
          </a:xfrm>
          <a:prstGeom prst="rect">
            <a:avLst/>
          </a:prstGeom>
          <a:noFill/>
        </p:spPr>
      </p:pic>
      <p:sp>
        <p:nvSpPr>
          <p:cNvPr id="6" name="5 CuadroTexto"/>
          <p:cNvSpPr txBox="1"/>
          <p:nvPr/>
        </p:nvSpPr>
        <p:spPr>
          <a:xfrm>
            <a:off x="5857884" y="2643188"/>
            <a:ext cx="917687" cy="307777"/>
          </a:xfrm>
          <a:prstGeom prst="rect">
            <a:avLst/>
          </a:prstGeom>
          <a:noFill/>
        </p:spPr>
        <p:txBody>
          <a:bodyPr wrap="none" rtlCol="0">
            <a:spAutoFit/>
          </a:bodyPr>
          <a:lstStyle/>
          <a:p>
            <a:r>
              <a:rPr lang="es-ES" sz="1400" b="1" dirty="0" smtClean="0">
                <a:solidFill>
                  <a:schemeClr val="bg1"/>
                </a:solidFill>
              </a:rPr>
              <a:t>Soy Diego</a:t>
            </a:r>
            <a:endParaRPr lang="es-ES" sz="14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4000" b="-24000"/>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7" name="Picture 3" descr="C:\Users\Public\Documents\Mis Documentos\EFECTOS PARA PPT\FONDOS\fondo ampliado (2).jpg"/>
          <p:cNvPicPr>
            <a:picLocks noGrp="1" noChangeAspect="1" noChangeArrowheads="1"/>
          </p:cNvPicPr>
          <p:nvPr>
            <p:ph idx="1"/>
          </p:nvPr>
        </p:nvPicPr>
        <p:blipFill>
          <a:blip r:embed="rId3"/>
          <a:srcRect/>
          <a:stretch>
            <a:fillRect/>
          </a:stretch>
        </p:blipFill>
        <p:spPr bwMode="auto">
          <a:xfrm>
            <a:off x="1142976" y="0"/>
            <a:ext cx="6903477" cy="5143500"/>
          </a:xfrm>
          <a:prstGeom prst="rect">
            <a:avLst/>
          </a:prstGeom>
          <a:noFill/>
        </p:spPr>
      </p:pic>
      <p:sp>
        <p:nvSpPr>
          <p:cNvPr id="7" name="6 CuadroTexto"/>
          <p:cNvSpPr txBox="1"/>
          <p:nvPr/>
        </p:nvSpPr>
        <p:spPr>
          <a:xfrm>
            <a:off x="1571604" y="714362"/>
            <a:ext cx="5929354" cy="3785652"/>
          </a:xfrm>
          <a:prstGeom prst="rect">
            <a:avLst/>
          </a:prstGeom>
          <a:noFill/>
        </p:spPr>
        <p:txBody>
          <a:bodyPr wrap="square" rtlCol="0">
            <a:spAutoFit/>
          </a:bodyPr>
          <a:lstStyle/>
          <a:p>
            <a:r>
              <a:rPr lang="es-ES" sz="1200" b="1" dirty="0" smtClean="0">
                <a:solidFill>
                  <a:schemeClr val="bg1"/>
                </a:solidFill>
              </a:rPr>
              <a:t> Hasta su muerte, el Solitario George acaparaba los flashes y la atención del mundo. Era el último de su especie y el símbolo del daño que puede ocasionar el hombre a un ecosistema. Camisetas, fotos, visitas, gorras y todo lo relativo a George eran un símbolo de las islas Galápagos. Pocos conocían a Diego… hasta ahora. </a:t>
            </a:r>
            <a:r>
              <a:rPr lang="es-ES" sz="1200" dirty="0" smtClean="0"/>
              <a:t> </a:t>
            </a:r>
            <a:r>
              <a:rPr lang="es-ES" sz="1200" b="1" dirty="0" smtClean="0">
                <a:solidFill>
                  <a:schemeClr val="bg1"/>
                </a:solidFill>
              </a:rPr>
              <a:t>Diego, una tortuga galápagos tipo montura, originaria de la Isla Española, había logrado lo que George no pudo: salvar a su especie de la extinción. Sin embargo, su mérito estaba opacado, pues era casi desconocido para los cientos de visitantes que llegaban al corral del “Solitario”, sin reparar que justo al lado estaba Diego, otro animal que también merecía su atención. Con la muerte de George, y gracias a un reportaje de la BBC británica, el mundo ahora se fija en Diego y se conoce su historia. Él fue parte de los cientos de ejemplares que a inicios y mediados del siglo XX fueron sacados de las Galápagos por científicos de todo el mundo, quienes al ver el deplorable estado de las islas consideraron que la mejor forma de conservar su riqueza biológica era sacarlos de su hábitat. Esta práctica no debe llamar la atención, pues era la manera como se entendía a la conservación en esa época. Las imágenes de los cementerios de tortugas eran una prueba que las Galápagos necesitaban atención.  Con los años, gracias a los avances de las ciencias y la conservación, además del trabajo de la Fundación Charles Darwin y el Parque Nacional Galápagos, se pudo iniciar el trabajo de catalogar y repoblar las islas que tenían a sus tortugas casi extintas. Cada isla tiene un tipo de tortuga que es propia y diferente a las demás. Es ahí donde entró nuevamente en escena Diego.</a:t>
            </a:r>
            <a:endParaRPr lang="es-ES" sz="12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4000" b="-24000"/>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ublic\Documents\Mis Documentos\EFECTOS PARA PPT\FONDOS\fondo ampliado (2).jpg"/>
          <p:cNvPicPr>
            <a:picLocks noGrp="1" noChangeAspect="1" noChangeArrowheads="1"/>
          </p:cNvPicPr>
          <p:nvPr>
            <p:ph idx="1"/>
          </p:nvPr>
        </p:nvPicPr>
        <p:blipFill>
          <a:blip r:embed="rId3"/>
          <a:srcRect/>
          <a:stretch>
            <a:fillRect/>
          </a:stretch>
        </p:blipFill>
        <p:spPr bwMode="auto">
          <a:xfrm>
            <a:off x="1142976" y="0"/>
            <a:ext cx="6903477" cy="5143500"/>
          </a:xfrm>
          <a:prstGeom prst="rect">
            <a:avLst/>
          </a:prstGeom>
          <a:noFill/>
        </p:spPr>
      </p:pic>
      <p:sp>
        <p:nvSpPr>
          <p:cNvPr id="5" name="4 CuadroTexto"/>
          <p:cNvSpPr txBox="1"/>
          <p:nvPr/>
        </p:nvSpPr>
        <p:spPr>
          <a:xfrm>
            <a:off x="1571604" y="571486"/>
            <a:ext cx="6072230" cy="4247317"/>
          </a:xfrm>
          <a:prstGeom prst="rect">
            <a:avLst/>
          </a:prstGeom>
          <a:noFill/>
        </p:spPr>
        <p:txBody>
          <a:bodyPr wrap="square" rtlCol="0">
            <a:spAutoFit/>
          </a:bodyPr>
          <a:lstStyle/>
          <a:p>
            <a:r>
              <a:rPr lang="es-ES" dirty="0" smtClean="0"/>
              <a:t> </a:t>
            </a:r>
            <a:r>
              <a:rPr lang="es-ES" sz="1200" b="1" dirty="0" smtClean="0">
                <a:solidFill>
                  <a:schemeClr val="bg1"/>
                </a:solidFill>
              </a:rPr>
              <a:t>La Isla Española, de donde es natural el </a:t>
            </a:r>
            <a:r>
              <a:rPr lang="es-ES" sz="1200" b="1" dirty="0" err="1" smtClean="0">
                <a:solidFill>
                  <a:schemeClr val="bg1"/>
                </a:solidFill>
              </a:rPr>
              <a:t>queloide</a:t>
            </a:r>
            <a:r>
              <a:rPr lang="es-ES" sz="1200" b="1" dirty="0" smtClean="0">
                <a:solidFill>
                  <a:schemeClr val="bg1"/>
                </a:solidFill>
              </a:rPr>
              <a:t>, apenas contaba con siete ejemplares: dos machos y 12 hembras. Es decir, casi estaba extinta. El trabajo consistía en repoblar la isla, pero no había suficientes machos para garantizar una reproducción exitosa. Buscando en el mundo, en el zoológico de San Diego (por eso su nombre), apareció la tortuga que se encargaría de poner manos a la obra en la tarea de rescatar a su especie.  Diego convivió con cinco y hasta seis compañeras, reproduciendo exitosamente la población de tortugas. Se calcula, a la fecha, que esta tortuga ha logrado unas 800 crías, que son parte de las 2.000 que en la actualidad ya caminan en la Isla Española. “No diría que la especie está en perfectas condiciones, ya que los registros históricos muestran que probablemente había más de 5.000 tortugas en la isla, pero su población aumentó y eso es más importante”, explicó Washington Tapia, especialista en conservación de tortugas del Parque Nacional Galápagos. La especie de Española es una de las más particulares del archipiélago, pues es del tipo montura. Este tipo de caparazón hace que estas tortugas sean capaces de estirar su cuello para alimentarse de las hojas más altas de las plantas. Se estima que en las Galápagos había entre 15 y 16 especies de tortugas, y lastimosamente cuatro ya están extintas: las de las islas Santa Fe, Fernandina, </a:t>
            </a:r>
            <a:r>
              <a:rPr lang="es-ES" sz="1200" b="1" dirty="0" err="1" smtClean="0">
                <a:solidFill>
                  <a:schemeClr val="bg1"/>
                </a:solidFill>
              </a:rPr>
              <a:t>Floreana</a:t>
            </a:r>
            <a:r>
              <a:rPr lang="es-ES" sz="1200" b="1" dirty="0" smtClean="0">
                <a:solidFill>
                  <a:schemeClr val="bg1"/>
                </a:solidFill>
              </a:rPr>
              <a:t> y Pinta, de la cual era originario George. Con esto, las Galápagos ahora tienen una nueva estrella. Y aunque esta fama llegó un poco tarde, ahora los “esfuerzos” de Diego son reconocidos y su enorme familia poco a poco recuperará la población de la Isla Española. Tal vez ahora las camisetas, las gorras, las fotos  y los libros tendrán que rehacerse</a:t>
            </a:r>
            <a:r>
              <a:rPr lang="es-ES" sz="1200" dirty="0" smtClean="0"/>
              <a:t/>
            </a:r>
            <a:br>
              <a:rPr lang="es-ES" sz="1200" dirty="0" smtClean="0"/>
            </a:br>
            <a:r>
              <a:rPr lang="es-ES" sz="1200" dirty="0" smtClean="0"/>
              <a:t> </a:t>
            </a:r>
            <a:r>
              <a:rPr lang="es-ES" sz="1200" b="1" dirty="0" smtClean="0">
                <a:solidFill>
                  <a:schemeClr val="bg1"/>
                </a:solidFill>
              </a:rPr>
              <a:t>y darle un lugar a esta tortuga que lenta pero segura logró salvar a toda su especie. CNF/El Ciudadano</a:t>
            </a:r>
            <a:r>
              <a:rPr lang="es-ES" sz="1200" dirty="0" smtClean="0"/>
              <a:t/>
            </a:r>
            <a:br>
              <a:rPr lang="es-ES" sz="1200" dirty="0" smtClean="0"/>
            </a:br>
            <a:r>
              <a:rPr lang="es-ES" sz="1200" dirty="0" smtClean="0"/>
              <a:t> </a:t>
            </a:r>
            <a:endParaRPr lang="es-ES" sz="12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C:\Users\Pacolmo\Pictures\GALAPAGOS\solitario-george-copy El legendario Solitario George será presentado en Nueva York  en el Museo Americano de Historia Natural, luego de un proceso de taxidermia  que duró más de un año..jpg"/>
          <p:cNvPicPr>
            <a:picLocks noGrp="1" noChangeAspect="1" noChangeArrowheads="1"/>
          </p:cNvPicPr>
          <p:nvPr>
            <p:ph idx="1"/>
          </p:nvPr>
        </p:nvPicPr>
        <p:blipFill>
          <a:blip r:embed="rId2"/>
          <a:srcRect/>
          <a:stretch>
            <a:fillRect/>
          </a:stretch>
        </p:blipFill>
        <p:spPr bwMode="auto">
          <a:xfrm>
            <a:off x="1214414" y="571486"/>
            <a:ext cx="6139154" cy="3394075"/>
          </a:xfrm>
          <a:prstGeom prst="rect">
            <a:avLst/>
          </a:prstGeom>
          <a:ln w="228600" cap="sq" cmpd="thickThin">
            <a:solidFill>
              <a:srgbClr val="006600"/>
            </a:solidFill>
            <a:prstDash val="solid"/>
            <a:miter lim="800000"/>
          </a:ln>
          <a:effectLst>
            <a:innerShdw blurRad="76200">
              <a:srgbClr val="000000"/>
            </a:innerShdw>
          </a:effectLst>
        </p:spPr>
      </p:pic>
      <p:sp>
        <p:nvSpPr>
          <p:cNvPr id="5" name="4 CuadroTexto"/>
          <p:cNvSpPr txBox="1"/>
          <p:nvPr/>
        </p:nvSpPr>
        <p:spPr>
          <a:xfrm>
            <a:off x="642910" y="4286262"/>
            <a:ext cx="7572428" cy="461665"/>
          </a:xfrm>
          <a:prstGeom prst="rect">
            <a:avLst/>
          </a:prstGeom>
          <a:noFill/>
        </p:spPr>
        <p:txBody>
          <a:bodyPr wrap="square" rtlCol="0">
            <a:spAutoFit/>
          </a:bodyPr>
          <a:lstStyle/>
          <a:p>
            <a:r>
              <a:rPr lang="es-ES" sz="1200" b="1" dirty="0" smtClean="0">
                <a:solidFill>
                  <a:srgbClr val="006600"/>
                </a:solidFill>
              </a:rPr>
              <a:t>El legendario Solitario George fue presentado en  Nueva York en el Museo Americano de Historia Natural  luego de un proceso de taxidermia que duró más de un año. </a:t>
            </a:r>
            <a:endParaRPr lang="es-ES" sz="1200" b="1" dirty="0">
              <a:solidFill>
                <a:srgbClr val="006600"/>
              </a:solidFill>
            </a:endParaRPr>
          </a:p>
        </p:txBody>
      </p:sp>
    </p:spTree>
  </p:cSld>
  <p:clrMapOvr>
    <a:masterClrMapping/>
  </p:clrMapOvr>
  <p:transition spd="slow">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C:\Users\Pacolmo\Pictures\GALAPAGOS\origen-de-las-islas-galapagos-6-638.jpg"/>
          <p:cNvPicPr>
            <a:picLocks noGrp="1" noChangeAspect="1" noChangeArrowheads="1"/>
          </p:cNvPicPr>
          <p:nvPr>
            <p:ph idx="1"/>
          </p:nvPr>
        </p:nvPicPr>
        <p:blipFill>
          <a:blip r:embed="rId2"/>
          <a:srcRect/>
          <a:stretch>
            <a:fillRect/>
          </a:stretch>
        </p:blipFill>
        <p:spPr bwMode="auto">
          <a:xfrm>
            <a:off x="1714480" y="214296"/>
            <a:ext cx="5720943" cy="4765759"/>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C:\Users\Pacolmo\Pictures\GALAPAGOS\dsc08912.jpg"/>
          <p:cNvPicPr>
            <a:picLocks noGrp="1" noChangeAspect="1" noChangeArrowheads="1"/>
          </p:cNvPicPr>
          <p:nvPr>
            <p:ph idx="1"/>
          </p:nvPr>
        </p:nvPicPr>
        <p:blipFill>
          <a:blip r:embed="rId2"/>
          <a:srcRect/>
          <a:stretch>
            <a:fillRect/>
          </a:stretch>
        </p:blipFill>
        <p:spPr bwMode="auto">
          <a:xfrm>
            <a:off x="928662" y="-4547"/>
            <a:ext cx="7362413" cy="5148047"/>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C:\Users\Pacolmo\Pictures\GALAPAGOS\E07.jpg"/>
          <p:cNvPicPr>
            <a:picLocks noGrp="1" noChangeAspect="1" noChangeArrowheads="1"/>
          </p:cNvPicPr>
          <p:nvPr>
            <p:ph idx="1"/>
          </p:nvPr>
        </p:nvPicPr>
        <p:blipFill>
          <a:blip r:embed="rId2"/>
          <a:srcRect/>
          <a:stretch>
            <a:fillRect/>
          </a:stretch>
        </p:blipFill>
        <p:spPr bwMode="auto">
          <a:xfrm>
            <a:off x="1071538" y="0"/>
            <a:ext cx="7110406" cy="5287932"/>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islas-galapagos-10-las-tortugas-gigantes-ecuador-estas-maravillas-de-naturalezas-las-puedes-encontraer-en-cualquier-sitio-en-la-isla-de-santa-cruz.jpg"/>
          <p:cNvPicPr>
            <a:picLocks noGrp="1" noChangeAspect="1" noChangeArrowheads="1"/>
          </p:cNvPicPr>
          <p:nvPr>
            <p:ph idx="1"/>
          </p:nvPr>
        </p:nvPicPr>
        <p:blipFill>
          <a:blip r:embed="rId2"/>
          <a:srcRect/>
          <a:stretch>
            <a:fillRect/>
          </a:stretch>
        </p:blipFill>
        <p:spPr bwMode="auto">
          <a:xfrm>
            <a:off x="1142976" y="-3984"/>
            <a:ext cx="6863312" cy="5147484"/>
          </a:xfrm>
          <a:prstGeom prst="rect">
            <a:avLst/>
          </a:prstGeom>
          <a:noFill/>
        </p:spPr>
      </p:pic>
      <p:sp>
        <p:nvSpPr>
          <p:cNvPr id="4" name="3 CuadroTexto"/>
          <p:cNvSpPr txBox="1"/>
          <p:nvPr/>
        </p:nvSpPr>
        <p:spPr>
          <a:xfrm>
            <a:off x="1357290" y="2285998"/>
            <a:ext cx="2923044" cy="461665"/>
          </a:xfrm>
          <a:prstGeom prst="rect">
            <a:avLst/>
          </a:prstGeom>
          <a:noFill/>
        </p:spPr>
        <p:txBody>
          <a:bodyPr wrap="none" rtlCol="0">
            <a:spAutoFit/>
          </a:bodyPr>
          <a:lstStyle/>
          <a:p>
            <a:r>
              <a:rPr lang="es-ES" sz="1200" b="1" dirty="0" smtClean="0">
                <a:solidFill>
                  <a:schemeClr val="bg1"/>
                </a:solidFill>
              </a:rPr>
              <a:t>Las tortugas gigantes las puedes  encontrar</a:t>
            </a:r>
          </a:p>
          <a:p>
            <a:r>
              <a:rPr lang="es-ES" sz="1200" b="1" dirty="0" smtClean="0">
                <a:solidFill>
                  <a:schemeClr val="bg1"/>
                </a:solidFill>
              </a:rPr>
              <a:t>en cualquier sitio en la Isla  de Santa Cruz</a:t>
            </a:r>
            <a:endParaRPr lang="es-ES" sz="12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C:\Users\Pacolmo\Pictures\GALAPAGOS\islas-galapagos-13-las-tortugas-gigantes-ecuador-estar-tan-cerca-de-estos-animales-es-una-experiencia-unica.jpg"/>
          <p:cNvPicPr>
            <a:picLocks noGrp="1" noChangeAspect="1" noChangeArrowheads="1"/>
          </p:cNvPicPr>
          <p:nvPr>
            <p:ph idx="1"/>
          </p:nvPr>
        </p:nvPicPr>
        <p:blipFill>
          <a:blip r:embed="rId2"/>
          <a:srcRect/>
          <a:stretch>
            <a:fillRect/>
          </a:stretch>
        </p:blipFill>
        <p:spPr bwMode="auto">
          <a:xfrm>
            <a:off x="1142976" y="-4388"/>
            <a:ext cx="6863850" cy="514788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02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Ecuador Galapagos Piquero patas azules 5.jpg"/>
          <p:cNvPicPr>
            <a:picLocks noGrp="1" noChangeAspect="1" noChangeArrowheads="1"/>
          </p:cNvPicPr>
          <p:nvPr>
            <p:ph idx="1"/>
          </p:nvPr>
        </p:nvPicPr>
        <p:blipFill>
          <a:blip r:embed="rId2"/>
          <a:srcRect/>
          <a:stretch>
            <a:fillRect/>
          </a:stretch>
        </p:blipFill>
        <p:spPr bwMode="auto">
          <a:xfrm>
            <a:off x="857224" y="0"/>
            <a:ext cx="7496063" cy="5158655"/>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C:\Users\Pacolmo\Pictures\GALAPAGOS\animales-islas-galapagos.jpg"/>
          <p:cNvPicPr>
            <a:picLocks noGrp="1" noChangeAspect="1" noChangeArrowheads="1"/>
          </p:cNvPicPr>
          <p:nvPr>
            <p:ph idx="1"/>
          </p:nvPr>
        </p:nvPicPr>
        <p:blipFill>
          <a:blip r:embed="rId2"/>
          <a:srcRect/>
          <a:stretch>
            <a:fillRect/>
          </a:stretch>
        </p:blipFill>
        <p:spPr bwMode="auto">
          <a:xfrm>
            <a:off x="714348" y="7922"/>
            <a:ext cx="7703367" cy="5135578"/>
          </a:xfrm>
          <a:prstGeom prst="rect">
            <a:avLst/>
          </a:prstGeom>
          <a:noFill/>
        </p:spPr>
      </p:pic>
      <p:pic>
        <p:nvPicPr>
          <p:cNvPr id="3" name="Picture 2" descr="C:\Users\Pacolmo\Pictures\GALAPAGOS\first-class-galapagos-cruises-galapagos-islands-ecuador+1152_12972076541-tpfil02aw-30495.jpg"/>
          <p:cNvPicPr>
            <a:picLocks noChangeAspect="1" noChangeArrowheads="1"/>
          </p:cNvPicPr>
          <p:nvPr/>
        </p:nvPicPr>
        <p:blipFill>
          <a:blip r:embed="rId3"/>
          <a:srcRect/>
          <a:stretch>
            <a:fillRect/>
          </a:stretch>
        </p:blipFill>
        <p:spPr bwMode="auto">
          <a:xfrm>
            <a:off x="714347" y="0"/>
            <a:ext cx="7715251" cy="5143500"/>
          </a:xfrm>
          <a:prstGeom prst="rect">
            <a:avLst/>
          </a:prstGeom>
          <a:noFill/>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acolmo\Pictures\GALAPAGOS\AR-PN-GALÁPAGOS-FAUNA-TURÍSTAS-33.jpg"/>
          <p:cNvPicPr>
            <a:picLocks noGrp="1" noChangeAspect="1" noChangeArrowheads="1"/>
          </p:cNvPicPr>
          <p:nvPr>
            <p:ph idx="1"/>
          </p:nvPr>
        </p:nvPicPr>
        <p:blipFill>
          <a:blip r:embed="rId2"/>
          <a:srcRect/>
          <a:stretch>
            <a:fillRect/>
          </a:stretch>
        </p:blipFill>
        <p:spPr bwMode="auto">
          <a:xfrm>
            <a:off x="714348" y="0"/>
            <a:ext cx="7771138" cy="518513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C:\Users\Pacolmo\Pictures\GALAPAGOS\Ana De Santos Galápagos 4 - copia.jpg"/>
          <p:cNvPicPr>
            <a:picLocks noGrp="1" noChangeAspect="1" noChangeArrowheads="1"/>
          </p:cNvPicPr>
          <p:nvPr>
            <p:ph idx="1"/>
          </p:nvPr>
        </p:nvPicPr>
        <p:blipFill>
          <a:blip r:embed="rId2"/>
          <a:srcRect/>
          <a:stretch>
            <a:fillRect/>
          </a:stretch>
        </p:blipFill>
        <p:spPr bwMode="auto">
          <a:xfrm>
            <a:off x="428596" y="0"/>
            <a:ext cx="8286776" cy="523155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100" name="Picture 4" descr="C:\Users\Pacolmo\Pictures\GALAPAGOS\Ecuador-iguanas-Islas-Galápagos.jpg"/>
          <p:cNvPicPr>
            <a:picLocks noGrp="1" noChangeAspect="1" noChangeArrowheads="1"/>
          </p:cNvPicPr>
          <p:nvPr>
            <p:ph idx="1"/>
          </p:nvPr>
        </p:nvPicPr>
        <p:blipFill>
          <a:blip r:embed="rId2"/>
          <a:srcRect/>
          <a:stretch>
            <a:fillRect/>
          </a:stretch>
        </p:blipFill>
        <p:spPr bwMode="auto">
          <a:xfrm>
            <a:off x="857224" y="-58139"/>
            <a:ext cx="7429552" cy="5201639"/>
          </a:xfrm>
          <a:prstGeom prst="rect">
            <a:avLst/>
          </a:prstGeom>
          <a:noFill/>
        </p:spPr>
      </p:pic>
      <p:sp>
        <p:nvSpPr>
          <p:cNvPr id="4" name="3 CuadroTexto"/>
          <p:cNvSpPr txBox="1"/>
          <p:nvPr/>
        </p:nvSpPr>
        <p:spPr>
          <a:xfrm>
            <a:off x="4357686" y="1142990"/>
            <a:ext cx="1226618" cy="276999"/>
          </a:xfrm>
          <a:prstGeom prst="rect">
            <a:avLst/>
          </a:prstGeom>
          <a:noFill/>
        </p:spPr>
        <p:txBody>
          <a:bodyPr wrap="none" rtlCol="0">
            <a:spAutoFit/>
          </a:bodyPr>
          <a:lstStyle/>
          <a:p>
            <a:r>
              <a:rPr lang="es-ES" sz="1200" b="1" dirty="0" smtClean="0">
                <a:solidFill>
                  <a:srgbClr val="002060"/>
                </a:solidFill>
              </a:rPr>
              <a:t>Iguanas marinas</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clima-islas-galapagos.jpg"/>
          <p:cNvPicPr>
            <a:picLocks noGrp="1" noChangeAspect="1" noChangeArrowheads="1"/>
          </p:cNvPicPr>
          <p:nvPr>
            <p:ph idx="1"/>
          </p:nvPr>
        </p:nvPicPr>
        <p:blipFill>
          <a:blip r:embed="rId2"/>
          <a:srcRect/>
          <a:stretch>
            <a:fillRect/>
          </a:stretch>
        </p:blipFill>
        <p:spPr bwMode="auto">
          <a:xfrm>
            <a:off x="0" y="0"/>
            <a:ext cx="9144000" cy="514350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C:\Users\Pacolmo\Pictures\GALAPAGOS\es_20071227_1_5034379_captured.jpg"/>
          <p:cNvPicPr>
            <a:picLocks noGrp="1" noChangeAspect="1" noChangeArrowheads="1"/>
          </p:cNvPicPr>
          <p:nvPr>
            <p:ph idx="1"/>
          </p:nvPr>
        </p:nvPicPr>
        <p:blipFill>
          <a:blip r:embed="rId2"/>
          <a:srcRect/>
          <a:stretch>
            <a:fillRect/>
          </a:stretch>
        </p:blipFill>
        <p:spPr bwMode="auto">
          <a:xfrm>
            <a:off x="642910" y="-26980"/>
            <a:ext cx="7786742" cy="517048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8194" name="Picture 2" descr="C:\Users\Pacolmo\Pictures\GALAPAGOS\excursion-galapagos.jpg"/>
          <p:cNvPicPr>
            <a:picLocks noGrp="1" noChangeAspect="1" noChangeArrowheads="1"/>
          </p:cNvPicPr>
          <p:nvPr>
            <p:ph idx="1"/>
          </p:nvPr>
        </p:nvPicPr>
        <p:blipFill>
          <a:blip r:embed="rId2"/>
          <a:srcRect/>
          <a:stretch>
            <a:fillRect/>
          </a:stretch>
        </p:blipFill>
        <p:spPr bwMode="auto">
          <a:xfrm>
            <a:off x="-44450" y="285734"/>
            <a:ext cx="9188450" cy="4594225"/>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9" name="Picture 3" descr="C:\Users\Pacolmo\Pictures\GALAPAGOS\cafe-galapagos-El café Galápagos busca su certificación de origen.jpg"/>
          <p:cNvPicPr>
            <a:picLocks noGrp="1" noChangeAspect="1" noChangeArrowheads="1"/>
          </p:cNvPicPr>
          <p:nvPr>
            <p:ph idx="1"/>
          </p:nvPr>
        </p:nvPicPr>
        <p:blipFill>
          <a:blip r:embed="rId2"/>
          <a:srcRect/>
          <a:stretch>
            <a:fillRect/>
          </a:stretch>
        </p:blipFill>
        <p:spPr bwMode="auto">
          <a:xfrm>
            <a:off x="857224" y="-142894"/>
            <a:ext cx="7358114" cy="5447221"/>
          </a:xfrm>
          <a:prstGeom prst="rect">
            <a:avLst/>
          </a:prstGeom>
          <a:noFill/>
        </p:spPr>
      </p:pic>
      <p:sp>
        <p:nvSpPr>
          <p:cNvPr id="4" name="3 CuadroTexto"/>
          <p:cNvSpPr txBox="1"/>
          <p:nvPr/>
        </p:nvSpPr>
        <p:spPr>
          <a:xfrm>
            <a:off x="1000100" y="500048"/>
            <a:ext cx="3835089" cy="307777"/>
          </a:xfrm>
          <a:prstGeom prst="rect">
            <a:avLst/>
          </a:prstGeom>
          <a:noFill/>
        </p:spPr>
        <p:txBody>
          <a:bodyPr wrap="none" rtlCol="0">
            <a:spAutoFit/>
          </a:bodyPr>
          <a:lstStyle/>
          <a:p>
            <a:r>
              <a:rPr lang="es-ES" sz="1400" b="1" dirty="0" smtClean="0">
                <a:solidFill>
                  <a:schemeClr val="bg1"/>
                </a:solidFill>
              </a:rPr>
              <a:t>El café Galápagos busca se certificación de origen</a:t>
            </a:r>
            <a:endParaRPr lang="es-ES" sz="14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4338" name="Picture 2" descr="C:\Users\Pacolmo\Pictures\GALAPAGOS\shutterstock_4416883-Galápagos producirá su propio café.jpg"/>
          <p:cNvPicPr>
            <a:picLocks noGrp="1" noChangeAspect="1" noChangeArrowheads="1"/>
          </p:cNvPicPr>
          <p:nvPr>
            <p:ph idx="1"/>
          </p:nvPr>
        </p:nvPicPr>
        <p:blipFill>
          <a:blip r:embed="rId2"/>
          <a:srcRect/>
          <a:stretch>
            <a:fillRect/>
          </a:stretch>
        </p:blipFill>
        <p:spPr bwMode="auto">
          <a:xfrm>
            <a:off x="785786" y="-1068"/>
            <a:ext cx="7685984" cy="5144568"/>
          </a:xfrm>
          <a:prstGeom prst="rect">
            <a:avLst/>
          </a:prstGeom>
          <a:noFill/>
        </p:spPr>
      </p:pic>
      <p:sp>
        <p:nvSpPr>
          <p:cNvPr id="5" name="4 CuadroTexto"/>
          <p:cNvSpPr txBox="1"/>
          <p:nvPr/>
        </p:nvSpPr>
        <p:spPr>
          <a:xfrm>
            <a:off x="1071538" y="1000114"/>
            <a:ext cx="2795189" cy="307777"/>
          </a:xfrm>
          <a:prstGeom prst="rect">
            <a:avLst/>
          </a:prstGeom>
          <a:noFill/>
        </p:spPr>
        <p:txBody>
          <a:bodyPr wrap="none" rtlCol="0">
            <a:spAutoFit/>
          </a:bodyPr>
          <a:lstStyle/>
          <a:p>
            <a:r>
              <a:rPr lang="es-ES" sz="1400" b="1" dirty="0" smtClean="0">
                <a:solidFill>
                  <a:schemeClr val="bg1"/>
                </a:solidFill>
              </a:rPr>
              <a:t>Galápagos producirá su propio café</a:t>
            </a:r>
            <a:endParaRPr lang="es-ES" sz="14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9218" name="Picture 2" descr="C:\Users\Pacolmo\Pictures\GALAPAGOS\flora-fauna-galapagos15.jpg"/>
          <p:cNvPicPr>
            <a:picLocks noGrp="1" noChangeAspect="1" noChangeArrowheads="1"/>
          </p:cNvPicPr>
          <p:nvPr>
            <p:ph idx="1"/>
          </p:nvPr>
        </p:nvPicPr>
        <p:blipFill>
          <a:blip r:embed="rId2"/>
          <a:srcRect/>
          <a:stretch>
            <a:fillRect/>
          </a:stretch>
        </p:blipFill>
        <p:spPr bwMode="auto">
          <a:xfrm>
            <a:off x="642910" y="0"/>
            <a:ext cx="7844337" cy="514720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42" name="Picture 2" descr="C:\Users\Pacolmo\Pictures\GALAPAGOS\focas-galapagos.jpg"/>
          <p:cNvPicPr>
            <a:picLocks noGrp="1" noChangeAspect="1" noChangeArrowheads="1"/>
          </p:cNvPicPr>
          <p:nvPr>
            <p:ph idx="1"/>
          </p:nvPr>
        </p:nvPicPr>
        <p:blipFill>
          <a:blip r:embed="rId2"/>
          <a:srcRect/>
          <a:stretch>
            <a:fillRect/>
          </a:stretch>
        </p:blipFill>
        <p:spPr bwMode="auto">
          <a:xfrm>
            <a:off x="714348" y="-35992"/>
            <a:ext cx="7781871" cy="5179492"/>
          </a:xfrm>
          <a:prstGeom prst="rect">
            <a:avLst/>
          </a:prstGeom>
          <a:noFill/>
        </p:spPr>
      </p:pic>
      <p:sp>
        <p:nvSpPr>
          <p:cNvPr id="4" name="3 CuadroTexto"/>
          <p:cNvSpPr txBox="1"/>
          <p:nvPr/>
        </p:nvSpPr>
        <p:spPr>
          <a:xfrm>
            <a:off x="1857356" y="500048"/>
            <a:ext cx="5357850" cy="646331"/>
          </a:xfrm>
          <a:prstGeom prst="rect">
            <a:avLst/>
          </a:prstGeom>
          <a:noFill/>
        </p:spPr>
        <p:txBody>
          <a:bodyPr wrap="square" rtlCol="0">
            <a:spAutoFit/>
          </a:bodyPr>
          <a:lstStyle/>
          <a:p>
            <a:r>
              <a:rPr lang="es-ES" sz="1200" b="1" dirty="0" smtClean="0">
                <a:solidFill>
                  <a:srgbClr val="00206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Al observar las distintas islas, llama la atención la variedad de paisajes que se pueden encontrar entre una y otra. Esto ha tenido una explicación debido a las distintas edades que éstas presentan, dadas por su origen volcánico.</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2290" name="Picture 2" descr="C:\Users\Pacolmo\Pictures\GALAPAGOS\galapagos-island-adventure.jpg"/>
          <p:cNvPicPr>
            <a:picLocks noGrp="1" noChangeAspect="1" noChangeArrowheads="1"/>
          </p:cNvPicPr>
          <p:nvPr>
            <p:ph idx="1"/>
          </p:nvPr>
        </p:nvPicPr>
        <p:blipFill>
          <a:blip r:embed="rId2"/>
          <a:srcRect/>
          <a:stretch>
            <a:fillRect/>
          </a:stretch>
        </p:blipFill>
        <p:spPr bwMode="auto">
          <a:xfrm>
            <a:off x="714348" y="7923"/>
            <a:ext cx="7703366" cy="5135577"/>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1266" name="Picture 2" descr="C:\Users\Pacolmo\Pictures\GALAPAGOS\FOTO-DESTACADA-Reserva-Marina-de-Galapagos.jpg"/>
          <p:cNvPicPr>
            <a:picLocks noGrp="1" noChangeAspect="1" noChangeArrowheads="1"/>
          </p:cNvPicPr>
          <p:nvPr>
            <p:ph idx="1"/>
          </p:nvPr>
        </p:nvPicPr>
        <p:blipFill>
          <a:blip r:embed="rId2"/>
          <a:srcRect/>
          <a:stretch>
            <a:fillRect/>
          </a:stretch>
        </p:blipFill>
        <p:spPr bwMode="auto">
          <a:xfrm>
            <a:off x="0" y="0"/>
            <a:ext cx="9144000" cy="514557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2290" name="Picture 2" descr="C:\Users\Pacolmo\Pictures\GALAPAGOS\FregataMagnificens-Couple.JPG"/>
          <p:cNvPicPr>
            <a:picLocks noGrp="1" noChangeAspect="1" noChangeArrowheads="1"/>
          </p:cNvPicPr>
          <p:nvPr>
            <p:ph idx="1"/>
          </p:nvPr>
        </p:nvPicPr>
        <p:blipFill>
          <a:blip r:embed="rId2"/>
          <a:srcRect/>
          <a:stretch>
            <a:fillRect/>
          </a:stretch>
        </p:blipFill>
        <p:spPr bwMode="auto">
          <a:xfrm>
            <a:off x="785786" y="-13166"/>
            <a:ext cx="7662806" cy="5156666"/>
          </a:xfrm>
          <a:prstGeom prst="rect">
            <a:avLst/>
          </a:prstGeom>
          <a:noFill/>
        </p:spPr>
      </p:pic>
      <p:pic>
        <p:nvPicPr>
          <p:cNvPr id="8194" name="Picture 2" descr="C:\Users\Pacolmo\Pictures\GALAPAGOS\galapagos-birds.jpg"/>
          <p:cNvPicPr>
            <a:picLocks noChangeAspect="1" noChangeArrowheads="1"/>
          </p:cNvPicPr>
          <p:nvPr/>
        </p:nvPicPr>
        <p:blipFill>
          <a:blip r:embed="rId3"/>
          <a:srcRect/>
          <a:stretch>
            <a:fillRect/>
          </a:stretch>
        </p:blipFill>
        <p:spPr bwMode="auto">
          <a:xfrm>
            <a:off x="785786" y="0"/>
            <a:ext cx="7718444" cy="5143500"/>
          </a:xfrm>
          <a:prstGeom prst="rect">
            <a:avLst/>
          </a:prstGeom>
          <a:noFill/>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3314" name="Picture 2" descr="C:\Users\Pacolmo\Pictures\GALAPAGOS\Gala02.jpg"/>
          <p:cNvPicPr>
            <a:picLocks noGrp="1" noChangeAspect="1" noChangeArrowheads="1"/>
          </p:cNvPicPr>
          <p:nvPr>
            <p:ph idx="1"/>
          </p:nvPr>
        </p:nvPicPr>
        <p:blipFill>
          <a:blip r:embed="rId2"/>
          <a:srcRect/>
          <a:stretch>
            <a:fillRect/>
          </a:stretch>
        </p:blipFill>
        <p:spPr bwMode="auto">
          <a:xfrm>
            <a:off x="928662" y="0"/>
            <a:ext cx="7319686" cy="516604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C:\Users\Pacolmo\Pictures\GALAPAGOS\galapagos islas_ (11).jpg"/>
          <p:cNvPicPr>
            <a:picLocks noGrp="1" noChangeAspect="1" noChangeArrowheads="1"/>
          </p:cNvPicPr>
          <p:nvPr>
            <p:ph idx="1"/>
          </p:nvPr>
        </p:nvPicPr>
        <p:blipFill>
          <a:blip r:embed="rId2"/>
          <a:srcRect/>
          <a:stretch>
            <a:fillRect/>
          </a:stretch>
        </p:blipFill>
        <p:spPr bwMode="auto">
          <a:xfrm>
            <a:off x="642910" y="-16417"/>
            <a:ext cx="7982435" cy="5159917"/>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4338" name="Picture 2" descr="C:\Users\Pacolmo\Pictures\GALAPAGOS\Gala09.jpg"/>
          <p:cNvPicPr>
            <a:picLocks noGrp="1" noChangeAspect="1" noChangeArrowheads="1"/>
          </p:cNvPicPr>
          <p:nvPr>
            <p:ph idx="1"/>
          </p:nvPr>
        </p:nvPicPr>
        <p:blipFill>
          <a:blip r:embed="rId2"/>
          <a:srcRect/>
          <a:stretch>
            <a:fillRect/>
          </a:stretch>
        </p:blipFill>
        <p:spPr bwMode="auto">
          <a:xfrm>
            <a:off x="1142976" y="0"/>
            <a:ext cx="6858049" cy="519570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5362" name="Picture 2" descr="C:\Users\Pacolmo\Pictures\GALAPAGOS\Gala10.jpg"/>
          <p:cNvPicPr>
            <a:picLocks noGrp="1" noChangeAspect="1" noChangeArrowheads="1"/>
          </p:cNvPicPr>
          <p:nvPr>
            <p:ph idx="1"/>
          </p:nvPr>
        </p:nvPicPr>
        <p:blipFill>
          <a:blip r:embed="rId2"/>
          <a:srcRect/>
          <a:stretch>
            <a:fillRect/>
          </a:stretch>
        </p:blipFill>
        <p:spPr bwMode="auto">
          <a:xfrm>
            <a:off x="785786" y="0"/>
            <a:ext cx="7512632" cy="514978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6386" name="Picture 2" descr="C:\Users\Pacolmo\Pictures\GALAPAGOS\galapagos (1).jpg"/>
          <p:cNvPicPr>
            <a:picLocks noGrp="1" noChangeAspect="1" noChangeArrowheads="1"/>
          </p:cNvPicPr>
          <p:nvPr>
            <p:ph idx="1"/>
          </p:nvPr>
        </p:nvPicPr>
        <p:blipFill>
          <a:blip r:embed="rId2"/>
          <a:srcRect/>
          <a:stretch>
            <a:fillRect/>
          </a:stretch>
        </p:blipFill>
        <p:spPr bwMode="auto">
          <a:xfrm>
            <a:off x="714348" y="0"/>
            <a:ext cx="7735825" cy="514350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8434" name="Picture 2" descr="C:\Users\Pacolmo\Pictures\GALAPAGOS\galapagos islas_ (1).jpg"/>
          <p:cNvPicPr>
            <a:picLocks noGrp="1" noChangeAspect="1" noChangeArrowheads="1"/>
          </p:cNvPicPr>
          <p:nvPr>
            <p:ph idx="1"/>
          </p:nvPr>
        </p:nvPicPr>
        <p:blipFill>
          <a:blip r:embed="rId2"/>
          <a:srcRect/>
          <a:stretch>
            <a:fillRect/>
          </a:stretch>
        </p:blipFill>
        <p:spPr bwMode="auto">
          <a:xfrm>
            <a:off x="928662" y="-12738"/>
            <a:ext cx="7337510" cy="515623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C:\Users\Pacolmo\Pictures\GALAPAGOS\galapagos islas_ (9).jpg"/>
          <p:cNvPicPr>
            <a:picLocks noGrp="1" noChangeAspect="1" noChangeArrowheads="1"/>
          </p:cNvPicPr>
          <p:nvPr>
            <p:ph idx="1"/>
          </p:nvPr>
        </p:nvPicPr>
        <p:blipFill>
          <a:blip r:embed="rId2"/>
          <a:srcRect/>
          <a:stretch>
            <a:fillRect/>
          </a:stretch>
        </p:blipFill>
        <p:spPr bwMode="auto">
          <a:xfrm>
            <a:off x="500034" y="0"/>
            <a:ext cx="8103029" cy="5181047"/>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3314" name="Picture 2" descr="C:\Users\Pacolmo\Pictures\GALAPAGOS\galapagos-013.jpg"/>
          <p:cNvPicPr>
            <a:picLocks noGrp="1" noChangeAspect="1" noChangeArrowheads="1"/>
          </p:cNvPicPr>
          <p:nvPr>
            <p:ph idx="1"/>
          </p:nvPr>
        </p:nvPicPr>
        <p:blipFill>
          <a:blip r:embed="rId2"/>
          <a:srcRect/>
          <a:stretch>
            <a:fillRect/>
          </a:stretch>
        </p:blipFill>
        <p:spPr bwMode="auto">
          <a:xfrm>
            <a:off x="1071538" y="1512"/>
            <a:ext cx="6858048" cy="514198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9458" name="Picture 2" descr="C:\Users\Pacolmo\Pictures\GALAPAGOS\station_entrance_3_0.jpg"/>
          <p:cNvPicPr>
            <a:picLocks noGrp="1" noChangeAspect="1" noChangeArrowheads="1"/>
          </p:cNvPicPr>
          <p:nvPr>
            <p:ph idx="1"/>
          </p:nvPr>
        </p:nvPicPr>
        <p:blipFill>
          <a:blip r:embed="rId2"/>
          <a:srcRect/>
          <a:stretch>
            <a:fillRect/>
          </a:stretch>
        </p:blipFill>
        <p:spPr bwMode="auto">
          <a:xfrm>
            <a:off x="1071538" y="-4724"/>
            <a:ext cx="7072362" cy="5148224"/>
          </a:xfrm>
          <a:prstGeom prst="rect">
            <a:avLst/>
          </a:prstGeom>
          <a:noFill/>
        </p:spPr>
      </p:pic>
      <p:sp>
        <p:nvSpPr>
          <p:cNvPr id="4" name="3 CuadroTexto"/>
          <p:cNvSpPr txBox="1"/>
          <p:nvPr/>
        </p:nvSpPr>
        <p:spPr>
          <a:xfrm>
            <a:off x="2643174" y="214296"/>
            <a:ext cx="5429288" cy="1015663"/>
          </a:xfrm>
          <a:prstGeom prst="rect">
            <a:avLst/>
          </a:prstGeom>
          <a:noFill/>
        </p:spPr>
        <p:txBody>
          <a:bodyPr wrap="square" rtlCol="0">
            <a:spAutoFit/>
          </a:bodyPr>
          <a:lstStyle/>
          <a:p>
            <a:r>
              <a:rPr lang="es-ES" sz="1200" dirty="0" smtClean="0">
                <a:solidFill>
                  <a:srgbClr val="00206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"Las Galápagos", como comúnmente se les denomina, han sido históricamente estudiadas, desde que el naturalista Charles Darwin, las visitara en 1835, en el contexto de su viaje en el "</a:t>
            </a:r>
            <a:r>
              <a:rPr lang="es-ES" sz="1200" dirty="0" err="1" smtClean="0">
                <a:solidFill>
                  <a:srgbClr val="00206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Beagle</a:t>
            </a:r>
            <a:r>
              <a:rPr lang="es-ES" sz="1200" dirty="0" smtClean="0">
                <a:solidFill>
                  <a:srgbClr val="00206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En esta expedición se iniciaron sus observaciones que desarrollaría años más tarde en la</a:t>
            </a:r>
          </a:p>
          <a:p>
            <a:r>
              <a:rPr lang="es-ES" sz="1200" dirty="0" smtClean="0">
                <a:solidFill>
                  <a:srgbClr val="00206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“Teoría de la evolución”     </a:t>
            </a:r>
            <a:endParaRPr lang="es-ES" sz="1200"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galapagos islas_ (25).jpg"/>
          <p:cNvPicPr>
            <a:picLocks noGrp="1" noChangeAspect="1" noChangeArrowheads="1"/>
          </p:cNvPicPr>
          <p:nvPr>
            <p:ph idx="1"/>
          </p:nvPr>
        </p:nvPicPr>
        <p:blipFill>
          <a:blip r:embed="rId2"/>
          <a:srcRect/>
          <a:stretch>
            <a:fillRect/>
          </a:stretch>
        </p:blipFill>
        <p:spPr bwMode="auto">
          <a:xfrm>
            <a:off x="785786" y="0"/>
            <a:ext cx="7643866" cy="514350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C:\Users\Pacolmo\Pictures\GALAPAGOS\galapagos islas_ (27).jpg"/>
          <p:cNvPicPr>
            <a:picLocks noGrp="1" noChangeAspect="1" noChangeArrowheads="1"/>
          </p:cNvPicPr>
          <p:nvPr>
            <p:ph idx="1"/>
          </p:nvPr>
        </p:nvPicPr>
        <p:blipFill>
          <a:blip r:embed="rId2"/>
          <a:srcRect/>
          <a:stretch>
            <a:fillRect/>
          </a:stretch>
        </p:blipFill>
        <p:spPr bwMode="auto">
          <a:xfrm>
            <a:off x="785786" y="0"/>
            <a:ext cx="7628353" cy="517489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99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8194" name="Picture 2" descr="C:\Users\Pacolmo\Pictures\GALAPAGOS\galapagos islas_ (28).jpg"/>
          <p:cNvPicPr>
            <a:picLocks noGrp="1" noChangeAspect="1" noChangeArrowheads="1"/>
          </p:cNvPicPr>
          <p:nvPr>
            <p:ph idx="1"/>
          </p:nvPr>
        </p:nvPicPr>
        <p:blipFill>
          <a:blip r:embed="rId2"/>
          <a:srcRect/>
          <a:stretch>
            <a:fillRect/>
          </a:stretch>
        </p:blipFill>
        <p:spPr bwMode="auto">
          <a:xfrm>
            <a:off x="857224" y="-10657"/>
            <a:ext cx="7504452" cy="5154157"/>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2E"/>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42" name="Picture 2" descr="C:\Users\Pacolmo\Pictures\GALAPAGOS\galapagos islas_ (41).jpg"/>
          <p:cNvPicPr>
            <a:picLocks noGrp="1" noChangeAspect="1" noChangeArrowheads="1"/>
          </p:cNvPicPr>
          <p:nvPr>
            <p:ph idx="1"/>
          </p:nvPr>
        </p:nvPicPr>
        <p:blipFill>
          <a:blip r:embed="rId2"/>
          <a:srcRect/>
          <a:stretch>
            <a:fillRect/>
          </a:stretch>
        </p:blipFill>
        <p:spPr bwMode="auto">
          <a:xfrm>
            <a:off x="714348" y="-34784"/>
            <a:ext cx="7715304" cy="517828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islas-de-galapagos-2-731.jpg"/>
          <p:cNvPicPr>
            <a:picLocks noGrp="1" noChangeAspect="1" noChangeArrowheads="1"/>
          </p:cNvPicPr>
          <p:nvPr>
            <p:ph idx="1"/>
          </p:nvPr>
        </p:nvPicPr>
        <p:blipFill>
          <a:blip r:embed="rId2"/>
          <a:srcRect/>
          <a:stretch>
            <a:fillRect/>
          </a:stretch>
        </p:blipFill>
        <p:spPr bwMode="auto">
          <a:xfrm>
            <a:off x="714348" y="0"/>
            <a:ext cx="7786742" cy="5198092"/>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0036"/>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acolmo\Pictures\GALAPAGOS\Fotolia_77943375_Subscription_Monthly_M.jpg"/>
          <p:cNvPicPr>
            <a:picLocks noGrp="1" noChangeAspect="1" noChangeArrowheads="1"/>
          </p:cNvPicPr>
          <p:nvPr>
            <p:ph idx="1"/>
          </p:nvPr>
        </p:nvPicPr>
        <p:blipFill>
          <a:blip r:embed="rId2"/>
          <a:srcRect/>
          <a:stretch>
            <a:fillRect/>
          </a:stretch>
        </p:blipFill>
        <p:spPr bwMode="auto">
          <a:xfrm>
            <a:off x="714348" y="0"/>
            <a:ext cx="7774804" cy="5183202"/>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C:\Users\Pacolmo\Pictures\GALAPAGOS\GALAPAGOS-2 (1)Pesca de langosta dinamiza la economía en Galápagos.jpg"/>
          <p:cNvPicPr>
            <a:picLocks noGrp="1" noChangeAspect="1" noChangeArrowheads="1"/>
          </p:cNvPicPr>
          <p:nvPr>
            <p:ph idx="1"/>
          </p:nvPr>
        </p:nvPicPr>
        <p:blipFill>
          <a:blip r:embed="rId2"/>
          <a:srcRect/>
          <a:stretch>
            <a:fillRect/>
          </a:stretch>
        </p:blipFill>
        <p:spPr bwMode="auto">
          <a:xfrm>
            <a:off x="714348" y="0"/>
            <a:ext cx="7786742" cy="5160200"/>
          </a:xfrm>
          <a:prstGeom prst="rect">
            <a:avLst/>
          </a:prstGeom>
          <a:noFill/>
        </p:spPr>
      </p:pic>
      <p:sp>
        <p:nvSpPr>
          <p:cNvPr id="5" name="4 CuadroTexto"/>
          <p:cNvSpPr txBox="1"/>
          <p:nvPr/>
        </p:nvSpPr>
        <p:spPr>
          <a:xfrm>
            <a:off x="714348" y="2571750"/>
            <a:ext cx="4571893" cy="307777"/>
          </a:xfrm>
          <a:prstGeom prst="rect">
            <a:avLst/>
          </a:prstGeom>
          <a:noFill/>
        </p:spPr>
        <p:txBody>
          <a:bodyPr wrap="none" rtlCol="0">
            <a:spAutoFit/>
          </a:bodyPr>
          <a:lstStyle/>
          <a:p>
            <a:r>
              <a:rPr lang="es-ES" sz="1400" b="1" dirty="0" smtClean="0">
                <a:solidFill>
                  <a:schemeClr val="bg1"/>
                </a:solidFill>
              </a:rPr>
              <a:t>La pesca de la langosta dinamiza la economía en Galápagos</a:t>
            </a:r>
            <a:endParaRPr lang="es-ES" sz="14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54"/>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C:\Users\Pacolmo\Pictures\GALAPAGOS\fotos-011.jpg"/>
          <p:cNvPicPr>
            <a:picLocks noGrp="1" noChangeAspect="1" noChangeArrowheads="1"/>
          </p:cNvPicPr>
          <p:nvPr>
            <p:ph idx="1"/>
          </p:nvPr>
        </p:nvPicPr>
        <p:blipFill>
          <a:blip r:embed="rId2"/>
          <a:srcRect/>
          <a:stretch>
            <a:fillRect/>
          </a:stretch>
        </p:blipFill>
        <p:spPr bwMode="auto">
          <a:xfrm>
            <a:off x="428596" y="-39898"/>
            <a:ext cx="8260336" cy="518339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2E"/>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C:\Users\Pacolmo\Pictures\GALAPAGOS\fotos-051-La revista National Geographic destaca la belleza del Santuario Marino en GALAPAGOS.jpg"/>
          <p:cNvPicPr>
            <a:picLocks noGrp="1" noChangeAspect="1" noChangeArrowheads="1"/>
          </p:cNvPicPr>
          <p:nvPr>
            <p:ph idx="1"/>
          </p:nvPr>
        </p:nvPicPr>
        <p:blipFill>
          <a:blip r:embed="rId2"/>
          <a:srcRect/>
          <a:stretch>
            <a:fillRect/>
          </a:stretch>
        </p:blipFill>
        <p:spPr bwMode="auto">
          <a:xfrm>
            <a:off x="428596" y="0"/>
            <a:ext cx="8251926" cy="5187570"/>
          </a:xfrm>
          <a:prstGeom prst="rect">
            <a:avLst/>
          </a:prstGeom>
          <a:noFill/>
        </p:spPr>
      </p:pic>
      <p:sp>
        <p:nvSpPr>
          <p:cNvPr id="4" name="3 CuadroTexto"/>
          <p:cNvSpPr txBox="1"/>
          <p:nvPr/>
        </p:nvSpPr>
        <p:spPr>
          <a:xfrm>
            <a:off x="1928794" y="642924"/>
            <a:ext cx="7143800" cy="276999"/>
          </a:xfrm>
          <a:prstGeom prst="rect">
            <a:avLst/>
          </a:prstGeom>
          <a:noFill/>
        </p:spPr>
        <p:txBody>
          <a:bodyPr wrap="square" rtlCol="0">
            <a:spAutoFit/>
          </a:bodyPr>
          <a:lstStyle/>
          <a:p>
            <a:r>
              <a:rPr lang="es-ES" sz="1200" b="1" dirty="0" smtClean="0">
                <a:solidFill>
                  <a:schemeClr val="bg1"/>
                </a:solidFill>
              </a:rPr>
              <a:t>La revista </a:t>
            </a:r>
            <a:r>
              <a:rPr lang="es-ES" sz="1200" b="1" dirty="0" err="1" smtClean="0">
                <a:solidFill>
                  <a:schemeClr val="bg1"/>
                </a:solidFill>
              </a:rPr>
              <a:t>National</a:t>
            </a:r>
            <a:r>
              <a:rPr lang="es-ES" sz="1200" b="1" dirty="0" smtClean="0">
                <a:solidFill>
                  <a:schemeClr val="bg1"/>
                </a:solidFill>
              </a:rPr>
              <a:t> </a:t>
            </a:r>
            <a:r>
              <a:rPr lang="es-ES" sz="1200" b="1" dirty="0" err="1" smtClean="0">
                <a:solidFill>
                  <a:schemeClr val="bg1"/>
                </a:solidFill>
              </a:rPr>
              <a:t>Geographic</a:t>
            </a:r>
            <a:r>
              <a:rPr lang="es-ES" sz="1200" b="1" dirty="0" smtClean="0">
                <a:solidFill>
                  <a:schemeClr val="bg1"/>
                </a:solidFill>
              </a:rPr>
              <a:t> destaca la belleza del Santuario Marino en Galápagos.</a:t>
            </a:r>
            <a:endParaRPr lang="es-ES" sz="12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galapagos islas_ (31).jpg"/>
          <p:cNvPicPr>
            <a:picLocks noGrp="1" noChangeAspect="1" noChangeArrowheads="1"/>
          </p:cNvPicPr>
          <p:nvPr>
            <p:ph idx="1"/>
          </p:nvPr>
        </p:nvPicPr>
        <p:blipFill>
          <a:blip r:embed="rId2"/>
          <a:srcRect/>
          <a:stretch>
            <a:fillRect/>
          </a:stretch>
        </p:blipFill>
        <p:spPr bwMode="auto">
          <a:xfrm>
            <a:off x="428596" y="0"/>
            <a:ext cx="8298313" cy="5176652"/>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C:\Users\Pacolmo\Pictures\GALAPAGOS\galapagos islas_ (34) (1).jpg"/>
          <p:cNvPicPr>
            <a:picLocks noGrp="1" noChangeAspect="1" noChangeArrowheads="1"/>
          </p:cNvPicPr>
          <p:nvPr>
            <p:ph idx="1"/>
          </p:nvPr>
        </p:nvPicPr>
        <p:blipFill>
          <a:blip r:embed="rId2"/>
          <a:srcRect/>
          <a:stretch>
            <a:fillRect/>
          </a:stretch>
        </p:blipFill>
        <p:spPr bwMode="auto">
          <a:xfrm>
            <a:off x="928662" y="-22397"/>
            <a:ext cx="7429552" cy="5165897"/>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acolmo\Pictures\GALAPAGOS\IMG_3897.jpg"/>
          <p:cNvPicPr>
            <a:picLocks noGrp="1" noChangeAspect="1" noChangeArrowheads="1"/>
          </p:cNvPicPr>
          <p:nvPr>
            <p:ph idx="1"/>
          </p:nvPr>
        </p:nvPicPr>
        <p:blipFill>
          <a:blip r:embed="rId2"/>
          <a:srcRect/>
          <a:stretch>
            <a:fillRect/>
          </a:stretch>
        </p:blipFill>
        <p:spPr bwMode="auto">
          <a:xfrm>
            <a:off x="1071538" y="0"/>
            <a:ext cx="6858048" cy="5143536"/>
          </a:xfrm>
          <a:prstGeom prst="rect">
            <a:avLst/>
          </a:prstGeom>
          <a:noFill/>
        </p:spPr>
      </p:pic>
      <p:sp>
        <p:nvSpPr>
          <p:cNvPr id="5" name="4 CuadroTexto"/>
          <p:cNvSpPr txBox="1"/>
          <p:nvPr/>
        </p:nvSpPr>
        <p:spPr>
          <a:xfrm>
            <a:off x="3143240" y="1357304"/>
            <a:ext cx="2143140" cy="523220"/>
          </a:xfrm>
          <a:prstGeom prst="rect">
            <a:avLst/>
          </a:prstGeom>
          <a:noFill/>
        </p:spPr>
        <p:txBody>
          <a:bodyPr wrap="square" rtlCol="0">
            <a:spAutoFit/>
          </a:bodyPr>
          <a:lstStyle/>
          <a:p>
            <a:r>
              <a:rPr lang="es-ES" sz="1400" b="1" dirty="0" smtClean="0">
                <a:solidFill>
                  <a:srgbClr val="002060"/>
                </a:solidFill>
              </a:rPr>
              <a:t>Galápagos tiene 25.244 habitantes, censo de 2015</a:t>
            </a:r>
            <a:endParaRPr lang="es-ES" sz="14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acolmo\Pictures\GALAPAGOS\407 - LOBOS MARINOS EN PLAYA ISLA SANTA FE.jpg"/>
          <p:cNvPicPr>
            <a:picLocks noGrp="1" noChangeAspect="1" noChangeArrowheads="1"/>
          </p:cNvPicPr>
          <p:nvPr>
            <p:ph idx="1"/>
          </p:nvPr>
        </p:nvPicPr>
        <p:blipFill>
          <a:blip r:embed="rId2"/>
          <a:srcRect/>
          <a:stretch>
            <a:fillRect/>
          </a:stretch>
        </p:blipFill>
        <p:spPr bwMode="auto">
          <a:xfrm>
            <a:off x="1142976" y="0"/>
            <a:ext cx="6862347" cy="5148047"/>
          </a:xfrm>
          <a:prstGeom prst="rect">
            <a:avLst/>
          </a:prstGeom>
          <a:noFill/>
        </p:spPr>
      </p:pic>
      <p:sp>
        <p:nvSpPr>
          <p:cNvPr id="4" name="3 CuadroTexto"/>
          <p:cNvSpPr txBox="1"/>
          <p:nvPr/>
        </p:nvSpPr>
        <p:spPr>
          <a:xfrm>
            <a:off x="3357554" y="642924"/>
            <a:ext cx="2152833" cy="276999"/>
          </a:xfrm>
          <a:prstGeom prst="rect">
            <a:avLst/>
          </a:prstGeom>
          <a:noFill/>
        </p:spPr>
        <p:txBody>
          <a:bodyPr wrap="none" rtlCol="0">
            <a:spAutoFit/>
          </a:bodyPr>
          <a:lstStyle/>
          <a:p>
            <a:r>
              <a:rPr lang="es-ES" sz="1200" b="1" dirty="0" smtClean="0">
                <a:solidFill>
                  <a:srgbClr val="002060"/>
                </a:solidFill>
              </a:rPr>
              <a:t>Lobos marinos en Isla Santa </a:t>
            </a:r>
            <a:r>
              <a:rPr lang="es-ES" sz="1200" b="1" dirty="0" err="1" smtClean="0">
                <a:solidFill>
                  <a:srgbClr val="002060"/>
                </a:solidFill>
              </a:rPr>
              <a:t>Fé</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99CC"/>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C:\Users\Pacolmo\Pictures\GALAPAGOS\20c52b50b25e93f5446a2d07591d5acc.jpg"/>
          <p:cNvPicPr>
            <a:picLocks noGrp="1" noChangeAspect="1" noChangeArrowheads="1"/>
          </p:cNvPicPr>
          <p:nvPr>
            <p:ph idx="1"/>
          </p:nvPr>
        </p:nvPicPr>
        <p:blipFill>
          <a:blip r:embed="rId2"/>
          <a:srcRect/>
          <a:stretch>
            <a:fillRect/>
          </a:stretch>
        </p:blipFill>
        <p:spPr bwMode="auto">
          <a:xfrm>
            <a:off x="1142976" y="0"/>
            <a:ext cx="6862347" cy="5148047"/>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8434" name="Picture 2" descr="C:\Users\Pacolmo\Pictures\GALAPAGOS\snorkelingO.jpg"/>
          <p:cNvPicPr>
            <a:picLocks noGrp="1" noChangeAspect="1" noChangeArrowheads="1"/>
          </p:cNvPicPr>
          <p:nvPr>
            <p:ph idx="1"/>
          </p:nvPr>
        </p:nvPicPr>
        <p:blipFill>
          <a:blip r:embed="rId2"/>
          <a:srcRect/>
          <a:stretch>
            <a:fillRect/>
          </a:stretch>
        </p:blipFill>
        <p:spPr bwMode="auto">
          <a:xfrm>
            <a:off x="714348" y="0"/>
            <a:ext cx="7810573" cy="5164542"/>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C:\Users\Pacolmo\Pictures\GALAPAGOS\800px-GalapagosTortoiseTourists.jpg"/>
          <p:cNvPicPr>
            <a:picLocks noGrp="1" noChangeAspect="1" noChangeArrowheads="1"/>
          </p:cNvPicPr>
          <p:nvPr>
            <p:ph idx="1"/>
          </p:nvPr>
        </p:nvPicPr>
        <p:blipFill>
          <a:blip r:embed="rId2"/>
          <a:srcRect/>
          <a:stretch>
            <a:fillRect/>
          </a:stretch>
        </p:blipFill>
        <p:spPr bwMode="auto">
          <a:xfrm>
            <a:off x="1142976" y="-3984"/>
            <a:ext cx="6863312" cy="514748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C:\Users\Pacolmo\Pictures\GALAPAGOS\4641e9b649c7e2cb8b2e9728fbbc947b.jpg"/>
          <p:cNvPicPr>
            <a:picLocks noGrp="1" noChangeAspect="1" noChangeArrowheads="1"/>
          </p:cNvPicPr>
          <p:nvPr>
            <p:ph idx="1"/>
          </p:nvPr>
        </p:nvPicPr>
        <p:blipFill>
          <a:blip r:embed="rId2"/>
          <a:srcRect/>
          <a:stretch>
            <a:fillRect/>
          </a:stretch>
        </p:blipFill>
        <p:spPr bwMode="auto">
          <a:xfrm>
            <a:off x="642910" y="-30218"/>
            <a:ext cx="7792912" cy="5173718"/>
          </a:xfrm>
          <a:prstGeom prst="rect">
            <a:avLst/>
          </a:prstGeom>
          <a:noFill/>
        </p:spPr>
      </p:pic>
      <p:sp>
        <p:nvSpPr>
          <p:cNvPr id="4" name="3 CuadroTexto"/>
          <p:cNvSpPr txBox="1"/>
          <p:nvPr/>
        </p:nvSpPr>
        <p:spPr>
          <a:xfrm>
            <a:off x="3857620" y="357172"/>
            <a:ext cx="1172757" cy="276999"/>
          </a:xfrm>
          <a:prstGeom prst="rect">
            <a:avLst/>
          </a:prstGeom>
          <a:noFill/>
        </p:spPr>
        <p:txBody>
          <a:bodyPr wrap="none" rtlCol="0">
            <a:spAutoFit/>
          </a:bodyPr>
          <a:lstStyle/>
          <a:p>
            <a:r>
              <a:rPr lang="es-ES" sz="1200" b="1" dirty="0" smtClean="0">
                <a:solidFill>
                  <a:srgbClr val="002060"/>
                </a:solidFill>
              </a:rPr>
              <a:t>Tortuga gigante</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7410" name="Picture 2" descr="C:\Users\Pacolmo\Pictures\GALAPAGOS\tortugas-gigantes-galapagos-4.jpg"/>
          <p:cNvPicPr>
            <a:picLocks noGrp="1" noChangeAspect="1" noChangeArrowheads="1"/>
          </p:cNvPicPr>
          <p:nvPr>
            <p:ph idx="1"/>
          </p:nvPr>
        </p:nvPicPr>
        <p:blipFill>
          <a:blip r:embed="rId2"/>
          <a:srcRect/>
          <a:stretch>
            <a:fillRect/>
          </a:stretch>
        </p:blipFill>
        <p:spPr bwMode="auto">
          <a:xfrm>
            <a:off x="714348" y="0"/>
            <a:ext cx="7670773" cy="515249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C:\Users\Pacolmo\Pictures\GALAPAGOS\015247-Rubus-niveus.jpg"/>
          <p:cNvPicPr>
            <a:picLocks noGrp="1" noChangeAspect="1" noChangeArrowheads="1"/>
          </p:cNvPicPr>
          <p:nvPr>
            <p:ph idx="1"/>
          </p:nvPr>
        </p:nvPicPr>
        <p:blipFill>
          <a:blip r:embed="rId2"/>
          <a:srcRect/>
          <a:stretch>
            <a:fillRect/>
          </a:stretch>
        </p:blipFill>
        <p:spPr bwMode="auto">
          <a:xfrm>
            <a:off x="1071538" y="0"/>
            <a:ext cx="7072362" cy="5148047"/>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C:\Users\Pacolmo\Pictures\GALAPAGOS\isla_san_cristobal_ecuador_05.jpg"/>
          <p:cNvPicPr>
            <a:picLocks noGrp="1" noChangeAspect="1" noChangeArrowheads="1"/>
          </p:cNvPicPr>
          <p:nvPr>
            <p:ph idx="1"/>
          </p:nvPr>
        </p:nvPicPr>
        <p:blipFill>
          <a:blip r:embed="rId2"/>
          <a:srcRect/>
          <a:stretch>
            <a:fillRect/>
          </a:stretch>
        </p:blipFill>
        <p:spPr bwMode="auto">
          <a:xfrm>
            <a:off x="-1143" y="0"/>
            <a:ext cx="9145143" cy="5143500"/>
          </a:xfrm>
          <a:prstGeom prst="rect">
            <a:avLst/>
          </a:prstGeom>
          <a:noFill/>
        </p:spPr>
      </p:pic>
      <p:sp>
        <p:nvSpPr>
          <p:cNvPr id="4" name="3 CuadroTexto"/>
          <p:cNvSpPr txBox="1"/>
          <p:nvPr/>
        </p:nvSpPr>
        <p:spPr>
          <a:xfrm>
            <a:off x="3428992" y="428610"/>
            <a:ext cx="1268296" cy="276999"/>
          </a:xfrm>
          <a:prstGeom prst="rect">
            <a:avLst/>
          </a:prstGeom>
          <a:noFill/>
        </p:spPr>
        <p:txBody>
          <a:bodyPr wrap="none" rtlCol="0">
            <a:spAutoFit/>
          </a:bodyPr>
          <a:lstStyle/>
          <a:p>
            <a:r>
              <a:rPr lang="es-ES" sz="1200" b="1" dirty="0" smtClean="0">
                <a:solidFill>
                  <a:srgbClr val="002060"/>
                </a:solidFill>
              </a:rPr>
              <a:t>Isla San </a:t>
            </a:r>
            <a:r>
              <a:rPr lang="es-ES" sz="1200" b="1" dirty="0" err="1" smtClean="0">
                <a:solidFill>
                  <a:srgbClr val="002060"/>
                </a:solidFill>
              </a:rPr>
              <a:t>Cristobal</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2678.jpg"/>
          <p:cNvPicPr>
            <a:picLocks noGrp="1" noChangeAspect="1" noChangeArrowheads="1"/>
          </p:cNvPicPr>
          <p:nvPr>
            <p:ph idx="1"/>
          </p:nvPr>
        </p:nvPicPr>
        <p:blipFill>
          <a:blip r:embed="rId2"/>
          <a:srcRect/>
          <a:stretch>
            <a:fillRect/>
          </a:stretch>
        </p:blipFill>
        <p:spPr bwMode="auto">
          <a:xfrm>
            <a:off x="642910" y="-22601"/>
            <a:ext cx="7858180" cy="5166101"/>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42" name="Picture 2" descr="C:\Users\Pacolmo\Pictures\GALAPAGOS\Ship_Wreck_bay_at_sunset_San_Cristobal_Galapagos_Islands_in_2013.jpg"/>
          <p:cNvPicPr>
            <a:picLocks noGrp="1" noChangeAspect="1" noChangeArrowheads="1"/>
          </p:cNvPicPr>
          <p:nvPr>
            <p:ph idx="1"/>
          </p:nvPr>
        </p:nvPicPr>
        <p:blipFill>
          <a:blip r:embed="rId2"/>
          <a:srcRect/>
          <a:stretch>
            <a:fillRect/>
          </a:stretch>
        </p:blipFill>
        <p:spPr bwMode="auto">
          <a:xfrm>
            <a:off x="1142976" y="0"/>
            <a:ext cx="6951167" cy="5191312"/>
          </a:xfrm>
          <a:prstGeom prst="rect">
            <a:avLst/>
          </a:prstGeom>
          <a:ln w="228600" cap="sq" cmpd="thickThin">
            <a:solidFill>
              <a:srgbClr val="FFC000"/>
            </a:solidFill>
            <a:prstDash val="solid"/>
            <a:miter lim="800000"/>
          </a:ln>
          <a:effectLst>
            <a:innerShdw blurRad="76200">
              <a:srgbClr val="000000"/>
            </a:innerShdw>
          </a:effectLst>
        </p:spPr>
      </p:pic>
      <p:sp>
        <p:nvSpPr>
          <p:cNvPr id="4" name="3 CuadroTexto"/>
          <p:cNvSpPr txBox="1"/>
          <p:nvPr/>
        </p:nvSpPr>
        <p:spPr>
          <a:xfrm>
            <a:off x="3929058" y="571486"/>
            <a:ext cx="1268296" cy="276999"/>
          </a:xfrm>
          <a:prstGeom prst="rect">
            <a:avLst/>
          </a:prstGeom>
          <a:noFill/>
        </p:spPr>
        <p:txBody>
          <a:bodyPr wrap="none" rtlCol="0">
            <a:spAutoFit/>
          </a:bodyPr>
          <a:lstStyle/>
          <a:p>
            <a:r>
              <a:rPr lang="es-ES" sz="1200" b="1" dirty="0" smtClean="0">
                <a:solidFill>
                  <a:srgbClr val="002060"/>
                </a:solidFill>
              </a:rPr>
              <a:t>Isla San </a:t>
            </a:r>
            <a:r>
              <a:rPr lang="es-ES" sz="1200" b="1" dirty="0" err="1" smtClean="0">
                <a:solidFill>
                  <a:srgbClr val="002060"/>
                </a:solidFill>
              </a:rPr>
              <a:t>Cristobal</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C:\Users\Pacolmo\Pictures\GALAPAGOS\20686.jpg"/>
          <p:cNvPicPr>
            <a:picLocks noGrp="1" noChangeAspect="1" noChangeArrowheads="1"/>
          </p:cNvPicPr>
          <p:nvPr>
            <p:ph idx="1"/>
          </p:nvPr>
        </p:nvPicPr>
        <p:blipFill>
          <a:blip r:embed="rId2"/>
          <a:srcRect/>
          <a:stretch>
            <a:fillRect/>
          </a:stretch>
        </p:blipFill>
        <p:spPr bwMode="auto">
          <a:xfrm>
            <a:off x="642910" y="0"/>
            <a:ext cx="7797982" cy="5171076"/>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8194" name="Picture 2" descr="C:\Users\Pacolmo\Pictures\GALAPAGOS\070109GalapagosDay2Part166.jpg"/>
          <p:cNvPicPr>
            <a:picLocks noGrp="1" noChangeAspect="1" noChangeArrowheads="1"/>
          </p:cNvPicPr>
          <p:nvPr>
            <p:ph idx="1"/>
          </p:nvPr>
        </p:nvPicPr>
        <p:blipFill>
          <a:blip r:embed="rId2"/>
          <a:srcRect/>
          <a:stretch>
            <a:fillRect/>
          </a:stretch>
        </p:blipFill>
        <p:spPr bwMode="auto">
          <a:xfrm>
            <a:off x="0" y="-214332"/>
            <a:ext cx="9143999" cy="535783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9218" name="Picture 2" descr="C:\Users\Pacolmo\Pictures\GALAPAGOS\06022015textogalapagos.jpg"/>
          <p:cNvPicPr>
            <a:picLocks noGrp="1" noChangeAspect="1" noChangeArrowheads="1"/>
          </p:cNvPicPr>
          <p:nvPr>
            <p:ph idx="1"/>
          </p:nvPr>
        </p:nvPicPr>
        <p:blipFill>
          <a:blip r:embed="rId2"/>
          <a:srcRect/>
          <a:stretch>
            <a:fillRect/>
          </a:stretch>
        </p:blipFill>
        <p:spPr bwMode="auto">
          <a:xfrm>
            <a:off x="714348" y="0"/>
            <a:ext cx="7726544" cy="512370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1266" name="Picture 2" descr="C:\Users\Pacolmo\Pictures\GALAPAGOS\galapagos-14.jpg"/>
          <p:cNvPicPr>
            <a:picLocks noGrp="1" noChangeAspect="1" noChangeArrowheads="1"/>
          </p:cNvPicPr>
          <p:nvPr>
            <p:ph idx="1"/>
          </p:nvPr>
        </p:nvPicPr>
        <p:blipFill>
          <a:blip r:embed="rId2"/>
          <a:srcRect/>
          <a:stretch>
            <a:fillRect/>
          </a:stretch>
        </p:blipFill>
        <p:spPr bwMode="auto">
          <a:xfrm>
            <a:off x="714348" y="8844"/>
            <a:ext cx="7705157" cy="5134656"/>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1266" name="Picture 2" descr="C:\Users\Pacolmo\Pictures\GALAPAGOS\6251718.jpg"/>
          <p:cNvPicPr>
            <a:picLocks noGrp="1" noChangeAspect="1" noChangeArrowheads="1"/>
          </p:cNvPicPr>
          <p:nvPr>
            <p:ph idx="1"/>
          </p:nvPr>
        </p:nvPicPr>
        <p:blipFill>
          <a:blip r:embed="rId2"/>
          <a:srcRect/>
          <a:stretch>
            <a:fillRect/>
          </a:stretch>
        </p:blipFill>
        <p:spPr bwMode="auto">
          <a:xfrm>
            <a:off x="714348" y="0"/>
            <a:ext cx="7786742" cy="515337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C:\Users\Pacolmo\Pictures\GALAPAGOS\leti playa.JPG"/>
          <p:cNvPicPr>
            <a:picLocks noGrp="1" noChangeAspect="1" noChangeArrowheads="1"/>
          </p:cNvPicPr>
          <p:nvPr>
            <p:ph idx="1"/>
          </p:nvPr>
        </p:nvPicPr>
        <p:blipFill>
          <a:blip r:embed="rId2"/>
          <a:srcRect/>
          <a:stretch>
            <a:fillRect/>
          </a:stretch>
        </p:blipFill>
        <p:spPr bwMode="auto">
          <a:xfrm>
            <a:off x="1214414" y="3226"/>
            <a:ext cx="6851985" cy="514027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2290" name="Picture 2" descr="C:\Users\Pacolmo\Pictures\GALAPAGOS\8979943.jpg"/>
          <p:cNvPicPr>
            <a:picLocks noGrp="1" noChangeAspect="1" noChangeArrowheads="1"/>
          </p:cNvPicPr>
          <p:nvPr>
            <p:ph idx="1"/>
          </p:nvPr>
        </p:nvPicPr>
        <p:blipFill>
          <a:blip r:embed="rId2"/>
          <a:srcRect/>
          <a:stretch>
            <a:fillRect/>
          </a:stretch>
        </p:blipFill>
        <p:spPr bwMode="auto">
          <a:xfrm>
            <a:off x="428596" y="0"/>
            <a:ext cx="8278838" cy="517427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C:\Users\Pacolmo\Pictures\GALAPAGOS\GALÁPAGOS-PAISAJES172-Galápagos el mejor destino para el buceo.jpg"/>
          <p:cNvPicPr>
            <a:picLocks noGrp="1" noChangeAspect="1" noChangeArrowheads="1"/>
          </p:cNvPicPr>
          <p:nvPr>
            <p:ph idx="1"/>
          </p:nvPr>
        </p:nvPicPr>
        <p:blipFill>
          <a:blip r:embed="rId2"/>
          <a:srcRect/>
          <a:stretch>
            <a:fillRect/>
          </a:stretch>
        </p:blipFill>
        <p:spPr bwMode="auto">
          <a:xfrm>
            <a:off x="857224" y="19185"/>
            <a:ext cx="7396606" cy="5124315"/>
          </a:xfrm>
          <a:prstGeom prst="rect">
            <a:avLst/>
          </a:prstGeom>
          <a:noFill/>
        </p:spPr>
      </p:pic>
      <p:sp>
        <p:nvSpPr>
          <p:cNvPr id="5" name="4 CuadroTexto"/>
          <p:cNvSpPr txBox="1"/>
          <p:nvPr/>
        </p:nvSpPr>
        <p:spPr>
          <a:xfrm>
            <a:off x="1214414" y="857238"/>
            <a:ext cx="1643074" cy="738664"/>
          </a:xfrm>
          <a:prstGeom prst="rect">
            <a:avLst/>
          </a:prstGeom>
          <a:noFill/>
        </p:spPr>
        <p:txBody>
          <a:bodyPr wrap="square" rtlCol="0">
            <a:spAutoFit/>
          </a:bodyPr>
          <a:lstStyle/>
          <a:p>
            <a:r>
              <a:rPr lang="es-ES" sz="1400" b="1" dirty="0" smtClean="0">
                <a:solidFill>
                  <a:schemeClr val="bg1"/>
                </a:solidFill>
              </a:rPr>
              <a:t>Galápagos, el mejor destino para bucear.</a:t>
            </a:r>
            <a:endParaRPr lang="es-ES" sz="1400" b="1" dirty="0">
              <a:solidFill>
                <a:schemeClr val="bg1"/>
              </a:solidFill>
            </a:endParaRPr>
          </a:p>
        </p:txBody>
      </p:sp>
    </p:spTree>
  </p:cSld>
  <p:clrMapOvr>
    <a:masterClrMapping/>
  </p:clrMapOvr>
  <p:transition spd="slow">
    <p:diamon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42" name="Picture 2" descr="C:\Users\Pacolmo\Pictures\GALAPAGOS\1024965.jpg"/>
          <p:cNvPicPr>
            <a:picLocks noGrp="1" noChangeAspect="1" noChangeArrowheads="1"/>
          </p:cNvPicPr>
          <p:nvPr>
            <p:ph idx="1"/>
          </p:nvPr>
        </p:nvPicPr>
        <p:blipFill>
          <a:blip r:embed="rId2"/>
          <a:srcRect/>
          <a:stretch>
            <a:fillRect/>
          </a:stretch>
        </p:blipFill>
        <p:spPr bwMode="auto">
          <a:xfrm>
            <a:off x="0" y="0"/>
            <a:ext cx="9250071" cy="516369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3314" name="Picture 2" descr="C:\Users\Pacolmo\Pictures\GALAPAGOS\28492352.jpg"/>
          <p:cNvPicPr>
            <a:picLocks noGrp="1" noChangeAspect="1" noChangeArrowheads="1"/>
          </p:cNvPicPr>
          <p:nvPr>
            <p:ph idx="1"/>
          </p:nvPr>
        </p:nvPicPr>
        <p:blipFill>
          <a:blip r:embed="rId2"/>
          <a:srcRect/>
          <a:stretch>
            <a:fillRect/>
          </a:stretch>
        </p:blipFill>
        <p:spPr bwMode="auto">
          <a:xfrm>
            <a:off x="642910" y="0"/>
            <a:ext cx="7835646" cy="5151641"/>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4338" name="Picture 2" descr="C:\Users\Pacolmo\Pictures\GALAPAGOS\1321968040.jpg"/>
          <p:cNvPicPr>
            <a:picLocks noGrp="1" noChangeAspect="1" noChangeArrowheads="1"/>
          </p:cNvPicPr>
          <p:nvPr>
            <p:ph idx="1"/>
          </p:nvPr>
        </p:nvPicPr>
        <p:blipFill>
          <a:blip r:embed="rId2"/>
          <a:srcRect/>
          <a:stretch>
            <a:fillRect/>
          </a:stretch>
        </p:blipFill>
        <p:spPr bwMode="auto">
          <a:xfrm>
            <a:off x="642910" y="0"/>
            <a:ext cx="7827685" cy="521610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5362" name="Picture 2" descr="C:\Users\Pacolmo\Pictures\GALAPAGOS\14959785856_bcf8c47c12_o.jpg"/>
          <p:cNvPicPr>
            <a:picLocks noGrp="1" noChangeAspect="1" noChangeArrowheads="1"/>
          </p:cNvPicPr>
          <p:nvPr>
            <p:ph idx="1"/>
          </p:nvPr>
        </p:nvPicPr>
        <p:blipFill>
          <a:blip r:embed="rId2"/>
          <a:srcRect/>
          <a:stretch>
            <a:fillRect/>
          </a:stretch>
        </p:blipFill>
        <p:spPr bwMode="auto">
          <a:xfrm>
            <a:off x="1071538" y="0"/>
            <a:ext cx="6929485" cy="519841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C:\Users\Pacolmo\Pictures\GALAPAGOS\islas-de-galapagos-2-073-1.jpg"/>
          <p:cNvPicPr>
            <a:picLocks noGrp="1" noChangeAspect="1" noChangeArrowheads="1"/>
          </p:cNvPicPr>
          <p:nvPr>
            <p:ph idx="1"/>
          </p:nvPr>
        </p:nvPicPr>
        <p:blipFill>
          <a:blip r:embed="rId2"/>
          <a:srcRect/>
          <a:stretch>
            <a:fillRect/>
          </a:stretch>
        </p:blipFill>
        <p:spPr bwMode="auto">
          <a:xfrm>
            <a:off x="714348" y="0"/>
            <a:ext cx="7715251" cy="514350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C:\Users\Pacolmo\Pictures\GALAPAGOS\15304014765_e8e20caf93_z-82 toneladas de residuos reciclables evacuados de Galápagos.jpg"/>
          <p:cNvPicPr>
            <a:picLocks noGrp="1" noChangeAspect="1" noChangeArrowheads="1"/>
          </p:cNvPicPr>
          <p:nvPr>
            <p:ph idx="1"/>
          </p:nvPr>
        </p:nvPicPr>
        <p:blipFill>
          <a:blip r:embed="rId2"/>
          <a:srcRect/>
          <a:stretch>
            <a:fillRect/>
          </a:stretch>
        </p:blipFill>
        <p:spPr bwMode="auto">
          <a:xfrm>
            <a:off x="714348" y="0"/>
            <a:ext cx="7706678" cy="5143500"/>
          </a:xfrm>
          <a:prstGeom prst="rect">
            <a:avLst/>
          </a:prstGeom>
          <a:noFill/>
        </p:spPr>
      </p:pic>
      <p:sp>
        <p:nvSpPr>
          <p:cNvPr id="5" name="4 CuadroTexto"/>
          <p:cNvSpPr txBox="1"/>
          <p:nvPr/>
        </p:nvSpPr>
        <p:spPr>
          <a:xfrm>
            <a:off x="2500298" y="285734"/>
            <a:ext cx="3500462" cy="523220"/>
          </a:xfrm>
          <a:prstGeom prst="rect">
            <a:avLst/>
          </a:prstGeom>
          <a:noFill/>
        </p:spPr>
        <p:txBody>
          <a:bodyPr wrap="square" rtlCol="0">
            <a:spAutoFit/>
          </a:bodyPr>
          <a:lstStyle/>
          <a:p>
            <a:r>
              <a:rPr lang="es-ES" sz="1400" b="1" dirty="0" smtClean="0"/>
              <a:t>82 toneladas de residuos reciclables evacuados de Galápagos.</a:t>
            </a:r>
            <a:endParaRPr lang="es-ES" sz="1400" b="1" dirty="0"/>
          </a:p>
        </p:txBody>
      </p:sp>
    </p:spTree>
  </p:cSld>
  <p:clrMapOvr>
    <a:masterClrMapping/>
  </p:clrMapOvr>
  <p:transition spd="slow">
    <p:diamond/>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9218" name="Picture 2" descr="C:\Users\Pacolmo\Pictures\GALAPAGOS\nepogoda_na_more_1600.jpg"/>
          <p:cNvPicPr>
            <a:picLocks noGrp="1" noChangeAspect="1" noChangeArrowheads="1"/>
          </p:cNvPicPr>
          <p:nvPr>
            <p:ph idx="1"/>
          </p:nvPr>
        </p:nvPicPr>
        <p:blipFill>
          <a:blip r:embed="rId2"/>
          <a:srcRect/>
          <a:stretch>
            <a:fillRect/>
          </a:stretch>
        </p:blipFill>
        <p:spPr bwMode="auto">
          <a:xfrm>
            <a:off x="1142976" y="0"/>
            <a:ext cx="6858047" cy="5144821"/>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C:\Users\Pacolmo\Pictures\GALAPAGOS\las-islas-galapagos-naturaleza-viva-4.jpg"/>
          <p:cNvPicPr>
            <a:picLocks noGrp="1" noChangeAspect="1" noChangeArrowheads="1"/>
          </p:cNvPicPr>
          <p:nvPr>
            <p:ph idx="1"/>
          </p:nvPr>
        </p:nvPicPr>
        <p:blipFill>
          <a:blip r:embed="rId2"/>
          <a:srcRect/>
          <a:stretch>
            <a:fillRect/>
          </a:stretch>
        </p:blipFill>
        <p:spPr bwMode="auto">
          <a:xfrm>
            <a:off x="785786" y="0"/>
            <a:ext cx="7707756" cy="5133319"/>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1266" name="Picture 2" descr="C:\Users\Pacolmo\Pictures\GALAPAGOS\Sally_lightfoot_crab_2a.jpg"/>
          <p:cNvPicPr>
            <a:picLocks noGrp="1" noChangeAspect="1" noChangeArrowheads="1"/>
          </p:cNvPicPr>
          <p:nvPr>
            <p:ph idx="1"/>
          </p:nvPr>
        </p:nvPicPr>
        <p:blipFill>
          <a:blip r:embed="rId2"/>
          <a:srcRect/>
          <a:stretch>
            <a:fillRect/>
          </a:stretch>
        </p:blipFill>
        <p:spPr bwMode="auto">
          <a:xfrm>
            <a:off x="1142976" y="0"/>
            <a:ext cx="6862347" cy="5148047"/>
          </a:xfrm>
          <a:prstGeom prst="rect">
            <a:avLst/>
          </a:prstGeom>
          <a:ln w="228600" cap="sq" cmpd="thickThin">
            <a:solidFill>
              <a:srgbClr val="FF0000"/>
            </a:solidFill>
            <a:prstDash val="solid"/>
            <a:miter lim="800000"/>
          </a:ln>
          <a:effectLst>
            <a:innerShdw blurRad="76200">
              <a:srgbClr val="000000"/>
            </a:innerShdw>
          </a:effectLst>
        </p:spPr>
      </p:pic>
    </p:spTree>
  </p:cSld>
  <p:clrMapOvr>
    <a:masterClrMapping/>
  </p:clrMapOvr>
  <p:transition spd="slow">
    <p:diamon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C:\Users\Pacolmo\Pictures\GALAPAGOS\galapagos999ntral.jpg"/>
          <p:cNvPicPr>
            <a:picLocks noGrp="1" noChangeAspect="1" noChangeArrowheads="1"/>
          </p:cNvPicPr>
          <p:nvPr>
            <p:ph idx="1"/>
          </p:nvPr>
        </p:nvPicPr>
        <p:blipFill>
          <a:blip r:embed="rId2"/>
          <a:srcRect/>
          <a:stretch>
            <a:fillRect/>
          </a:stretch>
        </p:blipFill>
        <p:spPr bwMode="auto">
          <a:xfrm>
            <a:off x="642910" y="-33623"/>
            <a:ext cx="7786394" cy="517712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accent6">
            <a:lumMod val="50000"/>
            <a:alpha val="79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C:\Users\Pacolmo\Pictures\GALAPAGOS\galapagos337.jpg"/>
          <p:cNvPicPr>
            <a:picLocks noGrp="1" noChangeAspect="1" noChangeArrowheads="1"/>
          </p:cNvPicPr>
          <p:nvPr>
            <p:ph idx="1"/>
          </p:nvPr>
        </p:nvPicPr>
        <p:blipFill>
          <a:blip r:embed="rId2"/>
          <a:srcRect/>
          <a:stretch>
            <a:fillRect/>
          </a:stretch>
        </p:blipFill>
        <p:spPr bwMode="auto">
          <a:xfrm>
            <a:off x="500034" y="-95286"/>
            <a:ext cx="8072494" cy="5381662"/>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C:\Users\Pacolmo\Pictures\GALAPAGOS\Grapsus_grapsus_Galapagos_Islands.jpg"/>
          <p:cNvPicPr>
            <a:picLocks noGrp="1" noChangeAspect="1" noChangeArrowheads="1"/>
          </p:cNvPicPr>
          <p:nvPr>
            <p:ph idx="1"/>
          </p:nvPr>
        </p:nvPicPr>
        <p:blipFill>
          <a:blip r:embed="rId2"/>
          <a:srcRect/>
          <a:stretch>
            <a:fillRect/>
          </a:stretch>
        </p:blipFill>
        <p:spPr bwMode="auto">
          <a:xfrm>
            <a:off x="714348" y="0"/>
            <a:ext cx="7786394" cy="5177123"/>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42" name="Picture 2" descr="C:\Users\Pacolmo\Pictures\GALAPAGOS\Iguana-terrestre-de-las-Galpagos-C.jpg"/>
          <p:cNvPicPr>
            <a:picLocks noGrp="1" noChangeAspect="1" noChangeArrowheads="1"/>
          </p:cNvPicPr>
          <p:nvPr>
            <p:ph idx="1"/>
          </p:nvPr>
        </p:nvPicPr>
        <p:blipFill>
          <a:blip r:embed="rId2"/>
          <a:srcRect/>
          <a:stretch>
            <a:fillRect/>
          </a:stretch>
        </p:blipFill>
        <p:spPr bwMode="auto">
          <a:xfrm>
            <a:off x="0" y="0"/>
            <a:ext cx="9144000" cy="513707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8194" name="Picture 2" descr="C:\Users\Pacolmo\Pictures\GALAPAGOS\MG_8141_X1-1200.jpg"/>
          <p:cNvPicPr>
            <a:picLocks noGrp="1" noChangeAspect="1" noChangeArrowheads="1"/>
          </p:cNvPicPr>
          <p:nvPr>
            <p:ph idx="1"/>
          </p:nvPr>
        </p:nvPicPr>
        <p:blipFill>
          <a:blip r:embed="rId2"/>
          <a:srcRect/>
          <a:stretch>
            <a:fillRect/>
          </a:stretch>
        </p:blipFill>
        <p:spPr bwMode="auto">
          <a:xfrm>
            <a:off x="1071538" y="-8244"/>
            <a:ext cx="7019251" cy="5151744"/>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C:\Users\Pacolmo\Pictures\GALAPAGOS\galapagosweb4.jpg"/>
          <p:cNvPicPr>
            <a:picLocks noGrp="1" noChangeAspect="1" noChangeArrowheads="1"/>
          </p:cNvPicPr>
          <p:nvPr>
            <p:ph idx="1"/>
          </p:nvPr>
        </p:nvPicPr>
        <p:blipFill>
          <a:blip r:embed="rId2"/>
          <a:srcRect/>
          <a:stretch>
            <a:fillRect/>
          </a:stretch>
        </p:blipFill>
        <p:spPr bwMode="auto">
          <a:xfrm>
            <a:off x="1071538" y="0"/>
            <a:ext cx="7000924" cy="518587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3314" name="Picture 2" descr="C:\Users\Pacolmo\Pictures\GALAPAGOS\SURF-La Isla San Cristóbal es un destino potencial para realizar surf a escala mundial.jpg"/>
          <p:cNvPicPr>
            <a:picLocks noGrp="1" noChangeAspect="1" noChangeArrowheads="1"/>
          </p:cNvPicPr>
          <p:nvPr>
            <p:ph idx="1"/>
          </p:nvPr>
        </p:nvPicPr>
        <p:blipFill>
          <a:blip r:embed="rId2"/>
          <a:srcRect/>
          <a:stretch>
            <a:fillRect/>
          </a:stretch>
        </p:blipFill>
        <p:spPr bwMode="auto">
          <a:xfrm>
            <a:off x="0" y="0"/>
            <a:ext cx="9159965" cy="5133611"/>
          </a:xfrm>
          <a:prstGeom prst="rect">
            <a:avLst/>
          </a:prstGeom>
          <a:noFill/>
        </p:spPr>
      </p:pic>
      <p:sp>
        <p:nvSpPr>
          <p:cNvPr id="5" name="4 CuadroTexto"/>
          <p:cNvSpPr txBox="1"/>
          <p:nvPr/>
        </p:nvSpPr>
        <p:spPr>
          <a:xfrm>
            <a:off x="1571604" y="4000510"/>
            <a:ext cx="6029664" cy="307777"/>
          </a:xfrm>
          <a:prstGeom prst="rect">
            <a:avLst/>
          </a:prstGeom>
          <a:noFill/>
        </p:spPr>
        <p:txBody>
          <a:bodyPr wrap="none" rtlCol="0">
            <a:spAutoFit/>
          </a:bodyPr>
          <a:lstStyle/>
          <a:p>
            <a:r>
              <a:rPr lang="es-ES" sz="1400" b="1" dirty="0" smtClean="0">
                <a:solidFill>
                  <a:srgbClr val="002060"/>
                </a:solidFill>
              </a:rPr>
              <a:t>La isla San </a:t>
            </a:r>
            <a:r>
              <a:rPr lang="es-ES" sz="1400" b="1" dirty="0" err="1" smtClean="0">
                <a:solidFill>
                  <a:srgbClr val="002060"/>
                </a:solidFill>
              </a:rPr>
              <a:t>Cristobal</a:t>
            </a:r>
            <a:r>
              <a:rPr lang="es-ES" sz="1400" b="1" dirty="0" smtClean="0">
                <a:solidFill>
                  <a:srgbClr val="002060"/>
                </a:solidFill>
              </a:rPr>
              <a:t> es un destino potencial para realizar surf a escala mundial.</a:t>
            </a:r>
            <a:endParaRPr lang="es-ES" sz="14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C:\Users\Pacolmo\Pictures\GALAPAGOS\UTILIZADAS\La-Espanola-la-bella-playa-de-las-Islas-Galapagos-ecuatorianas1.jpg"/>
          <p:cNvPicPr>
            <a:picLocks noGrp="1" noChangeAspect="1" noChangeArrowheads="1"/>
          </p:cNvPicPr>
          <p:nvPr>
            <p:ph idx="1"/>
          </p:nvPr>
        </p:nvPicPr>
        <p:blipFill>
          <a:blip r:embed="rId2"/>
          <a:srcRect/>
          <a:stretch>
            <a:fillRect/>
          </a:stretch>
        </p:blipFill>
        <p:spPr bwMode="auto">
          <a:xfrm>
            <a:off x="9656" y="0"/>
            <a:ext cx="9134344" cy="5143500"/>
          </a:xfrm>
          <a:prstGeom prst="rect">
            <a:avLst/>
          </a:prstGeom>
          <a:noFill/>
        </p:spPr>
      </p:pic>
      <p:sp>
        <p:nvSpPr>
          <p:cNvPr id="5" name="4 CuadroTexto"/>
          <p:cNvSpPr txBox="1"/>
          <p:nvPr/>
        </p:nvSpPr>
        <p:spPr>
          <a:xfrm>
            <a:off x="3571868" y="2571750"/>
            <a:ext cx="1188146" cy="276999"/>
          </a:xfrm>
          <a:prstGeom prst="rect">
            <a:avLst/>
          </a:prstGeom>
          <a:noFill/>
        </p:spPr>
        <p:txBody>
          <a:bodyPr wrap="none" rtlCol="0">
            <a:spAutoFit/>
          </a:bodyPr>
          <a:lstStyle/>
          <a:p>
            <a:r>
              <a:rPr lang="es-ES" sz="1200" b="1" dirty="0" smtClean="0">
                <a:solidFill>
                  <a:srgbClr val="002060"/>
                </a:solidFill>
              </a:rPr>
              <a:t>Isla </a:t>
            </a:r>
            <a:r>
              <a:rPr lang="es-ES" sz="1200" b="1" dirty="0" smtClean="0">
                <a:solidFill>
                  <a:srgbClr val="002060"/>
                </a:solidFill>
              </a:rPr>
              <a:t>La </a:t>
            </a:r>
            <a:r>
              <a:rPr lang="es-ES" sz="1200" b="1" dirty="0" smtClean="0">
                <a:solidFill>
                  <a:srgbClr val="002060"/>
                </a:solidFill>
              </a:rPr>
              <a:t>Española</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5362" name="Picture 2" descr="C:\Users\Pacolmo\Pictures\GALAPAGOS\turismogalapagos.jpg"/>
          <p:cNvPicPr>
            <a:picLocks noGrp="1" noChangeAspect="1" noChangeArrowheads="1"/>
          </p:cNvPicPr>
          <p:nvPr>
            <p:ph idx="1"/>
          </p:nvPr>
        </p:nvPicPr>
        <p:blipFill>
          <a:blip r:embed="rId2"/>
          <a:srcRect/>
          <a:stretch>
            <a:fillRect/>
          </a:stretch>
        </p:blipFill>
        <p:spPr bwMode="auto">
          <a:xfrm>
            <a:off x="500034" y="8280"/>
            <a:ext cx="8195812" cy="5135220"/>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2290" name="Picture 2" descr="C:\Users\Pacolmo\Pictures\GALAPAGOS\snorkel-galapagos-13.jpg"/>
          <p:cNvPicPr>
            <a:picLocks noGrp="1" noChangeAspect="1" noChangeArrowheads="1"/>
          </p:cNvPicPr>
          <p:nvPr>
            <p:ph idx="1"/>
          </p:nvPr>
        </p:nvPicPr>
        <p:blipFill>
          <a:blip r:embed="rId2"/>
          <a:srcRect/>
          <a:stretch>
            <a:fillRect/>
          </a:stretch>
        </p:blipFill>
        <p:spPr bwMode="auto">
          <a:xfrm>
            <a:off x="714348" y="7922"/>
            <a:ext cx="7703367" cy="5135578"/>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1" name="Picture 3" descr="C:\Users\Pacolmo\Pictures\GALAPAGOS\islas-de-galapagos-1-579.jpg"/>
          <p:cNvPicPr>
            <a:picLocks noGrp="1" noChangeAspect="1" noChangeArrowheads="1"/>
          </p:cNvPicPr>
          <p:nvPr>
            <p:ph idx="1"/>
          </p:nvPr>
        </p:nvPicPr>
        <p:blipFill>
          <a:blip r:embed="rId2"/>
          <a:srcRect/>
          <a:stretch>
            <a:fillRect/>
          </a:stretch>
        </p:blipFill>
        <p:spPr bwMode="auto">
          <a:xfrm>
            <a:off x="0" y="0"/>
            <a:ext cx="9144000" cy="5319715"/>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6386" name="Picture 2" descr="C:\Users\Pacolmo\Pictures\GALAPAGOS\Tortuga-Bay-Isla-Santa-Cruz-Isla-Galapagos-1024x682.jpg"/>
          <p:cNvPicPr>
            <a:picLocks noGrp="1" noChangeAspect="1" noChangeArrowheads="1"/>
          </p:cNvPicPr>
          <p:nvPr>
            <p:ph idx="1"/>
          </p:nvPr>
        </p:nvPicPr>
        <p:blipFill>
          <a:blip r:embed="rId2"/>
          <a:srcRect/>
          <a:stretch>
            <a:fillRect/>
          </a:stretch>
        </p:blipFill>
        <p:spPr bwMode="auto">
          <a:xfrm>
            <a:off x="714348" y="0"/>
            <a:ext cx="7715251" cy="5143500"/>
          </a:xfrm>
          <a:prstGeom prst="rect">
            <a:avLst/>
          </a:prstGeom>
          <a:noFill/>
        </p:spPr>
      </p:pic>
      <p:sp>
        <p:nvSpPr>
          <p:cNvPr id="4" name="3 CuadroTexto"/>
          <p:cNvSpPr txBox="1"/>
          <p:nvPr/>
        </p:nvSpPr>
        <p:spPr>
          <a:xfrm>
            <a:off x="3929058" y="571486"/>
            <a:ext cx="1108317" cy="276999"/>
          </a:xfrm>
          <a:prstGeom prst="rect">
            <a:avLst/>
          </a:prstGeom>
          <a:noFill/>
        </p:spPr>
        <p:txBody>
          <a:bodyPr wrap="none" rtlCol="0">
            <a:spAutoFit/>
          </a:bodyPr>
          <a:lstStyle/>
          <a:p>
            <a:r>
              <a:rPr lang="es-ES" sz="1200" b="1" dirty="0" smtClean="0">
                <a:solidFill>
                  <a:srgbClr val="002060"/>
                </a:solidFill>
              </a:rPr>
              <a:t>Isla Santa Cruz</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C:\Users\Pacolmo\Pictures\GALAPAGOS\islas-de-galapagos-1-040.jpg"/>
          <p:cNvPicPr>
            <a:picLocks noGrp="1" noChangeAspect="1" noChangeArrowheads="1"/>
          </p:cNvPicPr>
          <p:nvPr>
            <p:ph idx="1"/>
          </p:nvPr>
        </p:nvPicPr>
        <p:blipFill>
          <a:blip r:embed="rId2"/>
          <a:srcRect/>
          <a:stretch>
            <a:fillRect/>
          </a:stretch>
        </p:blipFill>
        <p:spPr bwMode="auto">
          <a:xfrm>
            <a:off x="642910" y="0"/>
            <a:ext cx="7857830" cy="5224621"/>
          </a:xfrm>
          <a:prstGeom prst="rect">
            <a:avLst/>
          </a:prstGeom>
          <a:noFill/>
        </p:spPr>
      </p:pic>
    </p:spTree>
  </p:cSld>
  <p:clrMapOvr>
    <a:masterClrMapping/>
  </p:clrMapOvr>
  <p:transition spd="slow">
    <p:diamond/>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9218" name="Picture 2" descr="C:\Users\Pacolmo\Pictures\GALAPAGOS\image76.jpg"/>
          <p:cNvPicPr>
            <a:picLocks noGrp="1" noChangeAspect="1" noChangeArrowheads="1"/>
          </p:cNvPicPr>
          <p:nvPr>
            <p:ph idx="1"/>
          </p:nvPr>
        </p:nvPicPr>
        <p:blipFill>
          <a:blip r:embed="rId2"/>
          <a:srcRect/>
          <a:stretch>
            <a:fillRect/>
          </a:stretch>
        </p:blipFill>
        <p:spPr bwMode="auto">
          <a:xfrm>
            <a:off x="714348" y="0"/>
            <a:ext cx="7699819" cy="5143500"/>
          </a:xfrm>
          <a:prstGeom prst="rect">
            <a:avLst/>
          </a:prstGeom>
          <a:noFill/>
        </p:spPr>
      </p:pic>
      <p:sp>
        <p:nvSpPr>
          <p:cNvPr id="4" name="3 CuadroTexto"/>
          <p:cNvSpPr txBox="1"/>
          <p:nvPr/>
        </p:nvSpPr>
        <p:spPr>
          <a:xfrm>
            <a:off x="928662" y="1643056"/>
            <a:ext cx="3429024" cy="1938992"/>
          </a:xfrm>
          <a:prstGeom prst="rect">
            <a:avLst/>
          </a:prstGeom>
          <a:noFill/>
        </p:spPr>
        <p:txBody>
          <a:bodyPr wrap="square" rtlCol="0">
            <a:spAutoFit/>
          </a:bodyPr>
          <a:lstStyle/>
          <a:p>
            <a:r>
              <a:rPr lang="es-ES" sz="1200" b="1" dirty="0" smtClean="0">
                <a:solidFill>
                  <a:srgbClr val="002060"/>
                </a:solidFill>
              </a:rPr>
              <a:t>Esta especie no es exclusiva de Las Galápagos, se encuentra en cualquier parte del mundo, es muy apreciada y querida, es de una gran belleza  e inteligencia y posee grandes dones, es muy apreciada por la humanidad. Su existencia data de miles de años A.C.</a:t>
            </a:r>
          </a:p>
          <a:p>
            <a:r>
              <a:rPr lang="es-ES" sz="1200" b="1" dirty="0" smtClean="0">
                <a:solidFill>
                  <a:srgbClr val="002060"/>
                </a:solidFill>
              </a:rPr>
              <a:t>Tiene en común con Las Galápagos que también es volcánica y cuando entra en erupción….</a:t>
            </a:r>
          </a:p>
          <a:p>
            <a:r>
              <a:rPr lang="es-ES" sz="1200" b="1" dirty="0" smtClean="0">
                <a:solidFill>
                  <a:srgbClr val="002060"/>
                </a:solidFill>
              </a:rPr>
              <a:t>¡¡¡ </a:t>
            </a:r>
            <a:r>
              <a:rPr lang="es-ES" sz="1200" b="1" dirty="0" err="1" smtClean="0">
                <a:solidFill>
                  <a:srgbClr val="002060"/>
                </a:solidFill>
              </a:rPr>
              <a:t>Ufffff</a:t>
            </a:r>
            <a:r>
              <a:rPr lang="es-ES" sz="1200" b="1" dirty="0" smtClean="0">
                <a:solidFill>
                  <a:srgbClr val="002060"/>
                </a:solidFill>
              </a:rPr>
              <a:t> !!! (en cualquier sentido).</a:t>
            </a:r>
          </a:p>
          <a:p>
            <a:r>
              <a:rPr lang="es-ES" sz="1200" b="1" dirty="0" err="1" smtClean="0">
                <a:solidFill>
                  <a:srgbClr val="002060"/>
                </a:solidFill>
              </a:rPr>
              <a:t>Pacolmo</a:t>
            </a:r>
            <a:endParaRPr lang="es-ES" sz="1200" b="1" dirty="0">
              <a:solidFill>
                <a:srgbClr val="002060"/>
              </a:solidFill>
            </a:endParaRPr>
          </a:p>
        </p:txBody>
      </p:sp>
    </p:spTree>
  </p:cSld>
  <p:clrMapOvr>
    <a:masterClrMapping/>
  </p:clrMapOvr>
  <p:transition spd="slow">
    <p:diamond/>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009999"/>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descr="C:\Users\Pacolmo\Pictures\GALAPAGOS\UTILIZADAS\islas-galapagos.jpg"/>
          <p:cNvPicPr>
            <a:picLocks noGrp="1" noChangeAspect="1" noChangeArrowheads="1"/>
          </p:cNvPicPr>
          <p:nvPr>
            <p:ph idx="1"/>
          </p:nvPr>
        </p:nvPicPr>
        <p:blipFill>
          <a:blip r:embed="rId2"/>
          <a:srcRect/>
          <a:stretch>
            <a:fillRect/>
          </a:stretch>
        </p:blipFill>
        <p:spPr bwMode="auto">
          <a:xfrm>
            <a:off x="1000100" y="0"/>
            <a:ext cx="7116970" cy="5188918"/>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spd="slow">
    <p:diamond/>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143000" y="1200150"/>
            <a:ext cx="6858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143000" y="1371600"/>
            <a:ext cx="6858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00" y="0"/>
            <a:ext cx="36576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143000" y="1428750"/>
            <a:ext cx="6858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000250" y="3543300"/>
            <a:ext cx="200025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2100" y="3143250"/>
            <a:ext cx="177165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71950" y="3657600"/>
            <a:ext cx="9144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3000" y="222885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3000" y="262890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3000" y="3028950"/>
            <a:ext cx="40005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3000" y="3429000"/>
            <a:ext cx="40005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515102"/>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1162</TotalTime>
  <Words>374</Words>
  <Application>Microsoft Office PowerPoint</Application>
  <PresentationFormat>Presentación en pantalla (16:9)</PresentationFormat>
  <Paragraphs>37</Paragraphs>
  <Slides>98</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98</vt:i4>
      </vt:variant>
    </vt:vector>
  </HeadingPairs>
  <TitlesOfParts>
    <vt:vector size="105" baseType="lpstr">
      <vt:lpstr>Arial</vt:lpstr>
      <vt:lpstr>Arial Unicode MS</vt:lpstr>
      <vt:lpstr>Brussels</vt:lpstr>
      <vt:lpstr>Calibri</vt:lpstr>
      <vt:lpstr>Kristen ITC</vt:lpstr>
      <vt:lpstr>Default Theme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Pacolmo</dc:creator>
  <cp:lastModifiedBy>Usuario de Windows</cp:lastModifiedBy>
  <cp:revision>124</cp:revision>
  <dcterms:created xsi:type="dcterms:W3CDTF">2017-06-23T00:25:42Z</dcterms:created>
  <dcterms:modified xsi:type="dcterms:W3CDTF">2017-08-15T02:44:11Z</dcterms:modified>
</cp:coreProperties>
</file>