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60" r:id="rId3"/>
    <p:sldId id="257" r:id="rId4"/>
    <p:sldId id="265" r:id="rId5"/>
    <p:sldId id="359" r:id="rId6"/>
    <p:sldId id="266" r:id="rId7"/>
    <p:sldId id="261" r:id="rId8"/>
    <p:sldId id="277" r:id="rId9"/>
    <p:sldId id="258" r:id="rId10"/>
    <p:sldId id="421" r:id="rId11"/>
    <p:sldId id="423" r:id="rId12"/>
    <p:sldId id="424" r:id="rId13"/>
    <p:sldId id="422" r:id="rId14"/>
    <p:sldId id="425" r:id="rId15"/>
    <p:sldId id="428" r:id="rId16"/>
    <p:sldId id="429" r:id="rId17"/>
    <p:sldId id="427" r:id="rId18"/>
    <p:sldId id="394" r:id="rId19"/>
    <p:sldId id="365" r:id="rId20"/>
    <p:sldId id="292" r:id="rId21"/>
    <p:sldId id="370" r:id="rId22"/>
    <p:sldId id="432" r:id="rId23"/>
    <p:sldId id="379" r:id="rId24"/>
    <p:sldId id="305" r:id="rId25"/>
    <p:sldId id="315" r:id="rId26"/>
    <p:sldId id="308" r:id="rId27"/>
    <p:sldId id="433" r:id="rId28"/>
    <p:sldId id="403" r:id="rId29"/>
    <p:sldId id="324" r:id="rId30"/>
    <p:sldId id="413" r:id="rId31"/>
    <p:sldId id="414" r:id="rId32"/>
    <p:sldId id="416" r:id="rId33"/>
    <p:sldId id="417" r:id="rId34"/>
    <p:sldId id="418" r:id="rId35"/>
    <p:sldId id="419" r:id="rId36"/>
    <p:sldId id="392" r:id="rId37"/>
    <p:sldId id="434" r:id="rId38"/>
    <p:sldId id="435" r:id="rId39"/>
    <p:sldId id="361" r:id="rId40"/>
    <p:sldId id="391" r:id="rId41"/>
    <p:sldId id="430" r:id="rId42"/>
    <p:sldId id="412" r:id="rId43"/>
    <p:sldId id="436" r:id="rId44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L4iC4r0bycPk1low86X4w==" hashData="c6qwu/jtGqK5gIqcWXTu8VqMY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208" autoAdjust="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3AA6A-49D5-4047-94EA-C83D636EED26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67B9D-E329-40B7-BAFE-4FFA0FD267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3041101"/>
      </p:ext>
    </p:extLst>
  </p:cSld>
  <p:clrMapOvr>
    <a:masterClrMapping/>
  </p:clrMapOvr>
  <p:transition spd="slow" advTm="4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2507B-41F3-4001-8112-07BD6B559FCA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2E186-04A1-4F34-9EC1-7571098EA0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7973088"/>
      </p:ext>
    </p:extLst>
  </p:cSld>
  <p:clrMapOvr>
    <a:masterClrMapping/>
  </p:clrMapOvr>
  <p:transition spd="slow" advTm="4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133DC-5422-449D-9FDF-8D06F58FD159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7C3E8-29B3-4A45-999C-54C559C82A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69874"/>
      </p:ext>
    </p:extLst>
  </p:cSld>
  <p:clrMapOvr>
    <a:masterClrMapping/>
  </p:clrMapOvr>
  <p:transition spd="slow" advTm="4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A9873-33D8-41C1-B97E-74330230636C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89E4B-0C6B-4F4A-B26C-3BDC4FEC58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3176678"/>
      </p:ext>
    </p:extLst>
  </p:cSld>
  <p:clrMapOvr>
    <a:masterClrMapping/>
  </p:clrMapOvr>
  <p:transition spd="slow" advTm="4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8D0AD-BB22-481D-AE1D-459FA780DA7F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B14A8-5EF6-4D1D-BF26-F16963B417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3578544"/>
      </p:ext>
    </p:extLst>
  </p:cSld>
  <p:clrMapOvr>
    <a:masterClrMapping/>
  </p:clrMapOvr>
  <p:transition spd="slow" advTm="4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68E24-4C40-4819-9C48-5F0AB149F13E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F7809-64A4-4F52-9EE3-A1760C77B1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3932807"/>
      </p:ext>
    </p:extLst>
  </p:cSld>
  <p:clrMapOvr>
    <a:masterClrMapping/>
  </p:clrMapOvr>
  <p:transition spd="slow" advTm="4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65C94-DD13-4254-8A0F-7C087FC459A7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B1666-FC43-4BD6-B836-E41BF11BE6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7987392"/>
      </p:ext>
    </p:extLst>
  </p:cSld>
  <p:clrMapOvr>
    <a:masterClrMapping/>
  </p:clrMapOvr>
  <p:transition spd="slow" advTm="4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E99CE-CDB4-4167-941C-F87C758F9AB4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25546-2706-4497-AF33-D14866D9F3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4673516"/>
      </p:ext>
    </p:extLst>
  </p:cSld>
  <p:clrMapOvr>
    <a:masterClrMapping/>
  </p:clrMapOvr>
  <p:transition spd="slow" advTm="4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50E51-9C35-45A2-AD40-1FAA38CC0824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899C2-65C0-4686-B0F3-D339ED3312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4132404"/>
      </p:ext>
    </p:extLst>
  </p:cSld>
  <p:clrMapOvr>
    <a:masterClrMapping/>
  </p:clrMapOvr>
  <p:transition spd="slow" advTm="4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584A2-737E-451A-B6C6-2C3562B53E35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07CAB-F1BA-43B2-B8A3-1DFA3FA67B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997509"/>
      </p:ext>
    </p:extLst>
  </p:cSld>
  <p:clrMapOvr>
    <a:masterClrMapping/>
  </p:clrMapOvr>
  <p:transition spd="slow" advTm="4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CED62-BB7B-4882-8252-637ACA0111DA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FC44C-438D-44F4-9230-1F34573EE4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374438"/>
      </p:ext>
    </p:extLst>
  </p:cSld>
  <p:clrMapOvr>
    <a:masterClrMapping/>
  </p:clrMapOvr>
  <p:transition spd="slow" advTm="4000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97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6D0381-8BD0-41C4-9DB7-3E6C20EE25AF}" type="datetimeFigureOut">
              <a:rPr lang="es-ES"/>
              <a:pPr>
                <a:defRPr/>
              </a:pPr>
              <a:t>03/08/2021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140250-E8E4-4C89-BA74-BEABD0ADC6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Atardecer en las Haya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0"/>
            <a:ext cx="9182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09552" y="804848"/>
            <a:ext cx="8505872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300000"/>
              </a:camera>
              <a:lightRig rig="threePt" dir="t"/>
            </a:scene3d>
            <a:sp3d extrusionH="57150" contourW="12700" prstMaterial="plastic">
              <a:bevelB w="38100" h="38100" prst="angle"/>
              <a:extrusionClr>
                <a:schemeClr val="bg2">
                  <a:lumMod val="50000"/>
                </a:schemeClr>
              </a:extrusionClr>
              <a:contourClr>
                <a:schemeClr val="accent6">
                  <a:lumMod val="60000"/>
                  <a:lumOff val="4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cap="all" dirty="0">
                <a:ln w="12700" cap="rnd" cmpd="sng">
                  <a:gradFill flip="none" rotWithShape="1">
                    <a:gsLst>
                      <a:gs pos="0">
                        <a:srgbClr val="FBE4AE"/>
                      </a:gs>
                      <a:gs pos="13000">
                        <a:srgbClr val="BD922A"/>
                      </a:gs>
                      <a:gs pos="21001">
                        <a:srgbClr val="BD922A"/>
                      </a:gs>
                      <a:gs pos="63000">
                        <a:srgbClr val="FBE4AE"/>
                      </a:gs>
                      <a:gs pos="67000">
                        <a:srgbClr val="BD922A"/>
                      </a:gs>
                      <a:gs pos="69000">
                        <a:srgbClr val="835E17"/>
                      </a:gs>
                      <a:gs pos="82001">
                        <a:srgbClr val="A28949"/>
                      </a:gs>
                      <a:gs pos="100000">
                        <a:srgbClr val="FAE3B7"/>
                      </a:gs>
                    </a:gsLst>
                    <a:lin ang="5400000" scaled="0"/>
                    <a:tileRect r="-100000" b="-100000"/>
                  </a:gradFill>
                  <a:prstDash val="solid"/>
                  <a:round/>
                </a:ln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outerShdw dist="25400" algn="ctr" rotWithShape="0">
                    <a:schemeClr val="bg2">
                      <a:lumMod val="50000"/>
                    </a:schemeClr>
                  </a:outerShdw>
                  <a:reflection blurRad="12700" stA="28000" endPos="45000" dist="1000" dir="5400000" sy="-100000" algn="bl" rotWithShape="0"/>
                </a:effectLst>
                <a:latin typeface="+mn-lt"/>
              </a:rPr>
              <a:t>ISLA DE LA GOMERA</a:t>
            </a:r>
            <a:endParaRPr lang="es-ES" sz="7200" b="1" cap="all" dirty="0">
              <a:ln w="12700" cap="rnd" cmpd="sng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  <a:tileRect r="-100000" b="-100000"/>
                </a:gradFill>
                <a:prstDash val="solid"/>
                <a:round/>
              </a:ln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rect">
                  <a:fillToRect l="100000" t="100000"/>
                </a:path>
                <a:tileRect r="-100000" b="-100000"/>
              </a:gradFill>
              <a:effectLst>
                <a:outerShdw dist="25400" algn="ctr" rotWithShape="0">
                  <a:schemeClr val="bg2">
                    <a:lumMod val="50000"/>
                  </a:schemeClr>
                </a:outerShdw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110288" y="4243388"/>
            <a:ext cx="24431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Canarias</a:t>
            </a:r>
            <a:endParaRPr lang="es-ES" sz="1600" b="1" i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34188" y="1890713"/>
            <a:ext cx="1565275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La isla del agua</a:t>
            </a:r>
            <a:endParaRPr lang="es-ES" sz="14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52500" y="5419725"/>
            <a:ext cx="14478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Música canaria</a:t>
            </a:r>
            <a:endParaRPr lang="es-ES" sz="1200" b="1" i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52500" y="5600700"/>
            <a:ext cx="17462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Duración: 5,30 minutos</a:t>
            </a:r>
            <a:r>
              <a:rPr lang="es-ES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</a:rPr>
              <a:t>.</a:t>
            </a:r>
            <a:endParaRPr lang="es-ES" dirty="0">
              <a:solidFill>
                <a:schemeClr val="accent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409575" y="5962650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12000">
    <p:blinds dir="vert"/>
    <p:sndAc>
      <p:stSnd>
        <p:snd r:embed="rId2" name="Música Go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2 Imagen" descr="San-Sebastian de la Gomer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800px-La_Gomera_NWW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Mapa-Gomer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500063" y="261938"/>
            <a:ext cx="2619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bg1">
                    <a:lumMod val="95000"/>
                  </a:schemeClr>
                </a:solidFill>
                <a:latin typeface="+mn-lt"/>
              </a:rPr>
              <a:t>...</a:t>
            </a:r>
            <a:endParaRPr lang="es-ES" sz="800" dirty="0"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Sansebastian-de-la-Gomer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943225" y="5329238"/>
            <a:ext cx="42830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SAN SEBASTIÁN DE LA GOMERA</a:t>
            </a:r>
            <a:endParaRPr lang="es-ES" b="1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739063" y="3067050"/>
            <a:ext cx="2619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...</a:t>
            </a:r>
            <a:endParaRPr lang="es-ES" sz="800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Puerto-Deportivo.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133475" y="352425"/>
            <a:ext cx="60626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latin typeface="Arial" charset="0"/>
                <a:cs typeface="Arial" charset="0"/>
              </a:rPr>
              <a:t>Puerto Deportivo de San Sebastián de la Gomera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391025" y="2162175"/>
            <a:ext cx="2714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San-Sebastian-Ayuntamiento-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657850" y="1981200"/>
            <a:ext cx="3257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b="1">
                <a:latin typeface="Arial" charset="0"/>
                <a:cs typeface="Arial" charset="0"/>
              </a:rPr>
              <a:t>La Gomera.</a:t>
            </a:r>
          </a:p>
          <a:p>
            <a:pPr algn="ctr"/>
            <a:r>
              <a:rPr lang="es-ES" b="1">
                <a:latin typeface="Arial" charset="0"/>
                <a:cs typeface="Arial" charset="0"/>
              </a:rPr>
              <a:t> (</a:t>
            </a:r>
            <a:r>
              <a:rPr lang="es-ES" sz="1400" b="1">
                <a:latin typeface="Arial" charset="0"/>
                <a:cs typeface="Arial" charset="0"/>
              </a:rPr>
              <a:t>Ayuntamiento de San Sebastián)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400300" y="5872163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Torre-del-Conde-.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771525" y="5962650"/>
            <a:ext cx="4676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002060"/>
                </a:solidFill>
                <a:latin typeface="Arial" charset="0"/>
                <a:cs typeface="Arial" charset="0"/>
              </a:rPr>
              <a:t>TORRE DEL CONDE </a:t>
            </a:r>
            <a:r>
              <a:rPr lang="es-ES" sz="1400" b="1">
                <a:solidFill>
                  <a:srgbClr val="002060"/>
                </a:solidFill>
                <a:latin typeface="Arial" charset="0"/>
                <a:cs typeface="Arial" charset="0"/>
              </a:rPr>
              <a:t>(fortificación del siglo XV)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553450" y="985838"/>
            <a:ext cx="2873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Presa-de-Chejelipes-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404938" y="804863"/>
            <a:ext cx="31670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1200" b="1">
                <a:solidFill>
                  <a:srgbClr val="FFFF00"/>
                </a:solidFill>
                <a:latin typeface="Arial" charset="0"/>
                <a:cs typeface="Arial" charset="0"/>
              </a:rPr>
              <a:t>Presa de los Chejelipes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929313" y="352425"/>
            <a:ext cx="20812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1200" b="1">
                <a:solidFill>
                  <a:srgbClr val="FFFF00"/>
                </a:solidFill>
                <a:latin typeface="Arial" charset="0"/>
                <a:cs typeface="Arial" charset="0"/>
              </a:rPr>
              <a:t>Barranco de La Laja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09575" y="3700463"/>
            <a:ext cx="9953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1200" b="1">
                <a:solidFill>
                  <a:srgbClr val="FFFF00"/>
                </a:solidFill>
                <a:latin typeface="Arial" charset="0"/>
                <a:cs typeface="Arial" charset="0"/>
              </a:rPr>
              <a:t>El Atajo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476875" y="2705100"/>
            <a:ext cx="1809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1200" b="1">
                <a:solidFill>
                  <a:srgbClr val="FFFF00"/>
                </a:solidFill>
                <a:latin typeface="Arial" charset="0"/>
                <a:cs typeface="Arial" charset="0"/>
              </a:rPr>
              <a:t>Lomo Fragoso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843463" y="804863"/>
            <a:ext cx="12080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1200">
                <a:solidFill>
                  <a:srgbClr val="FFFF00"/>
                </a:solidFill>
                <a:latin typeface="Arial" charset="0"/>
                <a:cs typeface="Arial" charset="0"/>
              </a:rPr>
              <a:t>Presa Palacios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5929313" y="985838"/>
            <a:ext cx="904875" cy="452437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/>
          <p:nvPr/>
        </p:nvCxnSpPr>
        <p:spPr>
          <a:xfrm rot="16200000" flipH="1">
            <a:off x="3214688" y="985838"/>
            <a:ext cx="904875" cy="904875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3667125" y="5510213"/>
            <a:ext cx="29860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66FFFF"/>
                </a:solidFill>
                <a:latin typeface="Arial" charset="0"/>
                <a:cs typeface="Arial" charset="0"/>
              </a:rPr>
              <a:t>Valle del río La Laja</a:t>
            </a:r>
          </a:p>
        </p:txBody>
      </p:sp>
      <p:sp>
        <p:nvSpPr>
          <p:cNvPr id="16" name="15 CuadroTexto"/>
          <p:cNvSpPr txBox="1">
            <a:spLocks noChangeArrowheads="1"/>
          </p:cNvSpPr>
          <p:nvPr/>
        </p:nvSpPr>
        <p:spPr bwMode="auto">
          <a:xfrm>
            <a:off x="319088" y="2343150"/>
            <a:ext cx="2365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</a:t>
            </a:r>
          </a:p>
        </p:txBody>
      </p:sp>
    </p:spTree>
  </p:cSld>
  <p:clrMapOvr>
    <a:masterClrMapping/>
  </p:clrMapOvr>
  <p:transition spd="slow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Valle-La-Hermigu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214688" y="1528763"/>
            <a:ext cx="24288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Valle de la </a:t>
            </a:r>
            <a:r>
              <a:rPr lang="es-ES" b="1" dirty="0" err="1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Hermigua</a:t>
            </a:r>
            <a:endParaRPr lang="es-ES" b="1" dirty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Elipse"/>
          <p:cNvSpPr/>
          <p:nvPr/>
        </p:nvSpPr>
        <p:spPr>
          <a:xfrm>
            <a:off x="7648575" y="1438275"/>
            <a:ext cx="1495425" cy="1357313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cxnSp>
        <p:nvCxnSpPr>
          <p:cNvPr id="6" name="5 Conector recto de flecha"/>
          <p:cNvCxnSpPr/>
          <p:nvPr/>
        </p:nvCxnSpPr>
        <p:spPr>
          <a:xfrm>
            <a:off x="6381750" y="1709738"/>
            <a:ext cx="1266825" cy="90487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 rot="5400000">
            <a:off x="5024438" y="2795588"/>
            <a:ext cx="2443162" cy="27146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6110288" y="1438275"/>
            <a:ext cx="13573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1200">
                <a:solidFill>
                  <a:srgbClr val="FFFF00"/>
                </a:solidFill>
                <a:latin typeface="Arial" charset="0"/>
                <a:cs typeface="Arial" charset="0"/>
              </a:rPr>
              <a:t>La Pala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2309813" y="2976563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9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2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La-Hermigua-platanero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748338" y="4695825"/>
            <a:ext cx="2805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Platanal en el 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Valle de Hermigua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734425" y="3881438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La-Hermigua-(4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862013" y="4695825"/>
            <a:ext cx="47958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La Hermigua (Lomo de San Pedro)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196138" y="3609975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La-Hermigua-(1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400300" y="5510213"/>
            <a:ext cx="39671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La Hermigua (Lomo de San Pedro)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852738" y="3609975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La-Hermigua-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28600" y="4333875"/>
            <a:ext cx="416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La Hermigua (Lomo de San Pedro)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490788" y="4243388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La-Hermigu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La-Hermigua-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771525" y="6143625"/>
            <a:ext cx="4876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El convento </a:t>
            </a:r>
            <a:r>
              <a:rPr lang="es-ES" sz="1400" b="1">
                <a:solidFill>
                  <a:srgbClr val="FFFF00"/>
                </a:solidFill>
                <a:latin typeface="Arial" charset="0"/>
                <a:cs typeface="Arial" charset="0"/>
              </a:rPr>
              <a:t>(Iglesia de Santo Domingo de Guzmán)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734425" y="5600700"/>
            <a:ext cx="2873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....</a:t>
            </a:r>
          </a:p>
        </p:txBody>
      </p:sp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Playa-de-Santa-Catalina-(1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862013" y="3429000"/>
            <a:ext cx="2603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latin typeface="Arial" charset="0"/>
                <a:cs typeface="Arial" charset="0"/>
              </a:rPr>
              <a:t>Playa de la Hermigua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920038" y="3067050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Playa-de-Santa-Catalina-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762250" y="3700463"/>
            <a:ext cx="35290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latin typeface="Arial" charset="0"/>
                <a:cs typeface="Arial" charset="0"/>
              </a:rPr>
              <a:t>Playa de la Hermigua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295900" y="6234113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Agulo-Bancales-sobre-el-ma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662488" y="1438275"/>
            <a:ext cx="35290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b="1">
                <a:latin typeface="Arial" charset="0"/>
                <a:cs typeface="Arial" charset="0"/>
              </a:rPr>
              <a:t>Agulo</a:t>
            </a:r>
          </a:p>
          <a:p>
            <a:pPr algn="ctr"/>
            <a:r>
              <a:rPr lang="es-ES" sz="1400" b="1">
                <a:latin typeface="Arial" charset="0"/>
                <a:cs typeface="Arial" charset="0"/>
              </a:rPr>
              <a:t>(Terrazas de cultivo sobre el mar)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101013" y="3971925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Agulo-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309813" y="1257300"/>
            <a:ext cx="1085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 b="1">
                <a:latin typeface="Arial" charset="0"/>
                <a:cs typeface="Arial" charset="0"/>
              </a:rPr>
              <a:t>Agulo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400300" y="4333875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Bancales-valle-las-Rosas-(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Bancales-valle-las-Rosas-(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Bancales-valle-las-Rosa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3124200" y="5691188"/>
            <a:ext cx="37099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Bancales en Valle la Rosa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8372475" y="6053138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9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Lomo-de-la-herradur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771525" y="4605338"/>
            <a:ext cx="29860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Barranqueras en Agulo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291263" y="623888"/>
            <a:ext cx="20812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1000" b="1">
                <a:latin typeface="Arial" charset="0"/>
                <a:cs typeface="Arial" charset="0"/>
              </a:rPr>
              <a:t>Brumas del Alisio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28600" y="895350"/>
            <a:ext cx="1628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sz="1000" b="1">
                <a:latin typeface="Arial" charset="0"/>
                <a:cs typeface="Arial" charset="0"/>
              </a:rPr>
              <a:t>Parque  Nacional</a:t>
            </a:r>
          </a:p>
          <a:p>
            <a:pPr algn="ctr"/>
            <a:r>
              <a:rPr lang="es-ES" sz="1000" b="1">
                <a:latin typeface="Arial" charset="0"/>
                <a:cs typeface="Arial" charset="0"/>
              </a:rPr>
              <a:t> de Garajonay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404938" y="2705100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PNGarajonay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P.-N.-Garajonay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P.-N.-Garajonay-(1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P.-N.-Garajonay-(4)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P.-N.-Garajonay-(5)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Bosque-de-Garajoney-(9)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90550" y="5691188"/>
            <a:ext cx="8202613" cy="369887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Parque NACIONAL de GARAJONAY</a:t>
            </a:r>
            <a:r>
              <a:rPr lang="es-ES" sz="1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(Patrimonio Mundial de la Humanidad en 1982)</a:t>
            </a:r>
            <a:endParaRPr lang="es-E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7739063" y="3429000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P.-N.-Garajonay-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90550" y="5600700"/>
            <a:ext cx="5338763" cy="64611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Parque NACIONAL de GARAJONAY (Patrimonio Mundial de la Humanidad en 1982)</a:t>
            </a:r>
            <a:endParaRPr lang="es-E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Elipse"/>
          <p:cNvSpPr/>
          <p:nvPr/>
        </p:nvSpPr>
        <p:spPr>
          <a:xfrm>
            <a:off x="1857375" y="3157538"/>
            <a:ext cx="1176338" cy="1176337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938588" y="2343150"/>
            <a:ext cx="995362" cy="995363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cxnSp>
        <p:nvCxnSpPr>
          <p:cNvPr id="7" name="6 Conector recto de flecha"/>
          <p:cNvCxnSpPr/>
          <p:nvPr/>
        </p:nvCxnSpPr>
        <p:spPr>
          <a:xfrm>
            <a:off x="2128838" y="2162175"/>
            <a:ext cx="1809750" cy="542925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/>
          <p:cNvCxnSpPr/>
          <p:nvPr/>
        </p:nvCxnSpPr>
        <p:spPr>
          <a:xfrm rot="16200000" flipH="1">
            <a:off x="1676400" y="2614613"/>
            <a:ext cx="995363" cy="90487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1404938" y="1890713"/>
            <a:ext cx="1176337" cy="261937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Condensación</a:t>
            </a:r>
            <a:endParaRPr lang="es-ES" sz="11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1766888" y="261938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9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0" grpId="0" animBg="1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Bosque-de-Garajoney-(4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19 Imagen" descr="Bosque-de-Garajoney-(12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430588"/>
            <a:ext cx="3124200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Bosque-de-Garajoney-(7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429000"/>
            <a:ext cx="28527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 descr="Bosque-de-Garajoney-(1)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31242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16 Imagen" descr="Bosque-de-Garajoney-(8)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588"/>
            <a:ext cx="3124200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 descr="Bosque-de-Garajoney-(5)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0"/>
            <a:ext cx="28956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20 Imagen" descr="Bosque-de-Garajoney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242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3 Conector recto"/>
          <p:cNvCxnSpPr/>
          <p:nvPr/>
        </p:nvCxnSpPr>
        <p:spPr>
          <a:xfrm flipV="1">
            <a:off x="0" y="3429000"/>
            <a:ext cx="9144000" cy="0"/>
          </a:xfrm>
          <a:prstGeom prst="line">
            <a:avLst/>
          </a:prstGeom>
          <a:ln w="1143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"/>
          <p:cNvCxnSpPr/>
          <p:nvPr/>
        </p:nvCxnSpPr>
        <p:spPr>
          <a:xfrm flipV="1">
            <a:off x="0" y="6858000"/>
            <a:ext cx="9144000" cy="0"/>
          </a:xfrm>
          <a:prstGeom prst="line">
            <a:avLst/>
          </a:prstGeom>
          <a:ln w="1143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 flipV="1">
            <a:off x="0" y="0"/>
            <a:ext cx="9144000" cy="0"/>
          </a:xfrm>
          <a:prstGeom prst="line">
            <a:avLst/>
          </a:prstGeom>
          <a:ln w="1143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5400000">
            <a:off x="-3429000" y="3429000"/>
            <a:ext cx="6858000" cy="0"/>
          </a:xfrm>
          <a:prstGeom prst="line">
            <a:avLst/>
          </a:prstGeom>
          <a:ln w="1143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rot="5400000">
            <a:off x="5715000" y="3429000"/>
            <a:ext cx="6858000" cy="0"/>
          </a:xfrm>
          <a:prstGeom prst="line">
            <a:avLst/>
          </a:prstGeom>
          <a:ln w="1143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"/>
          <p:cNvCxnSpPr/>
          <p:nvPr/>
        </p:nvCxnSpPr>
        <p:spPr>
          <a:xfrm rot="5400000">
            <a:off x="-304800" y="3429000"/>
            <a:ext cx="6858000" cy="0"/>
          </a:xfrm>
          <a:prstGeom prst="line">
            <a:avLst/>
          </a:prstGeom>
          <a:ln w="1143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/>
          <p:nvPr/>
        </p:nvCxnSpPr>
        <p:spPr>
          <a:xfrm rot="5400000">
            <a:off x="2590800" y="3429000"/>
            <a:ext cx="6858000" cy="0"/>
          </a:xfrm>
          <a:prstGeom prst="line">
            <a:avLst/>
          </a:prstGeom>
          <a:ln w="1143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24 Imagen" descr="Bosque-de-Garajoney-(3)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26 CuadroTexto"/>
          <p:cNvSpPr txBox="1"/>
          <p:nvPr/>
        </p:nvSpPr>
        <p:spPr>
          <a:xfrm>
            <a:off x="2309813" y="3248025"/>
            <a:ext cx="4252912" cy="36988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Parque NACIONAL de GARAJONAY</a:t>
            </a:r>
            <a:endParaRPr lang="es-ES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28" name="27 CuadroTexto"/>
          <p:cNvSpPr txBox="1">
            <a:spLocks noChangeArrowheads="1"/>
          </p:cNvSpPr>
          <p:nvPr/>
        </p:nvSpPr>
        <p:spPr bwMode="auto">
          <a:xfrm>
            <a:off x="228600" y="2162175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2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4 Imagen" descr="Laguna-Gran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Laguna-Grande-(9)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Laguna-Grande-(7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219325" y="352425"/>
            <a:ext cx="45243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sz="1400" b="1">
                <a:solidFill>
                  <a:srgbClr val="FFFF00"/>
                </a:solidFill>
                <a:latin typeface="Arial" charset="0"/>
                <a:cs typeface="Arial" charset="0"/>
              </a:rPr>
              <a:t>PARQUE NACIONAL DE GARAJONAY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Laguna grande en un claro de niebla.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1314450" y="1076325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19088" y="4062413"/>
            <a:ext cx="8491537" cy="17081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 1375 m. de altura esta este llano en el que no crece nada.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Es un llano circular rodeado por un  cerrado  y misterioso  bosque lleno de leyenda y enclave de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brujas,  siempre envuelto de niebla donde los troncos de los árboles forman figuras esqueléticas.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En el centro  del claro hay 14 piedras en forma circular  y una mayor en el centro con algunos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trazos  y escritos posiblemente de ritos.   </a:t>
            </a:r>
            <a:r>
              <a:rPr lang="es-ES" sz="14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En la actualidad es un área recreativa.</a:t>
            </a:r>
          </a:p>
        </p:txBody>
      </p:sp>
    </p:spTree>
  </p:cSld>
  <p:clrMapOvr>
    <a:masterClrMapping/>
  </p:clrMapOvr>
  <p:transition spd="slow" advTm="2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En-el-Picauv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862013" y="5329238"/>
            <a:ext cx="57007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Parque NACIONAL de GARAJONAY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 (Patrimonio Mundial de la Humanidad en 1982)</a:t>
            </a:r>
            <a:endParaRPr lang="es-ES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101013" y="3881438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Laguna-Grande-(3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3 Conector recto de flecha"/>
          <p:cNvCxnSpPr/>
          <p:nvPr/>
        </p:nvCxnSpPr>
        <p:spPr>
          <a:xfrm>
            <a:off x="862013" y="3609975"/>
            <a:ext cx="3257550" cy="1588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4 Conector recto de flecha"/>
          <p:cNvCxnSpPr/>
          <p:nvPr/>
        </p:nvCxnSpPr>
        <p:spPr>
          <a:xfrm>
            <a:off x="681038" y="2614613"/>
            <a:ext cx="1809750" cy="158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>
            <a:spLocks noChangeArrowheads="1"/>
          </p:cNvSpPr>
          <p:nvPr/>
        </p:nvSpPr>
        <p:spPr bwMode="auto">
          <a:xfrm flipH="1">
            <a:off x="862013" y="3429000"/>
            <a:ext cx="17192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1000" b="1">
                <a:solidFill>
                  <a:srgbClr val="7030A0"/>
                </a:solidFill>
                <a:latin typeface="Arial" charset="0"/>
                <a:cs typeface="Arial" charset="0"/>
              </a:rPr>
              <a:t>La Parrilla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681038" y="2433638"/>
            <a:ext cx="10223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1000" b="1">
                <a:solidFill>
                  <a:srgbClr val="7030A0"/>
                </a:solidFill>
                <a:latin typeface="Arial" charset="0"/>
                <a:cs typeface="Arial" charset="0"/>
              </a:rPr>
              <a:t>La pota negra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8281988" y="1890713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Cumbres-de-Tajaq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Cumbres-de-Tajaque-(2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09575" y="895350"/>
            <a:ext cx="47958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b="1">
                <a:latin typeface="Arial" charset="0"/>
                <a:cs typeface="Arial" charset="0"/>
              </a:rPr>
              <a:t>Los Alisios y la niebla sobre el bosque</a:t>
            </a:r>
          </a:p>
          <a:p>
            <a:pPr algn="ctr"/>
            <a:endParaRPr lang="es-ES"/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314450" y="4876800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Roque-de-Agado.-(4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que-de-Agado.-(3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Roque-de-Agado.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28600" y="1347788"/>
            <a:ext cx="2714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b="1">
                <a:solidFill>
                  <a:srgbClr val="0070C0"/>
                </a:solidFill>
                <a:latin typeface="Arial" charset="0"/>
                <a:cs typeface="Arial" charset="0"/>
              </a:rPr>
              <a:t>ROQUE DE AGANDO</a:t>
            </a:r>
          </a:p>
          <a:p>
            <a:pPr algn="ctr"/>
            <a:r>
              <a:rPr lang="es-ES" sz="1400" b="1">
                <a:solidFill>
                  <a:srgbClr val="0070C0"/>
                </a:solidFill>
                <a:latin typeface="Arial" charset="0"/>
                <a:cs typeface="Arial" charset="0"/>
              </a:rPr>
              <a:t>(monumento natural)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3214688" y="5872163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9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Cañadas-de-Peraza-(1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09575" y="3519488"/>
            <a:ext cx="26241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Cañadas de Peraza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309813" y="1438275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Lomada-del-Camello-(3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34988" y="1347788"/>
            <a:ext cx="3856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7030A0"/>
                </a:solidFill>
                <a:latin typeface="Arial" charset="0"/>
                <a:cs typeface="Arial" charset="0"/>
              </a:rPr>
              <a:t>Cañadas y bancales de Peraza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581275" y="4062413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Lomada-del-Camello-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676400" y="1076325"/>
            <a:ext cx="3981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7030A0"/>
                </a:solidFill>
                <a:latin typeface="Arial" charset="0"/>
                <a:cs typeface="Arial" charset="0"/>
              </a:rPr>
              <a:t>Cañadas y bancales de Peraza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81038" y="5510213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Lomada-del-Camell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952500" y="895350"/>
            <a:ext cx="3800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7030A0"/>
                </a:solidFill>
                <a:latin typeface="Arial" charset="0"/>
                <a:cs typeface="Arial" charset="0"/>
              </a:rPr>
              <a:t>Lomada del Camello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105650" y="3067050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Cañadas-de-Peraz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495425" y="714375"/>
            <a:ext cx="3619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7030A0"/>
                </a:solidFill>
                <a:latin typeface="Arial" charset="0"/>
                <a:cs typeface="Arial" charset="0"/>
              </a:rPr>
              <a:t>Lomada del Camello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395663" y="2976563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Barranco-de-Guanch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762250" y="12573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b="1">
                <a:solidFill>
                  <a:srgbClr val="7030A0"/>
                </a:solidFill>
                <a:latin typeface="Arial" charset="0"/>
                <a:cs typeface="Arial" charset="0"/>
              </a:rPr>
              <a:t>Lomada del Camello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585913" y="5057775"/>
            <a:ext cx="2619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...</a:t>
            </a:r>
            <a:endParaRPr lang="es-ES" sz="800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Barrancoa-de-Piedra-Gorda-(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128838" y="895350"/>
            <a:ext cx="2352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latin typeface="Arial" charset="0"/>
                <a:cs typeface="Arial" charset="0"/>
              </a:rPr>
              <a:t>Barranco Hondo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90550" y="3157538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San-Sebastia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14688" y="1619250"/>
            <a:ext cx="364966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latin typeface="Arial" charset="0"/>
                <a:cs typeface="Arial" charset="0"/>
              </a:rPr>
              <a:t>San Sebastián de la Gomera</a:t>
            </a:r>
          </a:p>
          <a:p>
            <a:endParaRPr lang="es-ES" b="1">
              <a:latin typeface="Arial" charset="0"/>
              <a:cs typeface="Arial" charset="0"/>
            </a:endParaRPr>
          </a:p>
          <a:p>
            <a:pPr algn="ctr"/>
            <a:r>
              <a:rPr lang="es-ES" sz="1400" b="1">
                <a:latin typeface="Arial" charset="0"/>
                <a:cs typeface="Arial" charset="0"/>
              </a:rPr>
              <a:t>(puerto comercial)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81038" y="3157538"/>
            <a:ext cx="2619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...</a:t>
            </a:r>
            <a:endParaRPr lang="es-ES" sz="800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S.sebastian-de-la-Gomera-(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314450" y="5057775"/>
            <a:ext cx="624363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Calle peatonal San Sebastián de la Gomera</a:t>
            </a:r>
            <a:endParaRPr lang="es-ES" b="1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101013" y="1619250"/>
            <a:ext cx="5429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Iglesia-de-San-Sebastia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Iglesia-de-San-Sebastian-(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14688" y="5781675"/>
            <a:ext cx="29860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FFFF00"/>
                </a:solidFill>
                <a:latin typeface="Arial" charset="0"/>
                <a:cs typeface="Arial" charset="0"/>
              </a:rPr>
              <a:t>Iglesia de la Asunción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19088" y="442913"/>
            <a:ext cx="3619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Playa-de-Sansebastia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314450" y="3881438"/>
            <a:ext cx="5610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solidFill>
                  <a:srgbClr val="FFC000"/>
                </a:solidFill>
                <a:latin typeface="Arial" charset="0"/>
                <a:cs typeface="Arial" charset="0"/>
              </a:rPr>
              <a:t>Playa de San Sebastián de la Gomera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567363" y="1709738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S.Sebastian-Puerto-Deportiv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San-Sebastian-Puerto-Depor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766888" y="804863"/>
            <a:ext cx="541178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Puerto de San Sebastián de la Gomera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191500" y="1438275"/>
            <a:ext cx="271463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900"/>
              <a:t>...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8553450" y="1438275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9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El-Silb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862013" y="1709738"/>
            <a:ext cx="2060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>
                <a:latin typeface="Arial" charset="0"/>
                <a:cs typeface="Arial" charset="0"/>
              </a:rPr>
              <a:t>Silbo Gomero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643938" y="3790950"/>
            <a:ext cx="261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Puerto-Deportivo.-(1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5781675"/>
            <a:ext cx="4614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b="1">
                <a:solidFill>
                  <a:srgbClr val="92D050"/>
                </a:solidFill>
                <a:latin typeface="Arial" charset="0"/>
                <a:cs typeface="Arial" charset="0"/>
              </a:rPr>
              <a:t>Puerto de San Sebastián de la Gomera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766888" y="261938"/>
            <a:ext cx="6153150" cy="2216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3800" b="1" i="1" dirty="0">
                <a:solidFill>
                  <a:schemeClr val="accent5">
                    <a:lumMod val="75000"/>
                  </a:schemeClr>
                </a:solidFill>
                <a:latin typeface="Algerian" pitchFamily="82" charset="0"/>
              </a:rPr>
              <a:t>F I N</a:t>
            </a:r>
            <a:endParaRPr lang="es-ES" sz="13800" b="1" i="1" dirty="0">
              <a:solidFill>
                <a:schemeClr val="accent5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676400" y="3700463"/>
            <a:ext cx="261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800"/>
              <a:t>...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862013" y="2705100"/>
            <a:ext cx="3052762" cy="646113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Silbo gomero y música canaria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s-ES" sz="1200" b="1" i="1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Tarajaste</a:t>
            </a:r>
            <a:r>
              <a:rPr lang="es-ES" sz="1200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 de la Gomera (Los </a:t>
            </a:r>
            <a:r>
              <a:rPr lang="es-ES" sz="1200" b="1" i="1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Gofiones</a:t>
            </a:r>
            <a:r>
              <a:rPr lang="es-ES" sz="1200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-Folias Canarias (</a:t>
            </a:r>
            <a:r>
              <a:rPr lang="es-ES" sz="1200" b="1" i="1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Mestisay</a:t>
            </a:r>
            <a:r>
              <a:rPr lang="es-ES" sz="1200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s-ES" sz="1200" b="1" i="1" dirty="0">
              <a:solidFill>
                <a:schemeClr val="accent2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6 Imagen" descr="75px-Escudo_san_sebastian_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352425"/>
            <a:ext cx="7239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14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1"/>
                            </p:stCondLst>
                            <p:childTnLst>
                              <p:par>
                                <p:cTn id="18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1"/>
                            </p:stCondLst>
                            <p:childTnLst>
                              <p:par>
                                <p:cTn id="2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1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501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501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1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1"/>
                            </p:stCondLst>
                            <p:childTnLst>
                              <p:par>
                                <p:cTn id="3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1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build="allAtOnce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les Canaries - La Gomera .. 27 02 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Iles Canaries - La Gomera .. 27 02 2013</Template>
  <TotalTime>2</TotalTime>
  <Words>456</Words>
  <Application>Microsoft Office PowerPoint</Application>
  <PresentationFormat>Presentación en pantalla (4:3)</PresentationFormat>
  <Paragraphs>116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8" baseType="lpstr">
      <vt:lpstr>Calibri</vt:lpstr>
      <vt:lpstr>Arial</vt:lpstr>
      <vt:lpstr>Bradley Hand ITC</vt:lpstr>
      <vt:lpstr>Algerian</vt:lpstr>
      <vt:lpstr>Iles Canaries - La Gomera .. 27 02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La Gomera:_x000d_
La Isla del agua y del misterio, tiene el bosque mas antiguo de Europa del que forma parte un ecosistema muy peculiar. Aunque estuve poco tiempo y no recorri toda la isla, por lo que habrá que volver con mas tiempo._x000d_
_x000d_
Mayo de 2010_x000d_
_x000d_
jm1122@terra.es</dc:description>
  <cp:lastModifiedBy>Jose Luis</cp:lastModifiedBy>
  <cp:revision>2</cp:revision>
  <dcterms:created xsi:type="dcterms:W3CDTF">2021-08-03T10:52:21Z</dcterms:created>
  <dcterms:modified xsi:type="dcterms:W3CDTF">2021-08-03T10:54:35Z</dcterms:modified>
</cp:coreProperties>
</file>