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6" r:id="rId3"/>
    <p:sldId id="257" r:id="rId4"/>
    <p:sldId id="259" r:id="rId5"/>
    <p:sldId id="260" r:id="rId6"/>
    <p:sldId id="261" r:id="rId7"/>
    <p:sldId id="262" r:id="rId8"/>
    <p:sldId id="263" r:id="rId9"/>
    <p:sldId id="264" r:id="rId10"/>
    <p:sldId id="265" r:id="rId11"/>
    <p:sldId id="266" r:id="rId12"/>
    <p:sldId id="267" r:id="rId13"/>
    <p:sldId id="268" r:id="rId14"/>
    <p:sldId id="298" r:id="rId15"/>
    <p:sldId id="299"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300" r:id="rId4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HvGz0kMpG0Pepn6H0B0egA==" hashData="MkTC9stMk6GzuMS2swgkwo2Wm0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CC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24" autoAdjust="0"/>
    <p:restoredTop sz="94660"/>
  </p:normalViewPr>
  <p:slideViewPr>
    <p:cSldViewPr>
      <p:cViewPr>
        <p:scale>
          <a:sx n="50" d="100"/>
          <a:sy n="50" d="100"/>
        </p:scale>
        <p:origin x="-1098" y="-4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181D8F-DABF-4B0A-8C01-1BAE85F7E17F}" type="datetimeFigureOut">
              <a:rPr lang="es-ES" smtClean="0"/>
              <a:t>12/01/2015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EE72FB-0012-4BC9-B2ED-1AC3DB63FF90}"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EEE72FB-0012-4BC9-B2ED-1AC3DB63FF90}" type="slidenum">
              <a:rPr lang="es-ES" smtClean="0"/>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C7BD7E1-6B7D-4718-B74B-AD2F824087F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50F563B-6C71-4AD0-AA6B-2B6704C04CA5}"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5BB4420-85F5-4020-BA48-5C99E1B91914}"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5B1E8FB-D996-4173-A2FD-6D10BCE3BE8A}"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8667F672-85FD-46BB-9F57-1C7B67D4A3E3}"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CEA3CF66-ADAA-42CD-B082-84D850B0B1BA}"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0EA0AF47-31D2-4E75-AF30-6A04DF94AB43}"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F063F52-FC07-46BD-BCB7-165D678BEA77}"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1310BE7-7780-42AB-A75B-B0676B412E17}"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60C5CE7-6292-4FB9-A9A1-14F52DD627CF}"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66DA111-F4B2-4A23-A168-5F481CBD7543}"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7BA9C12-7EDA-4635-A007-7C4F36AB28D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1E715D0-46C8-45F9-9937-80D66C9BD89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20A7BCC-E6FD-4DE7-B15F-FD4F8B0FD876}" type="slidenum">
              <a:rPr lang="es-ES_tradnl">
                <a:solidFill>
                  <a:srgbClr val="000000"/>
                </a:solidFill>
              </a:rPr>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montana-magica-lodge_20 CHILE  1"/>
          <p:cNvPicPr>
            <a:picLocks noChangeAspect="1" noChangeArrowheads="1"/>
          </p:cNvPicPr>
          <p:nvPr/>
        </p:nvPicPr>
        <p:blipFill>
          <a:blip r:embed="rId3" cstate="print"/>
          <a:srcRect/>
          <a:stretch>
            <a:fillRect/>
          </a:stretch>
        </p:blipFill>
        <p:spPr bwMode="auto">
          <a:xfrm>
            <a:off x="684213" y="44450"/>
            <a:ext cx="7775575" cy="4376738"/>
          </a:xfrm>
          <a:prstGeom prst="rect">
            <a:avLst/>
          </a:prstGeom>
          <a:noFill/>
          <a:ln w="9525">
            <a:noFill/>
            <a:miter lim="800000"/>
            <a:headEnd/>
            <a:tailEnd/>
          </a:ln>
        </p:spPr>
      </p:pic>
      <p:sp>
        <p:nvSpPr>
          <p:cNvPr id="3075" name="Text Box 5"/>
          <p:cNvSpPr txBox="1">
            <a:spLocks noChangeArrowheads="1"/>
          </p:cNvSpPr>
          <p:nvPr/>
        </p:nvSpPr>
        <p:spPr bwMode="auto">
          <a:xfrm>
            <a:off x="1763713" y="4508500"/>
            <a:ext cx="5545137" cy="366713"/>
          </a:xfrm>
          <a:prstGeom prst="rect">
            <a:avLst/>
          </a:prstGeom>
          <a:noFill/>
          <a:ln w="9525">
            <a:noFill/>
            <a:miter lim="800000"/>
            <a:headEnd/>
            <a:tailEnd/>
          </a:ln>
        </p:spPr>
        <p:txBody>
          <a:bodyPr>
            <a:spAutoFit/>
          </a:bodyPr>
          <a:lstStyle/>
          <a:p>
            <a:pPr algn="ctr">
              <a:spcBef>
                <a:spcPct val="50000"/>
              </a:spcBef>
            </a:pPr>
            <a:r>
              <a:rPr lang="es-ES" b="1"/>
              <a:t>Montaña Mágica Lodge, en Chile</a:t>
            </a:r>
          </a:p>
        </p:txBody>
      </p:sp>
      <p:sp>
        <p:nvSpPr>
          <p:cNvPr id="3076" name="Text Box 6"/>
          <p:cNvSpPr txBox="1">
            <a:spLocks noChangeArrowheads="1"/>
          </p:cNvSpPr>
          <p:nvPr/>
        </p:nvSpPr>
        <p:spPr bwMode="auto">
          <a:xfrm>
            <a:off x="539750" y="4941888"/>
            <a:ext cx="8066088" cy="1739900"/>
          </a:xfrm>
          <a:prstGeom prst="rect">
            <a:avLst/>
          </a:prstGeom>
          <a:noFill/>
          <a:ln w="9525">
            <a:noFill/>
            <a:miter lim="800000"/>
            <a:headEnd/>
            <a:tailEnd/>
          </a:ln>
        </p:spPr>
        <p:txBody>
          <a:bodyPr>
            <a:spAutoFit/>
          </a:bodyPr>
          <a:lstStyle/>
          <a:p>
            <a:pPr algn="ctr">
              <a:spcBef>
                <a:spcPct val="50000"/>
              </a:spcBef>
            </a:pPr>
            <a:r>
              <a:rPr lang="es-ES" b="1"/>
              <a:t>Probablemente la rareza de éste hotel resida en su «excesiva» belleza. Éste hotel es parte de la reserva biológica Huilo-Huilo, ubicada en Neltume, Región de los Ríos, Chile. La reserva forma parte de la imponente Patagonia chilena, concretamente de la ecorregión valdiviana, que alberga un paisaje único de frondosos bosques templados lluviosos (uno de los siete que quedan en el planeta).</a:t>
            </a:r>
            <a:r>
              <a:rPr lang="es-ES"/>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ontana-magica-lodge_4"/>
          <p:cNvPicPr>
            <a:picLocks noChangeAspect="1" noChangeArrowheads="1"/>
          </p:cNvPicPr>
          <p:nvPr/>
        </p:nvPicPr>
        <p:blipFill>
          <a:blip r:embed="rId2" cstate="print"/>
          <a:srcRect/>
          <a:stretch>
            <a:fillRect/>
          </a:stretch>
        </p:blipFill>
        <p:spPr bwMode="auto">
          <a:xfrm>
            <a:off x="755650" y="476250"/>
            <a:ext cx="7632700" cy="4321175"/>
          </a:xfrm>
          <a:prstGeom prst="rect">
            <a:avLst/>
          </a:prstGeom>
          <a:noFill/>
          <a:ln w="9525">
            <a:noFill/>
            <a:miter lim="800000"/>
            <a:headEnd/>
            <a:tailEnd/>
          </a:ln>
        </p:spPr>
      </p:pic>
      <p:sp>
        <p:nvSpPr>
          <p:cNvPr id="4099" name="Text Box 3"/>
          <p:cNvSpPr txBox="1">
            <a:spLocks noChangeArrowheads="1"/>
          </p:cNvSpPr>
          <p:nvPr/>
        </p:nvSpPr>
        <p:spPr bwMode="auto">
          <a:xfrm>
            <a:off x="395288" y="4941888"/>
            <a:ext cx="8280400"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Está tan mimetizado con el paisaje, que se erige como una gran «montaña-hotel» (con cascada incluida). Con este impresionante telón de fondo se alza el hotel, envuelto en la más hermosa y exótica vegetación. El paisaje que ofrece es digno de conocer tanto en invierno, cuando la montaña se cubre de nieve, como en verano, cuando la vegetación se desnuda y una cascada de agua se desprende desde la cima.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116013" y="4581525"/>
            <a:ext cx="6913562" cy="366713"/>
          </a:xfrm>
          <a:prstGeom prst="rect">
            <a:avLst/>
          </a:prstGeom>
          <a:noFill/>
          <a:ln w="9525">
            <a:noFill/>
            <a:miter lim="800000"/>
            <a:headEnd/>
            <a:tailEnd/>
          </a:ln>
        </p:spPr>
        <p:txBody>
          <a:bodyPr>
            <a:spAutoFit/>
          </a:bodyPr>
          <a:lstStyle/>
          <a:p>
            <a:pPr algn="ctr">
              <a:spcBef>
                <a:spcPct val="50000"/>
              </a:spcBef>
            </a:pPr>
            <a:r>
              <a:rPr lang="es-ES" b="1"/>
              <a:t>Hotel-prisión Långholmen, en Suecia</a:t>
            </a:r>
          </a:p>
        </p:txBody>
      </p:sp>
      <p:sp>
        <p:nvSpPr>
          <p:cNvPr id="5123" name="Text Box 4"/>
          <p:cNvSpPr txBox="1">
            <a:spLocks noChangeArrowheads="1"/>
          </p:cNvSpPr>
          <p:nvPr/>
        </p:nvSpPr>
        <p:spPr bwMode="auto">
          <a:xfrm>
            <a:off x="828675" y="5084763"/>
            <a:ext cx="7559675"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hotel Längholmen, ubicado en la isla del mismo nombre en el centro de Estocolmo, permite vivir esta experiencia. Una antigua cárcel cerrada en 1975, que no fue derribada para construir el hotel sino solo reformada, es el escenario perfecto para aquel viajero que quiera sentir cómo es vivir «tras las rejas». </a:t>
            </a:r>
          </a:p>
        </p:txBody>
      </p:sp>
      <p:pic>
        <p:nvPicPr>
          <p:cNvPr id="5124" name="Picture 5" descr="prision Hotel Langholmen en Suecia"/>
          <p:cNvPicPr>
            <a:picLocks noChangeAspect="1" noChangeArrowheads="1"/>
          </p:cNvPicPr>
          <p:nvPr/>
        </p:nvPicPr>
        <p:blipFill>
          <a:blip r:embed="rId2" cstate="print"/>
          <a:srcRect/>
          <a:stretch>
            <a:fillRect/>
          </a:stretch>
        </p:blipFill>
        <p:spPr bwMode="auto">
          <a:xfrm>
            <a:off x="755650" y="260350"/>
            <a:ext cx="7561263"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395288" y="4941888"/>
            <a:ext cx="8280400" cy="1465262"/>
          </a:xfrm>
          <a:prstGeom prst="rect">
            <a:avLst/>
          </a:prstGeom>
          <a:noFill/>
          <a:ln w="9525">
            <a:noFill/>
            <a:miter lim="800000"/>
            <a:headEnd/>
            <a:tailEnd/>
          </a:ln>
        </p:spPr>
        <p:txBody>
          <a:bodyPr>
            <a:spAutoFit/>
          </a:bodyPr>
          <a:lstStyle/>
          <a:p>
            <a:pPr algn="ctr">
              <a:spcBef>
                <a:spcPct val="50000"/>
              </a:spcBef>
            </a:pPr>
            <a:r>
              <a:rPr lang="es-ES" b="1">
                <a:effectLst>
                  <a:outerShdw blurRad="38100" dist="38100" dir="2700000" algn="tl">
                    <a:srgbClr val="C0C0C0"/>
                  </a:outerShdw>
                </a:effectLst>
                <a:latin typeface="Papyrus" pitchFamily="66" charset="0"/>
              </a:rPr>
              <a:t>Las celdas pueden ser individuales, de matrimonio, e incluso se puede reservar para ir en familia. El Långholmen es también hostal (albergue) por lo que, los más osados, podrán compartir su «celda». La isla donde se encuentra el hotel, </a:t>
            </a:r>
            <a:r>
              <a:rPr lang="es-ES" b="1">
                <a:latin typeface="Papyrus" pitchFamily="66" charset="0"/>
              </a:rPr>
              <a:t>famosa por su entorno verde y natural, tiene también playas: la más cercana está a 100 metros del hotel. </a:t>
            </a:r>
          </a:p>
        </p:txBody>
      </p:sp>
      <p:pic>
        <p:nvPicPr>
          <p:cNvPr id="6147" name="Picture 3" descr="langholmen-hotel-07"/>
          <p:cNvPicPr>
            <a:picLocks noChangeAspect="1" noChangeArrowheads="1"/>
          </p:cNvPicPr>
          <p:nvPr/>
        </p:nvPicPr>
        <p:blipFill>
          <a:blip r:embed="rId2" cstate="print"/>
          <a:srcRect/>
          <a:stretch>
            <a:fillRect/>
          </a:stretch>
        </p:blipFill>
        <p:spPr bwMode="auto">
          <a:xfrm>
            <a:off x="1258888" y="333375"/>
            <a:ext cx="6553200" cy="41767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3"/>
          <p:cNvSpPr txBox="1">
            <a:spLocks noChangeArrowheads="1"/>
          </p:cNvSpPr>
          <p:nvPr/>
        </p:nvSpPr>
        <p:spPr bwMode="auto">
          <a:xfrm>
            <a:off x="755650" y="5157788"/>
            <a:ext cx="7632700" cy="915987"/>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Si tienes pensado darte una vuelta por Cottonwood, Idaho, Estados Unidos, puedes elegir dormir en el “beagle más grande del mundo”: el bed &amp; breakfast Dog Bark Park Inn.</a:t>
            </a:r>
          </a:p>
        </p:txBody>
      </p:sp>
      <p:pic>
        <p:nvPicPr>
          <p:cNvPr id="7171" name="Picture 5" descr="hotel perro"/>
          <p:cNvPicPr>
            <a:picLocks noChangeAspect="1" noChangeArrowheads="1"/>
          </p:cNvPicPr>
          <p:nvPr/>
        </p:nvPicPr>
        <p:blipFill>
          <a:blip r:embed="rId2" cstate="print"/>
          <a:srcRect/>
          <a:stretch>
            <a:fillRect/>
          </a:stretch>
        </p:blipFill>
        <p:spPr bwMode="auto">
          <a:xfrm>
            <a:off x="827088" y="620713"/>
            <a:ext cx="7416800" cy="3695700"/>
          </a:xfrm>
          <a:prstGeom prst="rect">
            <a:avLst/>
          </a:prstGeom>
          <a:noFill/>
          <a:ln w="9525">
            <a:noFill/>
            <a:miter lim="800000"/>
            <a:headEnd/>
            <a:tailEnd/>
          </a:ln>
        </p:spPr>
      </p:pic>
      <p:sp>
        <p:nvSpPr>
          <p:cNvPr id="7173" name="Text Box 5"/>
          <p:cNvSpPr txBox="1">
            <a:spLocks noChangeArrowheads="1"/>
          </p:cNvSpPr>
          <p:nvPr/>
        </p:nvSpPr>
        <p:spPr bwMode="auto">
          <a:xfrm>
            <a:off x="2051050" y="4570413"/>
            <a:ext cx="4895850" cy="366712"/>
          </a:xfrm>
          <a:prstGeom prst="rect">
            <a:avLst/>
          </a:prstGeom>
          <a:noFill/>
          <a:ln w="9525">
            <a:noFill/>
            <a:miter lim="800000"/>
            <a:headEnd/>
            <a:tailEnd/>
          </a:ln>
          <a:effectLst/>
        </p:spPr>
        <p:txBody>
          <a:bodyPr>
            <a:spAutoFit/>
          </a:bodyPr>
          <a:lstStyle/>
          <a:p>
            <a:pPr algn="ctr">
              <a:spcBef>
                <a:spcPct val="50000"/>
              </a:spcBef>
            </a:pPr>
            <a:r>
              <a:rPr lang="es-ES" b="1"/>
              <a:t>Dog Bark Park Inn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og_Bark_park_inn_pokoj"/>
          <p:cNvPicPr>
            <a:picLocks noChangeAspect="1" noChangeArrowheads="1"/>
          </p:cNvPicPr>
          <p:nvPr/>
        </p:nvPicPr>
        <p:blipFill>
          <a:blip r:embed="rId2" cstate="print"/>
          <a:srcRect/>
          <a:stretch>
            <a:fillRect/>
          </a:stretch>
        </p:blipFill>
        <p:spPr bwMode="auto">
          <a:xfrm>
            <a:off x="1258888" y="692150"/>
            <a:ext cx="6553200" cy="4032250"/>
          </a:xfrm>
          <a:prstGeom prst="rect">
            <a:avLst/>
          </a:prstGeom>
          <a:noFill/>
          <a:ln w="9525">
            <a:noFill/>
            <a:miter lim="800000"/>
            <a:headEnd/>
            <a:tailEnd/>
          </a:ln>
        </p:spPr>
      </p:pic>
      <p:sp>
        <p:nvSpPr>
          <p:cNvPr id="8196" name="Text Box 4"/>
          <p:cNvSpPr txBox="1">
            <a:spLocks noChangeArrowheads="1"/>
          </p:cNvSpPr>
          <p:nvPr/>
        </p:nvSpPr>
        <p:spPr bwMode="auto">
          <a:xfrm>
            <a:off x="900113" y="5516563"/>
            <a:ext cx="7273925" cy="366712"/>
          </a:xfrm>
          <a:prstGeom prst="rect">
            <a:avLst/>
          </a:prstGeom>
          <a:noFill/>
          <a:ln w="9525">
            <a:noFill/>
            <a:miter lim="800000"/>
            <a:headEnd/>
            <a:tailEnd/>
          </a:ln>
          <a:effectLst/>
        </p:spPr>
        <p:txBody>
          <a:bodyPr>
            <a:spAutoFit/>
          </a:bodyPr>
          <a:lstStyle/>
          <a:p>
            <a:pPr algn="ctr">
              <a:spcBef>
                <a:spcPct val="50000"/>
              </a:spcBef>
            </a:pPr>
            <a:r>
              <a:rPr lang="es-ES" b="1">
                <a:latin typeface="Papyrus" pitchFamily="66" charset="0"/>
              </a:rPr>
              <a:t>Las habitaciones están diseñadas con motivos caninos.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good-fun"/>
          <p:cNvPicPr>
            <a:picLocks noChangeAspect="1" noChangeArrowheads="1"/>
          </p:cNvPicPr>
          <p:nvPr/>
        </p:nvPicPr>
        <p:blipFill>
          <a:blip r:embed="rId2" cstate="print"/>
          <a:srcRect/>
          <a:stretch>
            <a:fillRect/>
          </a:stretch>
        </p:blipFill>
        <p:spPr bwMode="auto">
          <a:xfrm>
            <a:off x="395288" y="1196975"/>
            <a:ext cx="3960812" cy="4464050"/>
          </a:xfrm>
          <a:prstGeom prst="rect">
            <a:avLst/>
          </a:prstGeom>
          <a:noFill/>
          <a:ln w="9525">
            <a:noFill/>
            <a:miter lim="800000"/>
            <a:headEnd/>
            <a:tailEnd/>
          </a:ln>
        </p:spPr>
      </p:pic>
      <p:sp>
        <p:nvSpPr>
          <p:cNvPr id="9219" name="Text Box 4"/>
          <p:cNvSpPr txBox="1">
            <a:spLocks noChangeArrowheads="1"/>
          </p:cNvSpPr>
          <p:nvPr/>
        </p:nvSpPr>
        <p:spPr bwMode="auto">
          <a:xfrm>
            <a:off x="4572000" y="2292350"/>
            <a:ext cx="4321175" cy="228917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Conocida como la ‘Casa de los Locos’, es fácil ver cómo esta casa de huéspedes de 10 habitaciones en el norte de Vietnam obtuvo este calificativo. El arquitecto Dang Viet Nga reconoce elementos de la estructura como un homenaje a Antoni Gaudí.</a:t>
            </a:r>
          </a:p>
        </p:txBody>
      </p:sp>
      <p:sp>
        <p:nvSpPr>
          <p:cNvPr id="9220" name="Text Box 5"/>
          <p:cNvSpPr txBox="1">
            <a:spLocks noChangeArrowheads="1"/>
          </p:cNvSpPr>
          <p:nvPr/>
        </p:nvSpPr>
        <p:spPr bwMode="auto">
          <a:xfrm>
            <a:off x="179388" y="5949950"/>
            <a:ext cx="4968875" cy="366713"/>
          </a:xfrm>
          <a:prstGeom prst="rect">
            <a:avLst/>
          </a:prstGeom>
          <a:noFill/>
          <a:ln w="9525">
            <a:noFill/>
            <a:miter lim="800000"/>
            <a:headEnd/>
            <a:tailEnd/>
          </a:ln>
        </p:spPr>
        <p:txBody>
          <a:bodyPr>
            <a:spAutoFit/>
          </a:bodyPr>
          <a:lstStyle/>
          <a:p>
            <a:pPr algn="ctr">
              <a:spcBef>
                <a:spcPct val="50000"/>
              </a:spcBef>
            </a:pPr>
            <a:r>
              <a:rPr lang="es-ES" b="1"/>
              <a:t>Hang Nga Guesthouse, Dalat, Vietnam</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Text Box 6"/>
          <p:cNvSpPr txBox="1">
            <a:spLocks noChangeArrowheads="1"/>
          </p:cNvSpPr>
          <p:nvPr/>
        </p:nvSpPr>
        <p:spPr bwMode="auto">
          <a:xfrm>
            <a:off x="900113" y="5300663"/>
            <a:ext cx="7345362" cy="915987"/>
          </a:xfrm>
          <a:prstGeom prst="rect">
            <a:avLst/>
          </a:prstGeom>
          <a:noFill/>
          <a:ln w="9525">
            <a:noFill/>
            <a:miter lim="800000"/>
            <a:headEnd/>
            <a:tailEnd/>
          </a:ln>
          <a:effectLst/>
        </p:spPr>
        <p:txBody>
          <a:bodyPr>
            <a:spAutoFit/>
          </a:bodyPr>
          <a:lstStyle/>
          <a:p>
            <a:pPr algn="ctr">
              <a:spcBef>
                <a:spcPct val="50000"/>
              </a:spcBef>
            </a:pPr>
            <a:r>
              <a:rPr lang="es-ES" b="1">
                <a:latin typeface="Papyrus" pitchFamily="66" charset="0"/>
              </a:rPr>
              <a:t>Todo el edificio está diseñado para parecerse a un árbol gigante, combinando plantas naturales con formas de animales, hongos, telas de araña y cuevas. </a:t>
            </a:r>
          </a:p>
        </p:txBody>
      </p:sp>
      <p:pic>
        <p:nvPicPr>
          <p:cNvPr id="10248" name="Picture 8" descr="Crazy House Dalat"/>
          <p:cNvPicPr>
            <a:picLocks noChangeAspect="1" noChangeArrowheads="1"/>
          </p:cNvPicPr>
          <p:nvPr/>
        </p:nvPicPr>
        <p:blipFill>
          <a:blip r:embed="rId2" cstate="print"/>
          <a:srcRect/>
          <a:stretch>
            <a:fillRect/>
          </a:stretch>
        </p:blipFill>
        <p:spPr bwMode="auto">
          <a:xfrm>
            <a:off x="692150" y="404813"/>
            <a:ext cx="7696200" cy="44640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116013" y="4581525"/>
            <a:ext cx="6840537" cy="366713"/>
          </a:xfrm>
          <a:prstGeom prst="rect">
            <a:avLst/>
          </a:prstGeom>
          <a:noFill/>
          <a:ln w="9525">
            <a:noFill/>
            <a:miter lim="800000"/>
            <a:headEnd/>
            <a:tailEnd/>
          </a:ln>
        </p:spPr>
        <p:txBody>
          <a:bodyPr>
            <a:spAutoFit/>
          </a:bodyPr>
          <a:lstStyle/>
          <a:p>
            <a:pPr algn="ctr">
              <a:spcBef>
                <a:spcPct val="50000"/>
              </a:spcBef>
            </a:pPr>
            <a:r>
              <a:rPr lang="es-ES" b="1"/>
              <a:t>Jumbo Hostel, en Suecia</a:t>
            </a:r>
          </a:p>
        </p:txBody>
      </p:sp>
      <p:pic>
        <p:nvPicPr>
          <p:cNvPr id="11267" name="Picture 5" descr="jumbo-stay tt"/>
          <p:cNvPicPr>
            <a:picLocks noChangeAspect="1" noChangeArrowheads="1"/>
          </p:cNvPicPr>
          <p:nvPr/>
        </p:nvPicPr>
        <p:blipFill>
          <a:blip r:embed="rId2" cstate="print"/>
          <a:srcRect/>
          <a:stretch>
            <a:fillRect/>
          </a:stretch>
        </p:blipFill>
        <p:spPr bwMode="auto">
          <a:xfrm>
            <a:off x="1042988" y="620713"/>
            <a:ext cx="6985000" cy="3887787"/>
          </a:xfrm>
          <a:prstGeom prst="rect">
            <a:avLst/>
          </a:prstGeom>
          <a:noFill/>
          <a:ln w="9525">
            <a:noFill/>
            <a:miter lim="800000"/>
            <a:headEnd/>
            <a:tailEnd/>
          </a:ln>
        </p:spPr>
      </p:pic>
      <p:sp>
        <p:nvSpPr>
          <p:cNvPr id="11268" name="Text Box 6"/>
          <p:cNvSpPr txBox="1">
            <a:spLocks noChangeArrowheads="1"/>
          </p:cNvSpPr>
          <p:nvPr/>
        </p:nvSpPr>
        <p:spPr bwMode="auto">
          <a:xfrm>
            <a:off x="539750" y="5157788"/>
            <a:ext cx="8064500"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Jumbo Hostel, ubicado en el aeropuerto internacional de Estocolmo, Suecia, es nada más y nada menos que un Boeing 747-200, un avión de pasajeros de dos pisos. Cuenta con 25 habitaciones de diferentes categorías y algunas suites, dotadas con baño privado y con vistas hacia las pistas del aeropuerto de Arlanda.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jumbo-cafeteria"/>
          <p:cNvPicPr>
            <a:picLocks noChangeAspect="1" noChangeArrowheads="1"/>
          </p:cNvPicPr>
          <p:nvPr/>
        </p:nvPicPr>
        <p:blipFill>
          <a:blip r:embed="rId2" cstate="print"/>
          <a:srcRect/>
          <a:stretch>
            <a:fillRect/>
          </a:stretch>
        </p:blipFill>
        <p:spPr bwMode="auto">
          <a:xfrm>
            <a:off x="682625" y="476250"/>
            <a:ext cx="7777163" cy="4248150"/>
          </a:xfrm>
          <a:prstGeom prst="rect">
            <a:avLst/>
          </a:prstGeom>
          <a:noFill/>
          <a:ln w="9525">
            <a:noFill/>
            <a:miter lim="800000"/>
            <a:headEnd/>
            <a:tailEnd/>
          </a:ln>
        </p:spPr>
      </p:pic>
      <p:sp>
        <p:nvSpPr>
          <p:cNvPr id="12291" name="Text Box 3"/>
          <p:cNvSpPr txBox="1">
            <a:spLocks noChangeArrowheads="1"/>
          </p:cNvSpPr>
          <p:nvPr/>
        </p:nvSpPr>
        <p:spPr bwMode="auto">
          <a:xfrm>
            <a:off x="684213" y="4941888"/>
            <a:ext cx="7777162" cy="1465262"/>
          </a:xfrm>
          <a:prstGeom prst="rect">
            <a:avLst/>
          </a:prstGeom>
          <a:noFill/>
          <a:ln w="9525">
            <a:noFill/>
            <a:miter lim="800000"/>
            <a:headEnd/>
            <a:tailEnd/>
          </a:ln>
        </p:spPr>
        <p:txBody>
          <a:bodyPr>
            <a:spAutoFit/>
          </a:bodyPr>
          <a:lstStyle/>
          <a:p>
            <a:pPr algn="ctr">
              <a:spcBef>
                <a:spcPct val="50000"/>
              </a:spcBef>
            </a:pPr>
            <a:r>
              <a:rPr lang="es-ES" b="1">
                <a:effectLst>
                  <a:outerShdw blurRad="38100" dist="38100" dir="2700000" algn="tl">
                    <a:srgbClr val="C0C0C0"/>
                  </a:outerShdw>
                </a:effectLst>
                <a:latin typeface="Papyrus" pitchFamily="66" charset="0"/>
              </a:rPr>
              <a:t>Este novedoso alojamiento también cuenta con una cafetería en el segundo piso. La mayoría de las habitaciones tienen baños y duchas compartidas; sólo las suites de la parte superior tienen más intimidad. Todas tienen aire acondicionado, Wi-Fi y televisión. Cada habitación, que será compartida, tiene espacio para tres camas.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1763713" y="4724400"/>
            <a:ext cx="5616575" cy="366713"/>
          </a:xfrm>
          <a:prstGeom prst="rect">
            <a:avLst/>
          </a:prstGeom>
          <a:noFill/>
          <a:ln w="9525">
            <a:noFill/>
            <a:miter lim="800000"/>
            <a:headEnd/>
            <a:tailEnd/>
          </a:ln>
        </p:spPr>
        <p:txBody>
          <a:bodyPr>
            <a:spAutoFit/>
          </a:bodyPr>
          <a:lstStyle/>
          <a:p>
            <a:pPr algn="ctr">
              <a:spcBef>
                <a:spcPct val="50000"/>
              </a:spcBef>
            </a:pPr>
            <a:r>
              <a:rPr lang="es-ES" b="1"/>
              <a:t>Hotel Drain Pipes de Austria </a:t>
            </a:r>
            <a:r>
              <a:rPr lang="es-ES"/>
              <a:t> </a:t>
            </a:r>
          </a:p>
        </p:txBody>
      </p:sp>
      <p:pic>
        <p:nvPicPr>
          <p:cNvPr id="13315" name="Picture 4" descr="hotel-en-tuberias-de-drenaje-en-austria"/>
          <p:cNvPicPr>
            <a:picLocks noChangeAspect="1" noChangeArrowheads="1"/>
          </p:cNvPicPr>
          <p:nvPr/>
        </p:nvPicPr>
        <p:blipFill>
          <a:blip r:embed="rId2" cstate="print"/>
          <a:srcRect/>
          <a:stretch>
            <a:fillRect/>
          </a:stretch>
        </p:blipFill>
        <p:spPr bwMode="auto">
          <a:xfrm>
            <a:off x="1042988" y="549275"/>
            <a:ext cx="6985000" cy="4032250"/>
          </a:xfrm>
          <a:prstGeom prst="rect">
            <a:avLst/>
          </a:prstGeom>
          <a:noFill/>
          <a:ln w="9525">
            <a:noFill/>
            <a:miter lim="800000"/>
            <a:headEnd/>
            <a:tailEnd/>
          </a:ln>
        </p:spPr>
      </p:pic>
      <p:sp>
        <p:nvSpPr>
          <p:cNvPr id="13316" name="Text Box 5"/>
          <p:cNvSpPr txBox="1">
            <a:spLocks noChangeArrowheads="1"/>
          </p:cNvSpPr>
          <p:nvPr/>
        </p:nvSpPr>
        <p:spPr bwMode="auto">
          <a:xfrm>
            <a:off x="900113" y="5434013"/>
            <a:ext cx="576262" cy="366712"/>
          </a:xfrm>
          <a:prstGeom prst="rect">
            <a:avLst/>
          </a:prstGeom>
          <a:noFill/>
          <a:ln w="9525">
            <a:noFill/>
            <a:miter lim="800000"/>
            <a:headEnd/>
            <a:tailEnd/>
          </a:ln>
        </p:spPr>
        <p:txBody>
          <a:bodyPr>
            <a:spAutoFit/>
          </a:bodyPr>
          <a:lstStyle/>
          <a:p>
            <a:pPr>
              <a:spcBef>
                <a:spcPct val="50000"/>
              </a:spcBef>
            </a:pPr>
            <a:endParaRPr lang="es-ES_tradnl"/>
          </a:p>
        </p:txBody>
      </p:sp>
      <p:sp>
        <p:nvSpPr>
          <p:cNvPr id="13317" name="Text Box 6"/>
          <p:cNvSpPr txBox="1">
            <a:spLocks noChangeArrowheads="1"/>
          </p:cNvSpPr>
          <p:nvPr/>
        </p:nvSpPr>
        <p:spPr bwMode="auto">
          <a:xfrm>
            <a:off x="828675" y="5300663"/>
            <a:ext cx="7488238" cy="915987"/>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Das Park Hotel en Austria se encuentra en un parque público a lo largo del río Danubio. El hotel ofrece habitaciones hechas de grandes tubos de drenaje reutilizados.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inside_rot"/>
          <p:cNvPicPr>
            <a:picLocks noChangeAspect="1" noChangeArrowheads="1"/>
          </p:cNvPicPr>
          <p:nvPr/>
        </p:nvPicPr>
        <p:blipFill>
          <a:blip r:embed="rId2" cstate="print"/>
          <a:srcRect/>
          <a:stretch>
            <a:fillRect/>
          </a:stretch>
        </p:blipFill>
        <p:spPr bwMode="auto">
          <a:xfrm>
            <a:off x="755650" y="333375"/>
            <a:ext cx="7704138" cy="4391025"/>
          </a:xfrm>
          <a:prstGeom prst="rect">
            <a:avLst/>
          </a:prstGeom>
          <a:noFill/>
          <a:ln w="9525">
            <a:noFill/>
            <a:miter lim="800000"/>
            <a:headEnd/>
            <a:tailEnd/>
          </a:ln>
        </p:spPr>
      </p:pic>
      <p:sp>
        <p:nvSpPr>
          <p:cNvPr id="14339" name="Text Box 4"/>
          <p:cNvSpPr txBox="1">
            <a:spLocks noChangeArrowheads="1"/>
          </p:cNvSpPr>
          <p:nvPr/>
        </p:nvSpPr>
        <p:spPr bwMode="auto">
          <a:xfrm>
            <a:off x="755650" y="4868863"/>
            <a:ext cx="7704138"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Las habitaciones incluyen una cama doble, que viene con un saco de dormir y una manta de lana, así como un poco de espacio extra de almacenamiento para las pertenencias personales. Los cuartos de baño, además de una fuente de agua, un buffet y un bar, están ubicados justo fuera de las tuberías de desagüe para el acceso público.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1116013" y="4508500"/>
            <a:ext cx="6840537" cy="366713"/>
          </a:xfrm>
          <a:prstGeom prst="rect">
            <a:avLst/>
          </a:prstGeom>
          <a:noFill/>
          <a:ln w="9525">
            <a:noFill/>
            <a:miter lim="800000"/>
            <a:headEnd/>
            <a:tailEnd/>
          </a:ln>
        </p:spPr>
        <p:txBody>
          <a:bodyPr>
            <a:spAutoFit/>
          </a:bodyPr>
          <a:lstStyle/>
          <a:p>
            <a:pPr algn="ctr">
              <a:spcBef>
                <a:spcPct val="50000"/>
              </a:spcBef>
            </a:pPr>
            <a:r>
              <a:rPr lang="es-ES" b="1"/>
              <a:t>Ice Hotel Jukkasjärvi, Suecia</a:t>
            </a:r>
            <a:endParaRPr lang="es-ES"/>
          </a:p>
        </p:txBody>
      </p:sp>
      <p:sp>
        <p:nvSpPr>
          <p:cNvPr id="15363" name="Text Box 6"/>
          <p:cNvSpPr txBox="1">
            <a:spLocks noChangeArrowheads="1"/>
          </p:cNvSpPr>
          <p:nvPr/>
        </p:nvSpPr>
        <p:spPr bwMode="auto">
          <a:xfrm>
            <a:off x="395288" y="5118100"/>
            <a:ext cx="8353425"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Miles de turistas visitan en la estación invernal este maravilloso hotel de hielo, situado en una pequeña aldea llamada Jukkasjärvi en Suecia. El Ice Hotel es una increíble construcción que se derrite cada año cuando las temperaturas suben, y se vuelve a levantar cuando el frío acompaña. </a:t>
            </a:r>
          </a:p>
        </p:txBody>
      </p:sp>
      <p:pic>
        <p:nvPicPr>
          <p:cNvPr id="15364" name="Picture 8" descr="Hoteles en Suecia   Ice Hotel Jukkasjärvi "/>
          <p:cNvPicPr>
            <a:picLocks noChangeAspect="1" noChangeArrowheads="1"/>
          </p:cNvPicPr>
          <p:nvPr/>
        </p:nvPicPr>
        <p:blipFill>
          <a:blip r:embed="rId2" cstate="print"/>
          <a:srcRect/>
          <a:stretch>
            <a:fillRect/>
          </a:stretch>
        </p:blipFill>
        <p:spPr bwMode="auto">
          <a:xfrm>
            <a:off x="1189038" y="549275"/>
            <a:ext cx="6696075" cy="3743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Hoteles en Suecia   Ice Hotel Jukkasjärvi "/>
          <p:cNvPicPr>
            <a:picLocks noChangeAspect="1" noChangeArrowheads="1"/>
          </p:cNvPicPr>
          <p:nvPr/>
        </p:nvPicPr>
        <p:blipFill>
          <a:blip r:embed="rId2" cstate="print"/>
          <a:srcRect/>
          <a:stretch>
            <a:fillRect/>
          </a:stretch>
        </p:blipFill>
        <p:spPr bwMode="auto">
          <a:xfrm>
            <a:off x="900113" y="692150"/>
            <a:ext cx="7343775" cy="4032250"/>
          </a:xfrm>
          <a:prstGeom prst="rect">
            <a:avLst/>
          </a:prstGeom>
          <a:noFill/>
          <a:ln w="9525">
            <a:noFill/>
            <a:miter lim="800000"/>
            <a:headEnd/>
            <a:tailEnd/>
          </a:ln>
        </p:spPr>
      </p:pic>
      <p:sp>
        <p:nvSpPr>
          <p:cNvPr id="16387" name="Text Box 4"/>
          <p:cNvSpPr txBox="1">
            <a:spLocks noChangeArrowheads="1"/>
          </p:cNvSpPr>
          <p:nvPr/>
        </p:nvSpPr>
        <p:spPr bwMode="auto">
          <a:xfrm>
            <a:off x="898525" y="5084763"/>
            <a:ext cx="7345363" cy="915987"/>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Ideal para quienes gusten de experiencias diferentes, amantes del deporte o viajeros aventureros, no duden en hospedarse en el Ice Hotel que no se arrepentirán.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916238" y="4508500"/>
            <a:ext cx="3240087" cy="274638"/>
          </a:xfrm>
          <a:prstGeom prst="rect">
            <a:avLst/>
          </a:prstGeom>
          <a:solidFill>
            <a:srgbClr val="FFFFFF"/>
          </a:solidFill>
          <a:ln w="9525">
            <a:noFill/>
            <a:miter lim="800000"/>
            <a:headEnd/>
            <a:tailEnd/>
          </a:ln>
        </p:spPr>
        <p:txBody>
          <a:bodyPr lIns="0" tIns="0" rIns="0" bIns="0" anchor="ctr">
            <a:spAutoFit/>
          </a:bodyPr>
          <a:lstStyle/>
          <a:p>
            <a:pPr algn="ctr"/>
            <a:r>
              <a:rPr lang="es-ES" b="1"/>
              <a:t>Hotel de arena, en Inglaterra</a:t>
            </a:r>
            <a:endParaRPr lang="es-ES"/>
          </a:p>
        </p:txBody>
      </p:sp>
      <p:sp>
        <p:nvSpPr>
          <p:cNvPr id="17411" name="Text Box 3"/>
          <p:cNvSpPr txBox="1">
            <a:spLocks noChangeArrowheads="1"/>
          </p:cNvSpPr>
          <p:nvPr/>
        </p:nvSpPr>
        <p:spPr bwMode="auto">
          <a:xfrm>
            <a:off x="468313" y="4941888"/>
            <a:ext cx="8137525"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Está en Dorset, Inglaterra, y se utilizaron unas 1000 toneladas de arena en su construcción. Se realizó en una semana por un equipo de cuatro escultores trabajando 14 horas diarias. La construcción se realizó para celebrar el constante incremento del número de turistas que se acercan a las costas británicas: alrededor de 37 millones de personas las visitan cada verano. </a:t>
            </a:r>
          </a:p>
        </p:txBody>
      </p:sp>
      <p:pic>
        <p:nvPicPr>
          <p:cNvPr id="17412" name="Picture 4" descr="hotel-arena-1"/>
          <p:cNvPicPr>
            <a:picLocks noChangeAspect="1" noChangeArrowheads="1"/>
          </p:cNvPicPr>
          <p:nvPr/>
        </p:nvPicPr>
        <p:blipFill>
          <a:blip r:embed="rId2" cstate="print"/>
          <a:srcRect/>
          <a:stretch>
            <a:fillRect/>
          </a:stretch>
        </p:blipFill>
        <p:spPr bwMode="auto">
          <a:xfrm>
            <a:off x="827088" y="260350"/>
            <a:ext cx="7489825" cy="4032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otel-arena"/>
          <p:cNvPicPr>
            <a:picLocks noChangeAspect="1" noChangeArrowheads="1"/>
          </p:cNvPicPr>
          <p:nvPr/>
        </p:nvPicPr>
        <p:blipFill>
          <a:blip r:embed="rId2" cstate="print"/>
          <a:srcRect/>
          <a:stretch>
            <a:fillRect/>
          </a:stretch>
        </p:blipFill>
        <p:spPr bwMode="auto">
          <a:xfrm>
            <a:off x="755650" y="260350"/>
            <a:ext cx="7632700" cy="4321175"/>
          </a:xfrm>
          <a:prstGeom prst="rect">
            <a:avLst/>
          </a:prstGeom>
          <a:noFill/>
          <a:ln w="9525">
            <a:noFill/>
            <a:miter lim="800000"/>
            <a:headEnd/>
            <a:tailEnd/>
          </a:ln>
        </p:spPr>
      </p:pic>
      <p:sp>
        <p:nvSpPr>
          <p:cNvPr id="18435" name="Text Box 3"/>
          <p:cNvSpPr txBox="1">
            <a:spLocks noChangeArrowheads="1"/>
          </p:cNvSpPr>
          <p:nvPr/>
        </p:nvSpPr>
        <p:spPr bwMode="auto">
          <a:xfrm>
            <a:off x="971550" y="4843463"/>
            <a:ext cx="7273925" cy="1465262"/>
          </a:xfrm>
          <a:prstGeom prst="rect">
            <a:avLst/>
          </a:prstGeom>
          <a:noFill/>
          <a:ln w="9525">
            <a:noFill/>
            <a:miter lim="800000"/>
            <a:headEnd/>
            <a:tailEnd/>
          </a:ln>
        </p:spPr>
        <p:txBody>
          <a:bodyPr>
            <a:spAutoFit/>
          </a:bodyPr>
          <a:lstStyle/>
          <a:p>
            <a:pPr>
              <a:spcBef>
                <a:spcPct val="50000"/>
              </a:spcBef>
            </a:pPr>
            <a:r>
              <a:rPr lang="es-ES" b="1">
                <a:effectLst>
                  <a:outerShdw blurRad="38100" dist="38100" dir="2700000" algn="tl">
                    <a:srgbClr val="C0C0C0"/>
                  </a:outerShdw>
                </a:effectLst>
                <a:latin typeface="Papyrus" pitchFamily="66" charset="0"/>
              </a:rPr>
              <a:t>Este hotel está claramente dirigido a un público excéntrico, que gusta sentir la arena entre los dedos de los pies y metida en la ropa, levantarse acariciado por la marea que se cuela por debajo de la puerta de la habitación, etc. El precio por noche en este extraño hotel es de 20 dólares, y no incluye techos ni baños.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hoteles-capsula-en-japon"/>
          <p:cNvPicPr>
            <a:picLocks noChangeAspect="1" noChangeArrowheads="1"/>
          </p:cNvPicPr>
          <p:nvPr/>
        </p:nvPicPr>
        <p:blipFill>
          <a:blip r:embed="rId2" cstate="print"/>
          <a:srcRect/>
          <a:stretch>
            <a:fillRect/>
          </a:stretch>
        </p:blipFill>
        <p:spPr bwMode="auto">
          <a:xfrm>
            <a:off x="541338" y="333375"/>
            <a:ext cx="7991475" cy="3816350"/>
          </a:xfrm>
          <a:prstGeom prst="rect">
            <a:avLst/>
          </a:prstGeom>
          <a:noFill/>
          <a:ln w="9525">
            <a:noFill/>
            <a:miter lim="800000"/>
            <a:headEnd/>
            <a:tailEnd/>
          </a:ln>
        </p:spPr>
      </p:pic>
      <p:sp>
        <p:nvSpPr>
          <p:cNvPr id="19459" name="Text Box 4"/>
          <p:cNvSpPr txBox="1">
            <a:spLocks noChangeArrowheads="1"/>
          </p:cNvSpPr>
          <p:nvPr/>
        </p:nvSpPr>
        <p:spPr bwMode="auto">
          <a:xfrm>
            <a:off x="1546225" y="4365625"/>
            <a:ext cx="6121400" cy="366713"/>
          </a:xfrm>
          <a:prstGeom prst="rect">
            <a:avLst/>
          </a:prstGeom>
          <a:noFill/>
          <a:ln w="9525">
            <a:noFill/>
            <a:miter lim="800000"/>
            <a:headEnd/>
            <a:tailEnd/>
          </a:ln>
        </p:spPr>
        <p:txBody>
          <a:bodyPr>
            <a:spAutoFit/>
          </a:bodyPr>
          <a:lstStyle/>
          <a:p>
            <a:pPr algn="ctr">
              <a:spcBef>
                <a:spcPct val="50000"/>
              </a:spcBef>
            </a:pPr>
            <a:r>
              <a:rPr lang="es-ES" b="1"/>
              <a:t>Hoteles cápsula, en Japón</a:t>
            </a:r>
            <a:endParaRPr lang="es-ES"/>
          </a:p>
        </p:txBody>
      </p:sp>
      <p:sp>
        <p:nvSpPr>
          <p:cNvPr id="19460" name="Text Box 5"/>
          <p:cNvSpPr txBox="1">
            <a:spLocks noChangeArrowheads="1"/>
          </p:cNvSpPr>
          <p:nvPr/>
        </p:nvSpPr>
        <p:spPr bwMode="auto">
          <a:xfrm>
            <a:off x="179388" y="4868863"/>
            <a:ext cx="8713787"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Pasar la noche en un cubículo de algo más de 2 metros de largo por un metro de ancho y otro metro de altura, es la propuesta que nos ofrecen los “hoteles cápsula” que proliferan en Japón. Fueron creados pensando principalmente en hombres de negocios que pasan poco tiempo fuera del trabajo, viajan mucho y les basta con una cama y un sitio donde pasar la noche sin complicaciones, que mañana será otro día.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hoteles-capsula-en-japon1"/>
          <p:cNvPicPr>
            <a:picLocks noChangeAspect="1" noChangeArrowheads="1"/>
          </p:cNvPicPr>
          <p:nvPr/>
        </p:nvPicPr>
        <p:blipFill>
          <a:blip r:embed="rId2" cstate="print"/>
          <a:srcRect/>
          <a:stretch>
            <a:fillRect/>
          </a:stretch>
        </p:blipFill>
        <p:spPr bwMode="auto">
          <a:xfrm>
            <a:off x="827088" y="404813"/>
            <a:ext cx="7488237" cy="3816350"/>
          </a:xfrm>
          <a:prstGeom prst="rect">
            <a:avLst/>
          </a:prstGeom>
          <a:noFill/>
          <a:ln w="9525">
            <a:noFill/>
            <a:miter lim="800000"/>
            <a:headEnd/>
            <a:tailEnd/>
          </a:ln>
        </p:spPr>
      </p:pic>
      <p:sp>
        <p:nvSpPr>
          <p:cNvPr id="20483" name="Text Box 4"/>
          <p:cNvSpPr txBox="1">
            <a:spLocks noChangeArrowheads="1"/>
          </p:cNvSpPr>
          <p:nvPr/>
        </p:nvSpPr>
        <p:spPr bwMode="auto">
          <a:xfrm>
            <a:off x="468313" y="4830763"/>
            <a:ext cx="8135937"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Los “nichos”, por llamarlos de algún modo, carecen de puerta en la entrada (como mucho una cortina); eso, y la proximidad con los vecinos, hacen que no sean unos sitios muy íntimos que digamos… Pero, eso sí, incluyen una cama y una televisión por unos 25 euros la noche.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hoteles-cueva-en-turquia"/>
          <p:cNvPicPr>
            <a:picLocks noChangeAspect="1" noChangeArrowheads="1"/>
          </p:cNvPicPr>
          <p:nvPr/>
        </p:nvPicPr>
        <p:blipFill>
          <a:blip r:embed="rId2" cstate="print"/>
          <a:srcRect/>
          <a:stretch>
            <a:fillRect/>
          </a:stretch>
        </p:blipFill>
        <p:spPr bwMode="auto">
          <a:xfrm>
            <a:off x="1044575" y="404813"/>
            <a:ext cx="7056438" cy="3887787"/>
          </a:xfrm>
          <a:prstGeom prst="rect">
            <a:avLst/>
          </a:prstGeom>
          <a:noFill/>
          <a:ln w="9525">
            <a:noFill/>
            <a:miter lim="800000"/>
            <a:headEnd/>
            <a:tailEnd/>
          </a:ln>
        </p:spPr>
      </p:pic>
      <p:sp>
        <p:nvSpPr>
          <p:cNvPr id="21507" name="Text Box 4"/>
          <p:cNvSpPr txBox="1">
            <a:spLocks noChangeArrowheads="1"/>
          </p:cNvSpPr>
          <p:nvPr/>
        </p:nvSpPr>
        <p:spPr bwMode="auto">
          <a:xfrm>
            <a:off x="1835150" y="4508500"/>
            <a:ext cx="5400675" cy="366713"/>
          </a:xfrm>
          <a:prstGeom prst="rect">
            <a:avLst/>
          </a:prstGeom>
          <a:noFill/>
          <a:ln w="9525">
            <a:noFill/>
            <a:miter lim="800000"/>
            <a:headEnd/>
            <a:tailEnd/>
          </a:ln>
        </p:spPr>
        <p:txBody>
          <a:bodyPr>
            <a:spAutoFit/>
          </a:bodyPr>
          <a:lstStyle/>
          <a:p>
            <a:pPr algn="ctr">
              <a:spcBef>
                <a:spcPct val="50000"/>
              </a:spcBef>
            </a:pPr>
            <a:r>
              <a:rPr lang="es-ES" b="1"/>
              <a:t>Hoteles cueva, en Turquía</a:t>
            </a:r>
          </a:p>
        </p:txBody>
      </p:sp>
      <p:sp>
        <p:nvSpPr>
          <p:cNvPr id="21508" name="Text Box 6"/>
          <p:cNvSpPr txBox="1">
            <a:spLocks noChangeArrowheads="1"/>
          </p:cNvSpPr>
          <p:nvPr/>
        </p:nvSpPr>
        <p:spPr bwMode="auto">
          <a:xfrm>
            <a:off x="611188" y="5084763"/>
            <a:ext cx="7848600"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La región de Capadocia en Turquía es famosa por su impresionantes cuevas y por las construcciones que éstas albergan, como ciudades subterráneas y hoteles cuevas muy peculiares, por ejemplo el Hotel Elkep Evi, el Cappadocia Hotel Cave o el Gamirasu Hotel Cave.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827088" y="4916488"/>
            <a:ext cx="7489825"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Pero el más increíble, y el que se muestra en la foto, es el Hotel Yunak Evelri, construido sobre 6 cuevas excavadas en los siglos V y VI, las cuales, trece siglos más tarde, llegarían a ser una mansión griega. Tiene 27 habitaciones decoradas todas de distinta manera, pero siempre guardando el estilo turco clásico y elegante. </a:t>
            </a:r>
          </a:p>
        </p:txBody>
      </p:sp>
      <p:pic>
        <p:nvPicPr>
          <p:cNvPr id="22531" name="Picture 4" descr="ic_mekan02"/>
          <p:cNvPicPr>
            <a:picLocks noChangeAspect="1" noChangeArrowheads="1"/>
          </p:cNvPicPr>
          <p:nvPr/>
        </p:nvPicPr>
        <p:blipFill>
          <a:blip r:embed="rId2" cstate="print"/>
          <a:srcRect/>
          <a:stretch>
            <a:fillRect/>
          </a:stretch>
        </p:blipFill>
        <p:spPr bwMode="auto">
          <a:xfrm>
            <a:off x="1187450" y="620713"/>
            <a:ext cx="6769100" cy="3960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hoteles-raros-suecia"/>
          <p:cNvPicPr>
            <a:picLocks noChangeAspect="1" noChangeArrowheads="1"/>
          </p:cNvPicPr>
          <p:nvPr/>
        </p:nvPicPr>
        <p:blipFill>
          <a:blip r:embed="rId2" cstate="print"/>
          <a:srcRect/>
          <a:stretch>
            <a:fillRect/>
          </a:stretch>
        </p:blipFill>
        <p:spPr bwMode="auto">
          <a:xfrm>
            <a:off x="827088" y="549275"/>
            <a:ext cx="7416800" cy="3959225"/>
          </a:xfrm>
          <a:prstGeom prst="rect">
            <a:avLst/>
          </a:prstGeom>
          <a:noFill/>
          <a:ln w="9525">
            <a:noFill/>
            <a:miter lim="800000"/>
            <a:headEnd/>
            <a:tailEnd/>
          </a:ln>
        </p:spPr>
      </p:pic>
      <p:sp>
        <p:nvSpPr>
          <p:cNvPr id="23555" name="Text Box 4"/>
          <p:cNvSpPr txBox="1">
            <a:spLocks noChangeArrowheads="1"/>
          </p:cNvSpPr>
          <p:nvPr/>
        </p:nvSpPr>
        <p:spPr bwMode="auto">
          <a:xfrm>
            <a:off x="1114425" y="4724400"/>
            <a:ext cx="6842125" cy="366713"/>
          </a:xfrm>
          <a:prstGeom prst="rect">
            <a:avLst/>
          </a:prstGeom>
          <a:noFill/>
          <a:ln w="9525">
            <a:noFill/>
            <a:miter lim="800000"/>
            <a:headEnd/>
            <a:tailEnd/>
          </a:ln>
        </p:spPr>
        <p:txBody>
          <a:bodyPr>
            <a:spAutoFit/>
          </a:bodyPr>
          <a:lstStyle/>
          <a:p>
            <a:pPr algn="ctr">
              <a:spcBef>
                <a:spcPct val="50000"/>
              </a:spcBef>
            </a:pPr>
            <a:r>
              <a:rPr lang="es-ES"/>
              <a:t> </a:t>
            </a:r>
            <a:r>
              <a:rPr lang="es-ES" b="1"/>
              <a:t>Treehotel, en Suecia</a:t>
            </a:r>
          </a:p>
        </p:txBody>
      </p:sp>
      <p:sp>
        <p:nvSpPr>
          <p:cNvPr id="23556" name="Text Box 5"/>
          <p:cNvSpPr txBox="1">
            <a:spLocks noChangeArrowheads="1"/>
          </p:cNvSpPr>
          <p:nvPr/>
        </p:nvSpPr>
        <p:spPr bwMode="auto">
          <a:xfrm>
            <a:off x="395288" y="5203825"/>
            <a:ext cx="8424862" cy="1465263"/>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Treehotel, un lugar encantador para pasar la noche si viajamos al país sueco. Situado concretamente en Harads, al norte de Suecia, éste alojamiento se ha ganado la etiqueta de “hotel raro” porque se asienta en construcciones con forma de caja, suspendidas en las copas de los árboles de un bosque, en el que se integra como si fuera una parte más.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tree_hotel_"/>
          <p:cNvPicPr>
            <a:picLocks noChangeAspect="1" noChangeArrowheads="1"/>
          </p:cNvPicPr>
          <p:nvPr/>
        </p:nvPicPr>
        <p:blipFill>
          <a:blip r:embed="rId2" cstate="print"/>
          <a:srcRect/>
          <a:stretch>
            <a:fillRect/>
          </a:stretch>
        </p:blipFill>
        <p:spPr bwMode="auto">
          <a:xfrm>
            <a:off x="468313" y="622300"/>
            <a:ext cx="4321175" cy="5543550"/>
          </a:xfrm>
          <a:prstGeom prst="rect">
            <a:avLst/>
          </a:prstGeom>
          <a:noFill/>
          <a:ln w="9525">
            <a:noFill/>
            <a:miter lim="800000"/>
            <a:headEnd/>
            <a:tailEnd/>
          </a:ln>
        </p:spPr>
      </p:pic>
      <p:sp>
        <p:nvSpPr>
          <p:cNvPr id="24579" name="Text Box 4"/>
          <p:cNvSpPr txBox="1">
            <a:spLocks noChangeArrowheads="1"/>
          </p:cNvSpPr>
          <p:nvPr/>
        </p:nvSpPr>
        <p:spPr bwMode="auto">
          <a:xfrm>
            <a:off x="5003800" y="2422525"/>
            <a:ext cx="3816350" cy="2014538"/>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interior es de madera, y la habitación ofrece vistas de 360 grados al bosque. El lugar es pequeño pero muy agradable; tiene espacio para dos personas, un baño pequeño, una sala de estar y una azotea con chimenea.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1258888" y="4581525"/>
            <a:ext cx="6697662" cy="366713"/>
          </a:xfrm>
          <a:prstGeom prst="rect">
            <a:avLst/>
          </a:prstGeom>
          <a:noFill/>
          <a:ln w="9525">
            <a:noFill/>
            <a:miter lim="800000"/>
            <a:headEnd/>
            <a:tailEnd/>
          </a:ln>
        </p:spPr>
        <p:txBody>
          <a:bodyPr>
            <a:spAutoFit/>
          </a:bodyPr>
          <a:lstStyle/>
          <a:p>
            <a:pPr algn="ctr">
              <a:spcBef>
                <a:spcPct val="50000"/>
              </a:spcBef>
            </a:pPr>
            <a:r>
              <a:rPr lang="es-ES" b="1"/>
              <a:t>Quinta Real Plaza San Pedro, México</a:t>
            </a:r>
            <a:r>
              <a:rPr lang="es-ES"/>
              <a:t>.  </a:t>
            </a:r>
          </a:p>
        </p:txBody>
      </p:sp>
      <p:pic>
        <p:nvPicPr>
          <p:cNvPr id="25603" name="Picture 4" descr="Los Hoteles Mas Inusuales Del Mundo"/>
          <p:cNvPicPr>
            <a:picLocks noChangeAspect="1" noChangeArrowheads="1"/>
          </p:cNvPicPr>
          <p:nvPr/>
        </p:nvPicPr>
        <p:blipFill>
          <a:blip r:embed="rId2" cstate="print"/>
          <a:srcRect/>
          <a:stretch>
            <a:fillRect/>
          </a:stretch>
        </p:blipFill>
        <p:spPr bwMode="auto">
          <a:xfrm>
            <a:off x="827088" y="260350"/>
            <a:ext cx="7416800" cy="4075113"/>
          </a:xfrm>
          <a:prstGeom prst="rect">
            <a:avLst/>
          </a:prstGeom>
          <a:noFill/>
          <a:ln w="9525">
            <a:noFill/>
            <a:miter lim="800000"/>
            <a:headEnd/>
            <a:tailEnd/>
          </a:ln>
        </p:spPr>
      </p:pic>
      <p:sp>
        <p:nvSpPr>
          <p:cNvPr id="25604" name="Text Box 5"/>
          <p:cNvSpPr txBox="1">
            <a:spLocks noChangeArrowheads="1"/>
          </p:cNvSpPr>
          <p:nvPr/>
        </p:nvSpPr>
        <p:spPr bwMode="auto">
          <a:xfrm>
            <a:off x="682625" y="5084763"/>
            <a:ext cx="7777163"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Para los amantes del arte de Cúchares seguramente no hay mejor destino que una antigua plaza de toros para dormir entre ecos de tardes de sol y vueltas al ruedo. Del siglo XIX es la plaza de toros de San Pedro en Zacatecas, que cerró sus puertas en 1975 y en la que ahora se alza el Quinta Real Zacatecas.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684213" y="5229225"/>
            <a:ext cx="7705725" cy="915988"/>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Estructurado alrededor del antiguo ruedo, convertido en un patio colonial, el lugar es de una belleza excepcional, y sus habitaciones están decoradas con antigüedades y obras de arte.  </a:t>
            </a:r>
          </a:p>
        </p:txBody>
      </p:sp>
      <p:pic>
        <p:nvPicPr>
          <p:cNvPr id="26627" name="Picture 6" descr="quintarealzacatecas633820379194406229-big"/>
          <p:cNvPicPr>
            <a:picLocks noChangeAspect="1" noChangeArrowheads="1"/>
          </p:cNvPicPr>
          <p:nvPr/>
        </p:nvPicPr>
        <p:blipFill>
          <a:blip r:embed="rId2" cstate="print"/>
          <a:srcRect/>
          <a:stretch>
            <a:fillRect/>
          </a:stretch>
        </p:blipFill>
        <p:spPr bwMode="auto">
          <a:xfrm>
            <a:off x="1187450" y="404813"/>
            <a:ext cx="6769100" cy="4286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1692275" y="4508500"/>
            <a:ext cx="5689600" cy="366713"/>
          </a:xfrm>
          <a:prstGeom prst="rect">
            <a:avLst/>
          </a:prstGeom>
          <a:noFill/>
          <a:ln w="9525">
            <a:noFill/>
            <a:miter lim="800000"/>
            <a:headEnd/>
            <a:tailEnd/>
          </a:ln>
        </p:spPr>
        <p:txBody>
          <a:bodyPr>
            <a:spAutoFit/>
          </a:bodyPr>
          <a:lstStyle/>
          <a:p>
            <a:pPr algn="ctr">
              <a:spcBef>
                <a:spcPct val="50000"/>
              </a:spcBef>
            </a:pPr>
            <a:r>
              <a:rPr lang="es-ES" b="1"/>
              <a:t>Hotel bajo el mar, Fiji</a:t>
            </a:r>
            <a:endParaRPr lang="es-ES"/>
          </a:p>
        </p:txBody>
      </p:sp>
      <p:pic>
        <p:nvPicPr>
          <p:cNvPr id="27651" name="Picture 5" descr="hotel-bajo-el-mar-fiji1"/>
          <p:cNvPicPr>
            <a:picLocks noChangeAspect="1" noChangeArrowheads="1"/>
          </p:cNvPicPr>
          <p:nvPr/>
        </p:nvPicPr>
        <p:blipFill>
          <a:blip r:embed="rId2" cstate="print"/>
          <a:srcRect/>
          <a:stretch>
            <a:fillRect/>
          </a:stretch>
        </p:blipFill>
        <p:spPr bwMode="auto">
          <a:xfrm>
            <a:off x="1784350" y="549275"/>
            <a:ext cx="5524500" cy="3676650"/>
          </a:xfrm>
          <a:prstGeom prst="rect">
            <a:avLst/>
          </a:prstGeom>
          <a:noFill/>
          <a:ln w="9525">
            <a:noFill/>
            <a:miter lim="800000"/>
            <a:headEnd/>
            <a:tailEnd/>
          </a:ln>
        </p:spPr>
      </p:pic>
      <p:sp>
        <p:nvSpPr>
          <p:cNvPr id="27652" name="Text Box 6"/>
          <p:cNvSpPr txBox="1">
            <a:spLocks noChangeArrowheads="1"/>
          </p:cNvSpPr>
          <p:nvPr/>
        </p:nvSpPr>
        <p:spPr bwMode="auto">
          <a:xfrm>
            <a:off x="1042988" y="5157788"/>
            <a:ext cx="7058025"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Poseidón Undersea Resort es el hotel con la ubicación más original en el mundo: 20 metros bajo el mar. Si no tienes sueño, puedes dedicarte a contar peces en vez de ovejas. Y no cualquier tipo de peces: toda la fauna marítima de las islas Fiji.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hotel-bajo-el-mar-fiji"/>
          <p:cNvPicPr>
            <a:picLocks noChangeAspect="1" noChangeArrowheads="1"/>
          </p:cNvPicPr>
          <p:nvPr/>
        </p:nvPicPr>
        <p:blipFill>
          <a:blip r:embed="rId2" cstate="print"/>
          <a:srcRect/>
          <a:stretch>
            <a:fillRect/>
          </a:stretch>
        </p:blipFill>
        <p:spPr bwMode="auto">
          <a:xfrm>
            <a:off x="1042988" y="260350"/>
            <a:ext cx="7129462" cy="4392613"/>
          </a:xfrm>
          <a:prstGeom prst="rect">
            <a:avLst/>
          </a:prstGeom>
          <a:noFill/>
          <a:ln w="9525">
            <a:noFill/>
            <a:miter lim="800000"/>
            <a:headEnd/>
            <a:tailEnd/>
          </a:ln>
        </p:spPr>
      </p:pic>
      <p:sp>
        <p:nvSpPr>
          <p:cNvPr id="28675" name="Text Box 4"/>
          <p:cNvSpPr txBox="1">
            <a:spLocks noChangeArrowheads="1"/>
          </p:cNvSpPr>
          <p:nvPr/>
        </p:nvSpPr>
        <p:spPr bwMode="auto">
          <a:xfrm>
            <a:off x="900113" y="4868863"/>
            <a:ext cx="7272337"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hotel cuenta con 220 suites, módulos individuales hechos con la última tecnología, equipados con todas las comodidades y provistos con vistas espectaculares, y la estadía cuesta aproximadamente 29 mil dólares. El hotel cuenta con todo tipo de servicios y facilidades: seis restaurantes y siete bares, biblioteca, sala de conferencias, una capilla para bodas y un spa.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898525" y="4508500"/>
            <a:ext cx="7273925" cy="366713"/>
          </a:xfrm>
          <a:prstGeom prst="rect">
            <a:avLst/>
          </a:prstGeom>
          <a:noFill/>
          <a:ln w="9525">
            <a:noFill/>
            <a:miter lim="800000"/>
            <a:headEnd/>
            <a:tailEnd/>
          </a:ln>
        </p:spPr>
        <p:txBody>
          <a:bodyPr>
            <a:spAutoFit/>
          </a:bodyPr>
          <a:lstStyle/>
          <a:p>
            <a:pPr algn="ctr">
              <a:spcBef>
                <a:spcPct val="50000"/>
              </a:spcBef>
            </a:pPr>
            <a:r>
              <a:rPr lang="es-ES" b="1"/>
              <a:t>Motel Wigwam (Estados Unidos) </a:t>
            </a:r>
          </a:p>
        </p:txBody>
      </p:sp>
      <p:pic>
        <p:nvPicPr>
          <p:cNvPr id="29699" name="Picture 4" descr="los-10-hoteles-mas-raros10"/>
          <p:cNvPicPr>
            <a:picLocks noChangeAspect="1" noChangeArrowheads="1"/>
          </p:cNvPicPr>
          <p:nvPr/>
        </p:nvPicPr>
        <p:blipFill>
          <a:blip r:embed="rId2" cstate="print"/>
          <a:srcRect/>
          <a:stretch>
            <a:fillRect/>
          </a:stretch>
        </p:blipFill>
        <p:spPr bwMode="auto">
          <a:xfrm>
            <a:off x="539750" y="115888"/>
            <a:ext cx="7993063" cy="4248150"/>
          </a:xfrm>
          <a:prstGeom prst="rect">
            <a:avLst/>
          </a:prstGeom>
          <a:noFill/>
          <a:ln w="9525">
            <a:noFill/>
            <a:miter lim="800000"/>
            <a:headEnd/>
            <a:tailEnd/>
          </a:ln>
        </p:spPr>
      </p:pic>
      <p:sp>
        <p:nvSpPr>
          <p:cNvPr id="29700" name="Text Box 5"/>
          <p:cNvSpPr txBox="1">
            <a:spLocks noChangeArrowheads="1"/>
          </p:cNvSpPr>
          <p:nvPr/>
        </p:nvSpPr>
        <p:spPr bwMode="auto">
          <a:xfrm>
            <a:off x="250825" y="5132388"/>
            <a:ext cx="8604250"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En plena ruta 66, y más concretamente en Arizona, encontramos este curioso hotel, el cual te hará sentir como si estuvieses acampando en pleno poblado indio, ya que sus habitaciones son tiendas de ese estilo, aunque con algunas comodidades más, como televisión por cable o aire acondicionado. Lo que hubiesen dado los indios tradicionales por vivir así...</a:t>
            </a:r>
            <a:endParaRPr lang="es-E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Habitación del Motel Wigwam en la Ruta 66"/>
          <p:cNvPicPr>
            <a:picLocks noChangeAspect="1" noChangeArrowheads="1"/>
          </p:cNvPicPr>
          <p:nvPr/>
        </p:nvPicPr>
        <p:blipFill>
          <a:blip r:embed="rId2" cstate="print"/>
          <a:srcRect/>
          <a:stretch>
            <a:fillRect/>
          </a:stretch>
        </p:blipFill>
        <p:spPr bwMode="auto">
          <a:xfrm>
            <a:off x="468313" y="908050"/>
            <a:ext cx="3095625" cy="5006975"/>
          </a:xfrm>
          <a:prstGeom prst="rect">
            <a:avLst/>
          </a:prstGeom>
          <a:noFill/>
          <a:ln w="9525">
            <a:noFill/>
            <a:miter lim="800000"/>
            <a:headEnd/>
            <a:tailEnd/>
          </a:ln>
        </p:spPr>
      </p:pic>
      <p:sp>
        <p:nvSpPr>
          <p:cNvPr id="30723" name="Text Box 4"/>
          <p:cNvSpPr txBox="1">
            <a:spLocks noChangeArrowheads="1"/>
          </p:cNvSpPr>
          <p:nvPr/>
        </p:nvSpPr>
        <p:spPr bwMode="auto">
          <a:xfrm>
            <a:off x="3779838" y="2422525"/>
            <a:ext cx="5113337" cy="2014538"/>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Incluyen el equipamiento habitual en cualquier motel, como televisión, aire acondicionado, calefacción, y hasta wi-fi. Además, en el “campamento indio” hay tres tiendas más de mayores dimensiones, que cumplen la función de oficina y tiendas de souvenirs.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042988" y="4502150"/>
            <a:ext cx="6985000" cy="366713"/>
          </a:xfrm>
          <a:prstGeom prst="rect">
            <a:avLst/>
          </a:prstGeom>
          <a:noFill/>
          <a:ln w="9525">
            <a:noFill/>
            <a:miter lim="800000"/>
            <a:headEnd/>
            <a:tailEnd/>
          </a:ln>
        </p:spPr>
        <p:txBody>
          <a:bodyPr>
            <a:spAutoFit/>
          </a:bodyPr>
          <a:lstStyle/>
          <a:p>
            <a:pPr algn="ctr">
              <a:spcBef>
                <a:spcPct val="50000"/>
              </a:spcBef>
            </a:pPr>
            <a:r>
              <a:rPr lang="es-ES" b="1"/>
              <a:t>Hotel basura, Italia </a:t>
            </a:r>
          </a:p>
        </p:txBody>
      </p:sp>
      <p:sp>
        <p:nvSpPr>
          <p:cNvPr id="31747" name="Text Box 3"/>
          <p:cNvSpPr txBox="1">
            <a:spLocks noChangeArrowheads="1"/>
          </p:cNvSpPr>
          <p:nvPr/>
        </p:nvSpPr>
        <p:spPr bwMode="auto">
          <a:xfrm>
            <a:off x="323850" y="5059363"/>
            <a:ext cx="8424863"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primer hotel del mundo construido con más de un millón de residuos inorgánicos recogidos en playas europeas se encuentra en el centro de Roma. Durante más de seis meses, los miembros del proyecto Corona Save The Beach recorrieron Francia, Bélgica, España e Italia recolectando en sus playas miles de objetos.  </a:t>
            </a:r>
          </a:p>
        </p:txBody>
      </p:sp>
      <p:pic>
        <p:nvPicPr>
          <p:cNvPr id="31748" name="Picture 5" descr="hotel+basura"/>
          <p:cNvPicPr>
            <a:picLocks noChangeAspect="1" noChangeArrowheads="1"/>
          </p:cNvPicPr>
          <p:nvPr/>
        </p:nvPicPr>
        <p:blipFill>
          <a:blip r:embed="rId2" cstate="print"/>
          <a:srcRect/>
          <a:stretch>
            <a:fillRect/>
          </a:stretch>
        </p:blipFill>
        <p:spPr bwMode="auto">
          <a:xfrm>
            <a:off x="827088" y="260350"/>
            <a:ext cx="7416800" cy="410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969963" y="5084763"/>
            <a:ext cx="7273925"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En menos de tres días, se ha construido un hotel de ocho metros de altura, doce metros de ancho y cinco habitaciones, disponibles para alojar a todo aquel que quiera mostrar su compromiso con la limpieza de la costa. </a:t>
            </a:r>
          </a:p>
        </p:txBody>
      </p:sp>
      <p:pic>
        <p:nvPicPr>
          <p:cNvPr id="32771" name="Picture 4" descr="04-junio-2010-21-20-55-italia-hotel-basura_detalle_media"/>
          <p:cNvPicPr>
            <a:picLocks noChangeAspect="1" noChangeArrowheads="1"/>
          </p:cNvPicPr>
          <p:nvPr/>
        </p:nvPicPr>
        <p:blipFill>
          <a:blip r:embed="rId2" cstate="print"/>
          <a:srcRect/>
          <a:stretch>
            <a:fillRect/>
          </a:stretch>
        </p:blipFill>
        <p:spPr bwMode="auto">
          <a:xfrm>
            <a:off x="827088" y="404813"/>
            <a:ext cx="7559675" cy="4248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Palacio-de-Sal-bolivia-"/>
          <p:cNvPicPr>
            <a:picLocks noChangeAspect="1" noChangeArrowheads="1"/>
          </p:cNvPicPr>
          <p:nvPr/>
        </p:nvPicPr>
        <p:blipFill>
          <a:blip r:embed="rId2" cstate="print"/>
          <a:srcRect/>
          <a:stretch>
            <a:fillRect/>
          </a:stretch>
        </p:blipFill>
        <p:spPr bwMode="auto">
          <a:xfrm>
            <a:off x="684213" y="404813"/>
            <a:ext cx="7848600" cy="3960812"/>
          </a:xfrm>
          <a:prstGeom prst="rect">
            <a:avLst/>
          </a:prstGeom>
          <a:noFill/>
          <a:ln w="9525">
            <a:noFill/>
            <a:miter lim="800000"/>
            <a:headEnd/>
            <a:tailEnd/>
          </a:ln>
        </p:spPr>
      </p:pic>
      <p:sp>
        <p:nvSpPr>
          <p:cNvPr id="33795" name="Text Box 3"/>
          <p:cNvSpPr txBox="1">
            <a:spLocks noChangeArrowheads="1"/>
          </p:cNvSpPr>
          <p:nvPr/>
        </p:nvSpPr>
        <p:spPr bwMode="auto">
          <a:xfrm>
            <a:off x="611188" y="5118100"/>
            <a:ext cx="7921625"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Para que nunca te falte la sal en la mesa: Hotel de Sal, ubicado en el salar de Uyuni, en Bolivia. Posee 15 habitaciones, un comedor, un bar y una sala de estar, todas construidas con sal. En las temporadas de lluvia comienza a derretirse, por lo que debe reconstruirse. </a:t>
            </a:r>
          </a:p>
        </p:txBody>
      </p:sp>
      <p:sp>
        <p:nvSpPr>
          <p:cNvPr id="33797" name="Text Box 2"/>
          <p:cNvSpPr txBox="1">
            <a:spLocks noChangeArrowheads="1"/>
          </p:cNvSpPr>
          <p:nvPr/>
        </p:nvSpPr>
        <p:spPr bwMode="auto">
          <a:xfrm>
            <a:off x="1042988" y="4502150"/>
            <a:ext cx="6985000" cy="366713"/>
          </a:xfrm>
          <a:prstGeom prst="rect">
            <a:avLst/>
          </a:prstGeom>
          <a:noFill/>
          <a:ln w="9525">
            <a:noFill/>
            <a:miter lim="800000"/>
            <a:headEnd/>
            <a:tailEnd/>
          </a:ln>
        </p:spPr>
        <p:txBody>
          <a:bodyPr>
            <a:spAutoFit/>
          </a:bodyPr>
          <a:lstStyle/>
          <a:p>
            <a:pPr algn="ctr">
              <a:spcBef>
                <a:spcPct val="50000"/>
              </a:spcBef>
            </a:pPr>
            <a:r>
              <a:rPr lang="es-ES" b="1"/>
              <a:t>Hotel de Sal, Bolivia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hotel-de-sal"/>
          <p:cNvPicPr>
            <a:picLocks noChangeAspect="1" noChangeArrowheads="1"/>
          </p:cNvPicPr>
          <p:nvPr/>
        </p:nvPicPr>
        <p:blipFill>
          <a:blip r:embed="rId2" cstate="print"/>
          <a:srcRect/>
          <a:stretch>
            <a:fillRect/>
          </a:stretch>
        </p:blipFill>
        <p:spPr bwMode="auto">
          <a:xfrm>
            <a:off x="755650" y="333375"/>
            <a:ext cx="7272338" cy="4248150"/>
          </a:xfrm>
          <a:prstGeom prst="rect">
            <a:avLst/>
          </a:prstGeom>
          <a:noFill/>
          <a:ln w="9525">
            <a:noFill/>
            <a:miter lim="800000"/>
            <a:headEnd/>
            <a:tailEnd/>
          </a:ln>
        </p:spPr>
      </p:pic>
      <p:sp>
        <p:nvSpPr>
          <p:cNvPr id="34819" name="Text Box 4"/>
          <p:cNvSpPr txBox="1">
            <a:spLocks noChangeArrowheads="1"/>
          </p:cNvSpPr>
          <p:nvPr/>
        </p:nvSpPr>
        <p:spPr bwMode="auto">
          <a:xfrm>
            <a:off x="468313" y="4797425"/>
            <a:ext cx="8135937"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Las habitaciones, con camas de sal, destacan tanto como el comedor del hotel, que cuenta con generosos ventanales en donde se puede apreciar la inmensidad del salar. El lobby genera la sensación de entrar en un verdadero palacio. Como no podía faltar, se ofrecen comidas elaboradas en base a sal, carnes de llama y cordero de la región. La especialidad, lógicamente, pollo a la sal.</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971550" y="4652963"/>
            <a:ext cx="7129463" cy="366712"/>
          </a:xfrm>
          <a:prstGeom prst="rect">
            <a:avLst/>
          </a:prstGeom>
          <a:noFill/>
          <a:ln w="9525">
            <a:noFill/>
            <a:miter lim="800000"/>
            <a:headEnd/>
            <a:tailEnd/>
          </a:ln>
        </p:spPr>
        <p:txBody>
          <a:bodyPr>
            <a:spAutoFit/>
          </a:bodyPr>
          <a:lstStyle/>
          <a:p>
            <a:pPr algn="ctr">
              <a:spcBef>
                <a:spcPct val="50000"/>
              </a:spcBef>
            </a:pPr>
            <a:r>
              <a:rPr lang="es-ES" b="1"/>
              <a:t>Hotel De Vrouwe Van Stavores, Holanda </a:t>
            </a:r>
          </a:p>
        </p:txBody>
      </p:sp>
      <p:pic>
        <p:nvPicPr>
          <p:cNvPr id="35843" name="Picture 4" descr="hotel holanda"/>
          <p:cNvPicPr>
            <a:picLocks noChangeAspect="1" noChangeArrowheads="1"/>
          </p:cNvPicPr>
          <p:nvPr/>
        </p:nvPicPr>
        <p:blipFill>
          <a:blip r:embed="rId2" cstate="print"/>
          <a:srcRect/>
          <a:stretch>
            <a:fillRect/>
          </a:stretch>
        </p:blipFill>
        <p:spPr bwMode="auto">
          <a:xfrm>
            <a:off x="827088" y="476250"/>
            <a:ext cx="7489825" cy="4105275"/>
          </a:xfrm>
          <a:prstGeom prst="rect">
            <a:avLst/>
          </a:prstGeom>
          <a:noFill/>
          <a:ln w="9525">
            <a:noFill/>
            <a:miter lim="800000"/>
            <a:headEnd/>
            <a:tailEnd/>
          </a:ln>
        </p:spPr>
      </p:pic>
      <p:sp>
        <p:nvSpPr>
          <p:cNvPr id="35844" name="Text Box 5"/>
          <p:cNvSpPr txBox="1">
            <a:spLocks noChangeArrowheads="1"/>
          </p:cNvSpPr>
          <p:nvPr/>
        </p:nvSpPr>
        <p:spPr bwMode="auto">
          <a:xfrm>
            <a:off x="757238" y="5191125"/>
            <a:ext cx="7559675" cy="1190625"/>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Alguna vez hemos bebido demasiado y hemos acabado durmiendo la borrachera, pero ¿cuántos hemos dormido en algo que una vez contenía alcohol? Este hotel, de 21 habitaciones, está hecho con una serie de 14.500 barriles de vino.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winehotel-ed01"/>
          <p:cNvPicPr>
            <a:picLocks noChangeAspect="1" noChangeArrowheads="1"/>
          </p:cNvPicPr>
          <p:nvPr/>
        </p:nvPicPr>
        <p:blipFill>
          <a:blip r:embed="rId2" cstate="print"/>
          <a:srcRect/>
          <a:stretch>
            <a:fillRect/>
          </a:stretch>
        </p:blipFill>
        <p:spPr bwMode="auto">
          <a:xfrm>
            <a:off x="755650" y="549275"/>
            <a:ext cx="7488238" cy="4103688"/>
          </a:xfrm>
          <a:prstGeom prst="rect">
            <a:avLst/>
          </a:prstGeom>
          <a:noFill/>
          <a:ln w="9525">
            <a:noFill/>
            <a:miter lim="800000"/>
            <a:headEnd/>
            <a:tailEnd/>
          </a:ln>
        </p:spPr>
      </p:pic>
      <p:sp>
        <p:nvSpPr>
          <p:cNvPr id="36867" name="Text Box 5"/>
          <p:cNvSpPr txBox="1">
            <a:spLocks noChangeArrowheads="1"/>
          </p:cNvSpPr>
          <p:nvPr/>
        </p:nvSpPr>
        <p:spPr bwMode="auto">
          <a:xfrm>
            <a:off x="539750" y="4916488"/>
            <a:ext cx="7993063" cy="1465262"/>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Resulta un lugar bastante curioso y en un entorno muy agradable, una localidad pesquera y rodeada de vegetación. Una terracita frente al barril da algo de amplitud al espacio, pero no podremos ir con maletas demasiado grandes. Además, se puede elegir dormir en barrica de vino blanco o tinto, lo mas afín a nosotros.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hoteles-raros-del-mundo"/>
          <p:cNvPicPr>
            <a:picLocks noChangeAspect="1" noChangeArrowheads="1"/>
          </p:cNvPicPr>
          <p:nvPr/>
        </p:nvPicPr>
        <p:blipFill>
          <a:blip r:embed="rId2" cstate="print"/>
          <a:srcRect/>
          <a:stretch>
            <a:fillRect/>
          </a:stretch>
        </p:blipFill>
        <p:spPr bwMode="auto">
          <a:xfrm>
            <a:off x="611188" y="333375"/>
            <a:ext cx="7993062" cy="4319588"/>
          </a:xfrm>
          <a:prstGeom prst="rect">
            <a:avLst/>
          </a:prstGeom>
          <a:noFill/>
          <a:ln w="9525">
            <a:noFill/>
            <a:miter lim="800000"/>
            <a:headEnd/>
            <a:tailEnd/>
          </a:ln>
        </p:spPr>
      </p:pic>
      <p:sp>
        <p:nvSpPr>
          <p:cNvPr id="37891" name="Text Box 4"/>
          <p:cNvSpPr txBox="1">
            <a:spLocks noChangeArrowheads="1"/>
          </p:cNvSpPr>
          <p:nvPr/>
        </p:nvSpPr>
        <p:spPr bwMode="auto">
          <a:xfrm>
            <a:off x="827088" y="4797425"/>
            <a:ext cx="7416800" cy="366713"/>
          </a:xfrm>
          <a:prstGeom prst="rect">
            <a:avLst/>
          </a:prstGeom>
          <a:noFill/>
          <a:ln w="9525">
            <a:noFill/>
            <a:miter lim="800000"/>
            <a:headEnd/>
            <a:tailEnd/>
          </a:ln>
        </p:spPr>
        <p:txBody>
          <a:bodyPr>
            <a:spAutoFit/>
          </a:bodyPr>
          <a:lstStyle/>
          <a:p>
            <a:pPr algn="ctr">
              <a:spcBef>
                <a:spcPct val="50000"/>
              </a:spcBef>
            </a:pPr>
            <a:r>
              <a:rPr lang="es-ES" b="1">
                <a:effectLst>
                  <a:outerShdw blurRad="38100" dist="38100" dir="2700000" algn="tl">
                    <a:srgbClr val="C0C0C0"/>
                  </a:outerShdw>
                </a:effectLst>
              </a:rPr>
              <a:t>Hotel </a:t>
            </a:r>
            <a:r>
              <a:rPr lang="es-ES" b="1" i="1">
                <a:effectLst>
                  <a:outerShdw blurRad="38100" dist="38100" dir="2700000" algn="tl">
                    <a:srgbClr val="C0C0C0"/>
                  </a:outerShdw>
                </a:effectLst>
              </a:rPr>
              <a:t>Kakslauttanen</a:t>
            </a:r>
            <a:r>
              <a:rPr lang="es-ES" b="1">
                <a:effectLst>
                  <a:outerShdw blurRad="38100" dist="38100" dir="2700000" algn="tl">
                    <a:srgbClr val="C0C0C0"/>
                  </a:outerShdw>
                </a:effectLst>
              </a:rPr>
              <a:t>, Finlandia </a:t>
            </a:r>
          </a:p>
        </p:txBody>
      </p:sp>
      <p:sp>
        <p:nvSpPr>
          <p:cNvPr id="37892" name="Text Box 5"/>
          <p:cNvSpPr txBox="1">
            <a:spLocks noChangeArrowheads="1"/>
          </p:cNvSpPr>
          <p:nvPr/>
        </p:nvSpPr>
        <p:spPr bwMode="auto">
          <a:xfrm>
            <a:off x="468313" y="5392738"/>
            <a:ext cx="8208962" cy="915987"/>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Más difícil que pronunciar “Kakslauttanen”, es intentar hacerlo después de un trago de vodka finlandés, pero uno de estos es muy recomendable para mantener el calor en este hotel cercano al Polo Norte.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hoteles-raros-del-mundo-1"/>
          <p:cNvPicPr>
            <a:picLocks noChangeAspect="1" noChangeArrowheads="1"/>
          </p:cNvPicPr>
          <p:nvPr/>
        </p:nvPicPr>
        <p:blipFill>
          <a:blip r:embed="rId2" cstate="print"/>
          <a:srcRect/>
          <a:stretch>
            <a:fillRect/>
          </a:stretch>
        </p:blipFill>
        <p:spPr bwMode="auto">
          <a:xfrm>
            <a:off x="684213" y="692150"/>
            <a:ext cx="7416800" cy="4249738"/>
          </a:xfrm>
          <a:prstGeom prst="rect">
            <a:avLst/>
          </a:prstGeom>
          <a:noFill/>
          <a:ln w="9525">
            <a:noFill/>
            <a:miter lim="800000"/>
            <a:headEnd/>
            <a:tailEnd/>
          </a:ln>
        </p:spPr>
      </p:pic>
      <p:sp>
        <p:nvSpPr>
          <p:cNvPr id="38915" name="Text Box 4"/>
          <p:cNvSpPr txBox="1">
            <a:spLocks noChangeArrowheads="1"/>
          </p:cNvSpPr>
          <p:nvPr/>
        </p:nvSpPr>
        <p:spPr bwMode="auto">
          <a:xfrm>
            <a:off x="1116013" y="5362575"/>
            <a:ext cx="6840537" cy="64135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Los iglús futuristas de cristal permiten ver la aurora boreal desde la comodidad de tu cama cubierta con piel de cebra.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973138" y="4581525"/>
            <a:ext cx="7127875" cy="366713"/>
          </a:xfrm>
          <a:prstGeom prst="rect">
            <a:avLst/>
          </a:prstGeom>
          <a:noFill/>
          <a:ln w="9525">
            <a:noFill/>
            <a:miter lim="800000"/>
            <a:headEnd/>
            <a:tailEnd/>
          </a:ln>
        </p:spPr>
        <p:txBody>
          <a:bodyPr>
            <a:spAutoFit/>
          </a:bodyPr>
          <a:lstStyle/>
          <a:p>
            <a:pPr algn="ctr">
              <a:spcBef>
                <a:spcPct val="50000"/>
              </a:spcBef>
            </a:pPr>
            <a:r>
              <a:rPr lang="es-ES" b="1"/>
              <a:t>Hotel subterráneo, Australia</a:t>
            </a:r>
          </a:p>
        </p:txBody>
      </p:sp>
      <p:pic>
        <p:nvPicPr>
          <p:cNvPr id="39939" name="Picture 4" descr="El único hotel subterráneo del mundo"/>
          <p:cNvPicPr>
            <a:picLocks noChangeAspect="1" noChangeArrowheads="1"/>
          </p:cNvPicPr>
          <p:nvPr/>
        </p:nvPicPr>
        <p:blipFill>
          <a:blip r:embed="rId2" cstate="print"/>
          <a:srcRect/>
          <a:stretch>
            <a:fillRect/>
          </a:stretch>
        </p:blipFill>
        <p:spPr bwMode="auto">
          <a:xfrm>
            <a:off x="755650" y="115888"/>
            <a:ext cx="7632700" cy="4319587"/>
          </a:xfrm>
          <a:prstGeom prst="rect">
            <a:avLst/>
          </a:prstGeom>
          <a:noFill/>
          <a:ln w="9525">
            <a:noFill/>
            <a:miter lim="800000"/>
            <a:headEnd/>
            <a:tailEnd/>
          </a:ln>
        </p:spPr>
      </p:pic>
      <p:sp>
        <p:nvSpPr>
          <p:cNvPr id="39940" name="Text Box 5"/>
          <p:cNvSpPr txBox="1">
            <a:spLocks noChangeArrowheads="1"/>
          </p:cNvSpPr>
          <p:nvPr/>
        </p:nvSpPr>
        <p:spPr bwMode="auto">
          <a:xfrm>
            <a:off x="468313" y="5013325"/>
            <a:ext cx="8280400" cy="1739900"/>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planeta está lleno de hoteles raros y curiosos. Aunque hay algunos en los que muchos pensamos: “Uff… ¡Jamás dormiría ahí!”, lo cierto es que todos ellos cuentan con su público y su clientela, y su propia rareza es precisamente lo que atrae a viajeros de todo el mundo. El siguiente es uno de ellos: está en Australia, en pleno desierto, y es el único hotel subterráneo del mundo.</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El único hotel subterráneo del mundo"/>
          <p:cNvPicPr>
            <a:picLocks noChangeAspect="1" noChangeArrowheads="1"/>
          </p:cNvPicPr>
          <p:nvPr/>
        </p:nvPicPr>
        <p:blipFill>
          <a:blip r:embed="rId2" cstate="print"/>
          <a:srcRect/>
          <a:stretch>
            <a:fillRect/>
          </a:stretch>
        </p:blipFill>
        <p:spPr bwMode="auto">
          <a:xfrm>
            <a:off x="971550" y="620713"/>
            <a:ext cx="7129463" cy="3960812"/>
          </a:xfrm>
          <a:prstGeom prst="rect">
            <a:avLst/>
          </a:prstGeom>
          <a:noFill/>
          <a:ln w="9525">
            <a:noFill/>
            <a:miter lim="800000"/>
            <a:headEnd/>
            <a:tailEnd/>
          </a:ln>
        </p:spPr>
      </p:pic>
      <p:sp>
        <p:nvSpPr>
          <p:cNvPr id="40963" name="Text Box 4"/>
          <p:cNvSpPr txBox="1">
            <a:spLocks noChangeArrowheads="1"/>
          </p:cNvSpPr>
          <p:nvPr/>
        </p:nvSpPr>
        <p:spPr bwMode="auto">
          <a:xfrm>
            <a:off x="395288" y="4987925"/>
            <a:ext cx="8280400" cy="1465263"/>
          </a:xfrm>
          <a:prstGeom prst="rect">
            <a:avLst/>
          </a:prstGeom>
          <a:noFill/>
          <a:ln w="9525">
            <a:noFill/>
            <a:miter lim="800000"/>
            <a:headEnd/>
            <a:tailEnd/>
          </a:ln>
        </p:spPr>
        <p:txBody>
          <a:bodyPr>
            <a:spAutoFit/>
          </a:bodyPr>
          <a:lstStyle/>
          <a:p>
            <a:pPr algn="ctr">
              <a:spcBef>
                <a:spcPct val="50000"/>
              </a:spcBef>
            </a:pPr>
            <a:r>
              <a:rPr lang="es-ES" b="1">
                <a:latin typeface="Papyrus" pitchFamily="66" charset="0"/>
              </a:rPr>
              <a:t>El Desert Cove Hotel es similar a muchos otros, incluyendo servicios y comodidades. Tiene restaurante y bar, sala de billar, gimnasio… Y las habitaciones tienen mucho encanto, la verdad. Este hotel se abrió en el año 1988, de la mano de Umberto Coro: un visionario que adivinó que a muchas personas les gustaría vivir la experiencia de dormir bajo tierra.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G:\LOS HOTELES MAS EXTRAVAGANTES DELÑ MUNDO\Hollyday-inn-key-card-22.jpg"/>
          <p:cNvPicPr>
            <a:picLocks noChangeAspect="1" noChangeArrowheads="1"/>
          </p:cNvPicPr>
          <p:nvPr/>
        </p:nvPicPr>
        <p:blipFill>
          <a:blip r:embed="rId2" cstate="print"/>
          <a:srcRect/>
          <a:stretch>
            <a:fillRect/>
          </a:stretch>
        </p:blipFill>
        <p:spPr bwMode="auto">
          <a:xfrm>
            <a:off x="1311275" y="476250"/>
            <a:ext cx="6500813" cy="3786188"/>
          </a:xfrm>
          <a:prstGeom prst="rect">
            <a:avLst/>
          </a:prstGeom>
          <a:noFill/>
          <a:ln w="9525">
            <a:noFill/>
            <a:miter lim="800000"/>
            <a:headEnd/>
            <a:tailEnd/>
          </a:ln>
        </p:spPr>
      </p:pic>
      <p:sp>
        <p:nvSpPr>
          <p:cNvPr id="41988" name="Text Box 4"/>
          <p:cNvSpPr txBox="1">
            <a:spLocks noChangeArrowheads="1"/>
          </p:cNvSpPr>
          <p:nvPr/>
        </p:nvSpPr>
        <p:spPr bwMode="auto">
          <a:xfrm>
            <a:off x="898525" y="5176838"/>
            <a:ext cx="7345363" cy="915987"/>
          </a:xfrm>
          <a:prstGeom prst="rect">
            <a:avLst/>
          </a:prstGeom>
          <a:noFill/>
          <a:ln w="9525">
            <a:noFill/>
            <a:miter lim="800000"/>
            <a:headEnd/>
            <a:tailEnd/>
          </a:ln>
          <a:effectLst/>
        </p:spPr>
        <p:txBody>
          <a:bodyPr>
            <a:spAutoFit/>
          </a:bodyPr>
          <a:lstStyle/>
          <a:p>
            <a:pPr algn="ctr"/>
            <a:r>
              <a:rPr lang="es-ES" b="1">
                <a:effectLst>
                  <a:outerShdw blurRad="38100" dist="38100" dir="2700000" algn="tl">
                    <a:srgbClr val="C0C0C0"/>
                  </a:outerShdw>
                </a:effectLst>
                <a:latin typeface="Papyrus" pitchFamily="66" charset="0"/>
              </a:rPr>
              <a:t>El primer </a:t>
            </a:r>
            <a:r>
              <a:rPr lang="es-ES" b="1">
                <a:latin typeface="Papyrus" pitchFamily="66" charset="0"/>
              </a:rPr>
              <a:t>hotel</a:t>
            </a:r>
            <a:r>
              <a:rPr lang="es-ES" b="1">
                <a:effectLst>
                  <a:outerShdw blurRad="38100" dist="38100" dir="2700000" algn="tl">
                    <a:srgbClr val="C0C0C0"/>
                  </a:outerShdw>
                </a:effectLst>
                <a:latin typeface="Papyrus" pitchFamily="66" charset="0"/>
              </a:rPr>
              <a:t> del mundo hecho enteramente con tarjetas de acceso se ha dado a conocer en Nueva York. El hotel, de 37 metros cuadrados, se hizo con más de 200.000 tarjetas llave.</a:t>
            </a:r>
            <a:endParaRPr lang="es-ES">
              <a:latin typeface="Papyrus" pitchFamily="66" charset="0"/>
            </a:endParaRPr>
          </a:p>
        </p:txBody>
      </p:sp>
      <p:sp>
        <p:nvSpPr>
          <p:cNvPr id="41989" name="Text Box 2"/>
          <p:cNvSpPr txBox="1">
            <a:spLocks noChangeArrowheads="1"/>
          </p:cNvSpPr>
          <p:nvPr/>
        </p:nvSpPr>
        <p:spPr bwMode="auto">
          <a:xfrm>
            <a:off x="973138" y="4581525"/>
            <a:ext cx="7127875" cy="366713"/>
          </a:xfrm>
          <a:prstGeom prst="rect">
            <a:avLst/>
          </a:prstGeom>
          <a:noFill/>
          <a:ln w="9525">
            <a:noFill/>
            <a:miter lim="800000"/>
            <a:headEnd/>
            <a:tailEnd/>
          </a:ln>
        </p:spPr>
        <p:txBody>
          <a:bodyPr>
            <a:spAutoFit/>
          </a:bodyPr>
          <a:lstStyle/>
          <a:p>
            <a:pPr algn="ctr">
              <a:spcBef>
                <a:spcPct val="50000"/>
              </a:spcBef>
            </a:pPr>
            <a:r>
              <a:rPr lang="es-ES" b="1"/>
              <a:t>Hotel de tarjetas, Estados Unidos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G:\LOS HOTELES MAS EXTRAVAGANTES DELÑ MUNDO\hotel-tarjetas-600x326 nn.jpg"/>
          <p:cNvPicPr>
            <a:picLocks noChangeAspect="1" noChangeArrowheads="1"/>
          </p:cNvPicPr>
          <p:nvPr/>
        </p:nvPicPr>
        <p:blipFill>
          <a:blip r:embed="rId2" cstate="print"/>
          <a:srcRect/>
          <a:stretch>
            <a:fillRect/>
          </a:stretch>
        </p:blipFill>
        <p:spPr bwMode="auto">
          <a:xfrm>
            <a:off x="539750" y="500063"/>
            <a:ext cx="7704138" cy="4081462"/>
          </a:xfrm>
          <a:prstGeom prst="rect">
            <a:avLst/>
          </a:prstGeom>
          <a:noFill/>
          <a:ln w="9525">
            <a:noFill/>
            <a:miter lim="800000"/>
            <a:headEnd/>
            <a:tailEnd/>
          </a:ln>
        </p:spPr>
      </p:pic>
      <p:sp>
        <p:nvSpPr>
          <p:cNvPr id="43012" name="Text Box 4"/>
          <p:cNvSpPr txBox="1">
            <a:spLocks noChangeArrowheads="1"/>
          </p:cNvSpPr>
          <p:nvPr/>
        </p:nvSpPr>
        <p:spPr bwMode="auto">
          <a:xfrm>
            <a:off x="827088" y="4941888"/>
            <a:ext cx="7416800" cy="915987"/>
          </a:xfrm>
          <a:prstGeom prst="rect">
            <a:avLst/>
          </a:prstGeom>
          <a:noFill/>
          <a:ln w="9525">
            <a:noFill/>
            <a:miter lim="800000"/>
            <a:headEnd/>
            <a:tailEnd/>
          </a:ln>
          <a:effectLst/>
        </p:spPr>
        <p:txBody>
          <a:bodyPr>
            <a:spAutoFit/>
          </a:bodyPr>
          <a:lstStyle/>
          <a:p>
            <a:pPr algn="ctr">
              <a:spcBef>
                <a:spcPct val="50000"/>
              </a:spcBef>
            </a:pPr>
            <a:r>
              <a:rPr lang="es-ES" b="1">
                <a:latin typeface="Papyrus" pitchFamily="66" charset="0"/>
              </a:rPr>
              <a:t>Fue inaugurado el 17 de Septiembre del 2009. El Llave hotel cuenta con recepción,  habitación con cama, silla y mesita de noche, y un cuarto de baño completo.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OTELES_RAROS">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HOTELES_RAROS</Template>
  <TotalTime>3</TotalTime>
  <Words>2135</Words>
  <Application>Microsoft Office PowerPoint</Application>
  <PresentationFormat>Presentación en pantalla (4:3)</PresentationFormat>
  <Paragraphs>89</Paragraphs>
  <Slides>41</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41</vt:i4>
      </vt:variant>
    </vt:vector>
  </HeadingPairs>
  <TitlesOfParts>
    <vt:vector size="46" baseType="lpstr">
      <vt:lpstr>Arial</vt:lpstr>
      <vt:lpstr>Calibri</vt:lpstr>
      <vt:lpstr>Papyrus</vt:lpstr>
      <vt:lpstr>HOTELES_RAROS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2015-01-12T21:38:52Z</dcterms:created>
  <dcterms:modified xsi:type="dcterms:W3CDTF">2015-01-12T21:42:17Z</dcterms:modified>
</cp:coreProperties>
</file>