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86" r:id="rId18"/>
    <p:sldId id="271" r:id="rId19"/>
    <p:sldId id="272" r:id="rId20"/>
    <p:sldId id="273" r:id="rId21"/>
    <p:sldId id="274" r:id="rId22"/>
    <p:sldId id="275" r:id="rId23"/>
    <p:sldId id="276" r:id="rId24"/>
    <p:sldId id="277" r:id="rId25"/>
    <p:sldId id="278" r:id="rId26"/>
    <p:sldId id="279" r:id="rId27"/>
    <p:sldId id="280" r:id="rId28"/>
    <p:sldId id="281" r:id="rId29"/>
    <p:sldId id="304" r:id="rId30"/>
    <p:sldId id="282" r:id="rId31"/>
    <p:sldId id="283" r:id="rId32"/>
    <p:sldId id="299" r:id="rId33"/>
    <p:sldId id="298" r:id="rId34"/>
    <p:sldId id="284" r:id="rId35"/>
    <p:sldId id="285" r:id="rId36"/>
    <p:sldId id="287" r:id="rId37"/>
    <p:sldId id="290" r:id="rId38"/>
    <p:sldId id="289" r:id="rId39"/>
    <p:sldId id="288" r:id="rId40"/>
    <p:sldId id="291" r:id="rId41"/>
    <p:sldId id="292" r:id="rId42"/>
    <p:sldId id="295" r:id="rId43"/>
    <p:sldId id="293" r:id="rId44"/>
    <p:sldId id="294" r:id="rId45"/>
    <p:sldId id="296" r:id="rId46"/>
    <p:sldId id="297" r:id="rId47"/>
    <p:sldId id="300" r:id="rId48"/>
    <p:sldId id="301" r:id="rId49"/>
    <p:sldId id="302" r:id="rId50"/>
    <p:sldId id="303" r:id="rId51"/>
    <p:sldId id="305" r:id="rId5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s/2H14SiYUBePRZZdvddkg" hashData="75LYQMoyhxAzJ2CjGr2IY5tJQl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1B97CA3-AF86-42FA-8354-A91361F758DF}" type="datetimeFigureOut">
              <a:rPr lang="es-ES"/>
              <a:pPr>
                <a:defRPr/>
              </a:pPr>
              <a:t>15/05/2014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092175F-9D94-49D3-9119-528F0FD3063D}"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400218C-5E81-434D-980D-56253C895CC6}" type="datetimeFigureOut">
              <a:rPr lang="es-ES"/>
              <a:pPr>
                <a:defRPr/>
              </a:pPr>
              <a:t>15/05/2014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913432D-32D0-4BCC-9DEA-5E5E4421DE35}"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D96F1FC-52C1-477E-BB79-7B57BCC9814B}" type="datetimeFigureOut">
              <a:rPr lang="es-ES"/>
              <a:pPr>
                <a:defRPr/>
              </a:pPr>
              <a:t>15/05/2014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06844D0-212D-436B-B2E2-7B39F9DE26C5}"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DFC313C1-E780-4749-8B96-0794AA1B308A}" type="datetimeFigureOut">
              <a:rPr lang="es-ES"/>
              <a:pPr>
                <a:defRPr/>
              </a:pPr>
              <a:t>15/05/2014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FB8D5F9-6C72-48C1-BA0A-F64DC4C08A63}"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5F73A5BE-B881-4A4C-A64F-7B0532A96F71}" type="datetimeFigureOut">
              <a:rPr lang="es-ES"/>
              <a:pPr>
                <a:defRPr/>
              </a:pPr>
              <a:t>15/05/2014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5BC13ACF-F0AA-4507-8CA7-F539BA0E3542}"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F026A315-F918-488F-81EB-4300577390E2}" type="datetimeFigureOut">
              <a:rPr lang="es-ES"/>
              <a:pPr>
                <a:defRPr/>
              </a:pPr>
              <a:t>15/05/2014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9747EAB5-0C47-4508-82F9-D3272E0718FE}"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F9564FA9-3CB1-4CFE-9EC6-992AAAC715F1}" type="datetimeFigureOut">
              <a:rPr lang="es-ES"/>
              <a:pPr>
                <a:defRPr/>
              </a:pPr>
              <a:t>15/05/2014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32563062-1133-4EB5-9BA2-8639E558B97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511F46E-A7C2-42D2-8E7A-6F41607C4442}" type="datetimeFigureOut">
              <a:rPr lang="es-ES"/>
              <a:pPr>
                <a:defRPr/>
              </a:pPr>
              <a:t>15/05/2014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16BDECD-458C-46B1-B2B1-551E545290CA}"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A9D07D8-735C-436B-AB99-A5B7690D3FF8}" type="datetimeFigureOut">
              <a:rPr lang="es-ES"/>
              <a:pPr>
                <a:defRPr/>
              </a:pPr>
              <a:t>15/05/2014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16D85B3-5711-49E1-A2DD-5D07A74E7E8B}"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0D75DDF-CEFF-451E-8E8F-AD7609F688A2}" type="datetimeFigureOut">
              <a:rPr lang="es-ES"/>
              <a:pPr>
                <a:defRPr/>
              </a:pPr>
              <a:t>15/05/2014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3263AA3-E76F-444E-84EF-B055D1525A31}"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085AB05-BA9F-472F-97E3-683FE244845F}" type="datetimeFigureOut">
              <a:rPr lang="es-ES"/>
              <a:pPr>
                <a:defRPr/>
              </a:pPr>
              <a:t>15/05/2014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69037A-77C4-4071-A1CC-38B787078C29}"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F6585AD-C744-4838-97FE-A6C8838F51D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D1A50E6-7CFF-47A8-81BB-3D6F39D0EE89}" type="datetimeFigureOut">
              <a:rPr lang="es-ES"/>
              <a:pPr>
                <a:defRPr/>
              </a:pPr>
              <a:t>15/05/2014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2F961A7-AB61-4065-B079-F36E0566F82D}"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D6A491C-F93D-453A-AD3B-FDC06D5889A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Imagen" descr="00.jpg"/>
          <p:cNvPicPr>
            <a:picLocks noChangeAspect="1"/>
          </p:cNvPicPr>
          <p:nvPr/>
        </p:nvPicPr>
        <p:blipFill>
          <a:blip r:embed="rId3"/>
          <a:srcRect/>
          <a:stretch>
            <a:fillRect/>
          </a:stretch>
        </p:blipFill>
        <p:spPr bwMode="auto">
          <a:xfrm>
            <a:off x="468313" y="549275"/>
            <a:ext cx="2708275" cy="2708275"/>
          </a:xfrm>
          <a:prstGeom prst="rect">
            <a:avLst/>
          </a:prstGeom>
          <a:noFill/>
          <a:ln w="9525">
            <a:noFill/>
            <a:miter lim="800000"/>
            <a:headEnd/>
            <a:tailEnd/>
          </a:ln>
        </p:spPr>
      </p:pic>
      <p:sp>
        <p:nvSpPr>
          <p:cNvPr id="5" name="4 Rectángulo"/>
          <p:cNvSpPr/>
          <p:nvPr/>
        </p:nvSpPr>
        <p:spPr>
          <a:xfrm>
            <a:off x="3203848" y="1412776"/>
            <a:ext cx="5940152" cy="923330"/>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dirty="0">
                <a:ln w="11430"/>
                <a:solidFill>
                  <a:srgbClr val="FF0000"/>
                </a:solidFill>
                <a:effectLst>
                  <a:outerShdw blurRad="76200" dist="50800" dir="5400000" algn="tl" rotWithShape="0">
                    <a:srgbClr val="000000">
                      <a:alpha val="65000"/>
                    </a:srgbClr>
                  </a:outerShdw>
                </a:effectLst>
                <a:latin typeface="Arial Black" pitchFamily="34" charset="0"/>
                <a:cs typeface="+mn-cs"/>
              </a:rPr>
              <a:t>GUANTÁNAMO</a:t>
            </a:r>
          </a:p>
        </p:txBody>
      </p:sp>
      <p:sp>
        <p:nvSpPr>
          <p:cNvPr id="6" name="5 Rectángulo"/>
          <p:cNvSpPr/>
          <p:nvPr/>
        </p:nvSpPr>
        <p:spPr>
          <a:xfrm>
            <a:off x="1315472" y="4221087"/>
            <a:ext cx="6513065" cy="923330"/>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dirty="0">
                <a:ln w="11430"/>
                <a:solidFill>
                  <a:srgbClr val="000099"/>
                </a:solidFill>
                <a:effectLst>
                  <a:outerShdw blurRad="76200" dist="50800" dir="5400000" algn="tl" rotWithShape="0">
                    <a:srgbClr val="000000">
                      <a:alpha val="65000"/>
                    </a:srgbClr>
                  </a:outerShdw>
                </a:effectLst>
                <a:latin typeface="+mn-lt"/>
                <a:cs typeface="+mn-cs"/>
              </a:rPr>
              <a:t>Una base con historia</a:t>
            </a:r>
          </a:p>
        </p:txBody>
      </p:sp>
    </p:spTree>
  </p:cSld>
  <p:clrMapOvr>
    <a:masterClrMapping/>
  </p:clrMapOvr>
  <p:transition>
    <p:sndAc>
      <p:stSnd loop="1">
        <p:snd r:embed="rId2" name="Hands across the Sea March.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074" name="3 CuadroTexto"/>
          <p:cNvSpPr txBox="1">
            <a:spLocks noChangeArrowheads="1"/>
          </p:cNvSpPr>
          <p:nvPr/>
        </p:nvSpPr>
        <p:spPr bwMode="auto">
          <a:xfrm>
            <a:off x="755650" y="908050"/>
            <a:ext cx="7632700" cy="5448300"/>
          </a:xfrm>
          <a:prstGeom prst="rect">
            <a:avLst/>
          </a:prstGeom>
          <a:noFill/>
          <a:ln w="9525">
            <a:noFill/>
            <a:miter lim="800000"/>
            <a:headEnd/>
            <a:tailEnd/>
          </a:ln>
        </p:spPr>
        <p:txBody>
          <a:bodyPr>
            <a:spAutoFit/>
          </a:bodyPr>
          <a:lstStyle/>
          <a:p>
            <a:pPr algn="ctr"/>
            <a:r>
              <a:rPr lang="es-ES" sz="2400" b="1">
                <a:solidFill>
                  <a:schemeClr val="bg1"/>
                </a:solidFill>
                <a:latin typeface="Calibri" pitchFamily="34" charset="0"/>
              </a:rPr>
              <a:t>La Base Naval de Guantánamo o Gitmo, como la llama la prensa anglosajona, es un territorio en permanente disputa entre Estados Unidos y Cuba. El asunto ha tomando cierto matiz mediático en la actualidad, pero hace más de un siglo que es un tema altamente conflictivo entre dos bandos antagónicos, en un principio nacionalistas cubanos y gobierno estadounidense y actualmente este último y el gobierno cubano.  Pero, ¿qué es Gitmo? ¿cómo es posible que en Cuba exista una base naval estadounidense, hoy utilizada como cárcel de triste reputación?</a:t>
            </a:r>
          </a:p>
          <a:p>
            <a:pPr algn="ctr"/>
            <a:endParaRPr lang="es-ES" sz="2400" b="1">
              <a:solidFill>
                <a:schemeClr val="bg1"/>
              </a:solidFill>
              <a:latin typeface="Calibri" pitchFamily="34" charset="0"/>
            </a:endParaRPr>
          </a:p>
          <a:p>
            <a:pPr algn="ctr"/>
            <a:r>
              <a:rPr lang="es-ES" sz="2000" b="1">
                <a:solidFill>
                  <a:schemeClr val="bg1"/>
                </a:solidFill>
                <a:latin typeface="Calibri" pitchFamily="34" charset="0"/>
              </a:rPr>
              <a:t>Gitmo es la forma anglosajona de hacer pronunciable la abreviatura  de Guantánamo: GTMO.</a:t>
            </a:r>
          </a:p>
          <a:p>
            <a:pPr algn="ctr"/>
            <a:endParaRPr lang="es-ES" sz="2400" b="1">
              <a:solidFill>
                <a:schemeClr val="bg1"/>
              </a:solidFill>
              <a:latin typeface="Calibri"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endParaRPr lang="es-ES" smtClean="0"/>
          </a:p>
        </p:txBody>
      </p:sp>
      <p:pic>
        <p:nvPicPr>
          <p:cNvPr id="4099" name="3 Marcador de contenido" descr="01.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pPr eaLnBrk="1" hangingPunct="1"/>
            <a:endParaRPr lang="es-ES" smtClean="0"/>
          </a:p>
        </p:txBody>
      </p:sp>
      <p:pic>
        <p:nvPicPr>
          <p:cNvPr id="5123" name="3 Marcador de contenido" descr="tratados01.jpg"/>
          <p:cNvPicPr>
            <a:picLocks noGrp="1" noChangeAspect="1"/>
          </p:cNvPicPr>
          <p:nvPr>
            <p:ph idx="1"/>
          </p:nvPr>
        </p:nvPicPr>
        <p:blipFill>
          <a:blip r:embed="rId2"/>
          <a:srcRect/>
          <a:stretch>
            <a:fillRect/>
          </a:stretch>
        </p:blipFill>
        <p:spPr>
          <a:xfrm>
            <a:off x="0" y="0"/>
            <a:ext cx="9144000" cy="4503738"/>
          </a:xfrm>
        </p:spPr>
      </p:pic>
      <p:sp>
        <p:nvSpPr>
          <p:cNvPr id="5124" name="4 CuadroTexto"/>
          <p:cNvSpPr txBox="1">
            <a:spLocks noChangeArrowheads="1"/>
          </p:cNvSpPr>
          <p:nvPr/>
        </p:nvSpPr>
        <p:spPr bwMode="auto">
          <a:xfrm>
            <a:off x="323850" y="4724400"/>
            <a:ext cx="8496300" cy="1920875"/>
          </a:xfrm>
          <a:prstGeom prst="rect">
            <a:avLst/>
          </a:prstGeom>
          <a:noFill/>
          <a:ln w="9525">
            <a:noFill/>
            <a:miter lim="800000"/>
            <a:headEnd/>
            <a:tailEnd/>
          </a:ln>
        </p:spPr>
        <p:txBody>
          <a:bodyPr>
            <a:spAutoFit/>
          </a:bodyPr>
          <a:lstStyle/>
          <a:p>
            <a:pPr algn="ctr"/>
            <a:r>
              <a:rPr lang="es-ES" sz="2000" b="1">
                <a:solidFill>
                  <a:schemeClr val="bg1"/>
                </a:solidFill>
                <a:latin typeface="Calibri" pitchFamily="34" charset="0"/>
              </a:rPr>
              <a:t>El Tratado de París, que puso término a la guerra hispano estadounidense, convirtió a Cuba en un protectorado gringo con un futuro incierto, pero las presiones internas y externas forzaban al gobierno norteamericano a retirarse de la isla. En 1901, se aprobó la Enmienda Platt, que debía constituir un anexo de la futura Constitución cubana, en el que se otorgaba al gobierno estadounidense el derecho a intervenir en Cuba cuando lo creyese oportuno.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pic>
        <p:nvPicPr>
          <p:cNvPr id="6147" name="3 Marcador de contenido" descr="2013-06-07_135258.jpg"/>
          <p:cNvPicPr>
            <a:picLocks noGrp="1" noChangeAspect="1"/>
          </p:cNvPicPr>
          <p:nvPr>
            <p:ph idx="1"/>
          </p:nvPr>
        </p:nvPicPr>
        <p:blipFill>
          <a:blip r:embed="rId2"/>
          <a:srcRect/>
          <a:stretch>
            <a:fillRect/>
          </a:stretch>
        </p:blipFill>
        <p:spPr>
          <a:xfrm>
            <a:off x="0" y="0"/>
            <a:ext cx="9144000" cy="5013325"/>
          </a:xfrm>
        </p:spPr>
      </p:pic>
      <p:sp>
        <p:nvSpPr>
          <p:cNvPr id="6148" name="4 CuadroTexto"/>
          <p:cNvSpPr txBox="1">
            <a:spLocks noChangeArrowheads="1"/>
          </p:cNvSpPr>
          <p:nvPr/>
        </p:nvSpPr>
        <p:spPr bwMode="auto">
          <a:xfrm>
            <a:off x="323850" y="5157788"/>
            <a:ext cx="8496300" cy="1616075"/>
          </a:xfrm>
          <a:prstGeom prst="rect">
            <a:avLst/>
          </a:prstGeom>
          <a:noFill/>
          <a:ln w="9525">
            <a:noFill/>
            <a:miter lim="800000"/>
            <a:headEnd/>
            <a:tailEnd/>
          </a:ln>
        </p:spPr>
        <p:txBody>
          <a:bodyPr>
            <a:spAutoFit/>
          </a:bodyPr>
          <a:lstStyle/>
          <a:p>
            <a:pPr algn="ctr"/>
            <a:r>
              <a:rPr lang="es-ES" sz="2000" b="1">
                <a:solidFill>
                  <a:schemeClr val="bg1"/>
                </a:solidFill>
                <a:latin typeface="Calibri" pitchFamily="34" charset="0"/>
              </a:rPr>
              <a:t>Ese mismo año, después de fuertes discusiones, la Asamblea Constituyente cubana accedió a incluir la enmienda como apéndice de la Constitución y de ese acto nació la base naval norteamericana en la Bahía de Guantánamo, más específicamente en el municipio de Caimanera. El 20 de mayo de 1902 se proclamó la República de Cuba.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ES" smtClean="0"/>
          </a:p>
        </p:txBody>
      </p:sp>
      <p:pic>
        <p:nvPicPr>
          <p:cNvPr id="7171" name="3 Marcador de contenido" descr="03.png"/>
          <p:cNvPicPr>
            <a:picLocks noGrp="1" noChangeAspect="1"/>
          </p:cNvPicPr>
          <p:nvPr>
            <p:ph idx="1"/>
          </p:nvPr>
        </p:nvPicPr>
        <p:blipFill>
          <a:blip r:embed="rId2"/>
          <a:srcRect/>
          <a:stretch>
            <a:fillRect/>
          </a:stretch>
        </p:blipFill>
        <p:spPr>
          <a:xfrm>
            <a:off x="0" y="0"/>
            <a:ext cx="9144000" cy="4292600"/>
          </a:xfrm>
        </p:spPr>
      </p:pic>
      <p:sp>
        <p:nvSpPr>
          <p:cNvPr id="7172" name="4 CuadroTexto"/>
          <p:cNvSpPr txBox="1">
            <a:spLocks noChangeArrowheads="1"/>
          </p:cNvSpPr>
          <p:nvPr/>
        </p:nvSpPr>
        <p:spPr bwMode="auto">
          <a:xfrm>
            <a:off x="250825" y="4437063"/>
            <a:ext cx="8642350" cy="2225675"/>
          </a:xfrm>
          <a:prstGeom prst="rect">
            <a:avLst/>
          </a:prstGeom>
          <a:noFill/>
          <a:ln w="9525">
            <a:noFill/>
            <a:miter lim="800000"/>
            <a:headEnd/>
            <a:tailEnd/>
          </a:ln>
        </p:spPr>
        <p:txBody>
          <a:bodyPr>
            <a:spAutoFit/>
          </a:bodyPr>
          <a:lstStyle/>
          <a:p>
            <a:pPr algn="ctr"/>
            <a:r>
              <a:rPr lang="es-ES" sz="2000" b="1">
                <a:solidFill>
                  <a:schemeClr val="bg1"/>
                </a:solidFill>
                <a:latin typeface="Calibri" pitchFamily="34" charset="0"/>
              </a:rPr>
              <a:t>La base nació oficialmente en diciembre de 1903, con la firma de un tratado en el que Cuba le otorgaba a Estados Unidos el completo control y jurisdicción sobre el territorio, fijaba una renta anual de 2000 dólares de oro y condicionaba su cierre o abandono al consentimiento de ambos gobiernos. La base tiene 117,6 km</a:t>
            </a:r>
            <a:r>
              <a:rPr lang="es-ES" sz="2000" b="1" baseline="30000">
                <a:solidFill>
                  <a:schemeClr val="bg1"/>
                </a:solidFill>
                <a:latin typeface="Calibri" pitchFamily="34" charset="0"/>
              </a:rPr>
              <a:t>2</a:t>
            </a:r>
            <a:r>
              <a:rPr lang="es-ES" sz="2000" b="1">
                <a:solidFill>
                  <a:schemeClr val="bg1"/>
                </a:solidFill>
                <a:latin typeface="Calibri" pitchFamily="34" charset="0"/>
              </a:rPr>
              <a:t> y una línea de costa de 17,5 km. Hoy dispone de 5 muelles, 2 aeropuertos, 2000 viviendas, 397 puestos de control, una iglesia, un hospital, gasolineras, un centro comercial, 2 cines, más de 6000 marines…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pic>
        <p:nvPicPr>
          <p:cNvPr id="8194" name="3 Marcador de contenido" descr="02.jpg"/>
          <p:cNvPicPr>
            <a:picLocks noGrp="1" noChangeAspect="1"/>
          </p:cNvPicPr>
          <p:nvPr>
            <p:ph idx="1"/>
          </p:nvPr>
        </p:nvPicPr>
        <p:blipFill>
          <a:blip r:embed="rId2"/>
          <a:srcRect/>
          <a:stretch>
            <a:fillRect/>
          </a:stretch>
        </p:blipFill>
        <p:spPr>
          <a:xfrm>
            <a:off x="-973138" y="0"/>
            <a:ext cx="6913563" cy="6858000"/>
          </a:xfrm>
        </p:spPr>
      </p:pic>
      <p:sp>
        <p:nvSpPr>
          <p:cNvPr id="8195" name="4 CuadroTexto"/>
          <p:cNvSpPr txBox="1">
            <a:spLocks noChangeArrowheads="1"/>
          </p:cNvSpPr>
          <p:nvPr/>
        </p:nvSpPr>
        <p:spPr bwMode="auto">
          <a:xfrm>
            <a:off x="6156325" y="2060575"/>
            <a:ext cx="2736850" cy="2835275"/>
          </a:xfrm>
          <a:prstGeom prst="rect">
            <a:avLst/>
          </a:prstGeom>
          <a:noFill/>
          <a:ln w="9525">
            <a:noFill/>
            <a:miter lim="800000"/>
            <a:headEnd/>
            <a:tailEnd/>
          </a:ln>
        </p:spPr>
        <p:txBody>
          <a:bodyPr>
            <a:spAutoFit/>
          </a:bodyPr>
          <a:lstStyle/>
          <a:p>
            <a:pPr algn="ctr"/>
            <a:r>
              <a:rPr lang="es-ES" sz="2000" b="1">
                <a:solidFill>
                  <a:schemeClr val="bg1"/>
                </a:solidFill>
                <a:latin typeface="Calibri" pitchFamily="34" charset="0"/>
              </a:rPr>
              <a:t>La Base se encuentra en la entrada de una bahía doble, es decir hay una primera bahía donde se encuentra la instalación militar y, más adelante, se abre otra mucho más amplia y profunda que pertenece a Cuba.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eaLnBrk="1" hangingPunct="1"/>
            <a:endParaRPr lang="es-ES" smtClean="0"/>
          </a:p>
        </p:txBody>
      </p:sp>
      <p:pic>
        <p:nvPicPr>
          <p:cNvPr id="9219" name="3 Marcador de contenido" descr="05.jpg"/>
          <p:cNvPicPr>
            <a:picLocks noGrp="1" noChangeAspect="1"/>
          </p:cNvPicPr>
          <p:nvPr>
            <p:ph idx="1"/>
          </p:nvPr>
        </p:nvPicPr>
        <p:blipFill>
          <a:blip r:embed="rId2"/>
          <a:srcRect/>
          <a:stretch>
            <a:fillRect/>
          </a:stretch>
        </p:blipFill>
        <p:spPr>
          <a:xfrm>
            <a:off x="0" y="0"/>
            <a:ext cx="9144000" cy="6858000"/>
          </a:xfrm>
        </p:spPr>
      </p:pic>
      <p:sp>
        <p:nvSpPr>
          <p:cNvPr id="9220" name="4 CuadroTexto"/>
          <p:cNvSpPr txBox="1">
            <a:spLocks noChangeArrowheads="1"/>
          </p:cNvSpPr>
          <p:nvPr/>
        </p:nvSpPr>
        <p:spPr bwMode="auto">
          <a:xfrm>
            <a:off x="250825" y="188913"/>
            <a:ext cx="8569325" cy="368300"/>
          </a:xfrm>
          <a:prstGeom prst="rect">
            <a:avLst/>
          </a:prstGeom>
          <a:noFill/>
          <a:ln w="9525">
            <a:noFill/>
            <a:miter lim="800000"/>
            <a:headEnd/>
            <a:tailEnd/>
          </a:ln>
        </p:spPr>
        <p:txBody>
          <a:bodyPr>
            <a:spAutoFit/>
          </a:bodyPr>
          <a:lstStyle/>
          <a:p>
            <a:pPr algn="ctr"/>
            <a:r>
              <a:rPr lang="es-ES" b="1">
                <a:latin typeface="Calibri" pitchFamily="34" charset="0"/>
              </a:rPr>
              <a:t>Inicio del Campamento Militar de los EE. UU. en el municipio de Caimanera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pPr eaLnBrk="1" hangingPunct="1"/>
            <a:endParaRPr lang="es-ES" smtClean="0"/>
          </a:p>
        </p:txBody>
      </p:sp>
      <p:pic>
        <p:nvPicPr>
          <p:cNvPr id="10243" name="5 Marcador de contenido" descr="07.jpg"/>
          <p:cNvPicPr>
            <a:picLocks noGrp="1" noChangeAspect="1"/>
          </p:cNvPicPr>
          <p:nvPr>
            <p:ph idx="1"/>
          </p:nvPr>
        </p:nvPicPr>
        <p:blipFill>
          <a:blip r:embed="rId2"/>
          <a:srcRect/>
          <a:stretch>
            <a:fillRect/>
          </a:stretch>
        </p:blipFill>
        <p:spPr>
          <a:xfrm>
            <a:off x="0" y="0"/>
            <a:ext cx="9144000" cy="6858000"/>
          </a:xfrm>
        </p:spPr>
      </p:pic>
      <p:sp>
        <p:nvSpPr>
          <p:cNvPr id="10244" name="6 CuadroTexto"/>
          <p:cNvSpPr txBox="1">
            <a:spLocks noChangeArrowheads="1"/>
          </p:cNvSpPr>
          <p:nvPr/>
        </p:nvSpPr>
        <p:spPr bwMode="auto">
          <a:xfrm>
            <a:off x="0" y="260350"/>
            <a:ext cx="9144000" cy="369888"/>
          </a:xfrm>
          <a:prstGeom prst="rect">
            <a:avLst/>
          </a:prstGeom>
          <a:noFill/>
          <a:ln w="9525">
            <a:noFill/>
            <a:miter lim="800000"/>
            <a:headEnd/>
            <a:tailEnd/>
          </a:ln>
        </p:spPr>
        <p:txBody>
          <a:bodyPr>
            <a:spAutoFit/>
          </a:bodyPr>
          <a:lstStyle/>
          <a:p>
            <a:pPr algn="ctr"/>
            <a:r>
              <a:rPr lang="es-ES" b="1">
                <a:latin typeface="Calibri" pitchFamily="34" charset="0"/>
              </a:rPr>
              <a:t>Buques norteamericanos en la bahía de Guantánamo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ES" smtClean="0"/>
          </a:p>
        </p:txBody>
      </p:sp>
      <p:pic>
        <p:nvPicPr>
          <p:cNvPr id="11267" name="3 Marcador de contenido" descr="11.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23850" y="5732463"/>
            <a:ext cx="8424863" cy="1006475"/>
          </a:xfrm>
          <a:prstGeom prst="rect">
            <a:avLst/>
          </a:prstGeom>
          <a:noFill/>
        </p:spPr>
        <p:txBody>
          <a:bodyPr>
            <a:spAutoFit/>
          </a:bodyPr>
          <a:lstStyle/>
          <a:p>
            <a:pPr algn="ctr"/>
            <a:r>
              <a:rPr lang="es-ES" sz="2000" b="1">
                <a:solidFill>
                  <a:schemeClr val="bg1"/>
                </a:solidFill>
                <a:effectLst>
                  <a:outerShdw blurRad="38100" dist="38100" dir="2700000" algn="tl">
                    <a:srgbClr val="C0C0C0"/>
                  </a:outerShdw>
                </a:effectLst>
                <a:latin typeface="Calibri" pitchFamily="34" charset="0"/>
              </a:rPr>
              <a:t>El establecimiento de la base repercutió abrumadoramente en la economía de un territorio abandonado y con un deficiente sistema de comunicaciones con el resto del país.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3 Marcador de contenido" descr="12.jpg"/>
          <p:cNvPicPr>
            <a:picLocks noGrp="1" noChangeAspect="1"/>
          </p:cNvPicPr>
          <p:nvPr>
            <p:ph idx="1"/>
          </p:nvPr>
        </p:nvPicPr>
        <p:blipFill>
          <a:blip r:embed="rId2"/>
          <a:srcRect/>
          <a:stretch>
            <a:fillRect/>
          </a:stretch>
        </p:blipFill>
        <p:spPr>
          <a:xfrm>
            <a:off x="0" y="0"/>
            <a:ext cx="9144000" cy="6858000"/>
          </a:xfrm>
        </p:spPr>
      </p:pic>
      <p:sp>
        <p:nvSpPr>
          <p:cNvPr id="12292" name="4 CuadroTexto"/>
          <p:cNvSpPr txBox="1">
            <a:spLocks noChangeArrowheads="1"/>
          </p:cNvSpPr>
          <p:nvPr/>
        </p:nvSpPr>
        <p:spPr bwMode="auto">
          <a:xfrm>
            <a:off x="179388" y="260350"/>
            <a:ext cx="5256212" cy="1311275"/>
          </a:xfrm>
          <a:prstGeom prst="rect">
            <a:avLst/>
          </a:prstGeom>
          <a:noFill/>
          <a:ln w="9525">
            <a:noFill/>
            <a:miter lim="800000"/>
            <a:headEnd/>
            <a:tailEnd/>
          </a:ln>
        </p:spPr>
        <p:txBody>
          <a:bodyPr>
            <a:spAutoFit/>
          </a:bodyPr>
          <a:lstStyle/>
          <a:p>
            <a:pPr algn="ctr"/>
            <a:r>
              <a:rPr lang="es-ES" sz="2000" b="1">
                <a:latin typeface="Calibri" pitchFamily="34" charset="0"/>
              </a:rPr>
              <a:t>A lo anterior, se sumó una enorme inmigración proveniente de diferentes islas del Caribe y el nacimiento de pequeñas industrias para el abastecimiento del enclave militar.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 smtClean="0"/>
          </a:p>
        </p:txBody>
      </p:sp>
      <p:pic>
        <p:nvPicPr>
          <p:cNvPr id="13315" name="3 Marcador de contenido" descr="13.jpg"/>
          <p:cNvPicPr>
            <a:picLocks noGrp="1" noChangeAspect="1"/>
          </p:cNvPicPr>
          <p:nvPr>
            <p:ph idx="1"/>
          </p:nvPr>
        </p:nvPicPr>
        <p:blipFill>
          <a:blip r:embed="rId2"/>
          <a:srcRect/>
          <a:stretch>
            <a:fillRect/>
          </a:stretch>
        </p:blipFill>
        <p:spPr>
          <a:xfrm>
            <a:off x="0" y="0"/>
            <a:ext cx="9144000" cy="6858000"/>
          </a:xfrm>
        </p:spPr>
      </p:pic>
      <p:sp>
        <p:nvSpPr>
          <p:cNvPr id="13316" name="4 CuadroTexto"/>
          <p:cNvSpPr txBox="1">
            <a:spLocks noChangeArrowheads="1"/>
          </p:cNvSpPr>
          <p:nvPr/>
        </p:nvSpPr>
        <p:spPr bwMode="auto">
          <a:xfrm>
            <a:off x="0" y="6165850"/>
            <a:ext cx="9144000" cy="711200"/>
          </a:xfrm>
          <a:prstGeom prst="rect">
            <a:avLst/>
          </a:prstGeom>
          <a:solidFill>
            <a:schemeClr val="bg1"/>
          </a:solidFill>
          <a:ln w="9525">
            <a:solidFill>
              <a:schemeClr val="tx1"/>
            </a:solidFill>
            <a:miter lim="800000"/>
            <a:headEnd/>
            <a:tailEnd/>
          </a:ln>
        </p:spPr>
        <p:txBody>
          <a:bodyPr>
            <a:spAutoFit/>
          </a:bodyPr>
          <a:lstStyle/>
          <a:p>
            <a:pPr algn="ctr"/>
            <a:r>
              <a:rPr lang="es-ES" sz="2000" b="1">
                <a:latin typeface="Calibri" pitchFamily="34" charset="0"/>
              </a:rPr>
              <a:t>Miles de marinos </a:t>
            </a:r>
            <a:r>
              <a:rPr lang="es-ES" sz="2000" b="1" i="1">
                <a:latin typeface="Calibri" pitchFamily="34" charset="0"/>
              </a:rPr>
              <a:t>invadían</a:t>
            </a:r>
            <a:r>
              <a:rPr lang="es-ES" sz="2000" b="1">
                <a:latin typeface="Calibri" pitchFamily="34" charset="0"/>
              </a:rPr>
              <a:t> los fines de semana el pequeño pueblo de Caimanera, motivando la elevación del número de prostíbulos y burdeles a grados superlativos.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pic>
        <p:nvPicPr>
          <p:cNvPr id="14339" name="3 Marcador de contenido" descr="14.jpg"/>
          <p:cNvPicPr>
            <a:picLocks noGrp="1" noChangeAspect="1"/>
          </p:cNvPicPr>
          <p:nvPr>
            <p:ph idx="1"/>
          </p:nvPr>
        </p:nvPicPr>
        <p:blipFill>
          <a:blip r:embed="rId2"/>
          <a:srcRect/>
          <a:stretch>
            <a:fillRect/>
          </a:stretch>
        </p:blipFill>
        <p:spPr>
          <a:xfrm>
            <a:off x="0" y="0"/>
            <a:ext cx="9144000" cy="6858000"/>
          </a:xfrm>
        </p:spPr>
      </p:pic>
      <p:sp>
        <p:nvSpPr>
          <p:cNvPr id="14340" name="4 CuadroTexto"/>
          <p:cNvSpPr txBox="1">
            <a:spLocks noChangeArrowheads="1"/>
          </p:cNvSpPr>
          <p:nvPr/>
        </p:nvSpPr>
        <p:spPr bwMode="auto">
          <a:xfrm>
            <a:off x="0" y="6165850"/>
            <a:ext cx="9144000" cy="711200"/>
          </a:xfrm>
          <a:prstGeom prst="rect">
            <a:avLst/>
          </a:prstGeom>
          <a:solidFill>
            <a:schemeClr val="bg1"/>
          </a:solidFill>
          <a:ln w="9525">
            <a:solidFill>
              <a:schemeClr val="tx1"/>
            </a:solidFill>
            <a:miter lim="800000"/>
            <a:headEnd/>
            <a:tailEnd/>
          </a:ln>
        </p:spPr>
        <p:txBody>
          <a:bodyPr>
            <a:spAutoFit/>
          </a:bodyPr>
          <a:lstStyle/>
          <a:p>
            <a:pPr algn="ctr"/>
            <a:r>
              <a:rPr lang="es-ES" sz="2000" b="1">
                <a:latin typeface="Calibri" pitchFamily="34" charset="0"/>
              </a:rPr>
              <a:t>Caimanera, un pueblo de algo más de 11 000 habitantes, llegó a tener el récord per cápita de burdeles de todo el país.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pPr eaLnBrk="1" hangingPunct="1"/>
            <a:endParaRPr lang="es-ES" smtClean="0"/>
          </a:p>
        </p:txBody>
      </p:sp>
      <p:pic>
        <p:nvPicPr>
          <p:cNvPr id="15363" name="3 Marcador de contenido" descr="15.jpg"/>
          <p:cNvPicPr>
            <a:picLocks noGrp="1" noChangeAspect="1"/>
          </p:cNvPicPr>
          <p:nvPr>
            <p:ph idx="1"/>
          </p:nvPr>
        </p:nvPicPr>
        <p:blipFill>
          <a:blip r:embed="rId2"/>
          <a:srcRect/>
          <a:stretch>
            <a:fillRect/>
          </a:stretch>
        </p:blipFill>
        <p:spPr>
          <a:xfrm>
            <a:off x="0" y="0"/>
            <a:ext cx="9144000" cy="6858000"/>
          </a:xfrm>
        </p:spPr>
      </p:pic>
      <p:sp>
        <p:nvSpPr>
          <p:cNvPr id="15364" name="4 CuadroTexto"/>
          <p:cNvSpPr txBox="1">
            <a:spLocks noChangeArrowheads="1"/>
          </p:cNvSpPr>
          <p:nvPr/>
        </p:nvSpPr>
        <p:spPr bwMode="auto">
          <a:xfrm>
            <a:off x="0" y="0"/>
            <a:ext cx="9144000" cy="1016000"/>
          </a:xfrm>
          <a:prstGeom prst="rect">
            <a:avLst/>
          </a:prstGeom>
          <a:solidFill>
            <a:schemeClr val="bg1"/>
          </a:solidFill>
          <a:ln w="9525">
            <a:solidFill>
              <a:schemeClr val="tx1"/>
            </a:solidFill>
            <a:miter lim="800000"/>
            <a:headEnd/>
            <a:tailEnd/>
          </a:ln>
        </p:spPr>
        <p:txBody>
          <a:bodyPr>
            <a:spAutoFit/>
          </a:bodyPr>
          <a:lstStyle/>
          <a:p>
            <a:pPr algn="ctr"/>
            <a:r>
              <a:rPr lang="es-ES" sz="2000" b="1"/>
              <a:t>La base daba trabajo permanente a entre 5000 y 6000 cubanos, principalmente en servicios, como cocina, mantenimiento, maquinistas, chóferes. Era la más importante fuente de empleo de la zona.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3 Marcador de contenido" descr="16.jpg"/>
          <p:cNvPicPr>
            <a:picLocks noGrp="1" noChangeAspect="1"/>
          </p:cNvPicPr>
          <p:nvPr>
            <p:ph idx="1"/>
          </p:nvPr>
        </p:nvPicPr>
        <p:blipFill>
          <a:blip r:embed="rId2"/>
          <a:srcRect/>
          <a:stretch>
            <a:fillRect/>
          </a:stretch>
        </p:blipFill>
        <p:spPr>
          <a:xfrm>
            <a:off x="0" y="0"/>
            <a:ext cx="9144000" cy="6858000"/>
          </a:xfrm>
        </p:spPr>
      </p:pic>
      <p:sp>
        <p:nvSpPr>
          <p:cNvPr id="16388" name="4 CuadroTexto"/>
          <p:cNvSpPr txBox="1">
            <a:spLocks noChangeArrowheads="1"/>
          </p:cNvSpPr>
          <p:nvPr/>
        </p:nvSpPr>
        <p:spPr bwMode="auto">
          <a:xfrm>
            <a:off x="0" y="5805488"/>
            <a:ext cx="9144000" cy="1006475"/>
          </a:xfrm>
          <a:prstGeom prst="rect">
            <a:avLst/>
          </a:prstGeom>
          <a:noFill/>
          <a:ln w="9525">
            <a:noFill/>
            <a:miter lim="800000"/>
            <a:headEnd/>
            <a:tailEnd/>
          </a:ln>
        </p:spPr>
        <p:txBody>
          <a:bodyPr>
            <a:spAutoFit/>
          </a:bodyPr>
          <a:lstStyle/>
          <a:p>
            <a:pPr algn="ctr"/>
            <a:r>
              <a:rPr lang="es-ES" sz="2000" b="1"/>
              <a:t>Estos trabajadores se consideraban afortunados en un territorio donde la extrema pobreza y el altísimo desempleo ofrecían pocas posibilidades de obtener un trabajo digno.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pPr eaLnBrk="1" hangingPunct="1"/>
            <a:endParaRPr lang="es-ES" smtClean="0"/>
          </a:p>
        </p:txBody>
      </p:sp>
      <p:pic>
        <p:nvPicPr>
          <p:cNvPr id="17411" name="3 Marcador de contenido" descr="29 - 30.jpg"/>
          <p:cNvPicPr>
            <a:picLocks noGrp="1" noChangeAspect="1"/>
          </p:cNvPicPr>
          <p:nvPr>
            <p:ph idx="1"/>
          </p:nvPr>
        </p:nvPicPr>
        <p:blipFill>
          <a:blip r:embed="rId2"/>
          <a:srcRect/>
          <a:stretch>
            <a:fillRect/>
          </a:stretch>
        </p:blipFill>
        <p:spPr>
          <a:xfrm>
            <a:off x="0" y="836613"/>
            <a:ext cx="9144000" cy="6858000"/>
          </a:xfrm>
        </p:spPr>
      </p:pic>
      <p:sp>
        <p:nvSpPr>
          <p:cNvPr id="5" name="4 CuadroTexto"/>
          <p:cNvSpPr txBox="1"/>
          <p:nvPr/>
        </p:nvSpPr>
        <p:spPr>
          <a:xfrm>
            <a:off x="0" y="0"/>
            <a:ext cx="9144000" cy="1625600"/>
          </a:xfrm>
          <a:prstGeom prst="rect">
            <a:avLst/>
          </a:prstGeom>
          <a:solidFill>
            <a:schemeClr val="bg1"/>
          </a:solidFill>
          <a:ln>
            <a:solidFill>
              <a:schemeClr val="tx1"/>
            </a:solidFill>
          </a:ln>
        </p:spPr>
        <p:txBody>
          <a:bodyPr>
            <a:spAutoFit/>
          </a:bodyPr>
          <a:lstStyle/>
          <a:p>
            <a:pPr algn="ctr"/>
            <a:r>
              <a:rPr lang="es-ES" sz="2000" b="1">
                <a:latin typeface="Calibri" pitchFamily="34" charset="0"/>
              </a:rPr>
              <a:t>En la base, es notable la presencia de la rata del plátano, </a:t>
            </a:r>
            <a:r>
              <a:rPr lang="es-ES" sz="2000" b="1" i="1">
                <a:latin typeface="Calibri" pitchFamily="34" charset="0"/>
              </a:rPr>
              <a:t>desmarest hutia</a:t>
            </a:r>
            <a:r>
              <a:rPr lang="es-ES" sz="2000" b="1">
                <a:latin typeface="Calibri" pitchFamily="34" charset="0"/>
              </a:rPr>
              <a:t>, un enorme roedor comestible que habita las islas caribeñas, tiene un tamaño que oscila entre 20 y 60 cm y puede pesar hasta 7 kg. Los cubanos de la zona las cazan como alimento. Una de las recetas preferidas es el estofado de hutía con pimientos verdes, cebollas, salsa del tomate y ajo.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pic>
        <p:nvPicPr>
          <p:cNvPr id="18435" name="3 Marcador de contenido" descr="Fidel%20Castro_1.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5876925"/>
            <a:ext cx="9144000" cy="1016000"/>
          </a:xfrm>
          <a:prstGeom prst="rect">
            <a:avLst/>
          </a:prstGeom>
          <a:solidFill>
            <a:schemeClr val="bg1"/>
          </a:solidFill>
          <a:ln>
            <a:solidFill>
              <a:schemeClr val="tx1"/>
            </a:solidFill>
          </a:ln>
        </p:spPr>
        <p:txBody>
          <a:bodyPr>
            <a:spAutoFit/>
          </a:bodyPr>
          <a:lstStyle/>
          <a:p>
            <a:pPr algn="ctr"/>
            <a:r>
              <a:rPr lang="es-ES" sz="2000" b="1">
                <a:latin typeface="Calibri" pitchFamily="34" charset="0"/>
              </a:rPr>
              <a:t>Con la llegada de Fidel Castro al poder, en 1959, el nuevo gobierno exigió la retirada incondicional e inmediata de la Base Naval, negándose a aceptar el pago anual por el uso de la instalación.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pPr eaLnBrk="1" hangingPunct="1"/>
            <a:endParaRPr lang="es-ES" smtClean="0"/>
          </a:p>
        </p:txBody>
      </p:sp>
      <p:pic>
        <p:nvPicPr>
          <p:cNvPr id="19459" name="3 Marcador de contenido" descr="Fidel Castro.jpg"/>
          <p:cNvPicPr>
            <a:picLocks noGrp="1" noChangeAspect="1"/>
          </p:cNvPicPr>
          <p:nvPr>
            <p:ph idx="1"/>
          </p:nvPr>
        </p:nvPicPr>
        <p:blipFill>
          <a:blip r:embed="rId2"/>
          <a:srcRect/>
          <a:stretch>
            <a:fillRect/>
          </a:stretch>
        </p:blipFill>
        <p:spPr>
          <a:xfrm>
            <a:off x="0" y="0"/>
            <a:ext cx="9144000" cy="5445125"/>
          </a:xfrm>
        </p:spPr>
      </p:pic>
      <p:sp>
        <p:nvSpPr>
          <p:cNvPr id="19460" name="4 CuadroTexto"/>
          <p:cNvSpPr txBox="1">
            <a:spLocks noChangeArrowheads="1"/>
          </p:cNvSpPr>
          <p:nvPr/>
        </p:nvSpPr>
        <p:spPr bwMode="auto">
          <a:xfrm>
            <a:off x="0" y="5516563"/>
            <a:ext cx="9144000" cy="1006475"/>
          </a:xfrm>
          <a:prstGeom prst="rect">
            <a:avLst/>
          </a:prstGeom>
          <a:noFill/>
          <a:ln w="9525">
            <a:noFill/>
            <a:miter lim="800000"/>
            <a:headEnd/>
            <a:tailEnd/>
          </a:ln>
        </p:spPr>
        <p:txBody>
          <a:bodyPr>
            <a:spAutoFit/>
          </a:bodyPr>
          <a:lstStyle/>
          <a:p>
            <a:pPr algn="ctr"/>
            <a:r>
              <a:rPr lang="es-ES" sz="2000" b="1"/>
              <a:t>Ante la negativa de EE. UU., las tensiones aumentaron y el gobierno cubano prohibió todos los negocios vinculados con la base, suprimiendo el pase diario de los marines y sus secuelas de </a:t>
            </a:r>
            <a:r>
              <a:rPr lang="es-ES" sz="2000" b="1" i="1"/>
              <a:t>juerga y vicio</a:t>
            </a:r>
            <a:r>
              <a:rPr lang="es-ES" sz="2000" b="1"/>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pPr eaLnBrk="1" hangingPunct="1"/>
            <a:endParaRPr lang="es-ES" smtClean="0"/>
          </a:p>
        </p:txBody>
      </p:sp>
      <p:pic>
        <p:nvPicPr>
          <p:cNvPr id="20483" name="3 Marcador de contenido" descr="photo_gw_01.jpg"/>
          <p:cNvPicPr>
            <a:picLocks noGrp="1" noChangeAspect="1"/>
          </p:cNvPicPr>
          <p:nvPr>
            <p:ph idx="1"/>
          </p:nvPr>
        </p:nvPicPr>
        <p:blipFill>
          <a:blip r:embed="rId2"/>
          <a:srcRect/>
          <a:stretch>
            <a:fillRect/>
          </a:stretch>
        </p:blipFill>
        <p:spPr>
          <a:xfrm>
            <a:off x="0" y="0"/>
            <a:ext cx="9144000" cy="6858000"/>
          </a:xfrm>
        </p:spPr>
      </p:pic>
      <p:sp>
        <p:nvSpPr>
          <p:cNvPr id="20484" name="4 CuadroTexto"/>
          <p:cNvSpPr txBox="1">
            <a:spLocks noChangeArrowheads="1"/>
          </p:cNvSpPr>
          <p:nvPr/>
        </p:nvSpPr>
        <p:spPr bwMode="auto">
          <a:xfrm>
            <a:off x="0" y="0"/>
            <a:ext cx="9144000" cy="1616075"/>
          </a:xfrm>
          <a:prstGeom prst="rect">
            <a:avLst/>
          </a:prstGeom>
          <a:noFill/>
          <a:ln w="9525">
            <a:noFill/>
            <a:miter lim="800000"/>
            <a:headEnd/>
            <a:tailEnd/>
          </a:ln>
        </p:spPr>
        <p:txBody>
          <a:bodyPr>
            <a:spAutoFit/>
          </a:bodyPr>
          <a:lstStyle/>
          <a:p>
            <a:pPr algn="ctr"/>
            <a:r>
              <a:rPr lang="es-ES" sz="2000" b="1"/>
              <a:t>El gobierno de Castro, además, tomó otra serie de medidas como cortar el suministro de agua y electricidad a la instalación, de tal forma que los habitantes de la base se vieron obligados a construir una planta desalinizadora, un pequeño parque eólico e importar agua potable desde la vecina Jamaica.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pPr eaLnBrk="1" hangingPunct="1"/>
            <a:endParaRPr lang="es-ES" smtClean="0"/>
          </a:p>
        </p:txBody>
      </p:sp>
      <p:pic>
        <p:nvPicPr>
          <p:cNvPr id="21507" name="3 Marcador de contenido" descr="uss-turner-joy-firing.jpg"/>
          <p:cNvPicPr>
            <a:picLocks noGrp="1" noChangeAspect="1"/>
          </p:cNvPicPr>
          <p:nvPr>
            <p:ph idx="1"/>
          </p:nvPr>
        </p:nvPicPr>
        <p:blipFill>
          <a:blip r:embed="rId2"/>
          <a:srcRect/>
          <a:stretch>
            <a:fillRect/>
          </a:stretch>
        </p:blipFill>
        <p:spPr>
          <a:xfrm>
            <a:off x="0" y="0"/>
            <a:ext cx="9144000" cy="6858000"/>
          </a:xfrm>
        </p:spPr>
      </p:pic>
      <p:sp>
        <p:nvSpPr>
          <p:cNvPr id="6" name="5 CuadroTexto"/>
          <p:cNvSpPr txBox="1"/>
          <p:nvPr/>
        </p:nvSpPr>
        <p:spPr>
          <a:xfrm>
            <a:off x="0" y="5842000"/>
            <a:ext cx="9144000" cy="1016000"/>
          </a:xfrm>
          <a:prstGeom prst="rect">
            <a:avLst/>
          </a:prstGeom>
          <a:solidFill>
            <a:schemeClr val="bg1"/>
          </a:solidFill>
          <a:ln>
            <a:solidFill>
              <a:schemeClr val="tx1"/>
            </a:solidFill>
          </a:ln>
        </p:spPr>
        <p:txBody>
          <a:bodyPr>
            <a:spAutoFit/>
          </a:bodyPr>
          <a:lstStyle/>
          <a:p>
            <a:pPr algn="ctr"/>
            <a:r>
              <a:rPr lang="es-ES" sz="2000" b="1">
                <a:latin typeface="Calibri" pitchFamily="34" charset="0"/>
              </a:rPr>
              <a:t>En las décadas de 1960 y 1970, el conflicto llegó a su punto máximo con varios incidentes que incluyeron el bombardeo de diferentes poblaciones cercanas a la base, hecho nunca reconocido por el gobierno de los Estados Unidos.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endParaRPr lang="es-ES" smtClean="0"/>
          </a:p>
        </p:txBody>
      </p:sp>
      <p:pic>
        <p:nvPicPr>
          <p:cNvPr id="22531" name="3 Marcador de contenido" descr="soldados_eeuu.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165850"/>
            <a:ext cx="9144000" cy="711200"/>
          </a:xfrm>
          <a:prstGeom prst="rect">
            <a:avLst/>
          </a:prstGeom>
          <a:solidFill>
            <a:schemeClr val="bg1"/>
          </a:solidFill>
          <a:ln>
            <a:solidFill>
              <a:schemeClr val="tx1"/>
            </a:solidFill>
          </a:ln>
        </p:spPr>
        <p:txBody>
          <a:bodyPr>
            <a:spAutoFit/>
          </a:bodyPr>
          <a:lstStyle/>
          <a:p>
            <a:pPr algn="ctr"/>
            <a:r>
              <a:rPr lang="es-ES" sz="2000" b="1">
                <a:latin typeface="Calibri" pitchFamily="34" charset="0"/>
              </a:rPr>
              <a:t>En 1979, el presidente Carter envió a la base de Guantánamo 2000 marines, en respuesta a la presencia de 3000 soldados rusos en Cuba.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pPr eaLnBrk="1" hangingPunct="1"/>
            <a:endParaRPr lang="es-ES" smtClean="0"/>
          </a:p>
        </p:txBody>
      </p:sp>
      <p:pic>
        <p:nvPicPr>
          <p:cNvPr id="23555" name="3 Marcador de contenido" descr="5c3decf691a7e8756e6677c9e313f589_large.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5516563"/>
            <a:ext cx="9144000" cy="1320800"/>
          </a:xfrm>
          <a:prstGeom prst="rect">
            <a:avLst/>
          </a:prstGeom>
          <a:solidFill>
            <a:schemeClr val="bg1"/>
          </a:solidFill>
          <a:ln>
            <a:solidFill>
              <a:schemeClr val="tx1"/>
            </a:solidFill>
          </a:ln>
        </p:spPr>
        <p:txBody>
          <a:bodyPr>
            <a:spAutoFit/>
          </a:bodyPr>
          <a:lstStyle/>
          <a:p>
            <a:pPr algn="ctr"/>
            <a:r>
              <a:rPr lang="es-ES" sz="2000" b="1">
                <a:latin typeface="Calibri" pitchFamily="34" charset="0"/>
              </a:rPr>
              <a:t>El </a:t>
            </a:r>
            <a:r>
              <a:rPr lang="es-ES" sz="2000" b="1" i="1">
                <a:latin typeface="Calibri" pitchFamily="34" charset="0"/>
              </a:rPr>
              <a:t>Telón de Cactus</a:t>
            </a:r>
            <a:r>
              <a:rPr lang="es-ES" sz="2000" b="1">
                <a:latin typeface="Calibri" pitchFamily="34" charset="0"/>
              </a:rPr>
              <a:t> es un término que describe la línea que separa la base naval del territorio cubano. En 1961, las tropas cubanas plantaron una barrera de 12 km de cactus </a:t>
            </a:r>
            <a:r>
              <a:rPr lang="es-ES" sz="2000" b="1" i="1">
                <a:latin typeface="Calibri" pitchFamily="34" charset="0"/>
              </a:rPr>
              <a:t>opuntia</a:t>
            </a:r>
            <a:r>
              <a:rPr lang="es-ES" sz="2000" b="1">
                <a:latin typeface="Calibri" pitchFamily="34" charset="0"/>
              </a:rPr>
              <a:t> a lo largo de la frontera nordeste para impedir el paso a los cubanos que intentaban refugiarse en la base.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3 Marcador de contenido" descr="cactus-curtain-en-guantanamo-cuba.jpg"/>
          <p:cNvPicPr>
            <a:picLocks noGrp="1" noChangeAspect="1"/>
          </p:cNvPicPr>
          <p:nvPr>
            <p:ph idx="1"/>
          </p:nvPr>
        </p:nvPicPr>
        <p:blipFill>
          <a:blip r:embed="rId2"/>
          <a:srcRect/>
          <a:stretch>
            <a:fillRect/>
          </a:stretch>
        </p:blipFill>
        <p:spPr>
          <a:xfrm>
            <a:off x="0" y="1052513"/>
            <a:ext cx="9185275" cy="5805487"/>
          </a:xfrm>
        </p:spPr>
      </p:pic>
      <p:sp>
        <p:nvSpPr>
          <p:cNvPr id="6" name="5 CuadroTexto"/>
          <p:cNvSpPr txBox="1"/>
          <p:nvPr/>
        </p:nvSpPr>
        <p:spPr>
          <a:xfrm>
            <a:off x="0" y="0"/>
            <a:ext cx="9144000" cy="1006475"/>
          </a:xfrm>
          <a:prstGeom prst="rect">
            <a:avLst/>
          </a:prstGeom>
          <a:noFill/>
        </p:spPr>
        <p:txBody>
          <a:bodyPr>
            <a:spAutoFit/>
          </a:bodyPr>
          <a:lstStyle/>
          <a:p>
            <a:pPr algn="ctr"/>
            <a:r>
              <a:rPr lang="es-ES" sz="2000" b="1">
                <a:latin typeface="Calibri" pitchFamily="34" charset="0"/>
              </a:rPr>
              <a:t>Los estadounidenses y los cubanos sembraron, además, unas 55 000 minas terrestres en la denominada </a:t>
            </a:r>
            <a:r>
              <a:rPr lang="es-ES" sz="2000" b="1" i="1">
                <a:latin typeface="Calibri" pitchFamily="34" charset="0"/>
              </a:rPr>
              <a:t>tierra de nadie</a:t>
            </a:r>
            <a:r>
              <a:rPr lang="es-ES" sz="2000" b="1">
                <a:latin typeface="Calibri" pitchFamily="34" charset="0"/>
              </a:rPr>
              <a:t>, creando el mayor campo de minas del hemisferio occidental.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pPr eaLnBrk="1" hangingPunct="1"/>
            <a:endParaRPr lang="es-ES" smtClean="0"/>
          </a:p>
        </p:txBody>
      </p:sp>
      <p:pic>
        <p:nvPicPr>
          <p:cNvPr id="25603" name="3 Marcador de contenido" descr="25.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0"/>
            <a:ext cx="9144000" cy="1311275"/>
          </a:xfrm>
          <a:prstGeom prst="rect">
            <a:avLst/>
          </a:prstGeom>
          <a:noFill/>
        </p:spPr>
        <p:txBody>
          <a:bodyPr>
            <a:spAutoFit/>
          </a:bodyPr>
          <a:lstStyle/>
          <a:p>
            <a:pPr algn="ctr"/>
            <a:r>
              <a:rPr lang="es-ES" sz="2000" b="1">
                <a:latin typeface="Calibri" pitchFamily="34" charset="0"/>
              </a:rPr>
              <a:t>En la década de 1990, Guantánamo fue base de operaciones para la aviación militar estadounidense en su invasión a Haití. Más de 45 000 fugitivos haitianos fueron concentrados en la base tras ser capturados en la mar cuando huían del régimen del general Raoul Cédras.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pPr eaLnBrk="1" hangingPunct="1"/>
            <a:endParaRPr lang="es-ES" smtClean="0"/>
          </a:p>
        </p:txBody>
      </p:sp>
      <p:pic>
        <p:nvPicPr>
          <p:cNvPr id="26627" name="3 Marcador de contenido" descr="26.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0"/>
            <a:ext cx="9144000" cy="1006475"/>
          </a:xfrm>
          <a:prstGeom prst="rect">
            <a:avLst/>
          </a:prstGeom>
          <a:noFill/>
        </p:spPr>
        <p:txBody>
          <a:bodyPr>
            <a:spAutoFit/>
          </a:bodyPr>
          <a:lstStyle/>
          <a:p>
            <a:pPr algn="ctr"/>
            <a:r>
              <a:rPr lang="es-ES" sz="2000" b="1">
                <a:latin typeface="Calibri" pitchFamily="34" charset="0"/>
              </a:rPr>
              <a:t>Posteriormente, el gobierno cubano declaró que no detendría a ningún cubano que quisiera abandonar el país, dando paso a la crisis de los Balseros que tomó por sorpresa a los norteamericanos.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pPr eaLnBrk="1" hangingPunct="1"/>
            <a:endParaRPr lang="es-ES" smtClean="0"/>
          </a:p>
        </p:txBody>
      </p:sp>
      <p:pic>
        <p:nvPicPr>
          <p:cNvPr id="27651" name="3 Marcador de contenido" descr="27.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0"/>
            <a:ext cx="9144000" cy="701675"/>
          </a:xfrm>
          <a:prstGeom prst="rect">
            <a:avLst/>
          </a:prstGeom>
          <a:noFill/>
        </p:spPr>
        <p:txBody>
          <a:bodyPr>
            <a:spAutoFit/>
          </a:bodyPr>
          <a:lstStyle/>
          <a:p>
            <a:pPr algn="ctr"/>
            <a:r>
              <a:rPr lang="es-ES" sz="2000" b="1">
                <a:latin typeface="Calibri" pitchFamily="34" charset="0"/>
              </a:rPr>
              <a:t>La Base Naval se convirtió así en un auténtico campo de refugiados que llegó a albergar más de 35 000 cubanos.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pPr eaLnBrk="1" hangingPunct="1"/>
            <a:endParaRPr lang="es-ES" smtClean="0"/>
          </a:p>
        </p:txBody>
      </p:sp>
      <p:pic>
        <p:nvPicPr>
          <p:cNvPr id="28675" name="3 Marcador de contenido" descr="28.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5876925"/>
            <a:ext cx="9144000" cy="1016000"/>
          </a:xfrm>
          <a:prstGeom prst="rect">
            <a:avLst/>
          </a:prstGeom>
          <a:solidFill>
            <a:schemeClr val="bg1"/>
          </a:solidFill>
          <a:ln>
            <a:solidFill>
              <a:schemeClr val="tx1"/>
            </a:solidFill>
          </a:ln>
        </p:spPr>
        <p:txBody>
          <a:bodyPr>
            <a:spAutoFit/>
          </a:bodyPr>
          <a:lstStyle/>
          <a:p>
            <a:pPr algn="ctr"/>
            <a:r>
              <a:rPr lang="es-ES" sz="2000" b="1">
                <a:latin typeface="Calibri" pitchFamily="34" charset="0"/>
              </a:rPr>
              <a:t>En 1996, el presidente Bill Clinton ordenó la retirada de las 50 000 minas, pero el gobierno cubano dijo que retiraría las suyas cuando los estadounidenses abandonaran la base.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pPr eaLnBrk="1" hangingPunct="1"/>
            <a:endParaRPr lang="es-ES" smtClean="0"/>
          </a:p>
        </p:txBody>
      </p:sp>
      <p:pic>
        <p:nvPicPr>
          <p:cNvPr id="29699" name="3 Marcador de contenido" descr="22.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237288"/>
            <a:ext cx="9144000" cy="396875"/>
          </a:xfrm>
          <a:prstGeom prst="rect">
            <a:avLst/>
          </a:prstGeom>
          <a:noFill/>
        </p:spPr>
        <p:txBody>
          <a:bodyPr>
            <a:spAutoFit/>
          </a:bodyPr>
          <a:lstStyle/>
          <a:p>
            <a:pPr algn="ctr"/>
            <a:r>
              <a:rPr lang="es-ES" sz="2000" b="1">
                <a:latin typeface="Calibri" pitchFamily="34" charset="0"/>
              </a:rPr>
              <a:t>Algo que no podía faltar…</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pPr eaLnBrk="1" hangingPunct="1"/>
            <a:endParaRPr lang="es-ES" smtClean="0"/>
          </a:p>
        </p:txBody>
      </p:sp>
      <p:pic>
        <p:nvPicPr>
          <p:cNvPr id="30723" name="3 Marcador de contenido" descr="31.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5876925"/>
            <a:ext cx="9144000" cy="1016000"/>
          </a:xfrm>
          <a:prstGeom prst="rect">
            <a:avLst/>
          </a:prstGeom>
          <a:solidFill>
            <a:schemeClr val="bg1"/>
          </a:solidFill>
          <a:ln>
            <a:solidFill>
              <a:schemeClr val="tx1"/>
            </a:solidFill>
          </a:ln>
        </p:spPr>
        <p:txBody>
          <a:bodyPr>
            <a:spAutoFit/>
          </a:bodyPr>
          <a:lstStyle/>
          <a:p>
            <a:pPr algn="ctr"/>
            <a:r>
              <a:rPr lang="es-ES" sz="2000" b="1">
                <a:latin typeface="Calibri" pitchFamily="34" charset="0"/>
              </a:rPr>
              <a:t>Tras el atentado contra las Torres Gemelas, la base comenzó a utilizarse como prisión. Se construyó el Campamento Delta para albergar a casi 600 prisioneros que llegaron en varios vuelos secretos desde 42 países.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pPr eaLnBrk="1" hangingPunct="1"/>
            <a:endParaRPr lang="es-ES" smtClean="0"/>
          </a:p>
        </p:txBody>
      </p:sp>
      <p:pic>
        <p:nvPicPr>
          <p:cNvPr id="31747" name="3 Marcador de contenido" descr="31.jpg"/>
          <p:cNvPicPr>
            <a:picLocks noGrp="1" noChangeAspect="1"/>
          </p:cNvPicPr>
          <p:nvPr>
            <p:ph idx="1"/>
          </p:nvPr>
        </p:nvPicPr>
        <p:blipFill>
          <a:blip r:embed="rId2"/>
          <a:srcRect/>
          <a:stretch>
            <a:fillRect/>
          </a:stretch>
        </p:blipFill>
        <p:spPr>
          <a:xfrm>
            <a:off x="0" y="0"/>
            <a:ext cx="9144000" cy="6858000"/>
          </a:xfrm>
        </p:spPr>
      </p:pic>
      <p:sp>
        <p:nvSpPr>
          <p:cNvPr id="6" name="5 CuadroTexto"/>
          <p:cNvSpPr txBox="1"/>
          <p:nvPr/>
        </p:nvSpPr>
        <p:spPr>
          <a:xfrm>
            <a:off x="0" y="6308725"/>
            <a:ext cx="9144000" cy="396875"/>
          </a:xfrm>
          <a:prstGeom prst="rect">
            <a:avLst/>
          </a:prstGeom>
          <a:noFill/>
        </p:spPr>
        <p:txBody>
          <a:bodyPr>
            <a:spAutoFit/>
          </a:bodyPr>
          <a:lstStyle/>
          <a:p>
            <a:pPr algn="ctr">
              <a:defRPr/>
            </a:pPr>
            <a:r>
              <a:rPr lang="es-ES" sz="2000" b="1" dirty="0">
                <a:solidFill>
                  <a:schemeClr val="bg1"/>
                </a:solidFill>
                <a:effectLst>
                  <a:outerShdw blurRad="38100" dist="38100" dir="2700000" algn="tl">
                    <a:srgbClr val="000000">
                      <a:alpha val="43137"/>
                    </a:srgbClr>
                  </a:outerShdw>
                </a:effectLst>
                <a:latin typeface="+mn-lt"/>
              </a:rPr>
              <a:t>Una de las promesas electorales de </a:t>
            </a:r>
            <a:r>
              <a:rPr lang="es-ES" sz="2000" b="1" dirty="0" err="1">
                <a:solidFill>
                  <a:schemeClr val="bg1"/>
                </a:solidFill>
                <a:effectLst>
                  <a:outerShdw blurRad="38100" dist="38100" dir="2700000" algn="tl">
                    <a:srgbClr val="000000">
                      <a:alpha val="43137"/>
                    </a:srgbClr>
                  </a:outerShdw>
                </a:effectLst>
                <a:latin typeface="+mn-lt"/>
              </a:rPr>
              <a:t>Obama</a:t>
            </a:r>
            <a:r>
              <a:rPr lang="es-ES" sz="2000" b="1" dirty="0">
                <a:solidFill>
                  <a:schemeClr val="bg1"/>
                </a:solidFill>
                <a:effectLst>
                  <a:outerShdw blurRad="38100" dist="38100" dir="2700000" algn="tl">
                    <a:srgbClr val="000000">
                      <a:alpha val="43137"/>
                    </a:srgbClr>
                  </a:outerShdw>
                </a:effectLst>
                <a:latin typeface="+mn-lt"/>
              </a:rPr>
              <a:t> fue el cierre de dicha prisión.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pPr eaLnBrk="1" hangingPunct="1"/>
            <a:endParaRPr lang="es-ES" smtClean="0"/>
          </a:p>
        </p:txBody>
      </p:sp>
      <p:pic>
        <p:nvPicPr>
          <p:cNvPr id="32771" name="3 Marcador de contenido" descr="31 b.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5876925"/>
            <a:ext cx="9144000" cy="396875"/>
          </a:xfrm>
          <a:prstGeom prst="rect">
            <a:avLst/>
          </a:prstGeom>
          <a:noFill/>
        </p:spPr>
        <p:txBody>
          <a:bodyPr>
            <a:spAutoFit/>
          </a:bodyPr>
          <a:lstStyle/>
          <a:p>
            <a:pPr algn="ctr"/>
            <a:r>
              <a:rPr lang="es-ES" sz="2000" b="1">
                <a:effectLst>
                  <a:outerShdw blurRad="38100" dist="38100" dir="2700000" algn="tl">
                    <a:srgbClr val="C0C0C0"/>
                  </a:outerShdw>
                </a:effectLst>
                <a:latin typeface="Calibri" pitchFamily="34" charset="0"/>
              </a:rPr>
              <a:t>Fuerza de Seguridad de la base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pPr eaLnBrk="1" hangingPunct="1"/>
            <a:endParaRPr lang="es-ES" smtClean="0"/>
          </a:p>
        </p:txBody>
      </p:sp>
      <p:pic>
        <p:nvPicPr>
          <p:cNvPr id="33795" name="3 Marcador de contenido" descr="30.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a:defRPr/>
            </a:pPr>
            <a:r>
              <a:rPr lang="es-ES" sz="2000" b="1" dirty="0">
                <a:solidFill>
                  <a:schemeClr val="bg1"/>
                </a:solidFill>
                <a:effectLst>
                  <a:outerShdw blurRad="38100" dist="38100" dir="2700000" algn="tl">
                    <a:srgbClr val="000000">
                      <a:alpha val="43137"/>
                    </a:srgbClr>
                  </a:outerShdw>
                </a:effectLst>
                <a:latin typeface="+mn-lt"/>
              </a:rPr>
              <a:t>Prisioneros en Camp Delta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pic>
        <p:nvPicPr>
          <p:cNvPr id="34818" name="3 Marcador de contenido" descr="32.jpg"/>
          <p:cNvPicPr>
            <a:picLocks noGrp="1" noChangeAspect="1"/>
          </p:cNvPicPr>
          <p:nvPr>
            <p:ph idx="1"/>
          </p:nvPr>
        </p:nvPicPr>
        <p:blipFill>
          <a:blip r:embed="rId2"/>
          <a:srcRect/>
          <a:stretch>
            <a:fillRect/>
          </a:stretch>
        </p:blipFill>
        <p:spPr>
          <a:xfrm>
            <a:off x="0" y="0"/>
            <a:ext cx="5794375" cy="6858000"/>
          </a:xfrm>
        </p:spPr>
      </p:pic>
      <p:sp>
        <p:nvSpPr>
          <p:cNvPr id="5" name="4 CuadroTexto"/>
          <p:cNvSpPr txBox="1"/>
          <p:nvPr/>
        </p:nvSpPr>
        <p:spPr>
          <a:xfrm>
            <a:off x="6011863" y="2349500"/>
            <a:ext cx="2952750" cy="1920875"/>
          </a:xfrm>
          <a:prstGeom prst="rect">
            <a:avLst/>
          </a:prstGeom>
          <a:noFill/>
        </p:spPr>
        <p:txBody>
          <a:bodyPr>
            <a:spAutoFit/>
          </a:bodyPr>
          <a:lstStyle/>
          <a:p>
            <a:pPr algn="ctr"/>
            <a:r>
              <a:rPr lang="es-ES" sz="2000" b="1">
                <a:solidFill>
                  <a:schemeClr val="bg1"/>
                </a:solidFill>
                <a:latin typeface="Calibri" pitchFamily="34" charset="0"/>
              </a:rPr>
              <a:t>En enero de 2013, se retiraron los dos últimos trabajadores cubanos de la base, empleados desde 1979 y 1982 respectivamente.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pPr eaLnBrk="1" hangingPunct="1"/>
            <a:endParaRPr lang="es-ES" smtClean="0"/>
          </a:p>
        </p:txBody>
      </p:sp>
      <p:pic>
        <p:nvPicPr>
          <p:cNvPr id="35843" name="3 Marcador de contenido" descr="33.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237288"/>
            <a:ext cx="9144000" cy="400050"/>
          </a:xfrm>
          <a:prstGeom prst="rect">
            <a:avLst/>
          </a:prstGeom>
          <a:noFill/>
        </p:spPr>
        <p:txBody>
          <a:bodyPr>
            <a:spAutoFit/>
          </a:bodyPr>
          <a:lstStyle/>
          <a:p>
            <a:pPr algn="ctr">
              <a:defRPr/>
            </a:pPr>
            <a:r>
              <a:rPr lang="es-ES" sz="2000" b="1" dirty="0">
                <a:solidFill>
                  <a:schemeClr val="bg1"/>
                </a:solidFill>
                <a:effectLst>
                  <a:outerShdw blurRad="38100" dist="38100" dir="2700000" algn="tl">
                    <a:srgbClr val="000000">
                      <a:alpha val="43137"/>
                    </a:srgbClr>
                  </a:outerShdw>
                </a:effectLst>
                <a:latin typeface="+mn-lt"/>
              </a:rPr>
              <a:t>Despedida de los dos últimos trabajadores cubanos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pPr eaLnBrk="1" hangingPunct="1"/>
            <a:endParaRPr lang="es-ES" smtClean="0"/>
          </a:p>
        </p:txBody>
      </p:sp>
      <p:pic>
        <p:nvPicPr>
          <p:cNvPr id="36867" name="3 Marcador de contenido" descr="24.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260350"/>
            <a:ext cx="9144000" cy="461963"/>
          </a:xfrm>
          <a:prstGeom prst="rect">
            <a:avLst/>
          </a:prstGeom>
          <a:noFill/>
        </p:spPr>
        <p:txBody>
          <a:bodyPr>
            <a:spAutoFit/>
          </a:bodyPr>
          <a:lstStyle/>
          <a:p>
            <a:pPr algn="ctr">
              <a:defRPr/>
            </a:pPr>
            <a:r>
              <a:rPr lang="es-ES" sz="2400" b="1" dirty="0">
                <a:solidFill>
                  <a:schemeClr val="bg1"/>
                </a:solidFill>
                <a:effectLst>
                  <a:outerShdw blurRad="38100" dist="38100" dir="2700000" algn="tl">
                    <a:srgbClr val="000000">
                      <a:alpha val="43137"/>
                    </a:srgbClr>
                  </a:outerShdw>
                </a:effectLst>
                <a:latin typeface="+mn-lt"/>
              </a:rPr>
              <a:t>CURIOSIDADES SOBRE LA BASE</a:t>
            </a:r>
          </a:p>
        </p:txBody>
      </p:sp>
      <p:sp>
        <p:nvSpPr>
          <p:cNvPr id="7" name="6 CuadroTexto"/>
          <p:cNvSpPr txBox="1"/>
          <p:nvPr/>
        </p:nvSpPr>
        <p:spPr>
          <a:xfrm>
            <a:off x="0" y="5805488"/>
            <a:ext cx="9144000" cy="1016000"/>
          </a:xfrm>
          <a:prstGeom prst="rect">
            <a:avLst/>
          </a:prstGeom>
          <a:solidFill>
            <a:schemeClr val="bg1"/>
          </a:solidFill>
          <a:ln>
            <a:solidFill>
              <a:schemeClr val="tx1"/>
            </a:solidFill>
          </a:ln>
        </p:spPr>
        <p:txBody>
          <a:bodyPr>
            <a:spAutoFit/>
          </a:bodyPr>
          <a:lstStyle/>
          <a:p>
            <a:pPr algn="ctr"/>
            <a:r>
              <a:rPr lang="es-ES" sz="2000" b="1">
                <a:latin typeface="Calibri" pitchFamily="34" charset="0"/>
              </a:rPr>
              <a:t>La Base Naval de Guantánamo es la base más antigua estadounidense en el extranjero y la única enclavada en un país con el que Estados Unidos no tiene relaciones diplomáticas.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pPr eaLnBrk="1" hangingPunct="1"/>
            <a:endParaRPr lang="es-ES" smtClean="0"/>
          </a:p>
        </p:txBody>
      </p:sp>
      <p:pic>
        <p:nvPicPr>
          <p:cNvPr id="37891" name="3 Marcador de contenido" descr="cactus-curtain5.jpg"/>
          <p:cNvPicPr>
            <a:picLocks noGrp="1" noChangeAspect="1"/>
          </p:cNvPicPr>
          <p:nvPr>
            <p:ph idx="1"/>
          </p:nvPr>
        </p:nvPicPr>
        <p:blipFill>
          <a:blip r:embed="rId3"/>
          <a:srcRect/>
          <a:stretch>
            <a:fillRect/>
          </a:stretch>
        </p:blipFill>
        <p:spPr>
          <a:xfrm>
            <a:off x="0" y="0"/>
            <a:ext cx="9144000" cy="6858000"/>
          </a:xfrm>
        </p:spPr>
      </p:pic>
      <p:sp>
        <p:nvSpPr>
          <p:cNvPr id="5" name="4 CuadroTexto"/>
          <p:cNvSpPr txBox="1"/>
          <p:nvPr/>
        </p:nvSpPr>
        <p:spPr>
          <a:xfrm>
            <a:off x="0" y="0"/>
            <a:ext cx="9144000" cy="400050"/>
          </a:xfrm>
          <a:prstGeom prst="rect">
            <a:avLst/>
          </a:prstGeom>
          <a:solidFill>
            <a:schemeClr val="bg1"/>
          </a:solidFill>
          <a:ln>
            <a:solidFill>
              <a:schemeClr val="tx1"/>
            </a:solidFill>
          </a:ln>
        </p:spPr>
        <p:txBody>
          <a:bodyPr>
            <a:spAutoFit/>
          </a:bodyPr>
          <a:lstStyle/>
          <a:p>
            <a:pPr algn="ctr">
              <a:defRPr/>
            </a:pPr>
            <a:r>
              <a:rPr lang="es-ES" sz="2000" b="1" dirty="0">
                <a:latin typeface="+mn-lt"/>
              </a:rPr>
              <a:t>Hay un río, una bahía, una ciudad y una provincia llamadas Guantánamo.</a:t>
            </a:r>
          </a:p>
        </p:txBody>
      </p:sp>
    </p:spTree>
  </p:cSld>
  <p:clrMapOvr>
    <a:masterClrMapping/>
  </p:clrMapOvr>
  <p:transition>
    <p:sndAc>
      <p:stSnd loop="1">
        <p:snd r:embed="rId2" name="Guantanamera.wav"/>
      </p:stSnd>
    </p:sndAc>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pPr eaLnBrk="1" hangingPunct="1"/>
            <a:endParaRPr lang="es-ES" smtClean="0"/>
          </a:p>
        </p:txBody>
      </p:sp>
      <p:pic>
        <p:nvPicPr>
          <p:cNvPr id="38915" name="3 Marcador de contenido" descr="cactus-curtain.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092825"/>
            <a:ext cx="9144000" cy="701675"/>
          </a:xfrm>
          <a:prstGeom prst="rect">
            <a:avLst/>
          </a:prstGeom>
          <a:noFill/>
        </p:spPr>
        <p:txBody>
          <a:bodyPr>
            <a:spAutoFit/>
          </a:bodyPr>
          <a:lstStyle/>
          <a:p>
            <a:pPr algn="ctr"/>
            <a:r>
              <a:rPr lang="es-ES" sz="2000" b="1">
                <a:solidFill>
                  <a:schemeClr val="bg1"/>
                </a:solidFill>
                <a:latin typeface="Calibri" pitchFamily="34" charset="0"/>
              </a:rPr>
              <a:t>La provincia de Guantánamo alberga el punto más oriental de la geografía cubana, la punta de Maisí.</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title"/>
          </p:nvPr>
        </p:nvSpPr>
        <p:spPr/>
        <p:txBody>
          <a:bodyPr/>
          <a:lstStyle/>
          <a:p>
            <a:pPr eaLnBrk="1" hangingPunct="1"/>
            <a:endParaRPr lang="es-ES" smtClean="0"/>
          </a:p>
        </p:txBody>
      </p:sp>
      <p:pic>
        <p:nvPicPr>
          <p:cNvPr id="39939" name="3 Marcador de contenido" descr="cactus-curtain-en-guantanamo-cuba 2.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81750"/>
            <a:ext cx="9144000" cy="396875"/>
          </a:xfrm>
          <a:prstGeom prst="rect">
            <a:avLst/>
          </a:prstGeom>
          <a:noFill/>
        </p:spPr>
        <p:txBody>
          <a:bodyPr>
            <a:spAutoFit/>
          </a:bodyPr>
          <a:lstStyle/>
          <a:p>
            <a:pPr algn="ctr"/>
            <a:r>
              <a:rPr lang="es-ES" sz="2000" b="1">
                <a:solidFill>
                  <a:schemeClr val="bg1"/>
                </a:solidFill>
                <a:effectLst>
                  <a:outerShdw blurRad="38100" dist="38100" dir="2700000" algn="tl">
                    <a:srgbClr val="C0C0C0"/>
                  </a:outerShdw>
                </a:effectLst>
                <a:latin typeface="Calibri" pitchFamily="34" charset="0"/>
              </a:rPr>
              <a:t>Guantánamo significa en taíno </a:t>
            </a:r>
            <a:r>
              <a:rPr lang="es-ES" sz="2000" b="1" i="1">
                <a:solidFill>
                  <a:schemeClr val="bg1"/>
                </a:solidFill>
                <a:effectLst>
                  <a:outerShdw blurRad="38100" dist="38100" dir="2700000" algn="tl">
                    <a:srgbClr val="C0C0C0"/>
                  </a:outerShdw>
                </a:effectLst>
                <a:latin typeface="Calibri" pitchFamily="34" charset="0"/>
              </a:rPr>
              <a:t>tierra entre ríos</a:t>
            </a:r>
            <a:r>
              <a:rPr lang="es-ES" sz="2000" b="1">
                <a:solidFill>
                  <a:schemeClr val="bg1"/>
                </a:solidFill>
                <a:effectLst>
                  <a:outerShdw blurRad="38100" dist="38100" dir="2700000" algn="tl">
                    <a:srgbClr val="C0C0C0"/>
                  </a:outerShdw>
                </a:effectLst>
                <a:latin typeface="Calibri" pitchFamily="34" charset="0"/>
              </a:rPr>
              <a: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title"/>
          </p:nvPr>
        </p:nvSpPr>
        <p:spPr/>
        <p:txBody>
          <a:bodyPr/>
          <a:lstStyle/>
          <a:p>
            <a:pPr eaLnBrk="1" hangingPunct="1"/>
            <a:endParaRPr lang="es-ES" smtClean="0"/>
          </a:p>
        </p:txBody>
      </p:sp>
      <p:pic>
        <p:nvPicPr>
          <p:cNvPr id="40963" name="6 Marcador de contenido" descr="guantanamo.jpg"/>
          <p:cNvPicPr>
            <a:picLocks noGrp="1" noChangeAspect="1"/>
          </p:cNvPicPr>
          <p:nvPr>
            <p:ph idx="1"/>
          </p:nvPr>
        </p:nvPicPr>
        <p:blipFill>
          <a:blip r:embed="rId2"/>
          <a:srcRect/>
          <a:stretch>
            <a:fillRect/>
          </a:stretch>
        </p:blipFill>
        <p:spPr>
          <a:xfrm>
            <a:off x="0" y="0"/>
            <a:ext cx="9144000" cy="6858000"/>
          </a:xfrm>
        </p:spPr>
      </p:pic>
      <p:sp>
        <p:nvSpPr>
          <p:cNvPr id="40964" name="7 CuadroTexto"/>
          <p:cNvSpPr txBox="1">
            <a:spLocks noChangeArrowheads="1"/>
          </p:cNvSpPr>
          <p:nvPr/>
        </p:nvSpPr>
        <p:spPr bwMode="auto">
          <a:xfrm>
            <a:off x="0" y="6237288"/>
            <a:ext cx="9144000" cy="650875"/>
          </a:xfrm>
          <a:prstGeom prst="rect">
            <a:avLst/>
          </a:prstGeom>
          <a:solidFill>
            <a:schemeClr val="bg1"/>
          </a:solidFill>
          <a:ln w="9525">
            <a:solidFill>
              <a:schemeClr val="tx1"/>
            </a:solidFill>
            <a:miter lim="800000"/>
            <a:headEnd/>
            <a:tailEnd/>
          </a:ln>
        </p:spPr>
        <p:txBody>
          <a:bodyPr>
            <a:spAutoFit/>
          </a:bodyPr>
          <a:lstStyle/>
          <a:p>
            <a:pPr algn="ctr"/>
            <a:r>
              <a:rPr lang="es-ES" b="1"/>
              <a:t>La ciudad de Guantánamo fue fundada bajo el nombre de Santa Catalina del Saltero, pero terminó imponiéndose el vocablo aborigen Guantánamo.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pPr eaLnBrk="1" hangingPunct="1"/>
            <a:endParaRPr lang="es-ES" smtClean="0"/>
          </a:p>
        </p:txBody>
      </p:sp>
      <p:pic>
        <p:nvPicPr>
          <p:cNvPr id="41987" name="3 Marcador de contenido" descr="raul-2-1noviem.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165850"/>
            <a:ext cx="9144000" cy="711200"/>
          </a:xfrm>
          <a:prstGeom prst="rect">
            <a:avLst/>
          </a:prstGeom>
          <a:solidFill>
            <a:schemeClr val="bg1"/>
          </a:solidFill>
          <a:ln>
            <a:solidFill>
              <a:schemeClr val="tx1"/>
            </a:solidFill>
          </a:ln>
        </p:spPr>
        <p:txBody>
          <a:bodyPr>
            <a:spAutoFit/>
          </a:bodyPr>
          <a:lstStyle/>
          <a:p>
            <a:pPr algn="ctr"/>
            <a:r>
              <a:rPr lang="es-ES" sz="2000" b="1">
                <a:latin typeface="Calibri" pitchFamily="34" charset="0"/>
              </a:rPr>
              <a:t>Más del 85% de los guantanameros son afrodescendientes, provenientes de diferentes oleadas migratorias de las cercanas Haití y Jamaica.</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pPr eaLnBrk="1" hangingPunct="1"/>
            <a:endParaRPr lang="es-ES" smtClean="0"/>
          </a:p>
        </p:txBody>
      </p:sp>
      <p:pic>
        <p:nvPicPr>
          <p:cNvPr id="43011" name="3 Marcador de contenido" descr="39.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092825"/>
            <a:ext cx="9144000" cy="701675"/>
          </a:xfrm>
          <a:prstGeom prst="rect">
            <a:avLst/>
          </a:prstGeom>
          <a:noFill/>
        </p:spPr>
        <p:txBody>
          <a:bodyPr>
            <a:spAutoFit/>
          </a:bodyPr>
          <a:lstStyle/>
          <a:p>
            <a:pPr algn="ctr"/>
            <a:r>
              <a:rPr lang="es-ES" sz="2000" b="1">
                <a:solidFill>
                  <a:schemeClr val="bg1"/>
                </a:solidFill>
                <a:latin typeface="Calibri" pitchFamily="34" charset="0"/>
              </a:rPr>
              <a:t>La Base Naval se halla en el municipio de Caimanera, ciudad que se encuentra a más de 17 km de la capital provincial.</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pPr eaLnBrk="1" hangingPunct="1"/>
            <a:endParaRPr lang="es-ES" smtClean="0"/>
          </a:p>
        </p:txBody>
      </p:sp>
      <p:pic>
        <p:nvPicPr>
          <p:cNvPr id="44035" name="3 Marcador de contenido" descr="36.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188913"/>
            <a:ext cx="9144000" cy="400050"/>
          </a:xfrm>
          <a:prstGeom prst="rect">
            <a:avLst/>
          </a:prstGeom>
          <a:noFill/>
        </p:spPr>
        <p:txBody>
          <a:bodyPr>
            <a:spAutoFit/>
          </a:bodyPr>
          <a:lstStyle/>
          <a:p>
            <a:pPr algn="ctr">
              <a:defRPr/>
            </a:pPr>
            <a:r>
              <a:rPr lang="es-ES" sz="2000" b="1" dirty="0">
                <a:solidFill>
                  <a:schemeClr val="bg1"/>
                </a:solidFill>
                <a:latin typeface="+mn-lt"/>
              </a:rPr>
              <a:t>Frontera de la base con el municipio de Caimanera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title"/>
          </p:nvPr>
        </p:nvSpPr>
        <p:spPr/>
        <p:txBody>
          <a:bodyPr/>
          <a:lstStyle/>
          <a:p>
            <a:pPr eaLnBrk="1" hangingPunct="1"/>
            <a:endParaRPr lang="es-ES" smtClean="0"/>
          </a:p>
        </p:txBody>
      </p:sp>
      <p:pic>
        <p:nvPicPr>
          <p:cNvPr id="45059" name="3 Marcador de contenido" descr="37.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Título"/>
          <p:cNvSpPr>
            <a:spLocks noGrp="1"/>
          </p:cNvSpPr>
          <p:nvPr>
            <p:ph type="title"/>
          </p:nvPr>
        </p:nvSpPr>
        <p:spPr/>
        <p:txBody>
          <a:bodyPr/>
          <a:lstStyle/>
          <a:p>
            <a:pPr eaLnBrk="1" hangingPunct="1"/>
            <a:endParaRPr lang="es-ES" smtClean="0"/>
          </a:p>
        </p:txBody>
      </p:sp>
      <p:pic>
        <p:nvPicPr>
          <p:cNvPr id="46083" name="3 Marcador de contenido" descr="1024x768_granja_de_caimanes.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092825"/>
            <a:ext cx="9144000" cy="701675"/>
          </a:xfrm>
          <a:prstGeom prst="rect">
            <a:avLst/>
          </a:prstGeom>
          <a:noFill/>
        </p:spPr>
        <p:txBody>
          <a:bodyPr>
            <a:spAutoFit/>
          </a:bodyPr>
          <a:lstStyle/>
          <a:p>
            <a:pPr algn="just"/>
            <a:r>
              <a:rPr lang="es-ES" sz="2000" b="1">
                <a:effectLst>
                  <a:outerShdw blurRad="38100" dist="38100" dir="2700000" algn="tl">
                    <a:srgbClr val="C0C0C0"/>
                  </a:outerShdw>
                </a:effectLst>
                <a:latin typeface="Calibri" pitchFamily="34" charset="0"/>
              </a:rPr>
              <a:t>El nombre de Caimanera proviene de la enorme cantidad de caimanes existentes en los cercanos pantanos de las desembocaduras de los ríos Guantánamo y Guaso.</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pPr eaLnBrk="1" hangingPunct="1"/>
            <a:endParaRPr lang="es-ES" smtClean="0"/>
          </a:p>
        </p:txBody>
      </p:sp>
      <p:pic>
        <p:nvPicPr>
          <p:cNvPr id="47107" name="3 Marcador de contenido" descr="baraco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0"/>
            <a:ext cx="9144000" cy="1016000"/>
          </a:xfrm>
          <a:prstGeom prst="rect">
            <a:avLst/>
          </a:prstGeom>
          <a:solidFill>
            <a:schemeClr val="bg1"/>
          </a:solidFill>
          <a:ln>
            <a:solidFill>
              <a:schemeClr val="tx1"/>
            </a:solidFill>
          </a:ln>
        </p:spPr>
        <p:txBody>
          <a:bodyPr>
            <a:spAutoFit/>
          </a:bodyPr>
          <a:lstStyle/>
          <a:p>
            <a:pPr algn="ctr"/>
            <a:r>
              <a:rPr lang="es-ES" sz="2000" b="1">
                <a:latin typeface="Calibri" pitchFamily="34" charset="0"/>
              </a:rPr>
              <a:t>En la provincia de Guantánamo, se halla la primera ciudad fundada por españoles en Cuba, llamada originalmente Ntra. Sra. de la Asunción de Baracoa, hoy simplemente Baracoa, el 15 de agosto de 1511.</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Título"/>
          <p:cNvSpPr>
            <a:spLocks noGrp="1"/>
          </p:cNvSpPr>
          <p:nvPr>
            <p:ph type="title"/>
          </p:nvPr>
        </p:nvSpPr>
        <p:spPr/>
        <p:txBody>
          <a:bodyPr/>
          <a:lstStyle/>
          <a:p>
            <a:pPr eaLnBrk="1" hangingPunct="1"/>
            <a:endParaRPr lang="es-ES" smtClean="0"/>
          </a:p>
        </p:txBody>
      </p:sp>
      <p:pic>
        <p:nvPicPr>
          <p:cNvPr id="48131" name="3 Marcador de contenido" descr="40.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a:defRPr/>
            </a:pPr>
            <a:r>
              <a:rPr lang="es-ES" sz="2000" b="1" dirty="0">
                <a:latin typeface="+mn-lt"/>
              </a:rPr>
              <a:t>Monumento a Cristóbal Colón en Baracoa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pic>
        <p:nvPicPr>
          <p:cNvPr id="49154" name="3 Marcador de contenido" descr="48.jpg"/>
          <p:cNvPicPr>
            <a:picLocks noGrp="1" noChangeAspect="1"/>
          </p:cNvPicPr>
          <p:nvPr>
            <p:ph idx="1"/>
          </p:nvPr>
        </p:nvPicPr>
        <p:blipFill>
          <a:blip r:embed="rId2"/>
          <a:srcRect/>
          <a:stretch>
            <a:fillRect/>
          </a:stretch>
        </p:blipFill>
        <p:spPr>
          <a:xfrm>
            <a:off x="0" y="0"/>
            <a:ext cx="4500563" cy="6858000"/>
          </a:xfrm>
        </p:spPr>
      </p:pic>
      <p:sp>
        <p:nvSpPr>
          <p:cNvPr id="6" name="5 CuadroTexto"/>
          <p:cNvSpPr txBox="1"/>
          <p:nvPr/>
        </p:nvSpPr>
        <p:spPr>
          <a:xfrm>
            <a:off x="4643438" y="2276475"/>
            <a:ext cx="4321175" cy="1616075"/>
          </a:xfrm>
          <a:prstGeom prst="rect">
            <a:avLst/>
          </a:prstGeom>
          <a:noFill/>
        </p:spPr>
        <p:txBody>
          <a:bodyPr>
            <a:spAutoFit/>
          </a:bodyPr>
          <a:lstStyle/>
          <a:p>
            <a:pPr algn="ctr"/>
            <a:r>
              <a:rPr lang="es-ES" sz="2000" b="1">
                <a:solidFill>
                  <a:schemeClr val="bg1"/>
                </a:solidFill>
                <a:latin typeface="Calibri" pitchFamily="34" charset="0"/>
              </a:rPr>
              <a:t>La Cruz de la Parra es la única de las 29 plantadas por Cristóbal Colón en América que todavía se conserva. Está guardada en una vitrina en el interior de la iglesia Parroquial de Baracoa.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title"/>
          </p:nvPr>
        </p:nvSpPr>
        <p:spPr/>
        <p:txBody>
          <a:bodyPr/>
          <a:lstStyle/>
          <a:p>
            <a:pPr eaLnBrk="1" hangingPunct="1"/>
            <a:endParaRPr lang="es-ES" smtClean="0"/>
          </a:p>
        </p:txBody>
      </p:sp>
      <p:pic>
        <p:nvPicPr>
          <p:cNvPr id="50179" name="3 Marcador de contenido" descr="11329-fotografia-m.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250825" y="333375"/>
            <a:ext cx="3241675" cy="1014413"/>
          </a:xfrm>
          <a:prstGeom prst="rect">
            <a:avLst/>
          </a:prstGeom>
          <a:noFill/>
        </p:spPr>
        <p:txBody>
          <a:bodyPr>
            <a:spAutoFit/>
          </a:bodyPr>
          <a:lstStyle/>
          <a:p>
            <a:pPr algn="ctr">
              <a:defRPr/>
            </a:pPr>
            <a:r>
              <a:rPr lang="es-ES" sz="2000" b="1" dirty="0">
                <a:solidFill>
                  <a:schemeClr val="bg1"/>
                </a:solidFill>
                <a:latin typeface="+mn-lt"/>
              </a:rPr>
              <a:t>En Baracoa viven los últimos descendientes de los indígenas cubanos.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Título"/>
          <p:cNvSpPr>
            <a:spLocks noGrp="1"/>
          </p:cNvSpPr>
          <p:nvPr>
            <p:ph type="title"/>
          </p:nvPr>
        </p:nvSpPr>
        <p:spPr/>
        <p:txBody>
          <a:bodyPr/>
          <a:lstStyle/>
          <a:p>
            <a:pPr eaLnBrk="1" hangingPunct="1"/>
            <a:endParaRPr lang="es-ES" smtClean="0"/>
          </a:p>
        </p:txBody>
      </p:sp>
      <p:pic>
        <p:nvPicPr>
          <p:cNvPr id="51203" name="3 Marcador de contenido" descr="34.jpg"/>
          <p:cNvPicPr>
            <a:picLocks noGrp="1" noChangeAspect="1"/>
          </p:cNvPicPr>
          <p:nvPr>
            <p:ph idx="1"/>
          </p:nvPr>
        </p:nvPicPr>
        <p:blipFill>
          <a:blip r:embed="rId2"/>
          <a:srcRect/>
          <a:stretch>
            <a:fillRect/>
          </a:stretch>
        </p:blipFill>
        <p:spPr>
          <a:xfrm>
            <a:off x="0" y="0"/>
            <a:ext cx="9144000" cy="6858000"/>
          </a:xfrm>
        </p:spPr>
      </p:pic>
      <p:sp>
        <p:nvSpPr>
          <p:cNvPr id="5" name="4 Rectángulo"/>
          <p:cNvSpPr/>
          <p:nvPr/>
        </p:nvSpPr>
        <p:spPr>
          <a:xfrm>
            <a:off x="6084168" y="476672"/>
            <a:ext cx="3059832" cy="923330"/>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s-ES" sz="5400" b="1" spc="50" dirty="0">
                <a:ln w="11430"/>
                <a:solidFill>
                  <a:srgbClr val="FF0000"/>
                </a:solidFill>
                <a:effectLst>
                  <a:outerShdw blurRad="76200" dist="50800" dir="5400000" algn="tl" rotWithShape="0">
                    <a:srgbClr val="000000">
                      <a:alpha val="65000"/>
                    </a:srgbClr>
                  </a:outerShdw>
                </a:effectLst>
                <a:latin typeface="Arial Black" pitchFamily="34" charset="0"/>
              </a:rPr>
              <a:t>FIN</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uantanamo._Cub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Guantanamo._Cuba</Template>
  <TotalTime>2</TotalTime>
  <Words>1532</Words>
  <Application>Microsoft Office PowerPoint</Application>
  <PresentationFormat>Presentación en pantalla (4:3)</PresentationFormat>
  <Paragraphs>79</Paragraphs>
  <Slides>50</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50</vt:i4>
      </vt:variant>
    </vt:vector>
  </HeadingPairs>
  <TitlesOfParts>
    <vt:vector size="54" baseType="lpstr">
      <vt:lpstr>Arial</vt:lpstr>
      <vt:lpstr>Calibri</vt:lpstr>
      <vt:lpstr>Guantanamo._Cuba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2014-05-15T19:15:32Z</dcterms:created>
  <dcterms:modified xsi:type="dcterms:W3CDTF">2014-05-15T19:17:36Z</dcterms:modified>
</cp:coreProperties>
</file>