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9"/>
  </p:notesMasterIdLst>
  <p:sldIdLst>
    <p:sldId id="408" r:id="rId3"/>
    <p:sldId id="409" r:id="rId4"/>
    <p:sldId id="508" r:id="rId5"/>
    <p:sldId id="509" r:id="rId6"/>
    <p:sldId id="510" r:id="rId7"/>
    <p:sldId id="511" r:id="rId8"/>
    <p:sldId id="519" r:id="rId9"/>
    <p:sldId id="536" r:id="rId10"/>
    <p:sldId id="535" r:id="rId11"/>
    <p:sldId id="534" r:id="rId12"/>
    <p:sldId id="538" r:id="rId13"/>
    <p:sldId id="539" r:id="rId14"/>
    <p:sldId id="540" r:id="rId15"/>
    <p:sldId id="533" r:id="rId16"/>
    <p:sldId id="527" r:id="rId17"/>
    <p:sldId id="529" r:id="rId18"/>
    <p:sldId id="515" r:id="rId19"/>
    <p:sldId id="410" r:id="rId20"/>
    <p:sldId id="368" r:id="rId21"/>
    <p:sldId id="437" r:id="rId22"/>
    <p:sldId id="440" r:id="rId23"/>
    <p:sldId id="380" r:id="rId24"/>
    <p:sldId id="444" r:id="rId25"/>
    <p:sldId id="448" r:id="rId26"/>
    <p:sldId id="452" r:id="rId27"/>
    <p:sldId id="454" r:id="rId28"/>
    <p:sldId id="453" r:id="rId29"/>
    <p:sldId id="378" r:id="rId30"/>
    <p:sldId id="390" r:id="rId31"/>
    <p:sldId id="398" r:id="rId32"/>
    <p:sldId id="416" r:id="rId33"/>
    <p:sldId id="417" r:id="rId34"/>
    <p:sldId id="418" r:id="rId35"/>
    <p:sldId id="420" r:id="rId36"/>
    <p:sldId id="421" r:id="rId37"/>
    <p:sldId id="419" r:id="rId38"/>
    <p:sldId id="423" r:id="rId39"/>
    <p:sldId id="424" r:id="rId40"/>
    <p:sldId id="432" r:id="rId41"/>
    <p:sldId id="486" r:id="rId42"/>
    <p:sldId id="492" r:id="rId43"/>
    <p:sldId id="487" r:id="rId44"/>
    <p:sldId id="488" r:id="rId45"/>
    <p:sldId id="489" r:id="rId46"/>
    <p:sldId id="490" r:id="rId47"/>
    <p:sldId id="300" r:id="rId48"/>
    <p:sldId id="301" r:id="rId49"/>
    <p:sldId id="507" r:id="rId50"/>
    <p:sldId id="502" r:id="rId51"/>
    <p:sldId id="304" r:id="rId52"/>
    <p:sldId id="505" r:id="rId53"/>
    <p:sldId id="498" r:id="rId54"/>
    <p:sldId id="497" r:id="rId55"/>
    <p:sldId id="496" r:id="rId56"/>
    <p:sldId id="493" r:id="rId57"/>
    <p:sldId id="312" r:id="rId58"/>
    <p:sldId id="310" r:id="rId59"/>
    <p:sldId id="309" r:id="rId60"/>
    <p:sldId id="308" r:id="rId61"/>
    <p:sldId id="336" r:id="rId62"/>
    <p:sldId id="541" r:id="rId63"/>
    <p:sldId id="329" r:id="rId64"/>
    <p:sldId id="331" r:id="rId65"/>
    <p:sldId id="542" r:id="rId66"/>
    <p:sldId id="340" r:id="rId67"/>
    <p:sldId id="543" r:id="rId68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Bllha0+l7kyt4rO+mLohA==" hashData="tlgVFVQK92gBpYslbBja+7K7Ia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660033"/>
    <a:srgbClr val="616309"/>
    <a:srgbClr val="FFFF00"/>
    <a:srgbClr val="0066CC"/>
    <a:srgbClr val="006600"/>
    <a:srgbClr val="FF99FF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26" autoAdjust="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67EF64D-04A6-4666-A3FF-CDD1854810CE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72BB43-5215-4F2C-8EBC-3E5AA67AD40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475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8D86034-DF01-47FB-88CF-F8FCE2C85292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06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757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8351933-DCF6-4DD6-B645-B982E338742B}" type="slidenum">
              <a:rPr lang="es-E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60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327E2-2296-49C4-A910-64CD49B25C47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2591C-1B57-44BC-984E-88DCA347C6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81EE71-9515-4243-9458-79A57F7C557B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3EA33E-B2A1-4187-BFC9-30BBD4B4CA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F64E2-C109-4265-824B-67762759139B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535C5-804F-4010-B4F0-43453A1E4B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C028AF-C476-449C-AEA2-6D065312F3CF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DC2C0B-1837-46A9-BD55-3937B971E5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65B4FC-42FA-4920-B6B3-D98CA31D26DD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877041-E895-4AD8-AC41-DC3C6CA73C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D7DD9-1E94-4D95-9360-400B5FD94FAD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E4C7C-B48C-4AE3-A667-5CCBE9EB925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A1E290-A34C-4718-BBF9-29984D4C5D4B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88C30-A338-4F7A-AD91-7A80C7EA1DD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AC178-7F6B-4F70-8CBF-19746DEB64A0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7F91-8481-40A7-B046-036D09B91F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043A1-87C3-440D-8AC4-3E1FC5F7301E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CBD26-DB7F-4A8A-B45C-A84F9226D42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DA0A3E-C1C3-490B-AE00-81F1A2BEE7A8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42C8BE-6039-43CA-920E-978D0654432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8C1EA-2C82-4B93-82BF-DEC97229507E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FC7EB1-AA72-4889-8725-743B216741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advTm="3000"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C69DB5-B46F-4302-BC97-80F71AE49946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10774A0-AA1D-45A9-8C7E-6BC16CF3938E}" type="datetimeFigureOut">
              <a:rPr lang="es-ES"/>
              <a:pPr>
                <a:defRPr/>
              </a:pPr>
              <a:t>29/01/2015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694530-C7F0-4962-8849-196EEAD8FC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pull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BB9406-FF21-4C3A-8EB8-2443A8D7059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1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6.jpe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nei-sol-(17).jpg"/>
          <p:cNvPicPr>
            <a:picLocks noGrp="1" noChangeAspect="1"/>
          </p:cNvPicPr>
          <p:nvPr isPhoto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 rot="20655712">
            <a:off x="262779" y="1857933"/>
            <a:ext cx="8572559" cy="1015663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glow" dir="tl">
              <a:rot lat="0" lon="0" rev="5400000"/>
            </a:lightRig>
          </a:scene3d>
          <a:sp3d>
            <a:bevelT prst="relaxedInset"/>
          </a:sp3d>
        </p:spPr>
        <p:txBody>
          <a:bodyPr>
            <a:spAutoFit/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6000" b="1" i="1" dirty="0">
                <a:ln w="3175" cap="rnd">
                  <a:solidFill>
                    <a:schemeClr val="accent2">
                      <a:lumMod val="60000"/>
                      <a:lumOff val="40000"/>
                    </a:schemeClr>
                  </a:solidFill>
                  <a:miter lim="800000"/>
                </a:ln>
                <a:gradFill flip="none" rotWithShape="1">
                  <a:gsLst>
                    <a:gs pos="0">
                      <a:srgbClr val="FFF200"/>
                    </a:gs>
                    <a:gs pos="0">
                      <a:srgbClr val="FFF200"/>
                    </a:gs>
                    <a:gs pos="0">
                      <a:srgbClr val="FFF200"/>
                    </a:gs>
                    <a:gs pos="19000">
                      <a:schemeClr val="accent6">
                        <a:lumMod val="75000"/>
                        <a:alpha val="70000"/>
                      </a:schemeClr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effectLst>
                  <a:outerShdw blurRad="60007" dir="2000400" sy="-30000" kx="-800400" algn="bl" rotWithShape="0">
                    <a:prstClr val="black">
                      <a:alpha val="20000"/>
                    </a:prstClr>
                  </a:outerShdw>
                </a:effectLst>
                <a:latin typeface="Arial Black" pitchFamily="34" charset="0"/>
              </a:rPr>
              <a:t>GRECIA – 2010  </a:t>
            </a:r>
            <a:endParaRPr lang="es-ES" sz="4000" b="1" i="1" dirty="0">
              <a:ln w="3175" cap="rnd">
                <a:solidFill>
                  <a:schemeClr val="accent2">
                    <a:lumMod val="60000"/>
                    <a:lumOff val="40000"/>
                  </a:schemeClr>
                </a:solidFill>
                <a:miter lim="800000"/>
              </a:ln>
              <a:gradFill flip="none" rotWithShape="1">
                <a:gsLst>
                  <a:gs pos="0">
                    <a:srgbClr val="FFF200"/>
                  </a:gs>
                  <a:gs pos="0">
                    <a:srgbClr val="FFF200"/>
                  </a:gs>
                  <a:gs pos="0">
                    <a:srgbClr val="FFF200"/>
                  </a:gs>
                  <a:gs pos="19000">
                    <a:schemeClr val="accent6">
                      <a:lumMod val="75000"/>
                      <a:alpha val="70000"/>
                    </a:schemeClr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path path="shape">
                  <a:fillToRect l="50000" t="50000" r="50000" b="50000"/>
                </a:path>
                <a:tileRect/>
              </a:gradFill>
              <a:effectLst>
                <a:outerShdw blurRad="60007" dir="2000400" sy="-30000" kx="-800400" algn="bl" rotWithShape="0">
                  <a:prstClr val="black">
                    <a:alpha val="20000"/>
                  </a:prst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advTm="3000">
    <p:blinds dir="vert"/>
    <p:sndAc>
      <p:stSnd>
        <p:snd r:embed="rId3" name="Música II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nei-sol-(18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6659563" y="1557338"/>
            <a:ext cx="2249487" cy="1014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-</a:t>
            </a:r>
            <a:r>
              <a:rPr lang="es-ES" sz="20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Meteóra</a:t>
            </a:r>
            <a:endParaRPr lang="es-ES" sz="2000" b="1" dirty="0">
              <a:solidFill>
                <a:schemeClr val="accent6">
                  <a:lumMod val="40000"/>
                  <a:lumOff val="60000"/>
                </a:schemeClr>
              </a:solidFill>
              <a:latin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-Río </a:t>
            </a:r>
            <a:r>
              <a:rPr lang="es-ES" sz="2000" b="1" dirty="0" err="1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Enipeas</a:t>
            </a:r>
            <a:endParaRPr lang="es-ES" sz="2000" b="1" dirty="0">
              <a:solidFill>
                <a:schemeClr val="accent6">
                  <a:lumMod val="40000"/>
                  <a:lumOff val="60000"/>
                </a:schemeClr>
              </a:solidFill>
              <a:latin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chemeClr val="accent6">
                    <a:lumMod val="40000"/>
                    <a:lumOff val="60000"/>
                  </a:schemeClr>
                </a:solidFill>
                <a:latin typeface="Arial" pitchFamily="34" charset="0"/>
              </a:rPr>
              <a:t>-Monte Olimpo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7019925" y="3068638"/>
            <a:ext cx="1152525" cy="2619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+mn-lt"/>
              </a:rPr>
              <a:t>Agosto 2010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1116013" y="5229225"/>
            <a:ext cx="1957387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+mn-lt"/>
              </a:rPr>
              <a:t>Duración: 8, 30 minutos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924300" y="4076700"/>
            <a:ext cx="22320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Montes </a:t>
            </a:r>
            <a:r>
              <a:rPr lang="es-ES" b="1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Olimpos</a:t>
            </a:r>
            <a:endParaRPr lang="es-ES" b="1" dirty="0">
              <a:solidFill>
                <a:schemeClr val="accent2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7 Imagen" descr="Altavoz.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-2046921">
            <a:off x="1254125" y="5607050"/>
            <a:ext cx="436563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1692275" y="6165850"/>
            <a:ext cx="2603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501"/>
                            </p:stCondLst>
                            <p:childTnLst>
                              <p:par>
                                <p:cTn id="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1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1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1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1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4" grpId="0"/>
      <p:bldP spid="5" grpId="0"/>
      <p:bldP spid="7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Metora-(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427538" y="404813"/>
            <a:ext cx="38893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METEORA – Las rocas sagradas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11188" y="2060575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Metora-(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611188" y="549275"/>
            <a:ext cx="15128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METEORA 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1835150" y="4724400"/>
            <a:ext cx="6964363" cy="831850"/>
          </a:xfrm>
          <a:prstGeom prst="rect">
            <a:avLst/>
          </a:prstGeom>
          <a:solidFill>
            <a:schemeClr val="accent3">
              <a:lumMod val="50000"/>
            </a:schemeClr>
          </a:solidFill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En estas Rocas inaccesibles, se formó la ciudad de los  monasterios.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En el siglo XVII  había unos 25, siendo destruidos varios en 2ª G.M.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En la actualidad están en funcionamiento y son visitables solo 5. 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292725" y="2133600"/>
            <a:ext cx="2603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1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7101"/>
                            </p:stCondLst>
                            <p:childTnLst>
                              <p:par>
                                <p:cTn id="14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Metora-(44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68313" y="333375"/>
            <a:ext cx="388778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Monasterio de SAN  ESTEBAN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659563" y="620713"/>
            <a:ext cx="18288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cs typeface="Arial" charset="0"/>
              </a:rPr>
              <a:t>Es el mejor, pero</a:t>
            </a:r>
          </a:p>
          <a:p>
            <a:r>
              <a:rPr lang="es-ES" sz="1200" b="1">
                <a:cs typeface="Arial" charset="0"/>
              </a:rPr>
              <a:t> hoy está cerrado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24300" y="609282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  <p:pic>
        <p:nvPicPr>
          <p:cNvPr id="6" name="5 Imagen" descr="Metora-(46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6238" y="1989138"/>
            <a:ext cx="316865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Metora-(14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Metora-(18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042988" y="333375"/>
            <a:ext cx="5011737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Monasterio de RUSANOS </a:t>
            </a:r>
            <a:r>
              <a:rPr lang="es-ES" sz="12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(ocupado sólo por monjas)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042988" y="386080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rgbClr val="006600"/>
                </a:solidFill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Metora-(26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429125" y="3929063"/>
            <a:ext cx="4294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Monasterio de  Metamorfosis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143000" y="13573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1 Imagen" descr="Metora-(32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268538" y="6021388"/>
            <a:ext cx="35988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Monasterio de Metamorfosis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331913" y="188913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Metora-(3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700338" y="476250"/>
            <a:ext cx="3455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Monasterio de Metamorfosis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316913" y="5084763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1 Imagen" descr="Metora-(30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411413" y="1196975"/>
            <a:ext cx="34559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cs typeface="Arial" charset="0"/>
              </a:rPr>
              <a:t>Monasterio de Metamorfosis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555875" y="16287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95288" y="549275"/>
            <a:ext cx="108902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400" b="1">
                <a:solidFill>
                  <a:srgbClr val="7030A0"/>
                </a:solidFill>
                <a:cs typeface="Arial" charset="0"/>
              </a:rPr>
              <a:t>Colección </a:t>
            </a:r>
          </a:p>
          <a:p>
            <a:pPr algn="ctr"/>
            <a:r>
              <a:rPr lang="es-ES" sz="1400" b="1">
                <a:solidFill>
                  <a:srgbClr val="7030A0"/>
                </a:solidFill>
                <a:cs typeface="Arial" charset="0"/>
              </a:rPr>
              <a:t>de</a:t>
            </a:r>
          </a:p>
          <a:p>
            <a:pPr algn="ctr"/>
            <a:r>
              <a:rPr lang="es-ES" sz="1400" b="1">
                <a:solidFill>
                  <a:srgbClr val="7030A0"/>
                </a:solidFill>
                <a:cs typeface="Arial" charset="0"/>
              </a:rPr>
              <a:t>cráneos</a:t>
            </a:r>
          </a:p>
        </p:txBody>
      </p:sp>
      <p:sp>
        <p:nvSpPr>
          <p:cNvPr id="11270" name="5 CuadroTexto"/>
          <p:cNvSpPr txBox="1">
            <a:spLocks noChangeArrowheads="1"/>
          </p:cNvSpPr>
          <p:nvPr/>
        </p:nvSpPr>
        <p:spPr bwMode="auto">
          <a:xfrm>
            <a:off x="7308850" y="3357563"/>
            <a:ext cx="209550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1 Imagen" descr="Metora-(33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916238" y="836613"/>
            <a:ext cx="3527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bg1"/>
                </a:solidFill>
                <a:cs typeface="Arial" charset="0"/>
              </a:rPr>
              <a:t>Monasterio de Metamorfosis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588125" y="2492375"/>
            <a:ext cx="2033588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 i="1">
                <a:solidFill>
                  <a:srgbClr val="7030A0"/>
                </a:solidFill>
                <a:cs typeface="Arial" charset="0"/>
              </a:rPr>
              <a:t>Transporte actual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84213" y="2565400"/>
            <a:ext cx="2349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Metora-(29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2 CuadroTexto"/>
          <p:cNvSpPr txBox="1">
            <a:spLocks noChangeArrowheads="1"/>
          </p:cNvSpPr>
          <p:nvPr/>
        </p:nvSpPr>
        <p:spPr bwMode="auto">
          <a:xfrm>
            <a:off x="250825" y="404813"/>
            <a:ext cx="2892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660033"/>
                </a:solidFill>
                <a:cs typeface="Arial" charset="0"/>
              </a:rPr>
              <a:t>Monasterio de Varlaan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Metora-(6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etora-(19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Metora-(5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39750" y="981075"/>
            <a:ext cx="31686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Monasterio de VARLAAM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5219700" y="260350"/>
            <a:ext cx="18732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200" b="1">
                <a:cs typeface="Arial" charset="0"/>
              </a:rPr>
              <a:t>Subida en la red</a:t>
            </a:r>
          </a:p>
          <a:p>
            <a:pPr algn="ctr"/>
            <a:r>
              <a:rPr lang="es-ES" sz="1200" b="1">
                <a:cs typeface="Arial" charset="0"/>
              </a:rPr>
              <a:t>hasta 1922 que </a:t>
            </a:r>
          </a:p>
          <a:p>
            <a:pPr algn="ctr"/>
            <a:r>
              <a:rPr lang="es-ES" sz="1200" b="1">
                <a:cs typeface="Arial" charset="0"/>
              </a:rPr>
              <a:t>hicieron escalones.</a:t>
            </a:r>
          </a:p>
          <a:p>
            <a:pPr algn="ctr"/>
            <a:r>
              <a:rPr lang="es-ES" sz="1200" b="1">
                <a:cs typeface="Arial" charset="0"/>
              </a:rPr>
              <a:t>La subida duraba </a:t>
            </a:r>
          </a:p>
          <a:p>
            <a:pPr algn="ctr"/>
            <a:r>
              <a:rPr lang="es-ES" sz="1200" b="1">
                <a:cs typeface="Arial" charset="0"/>
              </a:rPr>
              <a:t>media hora.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3132138" y="476250"/>
            <a:ext cx="261937" cy="2159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...</a:t>
            </a:r>
          </a:p>
        </p:txBody>
      </p:sp>
      <p:pic>
        <p:nvPicPr>
          <p:cNvPr id="8" name="7 Imagen" descr="Metora-(23)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3286125" y="285750"/>
            <a:ext cx="1501775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600" b="1">
                <a:cs typeface="Arial" charset="0"/>
              </a:rPr>
              <a:t>Monasterio</a:t>
            </a:r>
          </a:p>
          <a:p>
            <a:pPr algn="ctr"/>
            <a:r>
              <a:rPr lang="es-ES" sz="1600" b="1">
                <a:cs typeface="Arial" charset="0"/>
              </a:rPr>
              <a:t>de</a:t>
            </a:r>
          </a:p>
          <a:p>
            <a:pPr algn="ctr"/>
            <a:r>
              <a:rPr lang="es-ES" sz="1600" b="1">
                <a:cs typeface="Arial" charset="0"/>
              </a:rPr>
              <a:t>Varlaam</a:t>
            </a:r>
          </a:p>
        </p:txBody>
      </p:sp>
      <p:sp>
        <p:nvSpPr>
          <p:cNvPr id="10" name="9 CuadroTexto"/>
          <p:cNvSpPr txBox="1">
            <a:spLocks noChangeArrowheads="1"/>
          </p:cNvSpPr>
          <p:nvPr/>
        </p:nvSpPr>
        <p:spPr bwMode="auto">
          <a:xfrm flipH="1">
            <a:off x="3000375" y="4000500"/>
            <a:ext cx="50482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800">
                <a:latin typeface="Calibri" pitchFamily="34" charset="0"/>
              </a:rPr>
              <a:t>….</a:t>
            </a:r>
          </a:p>
        </p:txBody>
      </p:sp>
    </p:spTree>
  </p:cSld>
  <p:clrMapOvr>
    <a:masterClrMapping/>
  </p:clrMapOvr>
  <p:transition advTm="1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6" presetClass="entr" presetSubtype="37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0"/>
                            </p:stCondLst>
                            <p:childTnLst>
                              <p:par>
                                <p:cTn id="22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00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1 Imagen" descr="Metora-(1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39750" y="333375"/>
            <a:ext cx="35274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7030A0"/>
                </a:solidFill>
                <a:cs typeface="Arial" charset="0"/>
              </a:rPr>
              <a:t>Monasterio de Varlaan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95288" y="1557338"/>
            <a:ext cx="947737" cy="101441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Torrentera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 agua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después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i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la </a:t>
            </a:r>
            <a:r>
              <a:rPr lang="es-ES" sz="1200" b="1" i="1" dirty="0" err="1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tormeta</a:t>
            </a:r>
            <a:endParaRPr lang="es-ES" sz="1200" b="1" i="1" dirty="0">
              <a:solidFill>
                <a:schemeClr val="accent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6" name="5 Conector recto de flecha"/>
          <p:cNvCxnSpPr/>
          <p:nvPr/>
        </p:nvCxnSpPr>
        <p:spPr>
          <a:xfrm>
            <a:off x="1331913" y="2565400"/>
            <a:ext cx="647700" cy="576263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6 Conector recto de flecha"/>
          <p:cNvCxnSpPr/>
          <p:nvPr/>
        </p:nvCxnSpPr>
        <p:spPr>
          <a:xfrm>
            <a:off x="1403350" y="2492375"/>
            <a:ext cx="6337300" cy="144463"/>
          </a:xfrm>
          <a:prstGeom prst="straightConnector1">
            <a:avLst/>
          </a:prstGeom>
          <a:ln>
            <a:solidFill>
              <a:schemeClr val="accent6">
                <a:lumMod val="7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1547813" y="3284538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Metora-(36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714625" y="357188"/>
            <a:ext cx="42148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Monasterio de la Santa Trinidad</a:t>
            </a:r>
          </a:p>
        </p:txBody>
      </p:sp>
      <p:sp>
        <p:nvSpPr>
          <p:cNvPr id="16388" name="3 CuadroTexto"/>
          <p:cNvSpPr txBox="1">
            <a:spLocks noChangeArrowheads="1"/>
          </p:cNvSpPr>
          <p:nvPr/>
        </p:nvSpPr>
        <p:spPr bwMode="auto">
          <a:xfrm>
            <a:off x="7143750" y="3786188"/>
            <a:ext cx="1841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 sz="800">
              <a:latin typeface="Calibri" pitchFamily="34" charset="0"/>
            </a:endParaRP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072313" y="371475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Metora-(38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857375" y="357188"/>
            <a:ext cx="3929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Monasterio de la Santa Trinidad</a:t>
            </a: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6500813" y="3071813"/>
            <a:ext cx="179546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FFFF00"/>
                </a:solidFill>
                <a:cs typeface="Arial" charset="0"/>
              </a:rPr>
              <a:t>Pueblo de Kastraki</a:t>
            </a:r>
          </a:p>
        </p:txBody>
      </p:sp>
      <p:pic>
        <p:nvPicPr>
          <p:cNvPr id="10" name="9 Imagen" descr="Metora-(2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4500563"/>
            <a:ext cx="2547938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5072063" y="228600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1 Imagen" descr="Metora-(10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627313" y="1773238"/>
            <a:ext cx="39608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cs typeface="Arial" charset="0"/>
              </a:rPr>
              <a:t>Meteora </a:t>
            </a:r>
            <a:r>
              <a:rPr lang="es-ES" sz="1400" b="1">
                <a:cs typeface="Arial" charset="0"/>
              </a:rPr>
              <a:t>(en griego “en el aire”)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435600" y="3716338"/>
            <a:ext cx="1209675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400" b="1">
                <a:solidFill>
                  <a:srgbClr val="660033"/>
                </a:solidFill>
                <a:cs typeface="Arial" charset="0"/>
              </a:rPr>
              <a:t>El equilibrio</a:t>
            </a:r>
          </a:p>
          <a:p>
            <a:r>
              <a:rPr lang="es-ES" sz="1400" b="1">
                <a:solidFill>
                  <a:srgbClr val="660033"/>
                </a:solidFill>
                <a:cs typeface="Arial" charset="0"/>
              </a:rPr>
              <a:t> de la roca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8313" y="1916113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1 Imagen" descr="Río-rio-(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ío-rio-(3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ío-rio-(2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eora rr (5)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/>
          <p:nvPr/>
        </p:nvSpPr>
        <p:spPr>
          <a:xfrm>
            <a:off x="5795963" y="5084763"/>
            <a:ext cx="309721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Cañón del río </a:t>
            </a:r>
            <a:r>
              <a:rPr lang="es-ES" b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Aghia</a:t>
            </a:r>
            <a:r>
              <a:rPr lang="es-ES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Kori</a:t>
            </a:r>
            <a:endParaRPr lang="es-ES" b="1" dirty="0">
              <a:solidFill>
                <a:schemeClr val="accent6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571500" y="714375"/>
            <a:ext cx="2873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rgbClr val="92D050"/>
                </a:solidFill>
                <a:latin typeface="Calibri" pitchFamily="34" charset="0"/>
              </a:rPr>
              <a:t>,,,,</a:t>
            </a:r>
          </a:p>
        </p:txBody>
      </p:sp>
    </p:spTree>
  </p:cSld>
  <p:clrMapOvr>
    <a:masterClrMapping/>
  </p:clrMapOvr>
  <p:transition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1 Imagen" descr="Río-E-(3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71500" y="500063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785813" y="1214438"/>
            <a:ext cx="3127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----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1 Imagen" descr="Río-E-(18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ío-E-(9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Río-E-(14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3857625" y="3357563"/>
            <a:ext cx="4929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571500" y="164306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1 Imagen" descr="Río-E-(5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ío-E-(6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ío-E-(10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ío-E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214313" y="500063"/>
            <a:ext cx="52784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00063" y="1000125"/>
            <a:ext cx="28098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….</a:t>
            </a:r>
          </a:p>
        </p:txBody>
      </p:sp>
    </p:spTree>
  </p:cSld>
  <p:clrMapOvr>
    <a:masterClrMapping/>
  </p:clrMapOvr>
  <p:transition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1 Imagen" descr="Río-E-(15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500438" y="642938"/>
            <a:ext cx="513556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  <a:p>
            <a:endParaRPr lang="es-ES">
              <a:latin typeface="Calibri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786063" y="5286375"/>
            <a:ext cx="4429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En medio del bosque aparece….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643063" y="642938"/>
            <a:ext cx="3127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----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1 Imagen" descr="Río-E-(22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ío-E-(2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14375" y="357188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0" y="6286500"/>
            <a:ext cx="4643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…el Monasterio de “Aghios Dhionisios”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643188" y="485775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1 Imagen" descr="Río-E-(19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Río-E-(20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14313" y="3929063"/>
            <a:ext cx="24415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A50021"/>
                </a:solidFill>
                <a:cs typeface="Arial" charset="0"/>
              </a:rPr>
              <a:t>Monasterio de </a:t>
            </a:r>
          </a:p>
          <a:p>
            <a:r>
              <a:rPr lang="es-ES" b="1">
                <a:solidFill>
                  <a:srgbClr val="A50021"/>
                </a:solidFill>
                <a:cs typeface="Arial" charset="0"/>
              </a:rPr>
              <a:t>“Aghios Dhionisios”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4929188" y="2786063"/>
            <a:ext cx="28098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1 Imagen" descr="Río-E-(23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8" y="1588"/>
            <a:ext cx="9144000" cy="685641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786063" y="5072063"/>
            <a:ext cx="4213225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Monasterio de “</a:t>
            </a:r>
            <a:r>
              <a:rPr lang="es-ES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Aghios</a:t>
            </a: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Dhionisios</a:t>
            </a: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”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b="1" dirty="0">
              <a:solidFill>
                <a:schemeClr val="accent6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(el comedor sin luz eléctrica)</a:t>
            </a:r>
          </a:p>
        </p:txBody>
      </p:sp>
      <p:cxnSp>
        <p:nvCxnSpPr>
          <p:cNvPr id="5" name="4 Conector recto de flecha"/>
          <p:cNvCxnSpPr/>
          <p:nvPr/>
        </p:nvCxnSpPr>
        <p:spPr>
          <a:xfrm rot="5400000">
            <a:off x="2143125" y="1500188"/>
            <a:ext cx="1785938" cy="164306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3571875" y="1071563"/>
            <a:ext cx="192405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200" b="1">
                <a:solidFill>
                  <a:srgbClr val="FFFF00"/>
                </a:solidFill>
                <a:cs typeface="Arial" charset="0"/>
              </a:rPr>
              <a:t>Área de descaso</a:t>
            </a:r>
          </a:p>
        </p:txBody>
      </p:sp>
      <p:cxnSp>
        <p:nvCxnSpPr>
          <p:cNvPr id="8" name="7 Conector recto de flecha"/>
          <p:cNvCxnSpPr/>
          <p:nvPr/>
        </p:nvCxnSpPr>
        <p:spPr>
          <a:xfrm rot="16200000" flipH="1">
            <a:off x="5107781" y="1464470"/>
            <a:ext cx="1571625" cy="1357312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21 CuadroTexto"/>
          <p:cNvSpPr txBox="1">
            <a:spLocks noChangeArrowheads="1"/>
          </p:cNvSpPr>
          <p:nvPr/>
        </p:nvSpPr>
        <p:spPr bwMode="auto">
          <a:xfrm>
            <a:off x="4429125" y="785813"/>
            <a:ext cx="2809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---</a:t>
            </a:r>
          </a:p>
        </p:txBody>
      </p:sp>
    </p:spTree>
  </p:cSld>
  <p:clrMapOvr>
    <a:masterClrMapping/>
  </p:clrMapOvr>
  <p:transition advTm="8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2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1 Imagen" descr="Río-E-(26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85938" y="357188"/>
            <a:ext cx="27638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cs typeface="Arial" charset="0"/>
              </a:rPr>
              <a:t>Monasterio de </a:t>
            </a:r>
          </a:p>
          <a:p>
            <a:r>
              <a:rPr lang="es-ES" b="1">
                <a:cs typeface="Arial" charset="0"/>
              </a:rPr>
              <a:t>“Aghios Dhionisios”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143875" y="164306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1 Imagen" descr="Río-E-(25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50825" y="692150"/>
            <a:ext cx="3421063" cy="86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  <a:cs typeface="Arial" charset="0"/>
              </a:rPr>
              <a:t>Monasterio de </a:t>
            </a:r>
          </a:p>
          <a:p>
            <a:pPr algn="ctr"/>
            <a:r>
              <a:rPr lang="es-ES" b="1">
                <a:solidFill>
                  <a:schemeClr val="accent2"/>
                </a:solidFill>
                <a:cs typeface="Arial" charset="0"/>
              </a:rPr>
              <a:t>“Aghios  Dhionisios”</a:t>
            </a:r>
          </a:p>
          <a:p>
            <a:pPr algn="ctr"/>
            <a:r>
              <a:rPr lang="es-ES" sz="1400" b="1">
                <a:solidFill>
                  <a:schemeClr val="accent2"/>
                </a:solidFill>
                <a:cs typeface="Arial" charset="0"/>
              </a:rPr>
              <a:t>(las obras)”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071938" y="2928938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1 Imagen" descr="Río-E-(13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643063" y="428625"/>
            <a:ext cx="4500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785938" y="5643563"/>
            <a:ext cx="61483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tabLst>
                <a:tab pos="3224213" algn="l"/>
              </a:tabLst>
            </a:pPr>
            <a:r>
              <a:rPr lang="es-ES" b="1">
                <a:solidFill>
                  <a:srgbClr val="A50021"/>
                </a:solidFill>
                <a:cs typeface="Arial" charset="0"/>
              </a:rPr>
              <a:t>Cueva del Ermitaño “Dhionisios”, con capilla y fuente.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714625" y="42148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1 Imagen" descr="Río-E-(28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71500" y="500063"/>
            <a:ext cx="45005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DESFILADERO DEL RÍO  “ENIPEAS”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643188" y="1214438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1 Imagen" descr="Río-E-(30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071688" y="5214938"/>
            <a:ext cx="4071937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Macedonia - </a:t>
            </a:r>
            <a:r>
              <a:rPr lang="es-ES" b="1" dirty="0" err="1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Litochoro</a:t>
            </a:r>
            <a:endParaRPr lang="es-ES" b="1" dirty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85938" y="1643063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1 Imagen" descr="pico-(2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143000" y="714375"/>
            <a:ext cx="2300288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Montes “</a:t>
            </a:r>
            <a:r>
              <a:rPr lang="es-ES" b="1" dirty="0" err="1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Kissavos</a:t>
            </a:r>
            <a:r>
              <a:rPr lang="es-ES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”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214688" y="4572000"/>
            <a:ext cx="2786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660033"/>
                </a:solidFill>
              </a:rPr>
              <a:t>Valle de SPILIA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428750" y="30718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1 Imagen" descr="pico-(4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900113" y="857250"/>
            <a:ext cx="78359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Pico  Profeta Elías de Kissavos - </a:t>
            </a:r>
            <a:r>
              <a:rPr lang="es-ES" b="1" i="1">
                <a:cs typeface="Arial" charset="0"/>
              </a:rPr>
              <a:t>“PROFITIS ILIAS” -  </a:t>
            </a:r>
            <a:r>
              <a:rPr lang="es-ES" b="1">
                <a:cs typeface="Arial" charset="0"/>
              </a:rPr>
              <a:t>1997 m.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57188" y="2357438"/>
            <a:ext cx="1785937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cs typeface="Arial" charset="0"/>
              </a:rPr>
              <a:t>Techo de la capilla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500813" y="2214563"/>
            <a:ext cx="1285875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cs typeface="Arial" charset="0"/>
              </a:rPr>
              <a:t>La campana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928688" y="571500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1 Imagen" descr="pico-(6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928938" y="1285875"/>
            <a:ext cx="1857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cs typeface="Arial" charset="0"/>
              </a:rPr>
              <a:t>La campana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285875" y="571500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solidFill>
                  <a:schemeClr val="bg1"/>
                </a:solidFill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1 Imagen" descr="pico-(9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643063" y="5286375"/>
            <a:ext cx="27860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Interior de la capilla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143875" y="507206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1 Imagen" descr="pico-(10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286000" y="500063"/>
            <a:ext cx="35845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>
                <a:cs typeface="Arial" charset="0"/>
              </a:rPr>
              <a:t>Pico Profeta Elías - 1.997 m.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28625" y="2286000"/>
            <a:ext cx="2286000" cy="24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000" b="1">
                <a:cs typeface="Arial" charset="0"/>
              </a:rPr>
              <a:t>Geodésico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5500688" y="3929063"/>
            <a:ext cx="192881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>
                <a:solidFill>
                  <a:schemeClr val="bg1"/>
                </a:solidFill>
                <a:cs typeface="Arial" charset="0"/>
              </a:rPr>
              <a:t>Entrada a la capilla</a:t>
            </a:r>
          </a:p>
        </p:txBody>
      </p:sp>
      <p:sp>
        <p:nvSpPr>
          <p:cNvPr id="6" name="5 Flecha derecha"/>
          <p:cNvSpPr/>
          <p:nvPr/>
        </p:nvSpPr>
        <p:spPr>
          <a:xfrm rot="5934207">
            <a:off x="7473156" y="2824957"/>
            <a:ext cx="1050925" cy="484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7643813" y="3857625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7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770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0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2" dur="77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1 Imagen" descr="pico-(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000500" y="5786438"/>
            <a:ext cx="39290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La costa desde el Profeta Ellías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 rot="774869">
            <a:off x="3702050" y="1443038"/>
            <a:ext cx="3357563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1100">
                <a:latin typeface="Calibri" pitchFamily="34" charset="0"/>
              </a:rPr>
              <a:t>Playas de “Stomio” – mar Egeo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643813" y="3214688"/>
            <a:ext cx="2873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cs typeface="Arial" charset="0"/>
              </a:rPr>
              <a:t>…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 Imagen" descr="Refugio-(4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1 Imagen" descr="Refugio-(5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684213" y="5373688"/>
            <a:ext cx="5218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Inicio de la subida al Olimpo desde 800 m.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39750" y="1557338"/>
            <a:ext cx="261938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1 Imagen" descr="Refugio-(14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63" name="2 Imagen" descr="Refugio-(6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619250" y="5300663"/>
            <a:ext cx="73533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El transporte de víveres a los refugios de SEO y C. Kakkalos</a:t>
            </a:r>
          </a:p>
          <a:p>
            <a:r>
              <a:rPr lang="es-ES" sz="1600" b="1">
                <a:solidFill>
                  <a:srgbClr val="7030A0"/>
                </a:solidFill>
                <a:cs typeface="Arial" charset="0"/>
              </a:rPr>
              <a:t>(Unas 5 horas de caminata con un desnivel de 1.850 m.)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900113" y="476250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1 Imagen" descr="Refugio-(7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Refugio-(19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284663" y="5229225"/>
            <a:ext cx="2087562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C000"/>
                </a:solidFill>
                <a:cs typeface="Arial" charset="0"/>
              </a:rPr>
              <a:t>Monte Olimpo</a:t>
            </a:r>
          </a:p>
          <a:p>
            <a:r>
              <a:rPr lang="es-ES" b="1">
                <a:solidFill>
                  <a:srgbClr val="FFFF00"/>
                </a:solidFill>
                <a:cs typeface="Arial" charset="0"/>
              </a:rPr>
              <a:t> ( Caravana)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3059113" y="1916113"/>
            <a:ext cx="2714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cs typeface="Arial" charset="0"/>
              </a:rPr>
              <a:t>...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1 Imagen" descr="Refugio-(15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Refugio-(14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286250" y="4292600"/>
            <a:ext cx="41433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Monte Olimpo</a:t>
            </a:r>
          </a:p>
          <a:p>
            <a:r>
              <a:rPr lang="es-ES" b="1">
                <a:solidFill>
                  <a:srgbClr val="FFFF00"/>
                </a:solidFill>
                <a:cs typeface="Arial" charset="0"/>
              </a:rPr>
              <a:t>“Cuchillo de Lemos “Paso Ghioso”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84213" y="2565400"/>
            <a:ext cx="234950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</a:t>
            </a:r>
          </a:p>
        </p:txBody>
      </p:sp>
    </p:spTree>
  </p:cSld>
  <p:clrMapOvr>
    <a:masterClrMapping/>
  </p:clrMapOvr>
  <p:transition advTm="7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1 Imagen" descr="Refugio-(9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2268538" y="620713"/>
            <a:ext cx="5975350" cy="4000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Cima del  pico Profeta Elías de Olimpo– 2788 m.</a:t>
            </a:r>
            <a:endParaRPr lang="es-ES" sz="2000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 rot="10800000" flipV="1">
            <a:off x="714375" y="5214938"/>
            <a:ext cx="69294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(5,30 horas nos llevó llegar desde  la carretera mas cercana)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143875" y="4857750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1 Imagen" descr="Refugio-(12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000125" y="5143500"/>
            <a:ext cx="55832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  <a:cs typeface="Arial" charset="0"/>
              </a:rPr>
              <a:t>Pico Profeta Elías – 2788 m. (entrada a la capilla 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71500" y="30718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1 Imagen" descr="Refugio-(1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2000250" y="5929313"/>
            <a:ext cx="4857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Interior de la capilla y el profe..</a:t>
            </a:r>
          </a:p>
        </p:txBody>
      </p:sp>
      <p:sp>
        <p:nvSpPr>
          <p:cNvPr id="46084" name="3 CuadroTexto"/>
          <p:cNvSpPr txBox="1">
            <a:spLocks noChangeArrowheads="1"/>
          </p:cNvSpPr>
          <p:nvPr/>
        </p:nvSpPr>
        <p:spPr bwMode="auto">
          <a:xfrm>
            <a:off x="7500938" y="4643438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286625" y="478631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1 Imagen" descr="Refugio-(10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1428750" y="4429125"/>
            <a:ext cx="5286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A bajar rápido que hay redoble de tambores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3857625" y="1500188"/>
            <a:ext cx="3429000" cy="27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Refugio </a:t>
            </a:r>
            <a:r>
              <a:rPr lang="es-ES" sz="1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Cristos</a:t>
            </a:r>
            <a:r>
              <a:rPr lang="es-E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s-ES" sz="1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Kakkalos</a:t>
            </a:r>
            <a:r>
              <a:rPr lang="es-E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 – 2.650 m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715250" y="2571750"/>
            <a:ext cx="801688" cy="10160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Pico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Profeta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Elías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8286750" y="52863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7572375" y="1928813"/>
            <a:ext cx="1428750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00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Refugio SEO</a:t>
            </a:r>
          </a:p>
        </p:txBody>
      </p:sp>
      <p:cxnSp>
        <p:nvCxnSpPr>
          <p:cNvPr id="9" name="8 Conector recto de flecha"/>
          <p:cNvCxnSpPr/>
          <p:nvPr/>
        </p:nvCxnSpPr>
        <p:spPr>
          <a:xfrm>
            <a:off x="8715375" y="2214563"/>
            <a:ext cx="214313" cy="71437"/>
          </a:xfrm>
          <a:prstGeom prst="straightConnector1">
            <a:avLst/>
          </a:prstGeom>
          <a:ln>
            <a:solidFill>
              <a:schemeClr val="bg1">
                <a:lumMod val="9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3 Imagen" descr="Miticas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1 Imagen" descr="Miticas-(2)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39750" y="4437063"/>
            <a:ext cx="7712075" cy="923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Amanecer en monte Olimpo. </a:t>
            </a:r>
            <a:r>
              <a:rPr lang="es-ES" sz="1200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(6,30 a.m.)</a:t>
            </a:r>
            <a:endParaRPr lang="es-ES" b="1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(Esto no es solo un pico sino una cadena de cimas de formas raras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y que vistas desde el mar al atardecer dan diversas sensaciones). 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84213" y="3644900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1 Imagen" descr="Miticas-(3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Miticas-(1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179388" y="260350"/>
            <a:ext cx="3568700" cy="61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Monte Olimpo.</a:t>
            </a:r>
          </a:p>
          <a:p>
            <a:r>
              <a:rPr lang="es-ES" sz="1600" b="1">
                <a:cs typeface="Arial" charset="0"/>
              </a:rPr>
              <a:t>La montaña mítica de los griegos.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827088" y="5229225"/>
            <a:ext cx="5097462" cy="9239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Arial" pitchFamily="34" charset="0"/>
                <a:cs typeface="Arial" pitchFamily="34" charset="0"/>
              </a:rPr>
              <a:t>Residencia de Dioses, desde donde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Arial" pitchFamily="34" charset="0"/>
                <a:cs typeface="Arial" pitchFamily="34" charset="0"/>
              </a:rPr>
              <a:t>combatieron Zeus y sus hermanos Poseidón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latin typeface="Arial" pitchFamily="34" charset="0"/>
                <a:cs typeface="Arial" pitchFamily="34" charset="0"/>
              </a:rPr>
              <a:t>y Hades en la guerra de la Santa Trinidad.</a:t>
            </a:r>
          </a:p>
        </p:txBody>
      </p:sp>
      <p:sp>
        <p:nvSpPr>
          <p:cNvPr id="8" name="7 CuadroTexto"/>
          <p:cNvSpPr txBox="1">
            <a:spLocks noChangeArrowheads="1"/>
          </p:cNvSpPr>
          <p:nvPr/>
        </p:nvSpPr>
        <p:spPr bwMode="auto">
          <a:xfrm>
            <a:off x="611188" y="3573463"/>
            <a:ext cx="261937" cy="21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  <p:sp>
        <p:nvSpPr>
          <p:cNvPr id="9" name="8 CuadroTexto"/>
          <p:cNvSpPr txBox="1"/>
          <p:nvPr/>
        </p:nvSpPr>
        <p:spPr>
          <a:xfrm>
            <a:off x="1214438" y="3929063"/>
            <a:ext cx="2644775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85000"/>
                  </a:schemeClr>
                </a:solidFill>
                <a:latin typeface="Arial" pitchFamily="34" charset="0"/>
                <a:cs typeface="Arial" pitchFamily="34" charset="0"/>
              </a:rPr>
              <a:t>Meseta de las Musas</a:t>
            </a:r>
          </a:p>
        </p:txBody>
      </p:sp>
    </p:spTree>
  </p:cSld>
  <p:clrMapOvr>
    <a:masterClrMapping/>
  </p:clrMapOvr>
  <p:transition advTm="12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500"/>
                            </p:stCondLst>
                            <p:childTnLst>
                              <p:par>
                                <p:cTn id="19" presetID="2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15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  <p:bldP spid="8" grpId="0"/>
      <p:bldP spid="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Miticas-(21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179" name="1 Imagen" descr="Miticas-(20)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857375" y="549275"/>
            <a:ext cx="478790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Monte Olimpo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(esto eran las 7,00 a.m.  luego cambiara el tiempo)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6372225" y="2852738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1 Imagen" descr="Miticas-(3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6516688" y="1196975"/>
            <a:ext cx="20161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Monte Olimpo.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4787900" y="5949950"/>
            <a:ext cx="261938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1 Imagen" descr="Miticas-(6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795963" y="5516563"/>
            <a:ext cx="29622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tx2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Ascensión al Olimpo.</a:t>
            </a:r>
          </a:p>
        </p:txBody>
      </p:sp>
      <p:sp>
        <p:nvSpPr>
          <p:cNvPr id="52228" name="3 CuadroTexto"/>
          <p:cNvSpPr txBox="1">
            <a:spLocks noChangeArrowheads="1"/>
          </p:cNvSpPr>
          <p:nvPr/>
        </p:nvSpPr>
        <p:spPr bwMode="auto">
          <a:xfrm>
            <a:off x="5508625" y="1484313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8715375" y="928688"/>
            <a:ext cx="3190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.</a:t>
            </a:r>
            <a:r>
              <a:rPr lang="es-ES" sz="800">
                <a:latin typeface="Calibri" pitchFamily="34" charset="0"/>
              </a:rPr>
              <a:t>...</a:t>
            </a:r>
            <a:endParaRPr lang="es-ES">
              <a:latin typeface="Calibri" pitchFamily="34" charset="0"/>
            </a:endParaRP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1 Imagen" descr="Miticas-(34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Miticas-(7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Miticas-(8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Miticas-(28)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588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Miticas-(33)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75" y="0"/>
            <a:ext cx="9137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CuadroTexto"/>
          <p:cNvSpPr txBox="1">
            <a:spLocks noChangeArrowheads="1"/>
          </p:cNvSpPr>
          <p:nvPr/>
        </p:nvSpPr>
        <p:spPr bwMode="auto">
          <a:xfrm>
            <a:off x="900113" y="692150"/>
            <a:ext cx="2466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00"/>
                </a:solidFill>
                <a:cs typeface="Arial" charset="0"/>
              </a:rPr>
              <a:t>Ascensión al Olimpo</a:t>
            </a:r>
            <a:endParaRPr lang="es-ES">
              <a:solidFill>
                <a:srgbClr val="FFFF00"/>
              </a:solidFill>
              <a:latin typeface="Calibri" pitchFamily="34" charset="0"/>
            </a:endParaRPr>
          </a:p>
        </p:txBody>
      </p:sp>
      <p:sp>
        <p:nvSpPr>
          <p:cNvPr id="12" name="11 CuadroTexto"/>
          <p:cNvSpPr txBox="1">
            <a:spLocks noChangeArrowheads="1"/>
          </p:cNvSpPr>
          <p:nvPr/>
        </p:nvSpPr>
        <p:spPr bwMode="auto">
          <a:xfrm>
            <a:off x="323850" y="24923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1 Imagen" descr="Miticas-(2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684213" y="549275"/>
            <a:ext cx="26638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Monte Olimpo.</a:t>
            </a:r>
          </a:p>
          <a:p>
            <a:r>
              <a:rPr lang="es-ES" sz="1400" b="1">
                <a:cs typeface="Arial" charset="0"/>
              </a:rPr>
              <a:t>Cima del  Mitikas 2.918 m</a:t>
            </a:r>
            <a:r>
              <a:rPr lang="es-ES" b="1">
                <a:cs typeface="Arial" charset="0"/>
              </a:rPr>
              <a:t>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659563" y="692150"/>
            <a:ext cx="1682750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200" b="1" i="1">
                <a:cs typeface="Arial" charset="0"/>
              </a:rPr>
              <a:t>Aquí no hay capilla.</a:t>
            </a:r>
          </a:p>
          <a:p>
            <a:r>
              <a:rPr lang="es-ES" sz="1200" b="1" i="1">
                <a:cs typeface="Arial" charset="0"/>
              </a:rPr>
              <a:t>La subida es durilla</a:t>
            </a:r>
            <a:r>
              <a:rPr lang="es-ES">
                <a:latin typeface="Calibri" pitchFamily="34" charset="0"/>
              </a:rPr>
              <a:t>.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8316913" y="3284538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7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1 Imagen" descr="Miticas-(26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88"/>
            <a:ext cx="9144000" cy="685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714375" y="428625"/>
            <a:ext cx="31019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cs typeface="Arial" charset="0"/>
              </a:rPr>
              <a:t>Monte Olimpo.</a:t>
            </a:r>
          </a:p>
          <a:p>
            <a:r>
              <a:rPr lang="es-ES" b="1">
                <a:cs typeface="Arial" charset="0"/>
              </a:rPr>
              <a:t>Cima del Stefani </a:t>
            </a:r>
          </a:p>
          <a:p>
            <a:r>
              <a:rPr lang="es-ES" b="1">
                <a:cs typeface="Arial" charset="0"/>
              </a:rPr>
              <a:t>“Trono de Zeus - 2.909 m.”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6948488" y="260350"/>
            <a:ext cx="10382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000" b="1">
                <a:cs typeface="Arial" charset="0"/>
              </a:rPr>
              <a:t>Aquí tampoco</a:t>
            </a:r>
          </a:p>
          <a:p>
            <a:r>
              <a:rPr lang="es-ES" sz="1000" b="1">
                <a:cs typeface="Arial" charset="0"/>
              </a:rPr>
              <a:t> hay capilla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635375" y="27082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1 Imagen" descr="Miticas-(24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5724525" y="765175"/>
            <a:ext cx="323532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cs typeface="Arial" charset="0"/>
              </a:rPr>
              <a:t>Monte Olimpo</a:t>
            </a:r>
          </a:p>
          <a:p>
            <a:r>
              <a:rPr lang="es-ES" b="1" i="1">
                <a:cs typeface="Arial" charset="0"/>
              </a:rPr>
              <a:t>Cima del Stefani - 2.908 m.</a:t>
            </a:r>
            <a:r>
              <a:rPr lang="es-ES">
                <a:latin typeface="Calibri" pitchFamily="34" charset="0"/>
              </a:rPr>
              <a:t>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411413" y="4149725"/>
            <a:ext cx="1219200" cy="46037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" sz="1200" b="1">
                <a:solidFill>
                  <a:srgbClr val="FFFF00"/>
                </a:solidFill>
                <a:cs typeface="Arial" charset="0"/>
              </a:rPr>
              <a:t>Todos menos </a:t>
            </a:r>
          </a:p>
          <a:p>
            <a:pPr algn="ctr"/>
            <a:r>
              <a:rPr lang="es-ES" sz="1200" b="1">
                <a:solidFill>
                  <a:srgbClr val="FFFF00"/>
                </a:solidFill>
                <a:cs typeface="Arial" charset="0"/>
              </a:rPr>
              <a:t>Fernando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979613" y="4581525"/>
            <a:ext cx="2619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1 Imagen" descr="Miticas-(23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979613" y="549275"/>
            <a:ext cx="2960687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Monte Olimpo (bajada)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539750" y="227647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1 Imagen" descr="Miticas-(17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427538" y="1125538"/>
            <a:ext cx="26733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7030A0"/>
                </a:solidFill>
                <a:cs typeface="Arial" charset="0"/>
              </a:rPr>
              <a:t>Monte Olimpo (bajada)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2916238" y="2852738"/>
            <a:ext cx="4352925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accent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La última foto (a  partir de aquí entro la niebla y..)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468313" y="5805488"/>
            <a:ext cx="26035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1 Imagen" descr="Miticas-(12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4211638" y="4581525"/>
            <a:ext cx="4176712" cy="368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..!peligro¡  hay ruidos extraños.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172450" y="5013325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1 Imagen" descr="Miticas-(11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4067175" y="357188"/>
            <a:ext cx="36480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>
                <a:cs typeface="Arial" charset="0"/>
              </a:rPr>
              <a:t>El Olimpo al fondo cubierto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214563" y="1285875"/>
            <a:ext cx="25654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100" b="1">
                <a:cs typeface="Arial" charset="0"/>
              </a:rPr>
              <a:t>Pico Papa Rachi – 1.925 m.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1071563" y="3357563"/>
            <a:ext cx="3000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>
                <a:latin typeface="Calibri" pitchFamily="34" charset="0"/>
              </a:rPr>
              <a:t>..</a:t>
            </a:r>
          </a:p>
        </p:txBody>
      </p:sp>
    </p:spTree>
  </p:cSld>
  <p:clrMapOvr>
    <a:masterClrMapping/>
  </p:clrMapOvr>
  <p:transition advTm="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1 Imagen" descr="Miticas-(10).jpg"/>
          <p:cNvPicPr>
            <a:picLocks noGrp="1" noChangeAspect="1"/>
          </p:cNvPicPr>
          <p:nvPr isPhoto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>
            <a:spLocks noChangeArrowheads="1"/>
          </p:cNvSpPr>
          <p:nvPr/>
        </p:nvSpPr>
        <p:spPr bwMode="auto">
          <a:xfrm>
            <a:off x="3857625" y="1285875"/>
            <a:ext cx="300037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cs typeface="Arial" charset="0"/>
              </a:rPr>
              <a:t>Pico Papa Rachi- 1.925 m.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072438" y="4500563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…</a:t>
            </a:r>
          </a:p>
        </p:txBody>
      </p:sp>
    </p:spTree>
  </p:cSld>
  <p:clrMapOvr>
    <a:masterClrMapping/>
  </p:clrMapOvr>
  <p:transition advTm="3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1 Imagen" descr="nei-sol-(12).jpg"/>
          <p:cNvPicPr>
            <a:picLocks noGrp="1" noChangeAspect="1"/>
          </p:cNvPicPr>
          <p:nvPr isPhoto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661025"/>
            <a:ext cx="8964613" cy="8001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Después de relámpagos, truenos, lluvia ,  granizo, cuando llegamos a </a:t>
            </a:r>
            <a:r>
              <a:rPr lang="es-ES" sz="1400" b="1" dirty="0" err="1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Nei</a:t>
            </a: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s-ES" sz="1400" b="1" dirty="0" err="1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Pori</a:t>
            </a:r>
            <a:r>
              <a:rPr lang="es-ES" sz="14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 , al anochecer el reflejo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del sol sobre el Olimpo en agradecimiento nos obsequió con esta fabulosa imagen.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600" b="1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cs typeface="Arial" pitchFamily="34" charset="0"/>
              </a:rPr>
              <a:t>De los días que estuvimos solo se vio hoy. Por algo la llaman la montaña de los dioses</a:t>
            </a:r>
          </a:p>
        </p:txBody>
      </p:sp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8675688" y="6381750"/>
            <a:ext cx="2619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5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2201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1 Imagen" descr="nei-sol-(14)w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nei-sol-(14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195513" y="5876925"/>
            <a:ext cx="52244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616309"/>
                </a:solidFill>
                <a:cs typeface="Arial" charset="0"/>
              </a:rPr>
              <a:t>Monte Olimpo desde la costa de Nei Pori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1763713" y="6165850"/>
            <a:ext cx="261937" cy="21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6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2 Imagen" descr="nei-sol-(4)w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nei-sol-(4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nei-sol-(5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>
            <a:spLocks noChangeArrowheads="1"/>
          </p:cNvSpPr>
          <p:nvPr/>
        </p:nvSpPr>
        <p:spPr bwMode="auto">
          <a:xfrm>
            <a:off x="2268538" y="5157788"/>
            <a:ext cx="52562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616309"/>
                </a:solidFill>
                <a:cs typeface="Arial" charset="0"/>
              </a:rPr>
              <a:t>Monte Olimpo desde la costa de Nei Pori</a:t>
            </a:r>
          </a:p>
        </p:txBody>
      </p:sp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755650" y="3429000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4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3 Imagen" descr="nei-sol-(6)w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nei-sol-(6)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2411413" y="6237288"/>
            <a:ext cx="48244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616309"/>
                </a:solidFill>
                <a:cs typeface="Arial" charset="0"/>
              </a:rPr>
              <a:t>Monte Olimpo desde la costa de Nei Pori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2195513" y="5661025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0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1 Imagen" descr="nei-sol-(15)ww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nei-sol-(15)a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nei-sol-(15)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>
            <a:spLocks noChangeArrowheads="1"/>
          </p:cNvSpPr>
          <p:nvPr/>
        </p:nvSpPr>
        <p:spPr bwMode="auto">
          <a:xfrm>
            <a:off x="3348038" y="5445125"/>
            <a:ext cx="46339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616309"/>
                </a:solidFill>
                <a:cs typeface="Arial" charset="0"/>
              </a:rPr>
              <a:t>Monte Olimpo desde la playa de Nei Pori</a:t>
            </a:r>
          </a:p>
        </p:txBody>
      </p:sp>
      <p:sp>
        <p:nvSpPr>
          <p:cNvPr id="6" name="5 CuadroTexto"/>
          <p:cNvSpPr txBox="1">
            <a:spLocks noChangeArrowheads="1"/>
          </p:cNvSpPr>
          <p:nvPr/>
        </p:nvSpPr>
        <p:spPr bwMode="auto">
          <a:xfrm>
            <a:off x="827088" y="4868863"/>
            <a:ext cx="261937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2 Imagen" descr="nei-sol-(16)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CuadroTexto"/>
          <p:cNvSpPr txBox="1"/>
          <p:nvPr/>
        </p:nvSpPr>
        <p:spPr>
          <a:xfrm>
            <a:off x="1116013" y="4581525"/>
            <a:ext cx="205105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Música de: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-Bob 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Marley</a:t>
            </a: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y 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Wailers</a:t>
            </a:r>
            <a:endParaRPr lang="es-ES" sz="1200" b="1" dirty="0">
              <a:solidFill>
                <a:schemeClr val="accent4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s-ES" sz="1200" b="1" dirty="0" err="1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Corrs</a:t>
            </a:r>
            <a:endParaRPr lang="es-ES" sz="1200" b="1" dirty="0">
              <a:solidFill>
                <a:schemeClr val="accent4">
                  <a:lumMod val="60000"/>
                  <a:lumOff val="4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200" b="1" dirty="0">
                <a:solidFill>
                  <a:schemeClr val="accent4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-Carlos Núñez</a:t>
            </a:r>
          </a:p>
        </p:txBody>
      </p:sp>
      <p:sp>
        <p:nvSpPr>
          <p:cNvPr id="5" name="4 CuadroTexto"/>
          <p:cNvSpPr txBox="1"/>
          <p:nvPr/>
        </p:nvSpPr>
        <p:spPr>
          <a:xfrm>
            <a:off x="7235825" y="3213100"/>
            <a:ext cx="15843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i="1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 pitchFamily="34" charset="0"/>
                <a:cs typeface="Arial" pitchFamily="34" charset="0"/>
              </a:rPr>
              <a:t>Agosto de 2010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684213" y="333375"/>
            <a:ext cx="2303462" cy="13223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8000" dirty="0">
                <a:solidFill>
                  <a:schemeClr val="tx2">
                    <a:lumMod val="40000"/>
                    <a:lumOff val="60000"/>
                  </a:schemeClr>
                </a:solidFill>
                <a:latin typeface="Algerian" pitchFamily="82" charset="0"/>
              </a:rPr>
              <a:t>FIN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755650" y="4652963"/>
            <a:ext cx="26193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800">
                <a:latin typeface="Calibri" pitchFamily="34" charset="0"/>
              </a:rPr>
              <a:t>...</a:t>
            </a:r>
          </a:p>
        </p:txBody>
      </p:sp>
    </p:spTree>
  </p:cSld>
  <p:clrMapOvr>
    <a:masterClrMapping/>
  </p:clrMapOvr>
  <p:transition advTm="12000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35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ECIA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GRECIA 2010</Template>
  <TotalTime>0</TotalTime>
  <Words>886</Words>
  <Application>Microsoft Office PowerPoint</Application>
  <PresentationFormat>Presentación en pantalla (4:3)</PresentationFormat>
  <Paragraphs>243</Paragraphs>
  <Slides>66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68" baseType="lpstr">
      <vt:lpstr>GRECIA 2010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Grecia 2010._x000d_
_x000d_
I-Barcelona a atenas.._x000d_
II-Atenas, Salónica, Patra.._x000d_
III-Subida al Olimpo, Meteora.._x000d_
_x000d_
Este report lo he hecho en tres parte debido a la capacidad del correo._x000d_
Las fotos fueron hechas entre el 16 de Julio y el 1 de Agosto de 2010, en el trascurso de todo elrecorrido desde Gijón a el monte Olimpo que era el objetivo de esta salida con el G.M. Ensidesa de Gijón-Asturias (Spain)._x000d_
_x000d_
_x000d_
jm1122@terra.es</dc:description>
  <cp:lastModifiedBy>JOSE LUIS</cp:lastModifiedBy>
  <cp:revision>1</cp:revision>
  <dcterms:created xsi:type="dcterms:W3CDTF">2015-01-29T15:07:50Z</dcterms:created>
  <dcterms:modified xsi:type="dcterms:W3CDTF">2015-01-29T15:08:47Z</dcterms:modified>
</cp:coreProperties>
</file>