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14473238" cy="91455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7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7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7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7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7CIQNEfvOT5mppPhpiDCA" hashData="O00WEWrxg2wt+tnPkuRNbPDdKo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19" autoAdjust="0"/>
    <p:restoredTop sz="94664" autoAdjust="0"/>
  </p:normalViewPr>
  <p:slideViewPr>
    <p:cSldViewPr>
      <p:cViewPr varScale="1">
        <p:scale>
          <a:sx n="51" d="100"/>
          <a:sy n="51" d="100"/>
        </p:scale>
        <p:origin x="-102" y="-240"/>
      </p:cViewPr>
      <p:guideLst>
        <p:guide orient="horz" pos="2881"/>
        <p:guide pos="45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5850" y="2841625"/>
            <a:ext cx="12301538" cy="1960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71700" y="5183188"/>
            <a:ext cx="10129838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B77805-E738-4525-8A1B-8E518CC0FB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06E199-1569-4164-B554-F437172F95E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5876925"/>
            <a:ext cx="12303125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3876675"/>
            <a:ext cx="12303125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E4BE81-4CC4-47DB-858A-62D0C6F6B36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3900" y="2133600"/>
            <a:ext cx="6435725" cy="6035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2025" y="2133600"/>
            <a:ext cx="6437313" cy="6035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FAE4E6-88B4-4AC5-93E6-F20D33B1665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3900" y="2047875"/>
            <a:ext cx="6394450" cy="8524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3900" y="2900363"/>
            <a:ext cx="6394450" cy="52689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351713" y="2047875"/>
            <a:ext cx="6397625" cy="8524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351713" y="2900363"/>
            <a:ext cx="6397625" cy="52689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2A1A7F-D5FF-4CB4-8E62-E019AA1025F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0858B1-287C-412F-9333-7D20F9E18DC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156AE6-2A48-418E-AD76-A2F92280BBB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363538"/>
            <a:ext cx="4760913" cy="15509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57850" y="363538"/>
            <a:ext cx="8091488" cy="78057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1914525"/>
            <a:ext cx="4760913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A3A492-098E-4918-90B9-F0C22D69549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6863" y="6402388"/>
            <a:ext cx="8683625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36863" y="817563"/>
            <a:ext cx="8683625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6863" y="7158038"/>
            <a:ext cx="8683625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24E2AC-7698-410C-AC0F-E135A29285D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C40766-4E6C-4214-8755-671766372EE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93375" y="366713"/>
            <a:ext cx="3255963" cy="780256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3900" y="366713"/>
            <a:ext cx="9617075" cy="780256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4B2EF7-8B83-476E-A806-E615EB8EF9A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5493" y="2841062"/>
            <a:ext cx="12302252" cy="1960374"/>
          </a:xfrm>
          <a:prstGeom prst="rect">
            <a:avLst/>
          </a:prstGeom>
        </p:spPr>
        <p:txBody>
          <a:bodyPr lIns="134946" tIns="67472" rIns="134946" bIns="6747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70987" y="5182500"/>
            <a:ext cx="10131267" cy="2337206"/>
          </a:xfrm>
          <a:prstGeom prst="rect">
            <a:avLst/>
          </a:prstGeom>
        </p:spPr>
        <p:txBody>
          <a:bodyPr lIns="134946" tIns="67472" rIns="134946" bIns="67472"/>
          <a:lstStyle>
            <a:lvl1pPr marL="0" indent="0" algn="ctr">
              <a:buNone/>
              <a:defRPr/>
            </a:lvl1pPr>
            <a:lvl2pPr marL="674728" indent="0" algn="ctr">
              <a:buNone/>
              <a:defRPr/>
            </a:lvl2pPr>
            <a:lvl3pPr marL="1349458" indent="0" algn="ctr">
              <a:buNone/>
              <a:defRPr/>
            </a:lvl3pPr>
            <a:lvl4pPr marL="2024187" indent="0" algn="ctr">
              <a:buNone/>
              <a:defRPr/>
            </a:lvl4pPr>
            <a:lvl5pPr marL="2698916" indent="0" algn="ctr">
              <a:buNone/>
              <a:defRPr/>
            </a:lvl5pPr>
            <a:lvl6pPr marL="3373645" indent="0" algn="ctr">
              <a:buNone/>
              <a:defRPr/>
            </a:lvl6pPr>
            <a:lvl7pPr marL="4048375" indent="0" algn="ctr">
              <a:buNone/>
              <a:defRPr/>
            </a:lvl7pPr>
            <a:lvl8pPr marL="4723103" indent="0" algn="ctr">
              <a:buNone/>
              <a:defRPr/>
            </a:lvl8pPr>
            <a:lvl9pPr marL="539783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23900" y="366713"/>
            <a:ext cx="1302543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4956" tIns="67478" rIns="134956" bIns="6747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23900" y="2133600"/>
            <a:ext cx="13025438" cy="603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4956" tIns="67478" rIns="134956" bIns="6747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3900" y="8328025"/>
            <a:ext cx="3376613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4956" tIns="67478" rIns="134956" bIns="67478" numCol="1" anchor="t" anchorCtr="0" compatLnSpc="1">
            <a:prstTxWarp prst="textNoShape">
              <a:avLst/>
            </a:prstTxWarp>
          </a:bodyPr>
          <a:lstStyle>
            <a:lvl1pPr>
              <a:defRPr sz="21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945063" y="8328025"/>
            <a:ext cx="4583112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4956" tIns="67478" rIns="134956" bIns="67478" numCol="1" anchor="t" anchorCtr="0" compatLnSpc="1">
            <a:prstTxWarp prst="textNoShape">
              <a:avLst/>
            </a:prstTxWarp>
          </a:bodyPr>
          <a:lstStyle>
            <a:lvl1pPr algn="ctr">
              <a:defRPr sz="21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372725" y="8328025"/>
            <a:ext cx="3376613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4956" tIns="67478" rIns="134956" bIns="67478" numCol="1" anchor="t" anchorCtr="0" compatLnSpc="1">
            <a:prstTxWarp prst="textNoShape">
              <a:avLst/>
            </a:prstTxWarp>
          </a:bodyPr>
          <a:lstStyle>
            <a:lvl1pPr algn="r">
              <a:defRPr sz="2100"/>
            </a:lvl1pPr>
          </a:lstStyle>
          <a:p>
            <a:fld id="{DF636E14-6022-494D-8D02-F1E7C57DF02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1349375" rtl="0" eaLnBrk="1" fontAlgn="base" hangingPunct="1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349375" rtl="0" eaLnBrk="1" fontAlgn="base" hangingPunct="1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charset="0"/>
        </a:defRPr>
      </a:lvl2pPr>
      <a:lvl3pPr algn="ctr" defTabSz="1349375" rtl="0" eaLnBrk="1" fontAlgn="base" hangingPunct="1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charset="0"/>
        </a:defRPr>
      </a:lvl3pPr>
      <a:lvl4pPr algn="ctr" defTabSz="1349375" rtl="0" eaLnBrk="1" fontAlgn="base" hangingPunct="1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charset="0"/>
        </a:defRPr>
      </a:lvl4pPr>
      <a:lvl5pPr algn="ctr" defTabSz="1349375" rtl="0" eaLnBrk="1" fontAlgn="base" hangingPunct="1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charset="0"/>
        </a:defRPr>
      </a:lvl5pPr>
      <a:lvl6pPr marL="457200" algn="ctr" defTabSz="1349375" rtl="0" eaLnBrk="1" fontAlgn="base" hangingPunct="1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charset="0"/>
        </a:defRPr>
      </a:lvl6pPr>
      <a:lvl7pPr marL="914400" algn="ctr" defTabSz="1349375" rtl="0" eaLnBrk="1" fontAlgn="base" hangingPunct="1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charset="0"/>
        </a:defRPr>
      </a:lvl7pPr>
      <a:lvl8pPr marL="1371600" algn="ctr" defTabSz="1349375" rtl="0" eaLnBrk="1" fontAlgn="base" hangingPunct="1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charset="0"/>
        </a:defRPr>
      </a:lvl8pPr>
      <a:lvl9pPr marL="1828800" algn="ctr" defTabSz="1349375" rtl="0" eaLnBrk="1" fontAlgn="base" hangingPunct="1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charset="0"/>
        </a:defRPr>
      </a:lvl9pPr>
    </p:titleStyle>
    <p:bodyStyle>
      <a:lvl1pPr marL="506413" indent="-506413" algn="l" defTabSz="1349375" rtl="0" eaLnBrk="1" fontAlgn="base" hangingPunct="1">
        <a:spcBef>
          <a:spcPct val="20000"/>
        </a:spcBef>
        <a:spcAft>
          <a:spcPct val="0"/>
        </a:spcAft>
        <a:buChar char="•"/>
        <a:defRPr sz="4700">
          <a:solidFill>
            <a:schemeClr val="tx1"/>
          </a:solidFill>
          <a:latin typeface="+mn-lt"/>
          <a:ea typeface="+mn-ea"/>
          <a:cs typeface="+mn-cs"/>
        </a:defRPr>
      </a:lvl1pPr>
      <a:lvl2pPr marL="1096963" indent="-422275" algn="l" defTabSz="1349375" rtl="0" eaLnBrk="1" fontAlgn="base" hangingPunct="1">
        <a:spcBef>
          <a:spcPct val="20000"/>
        </a:spcBef>
        <a:spcAft>
          <a:spcPct val="0"/>
        </a:spcAft>
        <a:buChar char="–"/>
        <a:defRPr sz="4100">
          <a:solidFill>
            <a:schemeClr val="tx1"/>
          </a:solidFill>
          <a:latin typeface="+mn-lt"/>
        </a:defRPr>
      </a:lvl2pPr>
      <a:lvl3pPr marL="1687513" indent="-338138" algn="l" defTabSz="1349375" rtl="0" eaLnBrk="1" fontAlgn="base" hangingPunct="1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</a:defRPr>
      </a:lvl3pPr>
      <a:lvl4pPr marL="2362200" indent="-338138" algn="l" defTabSz="1349375" rtl="0" eaLnBrk="1" fontAlgn="base" hangingPunct="1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</a:defRPr>
      </a:lvl4pPr>
      <a:lvl5pPr marL="3036888" indent="-338138" algn="l" defTabSz="1349375" rtl="0" eaLnBrk="1" fontAlgn="base" hangingPunct="1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5pPr>
      <a:lvl6pPr marL="3494088" indent="-338138" algn="l" defTabSz="1349375" rtl="0" eaLnBrk="1" fontAlgn="base" hangingPunct="1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6pPr>
      <a:lvl7pPr marL="3951288" indent="-338138" algn="l" defTabSz="1349375" rtl="0" eaLnBrk="1" fontAlgn="base" hangingPunct="1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7pPr>
      <a:lvl8pPr marL="4408488" indent="-338138" algn="l" defTabSz="1349375" rtl="0" eaLnBrk="1" fontAlgn="base" hangingPunct="1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8pPr>
      <a:lvl9pPr marL="4865688" indent="-338138" algn="l" defTabSz="1349375" rtl="0" eaLnBrk="1" fontAlgn="base" hangingPunct="1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3662" y="8328413"/>
            <a:ext cx="3377089" cy="635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4956" tIns="67478" rIns="134956" bIns="67478" numCol="1" anchor="t" anchorCtr="0" compatLnSpc="1">
            <a:prstTxWarp prst="textNoShape">
              <a:avLst/>
            </a:prstTxWarp>
          </a:bodyPr>
          <a:lstStyle>
            <a:lvl1pPr>
              <a:defRPr sz="21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674781" algn="ctr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1349563" algn="ctr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2024344" algn="ctr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2699126" algn="ctr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506086" indent="-506086" algn="l" rtl="0" fontAlgn="base">
        <a:spcBef>
          <a:spcPct val="20000"/>
        </a:spcBef>
        <a:spcAft>
          <a:spcPct val="0"/>
        </a:spcAft>
        <a:buChar char="•"/>
        <a:defRPr sz="4700">
          <a:solidFill>
            <a:schemeClr val="tx1"/>
          </a:solidFill>
          <a:latin typeface="+mn-lt"/>
          <a:ea typeface="+mn-ea"/>
          <a:cs typeface="+mn-cs"/>
        </a:defRPr>
      </a:lvl1pPr>
      <a:lvl2pPr marL="1096520" indent="-421738" algn="l" rtl="0" fontAlgn="base">
        <a:spcBef>
          <a:spcPct val="20000"/>
        </a:spcBef>
        <a:spcAft>
          <a:spcPct val="0"/>
        </a:spcAft>
        <a:buChar char="–"/>
        <a:defRPr sz="4100">
          <a:solidFill>
            <a:schemeClr val="tx1"/>
          </a:solidFill>
          <a:latin typeface="+mn-lt"/>
          <a:cs typeface="+mn-cs"/>
        </a:defRPr>
      </a:lvl2pPr>
      <a:lvl3pPr marL="1686954" indent="-337391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cs typeface="+mn-cs"/>
        </a:defRPr>
      </a:lvl3pPr>
      <a:lvl4pPr marL="2361735" indent="-337391" algn="l" rtl="0" fontAlgn="base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  <a:cs typeface="+mn-cs"/>
        </a:defRPr>
      </a:lvl4pPr>
      <a:lvl5pPr marL="3036517" indent="-337391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5pPr>
      <a:lvl6pPr marL="3711298" indent="-337391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6pPr>
      <a:lvl7pPr marL="4386080" indent="-337391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7pPr>
      <a:lvl8pPr marL="5060861" indent="-337391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8pPr>
      <a:lvl9pPr marL="5735643" indent="-337391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34956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74781" algn="l" defTabSz="134956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49563" algn="l" defTabSz="134956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24344" algn="l" defTabSz="134956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699126" algn="l" defTabSz="134956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73907" algn="l" defTabSz="134956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48689" algn="l" defTabSz="134956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23470" algn="l" defTabSz="134956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398252" algn="l" defTabSz="134956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frigiliana.info/conoce-frigiliana.php?tema=1.1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a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3" descr="a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a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41875" y="1020763"/>
            <a:ext cx="4557713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1908175" y="3898900"/>
            <a:ext cx="10656888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4956" tIns="67478" rIns="134956" bIns="67478">
            <a:spAutoFit/>
          </a:bodyPr>
          <a:lstStyle/>
          <a:p>
            <a:pPr defTabSz="1349375"/>
            <a:r>
              <a:rPr lang="es-MX" sz="10600">
                <a:solidFill>
                  <a:srgbClr val="FFFEFF"/>
                </a:solidFill>
                <a:latin typeface="Apple Garamond Light"/>
              </a:rPr>
              <a:t> F r i g i l i a n a</a:t>
            </a:r>
            <a:endParaRPr lang="es-ES" sz="10600">
              <a:solidFill>
                <a:srgbClr val="FFFEFF"/>
              </a:solidFill>
              <a:latin typeface="Apple Garamond Light"/>
            </a:endParaRPr>
          </a:p>
        </p:txBody>
      </p:sp>
    </p:spTree>
  </p:cSld>
  <p:clrMapOvr>
    <a:masterClrMapping/>
  </p:clrMapOvr>
  <p:transition>
    <p:sndAc>
      <p:stSnd loop="1">
        <p:snd r:embed="rId2" name="iMalagueña mini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 descr="f 56cn A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153988"/>
            <a:ext cx="14130338" cy="883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2562225" y="3516313"/>
            <a:ext cx="9720263" cy="207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4956" tIns="67478" rIns="134956" bIns="67478">
            <a:spAutoFit/>
          </a:bodyPr>
          <a:lstStyle/>
          <a:p>
            <a:pPr defTabSz="1349375"/>
            <a:r>
              <a:rPr lang="es-ES" sz="3500" b="1">
                <a:solidFill>
                  <a:schemeClr val="bg1"/>
                </a:solidFill>
                <a:latin typeface="Apple Garamond Light"/>
              </a:rPr>
              <a:t>Frigiliana</a:t>
            </a:r>
            <a:r>
              <a:rPr lang="es-ES" sz="3500">
                <a:solidFill>
                  <a:schemeClr val="bg1"/>
                </a:solidFill>
                <a:latin typeface="Apple Garamond Light"/>
              </a:rPr>
              <a:t> es un pueblo de cerca de 3,000 habitantes </a:t>
            </a:r>
            <a:r>
              <a:rPr lang="es-ES" sz="3500" b="1">
                <a:solidFill>
                  <a:schemeClr val="bg1"/>
                </a:solidFill>
                <a:latin typeface="Apple Garamond Light"/>
                <a:hlinkClick r:id="rId4" tooltip="Censo de 2007."/>
              </a:rPr>
              <a:t> </a:t>
            </a:r>
            <a:r>
              <a:rPr lang="es-ES" sz="3500">
                <a:solidFill>
                  <a:schemeClr val="bg1"/>
                </a:solidFill>
                <a:latin typeface="Apple Garamond Light"/>
              </a:rPr>
              <a:t> situado en el interior de la comarca más oriental de la provincia de </a:t>
            </a:r>
            <a:r>
              <a:rPr lang="es-ES" sz="3500" b="1">
                <a:solidFill>
                  <a:schemeClr val="bg1"/>
                </a:solidFill>
                <a:latin typeface="Apple Garamond Light"/>
              </a:rPr>
              <a:t>Málaga España</a:t>
            </a:r>
            <a:r>
              <a:rPr lang="es-ES" sz="3500">
                <a:solidFill>
                  <a:schemeClr val="bg1"/>
                </a:solidFill>
                <a:latin typeface="Apple Garamond Light"/>
              </a:rPr>
              <a:t>, </a:t>
            </a:r>
            <a:r>
              <a:rPr lang="es-ES" sz="3500" b="1">
                <a:solidFill>
                  <a:schemeClr val="bg1"/>
                </a:solidFill>
                <a:latin typeface="Apple Garamond Light"/>
              </a:rPr>
              <a:t>la Axarquía</a:t>
            </a:r>
            <a:r>
              <a:rPr lang="es-ES" sz="3500">
                <a:solidFill>
                  <a:schemeClr val="bg1"/>
                </a:solidFill>
                <a:latin typeface="Apple Garamond Light"/>
              </a:rPr>
              <a:t>, entre la </a:t>
            </a:r>
            <a:r>
              <a:rPr lang="es-ES" sz="3500" b="1">
                <a:solidFill>
                  <a:schemeClr val="bg1"/>
                </a:solidFill>
                <a:latin typeface="Apple Garamond Light"/>
              </a:rPr>
              <a:t>Sierra de Almijara</a:t>
            </a:r>
            <a:r>
              <a:rPr lang="es-ES" sz="3500">
                <a:solidFill>
                  <a:schemeClr val="bg1"/>
                </a:solidFill>
                <a:latin typeface="Apple Garamond Light"/>
              </a:rPr>
              <a:t> y el mar Mediterráneo.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 descr="Untitled-12abOK D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153988"/>
            <a:ext cx="14130338" cy="883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5" descr="CC xx 1 con n (NXPowerLite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50" y="153988"/>
            <a:ext cx="14130338" cy="883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783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 descr="f 55cn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4163" y="252413"/>
            <a:ext cx="14017625" cy="748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366713" y="7864475"/>
            <a:ext cx="13822362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4956" tIns="67478" rIns="134956" bIns="67478">
            <a:spAutoFit/>
          </a:bodyPr>
          <a:lstStyle/>
          <a:p>
            <a:pPr defTabSz="1349375"/>
            <a:r>
              <a:rPr lang="es-ES" sz="2800">
                <a:solidFill>
                  <a:srgbClr val="FFFEFF"/>
                </a:solidFill>
                <a:latin typeface="Apple Garamond Light"/>
              </a:rPr>
              <a:t>El Casco histórico es una estructura  que muchos han calificado como el conjunto arquitectónico popular de origen árabe más puro de la provincia de Málaga</a:t>
            </a:r>
            <a:r>
              <a:rPr lang="es-ES" sz="2400">
                <a:solidFill>
                  <a:srgbClr val="FFFEFF"/>
                </a:solidFill>
                <a:latin typeface="Apple Garamond Light"/>
              </a:rPr>
              <a:t>.</a:t>
            </a:r>
            <a:r>
              <a:rPr lang="es-ES" sz="24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4" descr="f 59 ok o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52413"/>
            <a:ext cx="14130338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4" descr="f 10 ok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52413"/>
            <a:ext cx="14130338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4" descr="a 5 ok  okc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5475" y="539750"/>
            <a:ext cx="7177088" cy="797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5" descr="f 2cn (NXPowerLite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1363" y="731838"/>
            <a:ext cx="6837362" cy="762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8604250" y="1547813"/>
            <a:ext cx="5045075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4956" tIns="67478" rIns="134956" bIns="67478">
            <a:spAutoFit/>
          </a:bodyPr>
          <a:lstStyle/>
          <a:p>
            <a:pPr defTabSz="1349375"/>
            <a:r>
              <a:rPr lang="es-ES" sz="3500">
                <a:solidFill>
                  <a:srgbClr val="FFFEFF"/>
                </a:solidFill>
                <a:latin typeface="Apple Garamond Light"/>
              </a:rPr>
              <a:t>El origen histórico de esta Villa, tal como se le conoce hoy, se remonta a la época de dominación musulmana de la </a:t>
            </a:r>
            <a:r>
              <a:rPr lang="es-ES" sz="3500" b="1">
                <a:solidFill>
                  <a:srgbClr val="FFFEFF"/>
                </a:solidFill>
                <a:latin typeface="Apple Garamond Light"/>
              </a:rPr>
              <a:t>Península Ibérica</a:t>
            </a:r>
            <a:r>
              <a:rPr lang="es-ES" sz="3500">
                <a:solidFill>
                  <a:srgbClr val="FFFEFF"/>
                </a:solidFill>
                <a:latin typeface="Apple Garamond Light"/>
              </a:rPr>
              <a:t>, en </a:t>
            </a:r>
            <a:r>
              <a:rPr lang="es-ES" sz="3500" b="1">
                <a:solidFill>
                  <a:srgbClr val="FFFEFF"/>
                </a:solidFill>
                <a:latin typeface="Apple Garamond Light"/>
              </a:rPr>
              <a:t>al-Ándalus</a:t>
            </a:r>
            <a:r>
              <a:rPr lang="es-ES" sz="3500">
                <a:solidFill>
                  <a:srgbClr val="FFFEFF"/>
                </a:solidFill>
                <a:latin typeface="Apple Garamond Light"/>
              </a:rPr>
              <a:t>, y surge a partir de un pequeño caserío que se extendería a los pies del </a:t>
            </a:r>
            <a:r>
              <a:rPr lang="es-ES" sz="3500" b="1">
                <a:solidFill>
                  <a:srgbClr val="FFFEFF"/>
                </a:solidFill>
                <a:latin typeface="Apple Garamond Light"/>
              </a:rPr>
              <a:t>castillo de Lizar</a:t>
            </a:r>
            <a:r>
              <a:rPr lang="es-ES" sz="3500">
                <a:solidFill>
                  <a:srgbClr val="FFFEFF"/>
                </a:solidFill>
                <a:latin typeface="Apple Garamond Light"/>
              </a:rPr>
              <a:t> en el siglo IX ó XI</a:t>
            </a:r>
            <a:r>
              <a:rPr lang="es-ES">
                <a:solidFill>
                  <a:srgbClr val="FFFEFF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4" descr="f 11cn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52413"/>
            <a:ext cx="14130338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4" descr="a 5 ok  okc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5475" y="539750"/>
            <a:ext cx="7410450" cy="816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5" descr="f 14 (NXPowerLite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1363" y="731838"/>
            <a:ext cx="7065962" cy="777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8604250" y="1836738"/>
            <a:ext cx="5273675" cy="600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4956" tIns="67478" rIns="134956" bIns="67478">
            <a:spAutoFit/>
          </a:bodyPr>
          <a:lstStyle/>
          <a:p>
            <a:pPr defTabSz="1349375"/>
            <a:r>
              <a:rPr lang="es-ES" sz="3500">
                <a:solidFill>
                  <a:srgbClr val="FFFEFF"/>
                </a:solidFill>
                <a:latin typeface="Apple Garamond Light"/>
              </a:rPr>
              <a:t>La población local, denominada </a:t>
            </a:r>
            <a:r>
              <a:rPr lang="es-ES" sz="3500" b="1">
                <a:solidFill>
                  <a:srgbClr val="FFFEFF"/>
                </a:solidFill>
                <a:latin typeface="Apple Garamond Light"/>
              </a:rPr>
              <a:t>frigilianenses,</a:t>
            </a:r>
            <a:r>
              <a:rPr lang="es-ES" sz="3500">
                <a:solidFill>
                  <a:srgbClr val="FFFEFF"/>
                </a:solidFill>
                <a:latin typeface="Apple Garamond Light"/>
              </a:rPr>
              <a:t> se divide entre los nacidos en el lugar y un importante porcentaje de residentes extranjeros. Estos últimos son primordialmente de procedencia alemana e inglesa.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4" descr="f 22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4163" y="252413"/>
            <a:ext cx="13904912" cy="854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4" descr="a 5 ok  okc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2763" y="539750"/>
            <a:ext cx="7175500" cy="806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5" descr="f 1ok ok (NXPowerLite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1363" y="731838"/>
            <a:ext cx="6724650" cy="768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8035925" y="2365375"/>
            <a:ext cx="5386388" cy="401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4956" tIns="67478" rIns="134956" bIns="67478">
            <a:spAutoFit/>
          </a:bodyPr>
          <a:lstStyle/>
          <a:p>
            <a:pPr defTabSz="1349375"/>
            <a:r>
              <a:rPr lang="es-ES" sz="3500">
                <a:solidFill>
                  <a:srgbClr val="FFFEFF"/>
                </a:solidFill>
                <a:latin typeface="Apple Garamond Light"/>
              </a:rPr>
              <a:t>Sus angostas, sinuosas y muchas veces escalonadas calles se comunican entre sí por pasadizos cubiertos y, en ocasiones, flanqueados con puertas que se cerraban para reforzar la defensa de la población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4" descr="f 15cn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5475" y="635000"/>
            <a:ext cx="6496050" cy="768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5" descr="f 17cn (NXPowerLite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91438" y="444500"/>
            <a:ext cx="6146800" cy="787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4" descr="a 5 ok  okc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5475" y="635000"/>
            <a:ext cx="7177088" cy="797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5" descr="f 61cn (NXPowerLite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5475" y="827088"/>
            <a:ext cx="6950075" cy="762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8261350" y="2555875"/>
            <a:ext cx="5387975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4956" tIns="67478" rIns="134956" bIns="67478">
            <a:spAutoFit/>
          </a:bodyPr>
          <a:lstStyle/>
          <a:p>
            <a:pPr defTabSz="1349375"/>
            <a:r>
              <a:rPr lang="es-ES" sz="3500">
                <a:solidFill>
                  <a:srgbClr val="FFFEFF"/>
                </a:solidFill>
                <a:latin typeface="Apple Garamond Light"/>
              </a:rPr>
              <a:t>El colorido de sus puertas y ventanas contrasta con sus blanquísimas fachadas y la textura cuarteada de éstas, debido a la cantidad de "manos y manos" de cal.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4" descr="f 60cn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52413"/>
            <a:ext cx="14130338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4" descr="f 50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52413"/>
            <a:ext cx="14130338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2449513" y="3324225"/>
            <a:ext cx="9491662" cy="207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4956" tIns="67478" rIns="134956" bIns="67478">
            <a:spAutoFit/>
          </a:bodyPr>
          <a:lstStyle/>
          <a:p>
            <a:pPr defTabSz="1349375"/>
            <a:r>
              <a:rPr lang="es-ES" sz="3500" b="1">
                <a:solidFill>
                  <a:srgbClr val="FFFEFF"/>
                </a:solidFill>
                <a:latin typeface="Apple Garamond Light"/>
              </a:rPr>
              <a:t>Afortunadamente Frigiliana</a:t>
            </a:r>
            <a:r>
              <a:rPr lang="es-ES" sz="3500">
                <a:solidFill>
                  <a:srgbClr val="FFFEFF"/>
                </a:solidFill>
                <a:latin typeface="Apple Garamond Light"/>
              </a:rPr>
              <a:t>,  no ha sucumbido ante el boom inmobiliario de las últimas décadas, conserva todavía perfectamente el </a:t>
            </a:r>
            <a:r>
              <a:rPr lang="es-ES" sz="3500" b="1">
                <a:solidFill>
                  <a:srgbClr val="FFFEFF"/>
                </a:solidFill>
                <a:latin typeface="Apple Garamond Light"/>
              </a:rPr>
              <a:t>entramado medieval</a:t>
            </a:r>
            <a:r>
              <a:rPr lang="es-ES" sz="3500">
                <a:solidFill>
                  <a:srgbClr val="FFFEFF"/>
                </a:solidFill>
                <a:latin typeface="Apple Garamond Light"/>
              </a:rPr>
              <a:t> de sus calles y la configuración original de su </a:t>
            </a:r>
            <a:r>
              <a:rPr lang="es-ES" sz="3500" b="1">
                <a:solidFill>
                  <a:srgbClr val="FFFEFF"/>
                </a:solidFill>
                <a:latin typeface="Apple Garamond Light"/>
              </a:rPr>
              <a:t>casco histórico</a:t>
            </a:r>
            <a:r>
              <a:rPr lang="es-ES" sz="3500">
                <a:solidFill>
                  <a:srgbClr val="FFFEFF"/>
                </a:solidFill>
                <a:latin typeface="Apple Garamond Light"/>
              </a:rPr>
              <a:t>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4" descr="a 5 ok  okc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2763" y="635000"/>
            <a:ext cx="6153150" cy="797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5" descr="a 5 ok  okc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37413" y="635000"/>
            <a:ext cx="6721475" cy="797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Picture 6" descr="f 71 (NXPowerLite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5475" y="731838"/>
            <a:ext cx="5927725" cy="762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3" name="Picture 7" descr="f 58 (NXPowerLite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0125" y="827088"/>
            <a:ext cx="6372225" cy="762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4" descr="f 18cn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52413"/>
            <a:ext cx="14130338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4" descr="a 5 ok  okc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5475" y="539750"/>
            <a:ext cx="7177088" cy="806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Picture 5" descr="f 26 (NXPowerLite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4075" y="731838"/>
            <a:ext cx="6724650" cy="768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8377238" y="2844800"/>
            <a:ext cx="5387975" cy="353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4956" tIns="67478" rIns="134956" bIns="67478">
            <a:spAutoFit/>
          </a:bodyPr>
          <a:lstStyle/>
          <a:p>
            <a:pPr defTabSz="1349375"/>
            <a:r>
              <a:rPr lang="es-MX" sz="3500">
                <a:solidFill>
                  <a:srgbClr val="FFFEFF"/>
                </a:solidFill>
                <a:latin typeface="Apple Garamond Light"/>
              </a:rPr>
              <a:t>Cada rincón y cada casa tiene su historia, algunas reales otras inventadas, pero de cualquier manera, es divertido e interesante escucharlas, pero lo que si es real es la belleza de este Pueblo</a:t>
            </a:r>
            <a:endParaRPr lang="es-ES" sz="3500">
              <a:solidFill>
                <a:srgbClr val="FFFEFF"/>
              </a:solidFill>
              <a:latin typeface="Apple Garamond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4" descr="a 5 ok  okc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2763" y="635000"/>
            <a:ext cx="6494462" cy="797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5" descr="a 5 ok  okc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23113" y="635000"/>
            <a:ext cx="6953250" cy="797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Picture 6" descr="f 4cn (NXPowerLite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5475" y="731838"/>
            <a:ext cx="6156325" cy="762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5" name="Picture 7" descr="f 69 (NXPowerLite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0125" y="827088"/>
            <a:ext cx="6488113" cy="762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Picture 4" descr="CC  xx 2 con n g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52413"/>
            <a:ext cx="13960475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3246438" y="2700338"/>
            <a:ext cx="8239125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4956" tIns="67478" rIns="134956" bIns="67478">
            <a:spAutoFit/>
          </a:bodyPr>
          <a:lstStyle/>
          <a:p>
            <a:pPr defTabSz="1349375"/>
            <a:r>
              <a:rPr lang="es-ES" sz="3500">
                <a:solidFill>
                  <a:srgbClr val="FFFEFF"/>
                </a:solidFill>
                <a:latin typeface="Apple Garamond Light"/>
              </a:rPr>
              <a:t>Frigiliana está considerada una de las joyas del pasado árabe de Andalucía.</a:t>
            </a:r>
          </a:p>
          <a:p>
            <a:pPr defTabSz="1349375"/>
            <a:endParaRPr lang="es-ES" sz="3500">
              <a:solidFill>
                <a:srgbClr val="FFFEFF"/>
              </a:solidFill>
              <a:latin typeface="Apple Garamond Light"/>
            </a:endParaRPr>
          </a:p>
          <a:p>
            <a:pPr defTabSz="1349375"/>
            <a:r>
              <a:rPr lang="es-ES" sz="3500">
                <a:solidFill>
                  <a:srgbClr val="FFFEFF"/>
                </a:solidFill>
                <a:latin typeface="Apple Garamond Light"/>
              </a:rPr>
              <a:t> Frigiliana ha sido galardonado varias veces, entre ellos con el Primer Premio del  Concurso de Mejora y Embellecimiento de los Pueblos de España</a:t>
            </a:r>
            <a:r>
              <a:rPr lang="es-E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Picture 4" descr="f 63cn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52413"/>
            <a:ext cx="14130338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8" name="Picture 4" descr="CC frigiliana_nocturna con n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52413"/>
            <a:ext cx="14130338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2" name="Picture 4" descr="f 51cn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9400" y="252413"/>
            <a:ext cx="14022388" cy="864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Picture 4" descr="f 64cn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52413"/>
            <a:ext cx="14130338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Picture 4" descr="f 103 iglesia de san antonio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52413"/>
            <a:ext cx="14130338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366713" y="469900"/>
            <a:ext cx="52736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4956" tIns="67478" rIns="134956" bIns="67478">
            <a:spAutoFit/>
          </a:bodyPr>
          <a:lstStyle/>
          <a:p>
            <a:pPr defTabSz="1349375"/>
            <a:r>
              <a:rPr lang="es-MX" sz="3500"/>
              <a:t>Iglesia de San Antonio</a:t>
            </a:r>
            <a:endParaRPr lang="es-ES" sz="35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Picture 4" descr="f 21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4163" y="252413"/>
            <a:ext cx="14017625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0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8" name="Picture 4" descr="f 24cn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52413"/>
            <a:ext cx="14130338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2" name="Picture 4" descr="f 79cn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52413"/>
            <a:ext cx="14130338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6" name="Picture 4" descr="f 80cn (NXPowerLite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252413"/>
            <a:ext cx="14130338" cy="87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a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Picture 3" descr="a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473238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0" name="Picture 4" descr="a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41875" y="1020763"/>
            <a:ext cx="4557713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6553200" y="4284663"/>
            <a:ext cx="1854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4956" tIns="67478" rIns="134956" bIns="67478">
            <a:spAutoFit/>
          </a:bodyPr>
          <a:lstStyle/>
          <a:p>
            <a:pPr defTabSz="1349375"/>
            <a:r>
              <a:rPr lang="es-MX" sz="3500">
                <a:solidFill>
                  <a:srgbClr val="FFFEFF"/>
                </a:solidFill>
                <a:latin typeface="Apple Garamond Light"/>
              </a:rPr>
              <a:t>Manuel</a:t>
            </a:r>
            <a:endParaRPr lang="es-ES" sz="3500">
              <a:solidFill>
                <a:srgbClr val="FFFEFF"/>
              </a:solidFill>
              <a:latin typeface="Apple Garamond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100000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1" grpId="0"/>
      <p:bldP spid="60421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2133972"/>
            <a:ext cx="14473238" cy="30485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34946" tIns="67472" rIns="134946" bIns="67472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438823"/>
            <a:ext cx="14473238" cy="670676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34946" tIns="67472" rIns="134946" bIns="67472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5868" y="0"/>
            <a:ext cx="7719060" cy="208316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540443"/>
            <a:ext cx="14473238" cy="3506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34946" tIns="67472" rIns="134946" bIns="6747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8900" b="1" dirty="0">
                <a:latin typeface="Kristen ITC" pitchFamily="66" charset="0"/>
              </a:rPr>
              <a:t>¿Te ha gustado?</a:t>
            </a:r>
            <a:r>
              <a:rPr lang="es-ES" sz="7100" dirty="0">
                <a:latin typeface="Kristen ITC" pitchFamily="66" charset="0"/>
              </a:rPr>
              <a:t> </a:t>
            </a:r>
            <a:br>
              <a:rPr lang="es-ES" sz="7100" dirty="0">
                <a:latin typeface="Kristen ITC" pitchFamily="66" charset="0"/>
              </a:rPr>
            </a:br>
            <a:r>
              <a:rPr lang="es-ES" sz="6500" dirty="0">
                <a:latin typeface="Kristen ITC" pitchFamily="66" charset="0"/>
              </a:rPr>
              <a:t>Puedes ver más entrando </a:t>
            </a:r>
            <a:br>
              <a:rPr lang="es-ES" sz="6500" dirty="0">
                <a:latin typeface="Kristen ITC" pitchFamily="66" charset="0"/>
              </a:rPr>
            </a:br>
            <a:r>
              <a:rPr lang="es-ES" sz="65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5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9155" y="6300295"/>
            <a:ext cx="4221361" cy="242150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34946" tIns="67472" rIns="134946" bIns="6747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925163" y="5588970"/>
            <a:ext cx="3738920" cy="315014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92347" y="6503529"/>
            <a:ext cx="1929765" cy="132102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963088"/>
            <a:ext cx="844272" cy="71132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674411"/>
            <a:ext cx="844272" cy="71132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5385735"/>
            <a:ext cx="844272" cy="71132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6097058"/>
            <a:ext cx="844272" cy="7113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igiliana-raf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349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7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349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7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Frigiliana-raf</Template>
  <TotalTime>1</TotalTime>
  <Words>357</Words>
  <Application>Microsoft Office PowerPoint</Application>
  <PresentationFormat>Personalizado</PresentationFormat>
  <Paragraphs>16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9" baseType="lpstr">
      <vt:lpstr>Arial</vt:lpstr>
      <vt:lpstr>Calibri</vt:lpstr>
      <vt:lpstr>Apple Garamond Light</vt:lpstr>
      <vt:lpstr>Frigiliana-raf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2018-01-22T09:27:01Z</dcterms:created>
  <dcterms:modified xsi:type="dcterms:W3CDTF">2018-01-22T09:28:12Z</dcterms:modified>
</cp:coreProperties>
</file>