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06" r:id="rId3"/>
    <p:sldId id="305" r:id="rId4"/>
    <p:sldId id="308" r:id="rId5"/>
    <p:sldId id="312" r:id="rId6"/>
    <p:sldId id="321" r:id="rId7"/>
    <p:sldId id="325" r:id="rId8"/>
    <p:sldId id="322" r:id="rId9"/>
    <p:sldId id="323" r:id="rId10"/>
    <p:sldId id="324" r:id="rId11"/>
    <p:sldId id="326" r:id="rId12"/>
    <p:sldId id="307" r:id="rId13"/>
    <p:sldId id="309" r:id="rId14"/>
    <p:sldId id="320" r:id="rId15"/>
    <p:sldId id="310" r:id="rId16"/>
    <p:sldId id="273" r:id="rId17"/>
    <p:sldId id="277" r:id="rId18"/>
    <p:sldId id="257" r:id="rId19"/>
    <p:sldId id="327" r:id="rId20"/>
    <p:sldId id="328" r:id="rId21"/>
    <p:sldId id="329" r:id="rId22"/>
    <p:sldId id="330" r:id="rId23"/>
    <p:sldId id="331" r:id="rId24"/>
    <p:sldId id="285" r:id="rId25"/>
    <p:sldId id="281" r:id="rId26"/>
    <p:sldId id="288" r:id="rId27"/>
    <p:sldId id="294" r:id="rId28"/>
    <p:sldId id="334" r:id="rId29"/>
    <p:sldId id="338" r:id="rId30"/>
    <p:sldId id="339" r:id="rId31"/>
    <p:sldId id="340" r:id="rId32"/>
    <p:sldId id="318" r:id="rId33"/>
    <p:sldId id="335" r:id="rId34"/>
    <p:sldId id="336" r:id="rId35"/>
    <p:sldId id="272" r:id="rId36"/>
    <p:sldId id="271" r:id="rId37"/>
    <p:sldId id="332" r:id="rId38"/>
    <p:sldId id="274" r:id="rId39"/>
    <p:sldId id="300" r:id="rId40"/>
    <p:sldId id="333" r:id="rId41"/>
    <p:sldId id="276" r:id="rId42"/>
    <p:sldId id="297" r:id="rId43"/>
    <p:sldId id="259" r:id="rId44"/>
    <p:sldId id="278" r:id="rId45"/>
    <p:sldId id="275" r:id="rId46"/>
    <p:sldId id="343" r:id="rId47"/>
    <p:sldId id="303" r:id="rId48"/>
    <p:sldId id="316" r:id="rId49"/>
    <p:sldId id="341" r:id="rId50"/>
    <p:sldId id="314" r:id="rId51"/>
    <p:sldId id="342" r:id="rId52"/>
    <p:sldId id="344" r:id="rId5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Arial" charset="0"/>
      </a:defRPr>
    </a:lvl9pPr>
  </p:defaultTextStyle>
  <p:modifyVerifier cryptProviderType="rsaFull" cryptAlgorithmClass="hash" cryptAlgorithmType="typeAny" cryptAlgorithmSid="4" spinCount="50000" saltData="Zn6ncaOxs661L6wF0mMIjg" hashData="tqgjUKg/ireLg9Vk4XPxkiedwP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0"/>
    <p:penClr>
      <a:srgbClr val="FF0000"/>
    </p:penClr>
  </p:showPr>
  <p:clrMru>
    <a:srgbClr val="717171"/>
    <a:srgbClr val="B3B3B3"/>
    <a:srgbClr val="5F5F5F"/>
    <a:srgbClr val="000000"/>
    <a:srgbClr val="4D4D4D"/>
    <a:srgbClr val="808080"/>
    <a:srgbClr val="FF33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28" autoAdjust="0"/>
    <p:restoredTop sz="94611" autoAdjust="0"/>
  </p:normalViewPr>
  <p:slideViewPr>
    <p:cSldViewPr>
      <p:cViewPr>
        <p:scale>
          <a:sx n="75" d="100"/>
          <a:sy n="75" d="100"/>
        </p:scale>
        <p:origin x="-1218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C243A4A-09F0-4E65-B901-A9374BA008A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B8E403-163F-4C43-B6CD-5DB512D51EEF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7B472F-E6CB-4C72-9148-011238C75989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40A06-FE9D-41F8-A830-EC0F827D00AB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37E74-54F4-47C8-9742-3646A2511720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8E004-8E08-4602-BDB2-5D611C171282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23B42-6AEF-444D-AE6A-15D5A06E81F1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7BAA4-84CE-4C91-B42A-CD1B3922DF2B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9C6E5-7E05-4710-B863-68339D0F6595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31C02-5791-4923-B4CA-A75717A7F501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046CE-3AB5-4FEA-9454-E16D14080056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40E44-716C-4DE4-AAC4-82D132ACF448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A35BE-DDAC-4077-9941-9629B036C871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0BFCC-7CE2-4FEB-BACC-A0DD805A486E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C8E7A-CB30-4ED9-BB72-A79BCCD27787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B801E-B587-43AF-8943-EB853575E5E9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C2DE2-56C5-40CD-A803-AD5A77506758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9E298-6648-4B54-A3CE-18BBCBCED4A1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7D691-2772-4A07-8EAE-CA6EB8B6ECF1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F2303-C9DE-494C-9518-400A428BEA4A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2DF74-4724-4190-905B-1F4E557E0E74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DD04-90F1-4428-9986-C140D7E06B3B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C8A-1D67-4EDB-BEF5-95F3E0AD58F7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E78DD-AB4A-45F6-9FA1-411F8902FCB1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3C764-AB7E-4F54-B4A7-7C935E825944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Ovr>
    <a:masterClrMapping/>
  </p:clrMapOvr>
  <p:transition spd="med" advTm="1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fld id="{A6B24EA1-3280-4C31-BDF2-A88BDA6F3F2C}" type="datetime9">
              <a:rPr lang="es-MX"/>
              <a:pPr>
                <a:defRPr/>
              </a:pPr>
              <a:t>24/02/2018 10:05:07 a.m.</a:t>
            </a:fld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cs typeface="+mn-cs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9B835261-ABA5-40F2-9EE7-AB4EA9562CCC}" type="slidenum">
              <a:rPr lang="en-US" altLang="zh-CN"/>
              <a:pPr>
                <a:defRPr/>
              </a:pPr>
              <a:t>‹Nº›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15000">
    <p:circle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9" descr="florencia"/>
          <p:cNvPicPr>
            <a:picLocks noChangeAspect="1" noChangeArrowheads="1"/>
          </p:cNvPicPr>
          <p:nvPr/>
        </p:nvPicPr>
        <p:blipFill>
          <a:blip r:embed="rId4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4 CuadroTexto"/>
          <p:cNvSpPr txBox="1">
            <a:spLocks noChangeArrowheads="1"/>
          </p:cNvSpPr>
          <p:nvPr/>
        </p:nvSpPr>
        <p:spPr bwMode="auto">
          <a:xfrm>
            <a:off x="-142875" y="0"/>
            <a:ext cx="94297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chemeClr val="bg1"/>
                </a:solidFill>
                <a:latin typeface="Colonna MT"/>
              </a:rPr>
              <a:t>Florencia</a:t>
            </a:r>
          </a:p>
          <a:p>
            <a:pPr algn="ctr"/>
            <a:r>
              <a:rPr lang="es-ES" sz="6000">
                <a:solidFill>
                  <a:schemeClr val="bg1"/>
                </a:solidFill>
                <a:latin typeface="Colonna MT"/>
              </a:rPr>
              <a:t>Italia</a:t>
            </a:r>
          </a:p>
        </p:txBody>
      </p:sp>
    </p:spTree>
  </p:cSld>
  <p:clrMapOvr>
    <a:masterClrMapping/>
  </p:clrMapOvr>
  <p:transition spd="slow" advTm="6000">
    <p:fade/>
    <p:sndAc>
      <p:stSnd loop="1">
        <p:snd r:embed="rId3" name="Love Songs Of Ita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A90BE920-4288-4F3F-B21F-B51C0CB1655C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1638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B0944B-4F08-4AD6-A187-5C59878A2D9C}" type="slidenum">
              <a:rPr lang="en-US" altLang="zh-CN" smtClean="0"/>
              <a:pPr/>
              <a:t>2</a:t>
            </a:fld>
            <a:endParaRPr lang="en-US" altLang="zh-CN" smtClean="0"/>
          </a:p>
        </p:txBody>
      </p:sp>
      <p:pic>
        <p:nvPicPr>
          <p:cNvPr id="16387" name="Picture 4" descr="ita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6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喇叭動畫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288" y="5805488"/>
            <a:ext cx="762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5364163" y="4763"/>
            <a:ext cx="3779837" cy="68468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en-US" altLang="zh-CN" sz="2400" b="1">
                <a:solidFill>
                  <a:srgbClr val="FF3300"/>
                </a:solidFill>
              </a:rPr>
              <a:t>El síndrome de</a:t>
            </a:r>
            <a:r>
              <a:rPr lang="en-US" altLang="zh-CN" sz="2400" b="1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altLang="zh-CN" sz="4000" b="1">
                <a:solidFill>
                  <a:srgbClr val="00FFFF"/>
                </a:solidFill>
              </a:rPr>
              <a:t>Stendhal</a:t>
            </a:r>
          </a:p>
          <a:p>
            <a:pPr algn="ctr" eaLnBrk="0" hangingPunct="0"/>
            <a:endParaRPr lang="es-ES" altLang="zh-CN" sz="3200" b="1">
              <a:solidFill>
                <a:srgbClr val="00FFFF"/>
              </a:solidFill>
            </a:endParaRPr>
          </a:p>
          <a:p>
            <a:pPr algn="ctr" eaLnBrk="0" hangingPunct="0"/>
            <a:endParaRPr lang="es-ES" altLang="zh-CN" sz="1400" b="1">
              <a:solidFill>
                <a:schemeClr val="bg1"/>
              </a:solidFill>
            </a:endParaRPr>
          </a:p>
          <a:p>
            <a:pPr algn="ctr" eaLnBrk="0" hangingPunct="0"/>
            <a:r>
              <a:rPr lang="es-ES" altLang="zh-CN" b="1">
                <a:solidFill>
                  <a:schemeClr val="bg1"/>
                </a:solidFill>
              </a:rPr>
              <a:t>En Florencia, la capital de la Toscana, se originó esta definición alusiva al efecto que puede causar la belleza. Aquí, una visita a los grandes tesoros del arte que conmovieron al gran escritor francés, entre el Dante y Miguel Ángel.</a:t>
            </a:r>
          </a:p>
          <a:p>
            <a:pPr algn="ctr" eaLnBrk="0" hangingPunct="0"/>
            <a:r>
              <a:rPr lang="es-ES" altLang="zh-CN" b="1">
                <a:solidFill>
                  <a:schemeClr val="bg1"/>
                </a:solidFill>
              </a:rPr>
              <a:t>Dicen que el novelista francés </a:t>
            </a:r>
            <a:r>
              <a:rPr lang="es-ES" altLang="zh-CN" b="1">
                <a:solidFill>
                  <a:srgbClr val="00FFFF"/>
                </a:solidFill>
              </a:rPr>
              <a:t>Stendhal </a:t>
            </a:r>
            <a:r>
              <a:rPr lang="es-ES" altLang="zh-CN" b="1">
                <a:solidFill>
                  <a:schemeClr val="bg1"/>
                </a:solidFill>
              </a:rPr>
              <a:t>visitó Florencia, norte de Italia, en 1817, tratando de no perderse ni un detalle para su diario. Pasó todo un día admirando iglesias, museos y galerías de arte y se conmovió a cada paso con el derroche magnífico de cúpulas, frescos, estatuas y fachadas.</a:t>
            </a:r>
            <a:r>
              <a:rPr lang="es-ES" altLang="zh-CN">
                <a:solidFill>
                  <a:schemeClr val="bg1"/>
                </a:solidFill>
              </a:rPr>
              <a:t> </a:t>
            </a:r>
          </a:p>
          <a:p>
            <a:pPr algn="ctr" eaLnBrk="0" hangingPunct="0"/>
            <a:endParaRPr lang="en-US" altLang="zh-CN" sz="1200">
              <a:solidFill>
                <a:schemeClr val="bg1"/>
              </a:solidFill>
            </a:endParaRPr>
          </a:p>
        </p:txBody>
      </p:sp>
      <p:sp>
        <p:nvSpPr>
          <p:cNvPr id="9" name="8 Elipse"/>
          <p:cNvSpPr/>
          <p:nvPr/>
        </p:nvSpPr>
        <p:spPr>
          <a:xfrm>
            <a:off x="2143125" y="2214563"/>
            <a:ext cx="857250" cy="285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10 Iglesia Santa Croce (Custom)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l="1868" t="31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Al entrar en la majestuosa iglesia de la Santa Croce, se sintió aturdido, vértigo, palpitaciones y una sensación de ahogo que lo obligó a salir para tomar aire.</a:t>
            </a:r>
          </a:p>
        </p:txBody>
      </p:sp>
      <p:sp>
        <p:nvSpPr>
          <p:cNvPr id="18435" name="3 Rectángulo"/>
          <p:cNvSpPr>
            <a:spLocks noChangeArrowheads="1"/>
          </p:cNvSpPr>
          <p:nvPr/>
        </p:nvSpPr>
        <p:spPr bwMode="auto">
          <a:xfrm>
            <a:off x="0" y="6215063"/>
            <a:ext cx="9144000" cy="646112"/>
          </a:xfrm>
          <a:prstGeom prst="rect">
            <a:avLst/>
          </a:prstGeom>
          <a:solidFill>
            <a:srgbClr val="5F5F5F">
              <a:alpha val="4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El médico le diagnosticó </a:t>
            </a:r>
            <a:r>
              <a:rPr lang="es-ES" b="1" i="1">
                <a:solidFill>
                  <a:schemeClr val="bg1"/>
                </a:solidFill>
              </a:rPr>
              <a:t>sobredosis de belleza</a:t>
            </a:r>
            <a:r>
              <a:rPr lang="es-ES" b="1">
                <a:solidFill>
                  <a:schemeClr val="bg1"/>
                </a:solidFill>
              </a:rPr>
              <a:t>, y desde entonces, ese síntoma se conoce como </a:t>
            </a:r>
            <a:r>
              <a:rPr lang="es-ES" b="1" i="1">
                <a:solidFill>
                  <a:schemeClr val="bg1"/>
                </a:solidFill>
              </a:rPr>
              <a:t>Síndrome de Stendhal.</a:t>
            </a:r>
            <a:r>
              <a:rPr lang="en-US" altLang="zh-CN" i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6" descr="it_florencia_panorc3a1mica_de_santacroce_desde_el_duomo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0" y="0"/>
            <a:ext cx="91440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Para comprobar el </a:t>
            </a:r>
            <a:r>
              <a:rPr lang="es-ES" b="1" i="1"/>
              <a:t>síndrome de Stendhal</a:t>
            </a:r>
            <a:r>
              <a:rPr lang="es-ES" b="1"/>
              <a:t> hay que entrar en la Santa Croce, magnífica iglesia franciscana que alberga las tumbas de florentinos célebres, Miguel Ángel y Galileo, entre otros, y la genial luminosidad y pureza de los colores de los frescos de Giotto y sus discípulos.</a:t>
            </a:r>
            <a:r>
              <a:rPr lang="en-US" altLang="zh-CN" b="1"/>
              <a:t> </a:t>
            </a: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FAC8785D-2F38-43DD-B847-1AFB02779692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048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8D0F97-EE42-4804-BF08-E4B3D5C115AF}" type="slidenum">
              <a:rPr lang="en-US" altLang="zh-CN" smtClean="0"/>
              <a:pPr/>
              <a:t>5</a:t>
            </a:fld>
            <a:endParaRPr lang="en-US" altLang="zh-CN" smtClean="0"/>
          </a:p>
        </p:txBody>
      </p:sp>
      <p:pic>
        <p:nvPicPr>
          <p:cNvPr id="20483" name="5 Imagen" descr="navebi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D6046DEF-FE43-494C-9762-3B41E28858D6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1506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00780E-7A5C-4039-B80E-3A03E81569C7}" type="slidenum">
              <a:rPr lang="en-US" altLang="zh-CN" smtClean="0"/>
              <a:pPr/>
              <a:t>6</a:t>
            </a:fld>
            <a:endParaRPr lang="en-US" altLang="zh-CN" smtClean="0"/>
          </a:p>
        </p:txBody>
      </p:sp>
      <p:pic>
        <p:nvPicPr>
          <p:cNvPr id="21507" name="4 Imagen" descr="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63BDD9A4-F3EB-4A8A-8BE9-83671D3DB96C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2530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F43996-B697-4643-A9D7-6C978F612A41}" type="slidenum">
              <a:rPr lang="en-US" altLang="zh-CN" smtClean="0"/>
              <a:pPr/>
              <a:t>7</a:t>
            </a:fld>
            <a:endParaRPr lang="en-US" altLang="zh-CN" smtClean="0"/>
          </a:p>
        </p:txBody>
      </p:sp>
      <p:pic>
        <p:nvPicPr>
          <p:cNvPr id="22531" name="3 Imagen" descr="0_chape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00718CA-D57C-4791-8602-9167A4CAB658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355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C63407-1D22-4DEE-9E4E-BEF8EBD0C986}" type="slidenum">
              <a:rPr lang="en-US" altLang="zh-CN" smtClean="0"/>
              <a:pPr/>
              <a:t>8</a:t>
            </a:fld>
            <a:endParaRPr lang="en-US" altLang="zh-CN" smtClean="0"/>
          </a:p>
        </p:txBody>
      </p:sp>
      <p:pic>
        <p:nvPicPr>
          <p:cNvPr id="23555" name="3 Imagen" descr="Chiesa_di_santa_croce,_cappella_rinuccini,_affreschi_di_giovanni_da_milano_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04C8D95-AE2B-4866-B552-FEAA173AFA06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4578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60C4A3-3856-4930-9B49-21CE47744AE5}" type="slidenum">
              <a:rPr lang="en-US" altLang="zh-CN" smtClean="0"/>
              <a:pPr/>
              <a:t>9</a:t>
            </a:fld>
            <a:endParaRPr lang="en-US" altLang="zh-CN" smtClean="0"/>
          </a:p>
        </p:txBody>
      </p:sp>
      <p:pic>
        <p:nvPicPr>
          <p:cNvPr id="24579" name="3 Imagen" descr="sacrestia-bi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A14D7CD0-D5B4-4658-82B2-95DA181FC203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560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8B32E0-AB1E-43E3-A8A0-167A702DF996}" type="slidenum">
              <a:rPr lang="en-US" altLang="zh-CN" smtClean="0"/>
              <a:pPr/>
              <a:t>10</a:t>
            </a:fld>
            <a:endParaRPr lang="en-US" altLang="zh-CN" smtClean="0"/>
          </a:p>
        </p:txBody>
      </p:sp>
      <p:pic>
        <p:nvPicPr>
          <p:cNvPr id="25603" name="3 Imagen" descr="santa-croce-giotto-death-franc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6" descr="ponte-vecchio-florencia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 t="58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0" y="5803900"/>
            <a:ext cx="9144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El más antiguo y popular de los puentes de la ciudad: el Ponte Vecchio, una construcción medieval poblada de orfebres que tienen allí sus talleres y venden joyas de diseño, desde piezas modernas hasta fabulosas pulseras antiguas.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627" name="Rectangle 7"/>
          <p:cNvSpPr>
            <a:spLocks noChangeArrowheads="1"/>
          </p:cNvSpPr>
          <p:nvPr/>
        </p:nvSpPr>
        <p:spPr bwMode="auto">
          <a:xfrm>
            <a:off x="0" y="0"/>
            <a:ext cx="91440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Para recorrer la capital de la Toscana, se puede elegir lo artístico —con Dante Alighieri, Botticceli, Miguel Ángel y Leonardo como grandes hitos—, lo político —representado por Maquiavelo y Lorenzo de Medici, entre otros—, lo religioso —a través de múltiples iglesias— o lo histórico, como la cuna del Renacimiento.</a:t>
            </a:r>
            <a:r>
              <a:rPr lang="en-US" altLang="zh-CN" sz="1600"/>
              <a:t> </a:t>
            </a: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7" descr="DSC_01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0" y="6215063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El Duomo, Catedral de Santa María del Fiore, se alza en medio de callecitas estrechas y apretadas.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384092ED-F57E-484B-983B-12E2D08688E9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2867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CD5D20-3AD8-4B10-B4BC-25177A510BA6}" type="slidenum">
              <a:rPr lang="en-US" altLang="zh-CN" smtClean="0"/>
              <a:pPr/>
              <a:t>13</a:t>
            </a:fld>
            <a:endParaRPr lang="en-US" altLang="zh-CN" smtClean="0"/>
          </a:p>
        </p:txBody>
      </p:sp>
      <p:pic>
        <p:nvPicPr>
          <p:cNvPr id="28675" name="3 Imagen" descr="tUXjVk4pyUeWjMkarGdcDs93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4 CuadroTexto"/>
          <p:cNvSpPr txBox="1">
            <a:spLocks noChangeArrowheads="1"/>
          </p:cNvSpPr>
          <p:nvPr/>
        </p:nvSpPr>
        <p:spPr bwMode="auto">
          <a:xfrm>
            <a:off x="1143000" y="5214938"/>
            <a:ext cx="1500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Baptisterio</a:t>
            </a:r>
          </a:p>
        </p:txBody>
      </p:sp>
      <p:sp>
        <p:nvSpPr>
          <p:cNvPr id="28677" name="5 CuadroTexto"/>
          <p:cNvSpPr txBox="1">
            <a:spLocks noChangeArrowheads="1"/>
          </p:cNvSpPr>
          <p:nvPr/>
        </p:nvSpPr>
        <p:spPr bwMode="auto">
          <a:xfrm>
            <a:off x="2357438" y="2428875"/>
            <a:ext cx="1350962" cy="369888"/>
          </a:xfrm>
          <a:prstGeom prst="rect">
            <a:avLst/>
          </a:prstGeom>
          <a:solidFill>
            <a:srgbClr val="B3B3B3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Campanile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3714750" y="2643188"/>
            <a:ext cx="357188" cy="214312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9" name="9 CuadroTexto"/>
          <p:cNvSpPr txBox="1">
            <a:spLocks noChangeArrowheads="1"/>
          </p:cNvSpPr>
          <p:nvPr/>
        </p:nvSpPr>
        <p:spPr bwMode="auto">
          <a:xfrm>
            <a:off x="6286500" y="1143000"/>
            <a:ext cx="966788" cy="369888"/>
          </a:xfrm>
          <a:prstGeom prst="rect">
            <a:avLst/>
          </a:prstGeom>
          <a:solidFill>
            <a:srgbClr val="717171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Cúpula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rot="5400000">
            <a:off x="6357938" y="1500188"/>
            <a:ext cx="285750" cy="285750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 descr="Firenze-Duomo-1024x819"/>
          <p:cNvPicPr>
            <a:picLocks noChangeAspect="1" noChangeArrowheads="1"/>
          </p:cNvPicPr>
          <p:nvPr/>
        </p:nvPicPr>
        <p:blipFill>
          <a:blip r:embed="rId2"/>
          <a:srcRect b="62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Se comenzó a construir en 1294 pero se consagró en 1436, cuando quedó terminada la gran cúpula de Brunelleschi, levantada sin armazón fijo.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65BB7E7-AE5D-4CE6-BC0E-D2C375F0AAC5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072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DC6687-5278-4FE7-A643-3BDBA86A4A33}" type="slidenum">
              <a:rPr lang="en-US" altLang="zh-CN" smtClean="0"/>
              <a:pPr/>
              <a:t>15</a:t>
            </a:fld>
            <a:endParaRPr lang="en-US" altLang="zh-CN" smtClean="0"/>
          </a:p>
        </p:txBody>
      </p:sp>
      <p:pic>
        <p:nvPicPr>
          <p:cNvPr id="30723" name="Picture 4" descr="01B87F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4 CuadroTexto"/>
          <p:cNvSpPr txBox="1">
            <a:spLocks noChangeArrowheads="1"/>
          </p:cNvSpPr>
          <p:nvPr/>
        </p:nvSpPr>
        <p:spPr bwMode="auto">
          <a:xfrm>
            <a:off x="3143250" y="1071563"/>
            <a:ext cx="30718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Interior de la cúpula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Frescos de Giorgio Vasari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89C7A8C-C238-42E7-8065-42A08C8C5AC4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174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FBBDF9-FBDF-4BCD-B197-7E04070BE976}" type="slidenum">
              <a:rPr lang="en-US" altLang="zh-CN" smtClean="0"/>
              <a:pPr/>
              <a:t>16</a:t>
            </a:fld>
            <a:endParaRPr lang="en-US" altLang="zh-CN" smtClean="0"/>
          </a:p>
        </p:txBody>
      </p:sp>
      <p:pic>
        <p:nvPicPr>
          <p:cNvPr id="31747" name="Picture 4" descr="01B87F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Rectangle 6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El Campanile, diseñado por Giotto, con más de 400 peldaños. Desde arriba se ven los blancos mármoles de las iglesias en contraste con el marrón de los tejados.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733D62E-DA08-41AF-9C52-8D00A2E38C43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27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EF048E-E44C-42D2-BE3B-2B1790B10212}" type="slidenum">
              <a:rPr lang="en-US" altLang="zh-CN" smtClean="0"/>
              <a:pPr/>
              <a:t>17</a:t>
            </a:fld>
            <a:endParaRPr lang="en-US" altLang="zh-CN" smtClean="0"/>
          </a:p>
        </p:txBody>
      </p:sp>
      <p:pic>
        <p:nvPicPr>
          <p:cNvPr id="32771" name="5 Imagen" descr="fotos-florencia-duomo-baptisterio-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6145213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techo del Baptisterio, con mosai</a:t>
            </a: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cos</a:t>
            </a:r>
            <a:r>
              <a:rPr lang="es-E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de artesanos</a:t>
            </a:r>
            <a:r>
              <a:rPr lang="es-E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b="1">
                <a:effectLst>
                  <a:outerShdw blurRad="38100" dist="38100" dir="2700000" algn="tl">
                    <a:srgbClr val="C0C0C0"/>
                  </a:outerShdw>
                </a:effectLst>
              </a:rPr>
              <a:t>vene</a:t>
            </a:r>
            <a:r>
              <a:rPr lang="es-ES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cianos, los primeros de 1225, que representan el Juicio Final, ángeles e historias bíblicas.</a:t>
            </a: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92203B40-9D65-4C53-BAC3-490FB947BE7F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379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80EE31-8E9D-47D2-A36A-7ED2EFAAF0EE}" type="slidenum">
              <a:rPr lang="en-US" altLang="zh-CN" smtClean="0"/>
              <a:pPr/>
              <a:t>18</a:t>
            </a:fld>
            <a:endParaRPr lang="en-US" altLang="zh-CN" smtClean="0"/>
          </a:p>
        </p:txBody>
      </p:sp>
      <p:pic>
        <p:nvPicPr>
          <p:cNvPr id="33795" name="3 Imagen" descr="Foto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02C2DF9A-CB43-41A0-B1B5-2C16A7464F84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4818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12994B-7ED5-415B-9AB4-3DB2BF231C19}" type="slidenum">
              <a:rPr lang="en-US" altLang="zh-CN" smtClean="0"/>
              <a:pPr/>
              <a:t>19</a:t>
            </a:fld>
            <a:endParaRPr lang="en-US" altLang="zh-CN" smtClean="0"/>
          </a:p>
        </p:txBody>
      </p:sp>
      <p:pic>
        <p:nvPicPr>
          <p:cNvPr id="34819" name="3 Imagen" descr="Cori-angelici-dei-mosaici-della-Cupola-del-Battistero-di-San-Giovanni-Firenze-Italia.-Author-and-Copyright-Marco-Ramerin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0BA638FB-EDF7-4BA4-A5E6-D9AF6779841C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584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1E1758-F5C5-48C7-AEE0-2D8A5C37EB16}" type="slidenum">
              <a:rPr lang="en-US" altLang="zh-CN" smtClean="0"/>
              <a:pPr/>
              <a:t>20</a:t>
            </a:fld>
            <a:endParaRPr lang="en-US" altLang="zh-CN" smtClean="0"/>
          </a:p>
        </p:txBody>
      </p:sp>
      <p:pic>
        <p:nvPicPr>
          <p:cNvPr id="35843" name="6 Imagen" descr="910-1-Ghiberti-Puerta-del-Paraiso-Baptisterio-Florencia-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4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13 Imagen" descr="Ghiberti_puerta_paraís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88" y="4605338"/>
            <a:ext cx="2500312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14 Imagen" descr="Detall adan y eva. Ghiberti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88" y="2214563"/>
            <a:ext cx="2500312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16 Imagen" descr="baptisterio_florencia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688" y="0"/>
            <a:ext cx="2500312" cy="221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17 CuadroTexto"/>
          <p:cNvSpPr txBox="1">
            <a:spLocks noChangeArrowheads="1"/>
          </p:cNvSpPr>
          <p:nvPr/>
        </p:nvSpPr>
        <p:spPr bwMode="auto">
          <a:xfrm>
            <a:off x="0" y="6429375"/>
            <a:ext cx="6643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Baptisterio. Puertas del Paraíso, Ghiberti</a:t>
            </a:r>
          </a:p>
        </p:txBody>
      </p:sp>
      <p:sp>
        <p:nvSpPr>
          <p:cNvPr id="35848" name="8 CuadroTexto"/>
          <p:cNvSpPr txBox="1">
            <a:spLocks noChangeArrowheads="1"/>
          </p:cNvSpPr>
          <p:nvPr/>
        </p:nvSpPr>
        <p:spPr bwMode="auto">
          <a:xfrm>
            <a:off x="5000625" y="3286125"/>
            <a:ext cx="1069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Detalles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rot="5400000" flipH="1" flipV="1">
            <a:off x="5587207" y="2413794"/>
            <a:ext cx="1541462" cy="571500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>
            <a:stCxn id="35848" idx="3"/>
            <a:endCxn id="34822" idx="1"/>
          </p:cNvCxnSpPr>
          <p:nvPr/>
        </p:nvCxnSpPr>
        <p:spPr>
          <a:xfrm flipV="1">
            <a:off x="6070600" y="3416300"/>
            <a:ext cx="573088" cy="53975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>
            <a:stCxn id="35848" idx="3"/>
          </p:cNvCxnSpPr>
          <p:nvPr/>
        </p:nvCxnSpPr>
        <p:spPr>
          <a:xfrm>
            <a:off x="6070600" y="3470275"/>
            <a:ext cx="573088" cy="1530350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8F57148A-04D4-442C-B88F-E187F42AC291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6866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9A68F8-561B-4C36-9F08-E14F78E15D0B}" type="slidenum">
              <a:rPr lang="en-US" altLang="zh-CN" smtClean="0"/>
              <a:pPr/>
              <a:t>21</a:t>
            </a:fld>
            <a:endParaRPr lang="en-US" altLang="zh-CN" smtClean="0"/>
          </a:p>
        </p:txBody>
      </p:sp>
      <p:pic>
        <p:nvPicPr>
          <p:cNvPr id="36867" name="6 Imagen" descr="iconografc3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4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7 Imagen" descr="PUERTAS BAPTISTERIO FLORENCIA - 0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688" y="0"/>
            <a:ext cx="2500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5 CuadroTexto"/>
          <p:cNvSpPr txBox="1">
            <a:spLocks noChangeArrowheads="1"/>
          </p:cNvSpPr>
          <p:nvPr/>
        </p:nvSpPr>
        <p:spPr bwMode="auto">
          <a:xfrm>
            <a:off x="6643688" y="6357938"/>
            <a:ext cx="2071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Detalle Sibila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BBB34EFB-E600-4100-A044-E8839345D0C9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7890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8A5CC0-34FA-4449-8893-98AAB9D7FE04}" type="slidenum">
              <a:rPr lang="en-US" altLang="zh-CN" smtClean="0"/>
              <a:pPr/>
              <a:t>22</a:t>
            </a:fld>
            <a:endParaRPr lang="en-US" altLang="zh-CN" smtClean="0"/>
          </a:p>
        </p:txBody>
      </p:sp>
      <p:pic>
        <p:nvPicPr>
          <p:cNvPr id="37891" name="4 Imagen" descr="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8 Imagen" descr="puert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95300"/>
            <a:ext cx="4572000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9 CuadroTexto"/>
          <p:cNvSpPr txBox="1">
            <a:spLocks noChangeArrowheads="1"/>
          </p:cNvSpPr>
          <p:nvPr/>
        </p:nvSpPr>
        <p:spPr bwMode="auto">
          <a:xfrm>
            <a:off x="0" y="6357938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Baptisterio. Puerta Norte, Ghiberti</a:t>
            </a:r>
          </a:p>
        </p:txBody>
      </p:sp>
      <p:sp>
        <p:nvSpPr>
          <p:cNvPr id="37894" name="10 CuadroTexto"/>
          <p:cNvSpPr txBox="1">
            <a:spLocks noChangeArrowheads="1"/>
          </p:cNvSpPr>
          <p:nvPr/>
        </p:nvSpPr>
        <p:spPr bwMode="auto">
          <a:xfrm>
            <a:off x="4572000" y="14287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Baptisterio. Puerta Sur, Andrea Pisano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73E316B2-482F-4E74-B09B-C2F1CEC95642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891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6B0C27-A075-4ACD-9517-D1FE786C59A1}" type="slidenum">
              <a:rPr lang="en-US" altLang="zh-CN" smtClean="0"/>
              <a:pPr/>
              <a:t>23</a:t>
            </a:fld>
            <a:endParaRPr lang="en-US" altLang="zh-CN" smtClean="0"/>
          </a:p>
        </p:txBody>
      </p:sp>
      <p:pic>
        <p:nvPicPr>
          <p:cNvPr id="38915" name="Picture 4" descr="01B87F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0" y="0"/>
            <a:ext cx="9144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Presidiendo la plaza, el Palazzo Vecchio, magnífica construcción iniciada en 1299 que alberga el Ayuntamiento de Florencia. Cerca, el palacio Uffizi expone los tesoros artísticos de la familia Medici.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CB2934E4-B492-4E73-A33B-4C779ED4DA4E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3993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E0C2A1-D7C0-4F79-90ED-8B1DFDC408A0}" type="slidenum">
              <a:rPr lang="en-US" altLang="zh-CN" smtClean="0"/>
              <a:pPr/>
              <a:t>24</a:t>
            </a:fld>
            <a:endParaRPr lang="en-US" altLang="zh-CN" smtClean="0"/>
          </a:p>
        </p:txBody>
      </p:sp>
      <p:pic>
        <p:nvPicPr>
          <p:cNvPr id="39939" name="Picture 4" descr="01B87FC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0009C09-7591-4D1B-8492-69DD5386FB63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096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AD8863-1168-4D9F-B679-993DE6E4CCEB}" type="slidenum">
              <a:rPr lang="en-US" altLang="zh-CN" smtClean="0"/>
              <a:pPr/>
              <a:t>25</a:t>
            </a:fld>
            <a:endParaRPr lang="en-US" altLang="zh-CN" smtClean="0"/>
          </a:p>
        </p:txBody>
      </p:sp>
      <p:pic>
        <p:nvPicPr>
          <p:cNvPr id="40963" name="Picture 4" descr="01B880C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4 CuadroTexto"/>
          <p:cNvSpPr txBox="1">
            <a:spLocks noChangeArrowheads="1"/>
          </p:cNvSpPr>
          <p:nvPr/>
        </p:nvSpPr>
        <p:spPr bwMode="auto">
          <a:xfrm>
            <a:off x="6643688" y="500063"/>
            <a:ext cx="192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Palacio Vecchio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8F2715E-B573-4256-B4CB-85EFE6A4E450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198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00AFEE-4B67-4812-8FF2-7D1F35193724}" type="slidenum">
              <a:rPr lang="en-US" altLang="zh-CN" smtClean="0"/>
              <a:pPr/>
              <a:t>26</a:t>
            </a:fld>
            <a:endParaRPr lang="en-US" altLang="zh-CN" smtClean="0"/>
          </a:p>
        </p:txBody>
      </p:sp>
      <p:pic>
        <p:nvPicPr>
          <p:cNvPr id="41987" name="6 Imagen" descr="Particolare-delle-finestre-e-degli-stemmi-di-Palazzo-Vecchio-Firenze-Italia.-Author-and-Copyright-Marco-Ramerin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0"/>
            <a:ext cx="91567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D7A648F6-8A18-4B37-BDEF-A38D2984DE6A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3010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FF2DE8-DA07-4DE4-A8AD-E8E5C1E76864}" type="slidenum">
              <a:rPr lang="en-US" altLang="zh-CN" smtClean="0"/>
              <a:pPr/>
              <a:t>27</a:t>
            </a:fld>
            <a:endParaRPr lang="en-US" altLang="zh-CN" smtClean="0"/>
          </a:p>
        </p:txBody>
      </p:sp>
      <p:pic>
        <p:nvPicPr>
          <p:cNvPr id="43011" name="3 Imagen" descr="Galleria-degli-Uffizi-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4 CuadroTexto"/>
          <p:cNvSpPr txBox="1">
            <a:spLocks noChangeArrowheads="1"/>
          </p:cNvSpPr>
          <p:nvPr/>
        </p:nvSpPr>
        <p:spPr bwMode="auto">
          <a:xfrm>
            <a:off x="3214688" y="142875"/>
            <a:ext cx="3071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Palacio Uffizi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4B63C5F-AEED-4F65-9674-3A9F255E5DA2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403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93CB37-8D92-40E4-A840-F132D43AEE85}" type="slidenum">
              <a:rPr lang="en-US" altLang="zh-CN" smtClean="0"/>
              <a:pPr/>
              <a:t>28</a:t>
            </a:fld>
            <a:endParaRPr lang="en-US" altLang="zh-CN" smtClean="0"/>
          </a:p>
        </p:txBody>
      </p:sp>
      <p:pic>
        <p:nvPicPr>
          <p:cNvPr id="44035" name="3 Imagen" descr="a_h_19014721-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9C021321-E503-40BB-AC9C-6FBC4FEB7D30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5058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F403B06-8BD4-4FAB-8A49-D81DC673796B}" type="slidenum">
              <a:rPr lang="en-US" altLang="zh-CN" smtClean="0"/>
              <a:pPr/>
              <a:t>29</a:t>
            </a:fld>
            <a:endParaRPr lang="en-US" altLang="zh-CN" smtClean="0"/>
          </a:p>
        </p:txBody>
      </p:sp>
      <p:pic>
        <p:nvPicPr>
          <p:cNvPr id="45059" name="3 Imagen" descr="fotos-florencia-galeria-uffizi-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C48AFB06-FD5C-4FB0-9492-C09249546990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608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BD51F7-0ED4-45AB-8979-381888CD7954}" type="slidenum">
              <a:rPr lang="en-US" altLang="zh-CN" smtClean="0"/>
              <a:pPr/>
              <a:t>30</a:t>
            </a:fld>
            <a:endParaRPr lang="en-US" altLang="zh-CN" smtClean="0"/>
          </a:p>
        </p:txBody>
      </p:sp>
      <p:pic>
        <p:nvPicPr>
          <p:cNvPr id="46083" name="3 Imagen" descr="livorno-1-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8" descr="Loggia degli Uffiz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6215063"/>
            <a:ext cx="9144000" cy="646112"/>
          </a:xfrm>
          <a:prstGeom prst="rect">
            <a:avLst/>
          </a:prstGeom>
          <a:solidFill>
            <a:srgbClr val="C0C0C0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El cafecito, especialidad, conviene tomarlo en el café Uffizi, desde el que se tiene una magnífica vista de la Piazza della Signoria, galería de arte al aire libre.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7422F32B-7A3B-4C3F-9217-0DA62005ADE9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8130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CC790BA-1501-477A-A19A-86571A9E463F}" type="slidenum">
              <a:rPr lang="en-US" altLang="zh-CN" smtClean="0"/>
              <a:pPr/>
              <a:t>32</a:t>
            </a:fld>
            <a:endParaRPr lang="en-US" altLang="zh-CN" smtClean="0"/>
          </a:p>
        </p:txBody>
      </p:sp>
      <p:pic>
        <p:nvPicPr>
          <p:cNvPr id="48131" name="3 Imagen" descr="6950117598_435df41c57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3CAF72B0-13E1-4533-BD7B-26FAA46EBA69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4915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E994AA-4162-4891-A352-FC6B90992354}" type="slidenum">
              <a:rPr lang="en-US" altLang="zh-CN" smtClean="0"/>
              <a:pPr/>
              <a:t>33</a:t>
            </a:fld>
            <a:endParaRPr lang="en-US" altLang="zh-CN" smtClean="0"/>
          </a:p>
        </p:txBody>
      </p:sp>
      <p:pic>
        <p:nvPicPr>
          <p:cNvPr id="49155" name="3 Imagen" descr="flor-piazza-della-signor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7"/>
          <p:cNvSpPr>
            <a:spLocks noChangeArrowheads="1"/>
          </p:cNvSpPr>
          <p:nvPr/>
        </p:nvSpPr>
        <p:spPr bwMode="auto">
          <a:xfrm>
            <a:off x="0" y="6211888"/>
            <a:ext cx="9144000" cy="646112"/>
          </a:xfrm>
          <a:prstGeom prst="rect">
            <a:avLst/>
          </a:prstGeom>
          <a:solidFill>
            <a:srgbClr val="717171">
              <a:alpha val="54901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Desde allí, Florencia se puede recorrer a pie. Todo se encuentra en un área muy reducida.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53843F60-A8FD-4062-A5E7-93C70F710A6E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017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751D4C-A5B9-4D9B-9080-765210A30075}" type="slidenum">
              <a:rPr lang="en-US" altLang="zh-CN" smtClean="0"/>
              <a:pPr/>
              <a:t>34</a:t>
            </a:fld>
            <a:endParaRPr lang="en-US" altLang="zh-CN" smtClean="0"/>
          </a:p>
        </p:txBody>
      </p:sp>
      <p:pic>
        <p:nvPicPr>
          <p:cNvPr id="50179" name="4 Imagen" descr="Santa-Maria-Nove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4929188" y="214313"/>
            <a:ext cx="4214812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Hacia el oeste, la iglesia de Santa María Novella, considerada, junto con la Santa Croce y el Duomo, uno de los símbolos más sagrados del orgullo florentino.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8DCAA1C4-F343-4F24-B6AD-CE79F13F8328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120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3C0B24-6C8E-4DB1-BFCA-6091E3F5AAD5}" type="slidenum">
              <a:rPr lang="en-US" altLang="zh-CN" smtClean="0"/>
              <a:pPr/>
              <a:t>35</a:t>
            </a:fld>
            <a:endParaRPr lang="en-US" altLang="zh-CN" smtClean="0"/>
          </a:p>
        </p:txBody>
      </p:sp>
      <p:pic>
        <p:nvPicPr>
          <p:cNvPr id="51203" name="4 Imagen" descr="santa-maria-novella-interi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5 CuadroTexto"/>
          <p:cNvSpPr txBox="1">
            <a:spLocks noChangeArrowheads="1"/>
          </p:cNvSpPr>
          <p:nvPr/>
        </p:nvSpPr>
        <p:spPr bwMode="auto">
          <a:xfrm>
            <a:off x="0" y="571500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Interior de Santa María Novella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4265E41-90F7-4113-8AA9-253F619DF47B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2226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577C375-4130-4B8F-A4C2-DC8F6A49668C}" type="slidenum">
              <a:rPr lang="en-US" altLang="zh-CN" smtClean="0"/>
              <a:pPr/>
              <a:t>36</a:t>
            </a:fld>
            <a:endParaRPr lang="en-US" altLang="zh-CN" smtClean="0"/>
          </a:p>
        </p:txBody>
      </p:sp>
      <p:pic>
        <p:nvPicPr>
          <p:cNvPr id="52227" name="3 Imagen" descr="Museo_di_santa_maria_novella,_cappellone_degli_spagnoli,_affreschi_di_andrea_di_bonaiuto_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7C0D5A7C-D868-45B4-8162-D32C8E118017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325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AAA907-3EA1-496F-B9E0-4408EAA710CE}" type="slidenum">
              <a:rPr lang="en-US" altLang="zh-CN" smtClean="0"/>
              <a:pPr/>
              <a:t>37</a:t>
            </a:fld>
            <a:endParaRPr lang="en-US" altLang="zh-CN" smtClean="0"/>
          </a:p>
        </p:txBody>
      </p:sp>
      <p:pic>
        <p:nvPicPr>
          <p:cNvPr id="53251" name="4 Imagen" descr="Facciata_di_san_Marco_(2007)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Rectangle 5"/>
          <p:cNvSpPr>
            <a:spLocks noChangeArrowheads="1"/>
          </p:cNvSpPr>
          <p:nvPr/>
        </p:nvSpPr>
        <p:spPr bwMode="auto">
          <a:xfrm>
            <a:off x="0" y="5942013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Hacia el norte, el convento de San Marco y la Piazza di San Marco, llena de jóvenes estudiantes de la Academia de Bellas Artes y de turistas esperando para entrar a la célebre galería, donde está expuesto el David, de Miguel Ángel. </a:t>
            </a: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5477872-9235-4AF5-A90F-B091DCD30076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427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FC112B-F4AB-48AF-9254-8816A22B1B6D}" type="slidenum">
              <a:rPr lang="en-US" altLang="zh-CN" smtClean="0"/>
              <a:pPr/>
              <a:t>38</a:t>
            </a:fld>
            <a:endParaRPr lang="en-US" altLang="zh-CN" smtClean="0"/>
          </a:p>
        </p:txBody>
      </p:sp>
      <p:pic>
        <p:nvPicPr>
          <p:cNvPr id="54275" name="5 Imagen" descr="David-di-Michelangelo-Galleria-dellAccademia-Firenze-Italia.-Author-Clayton-Tang.-Licensed-under-the-Creative-Commons-Attribution-Share-Alik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6F34F54-BAD0-48B2-A2ED-B63AC0E3F0C1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5298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30BA02-F053-4C86-99F4-2C5BE591239E}" type="slidenum">
              <a:rPr lang="en-US" altLang="zh-CN" smtClean="0"/>
              <a:pPr/>
              <a:t>39</a:t>
            </a:fld>
            <a:endParaRPr lang="en-US" altLang="zh-CN" smtClean="0"/>
          </a:p>
        </p:txBody>
      </p:sp>
      <p:pic>
        <p:nvPicPr>
          <p:cNvPr id="55299" name="4 Imagen" descr="Florence-Basilica-San-Lorenz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5"/>
          <p:cNvSpPr>
            <a:spLocks noChangeArrowheads="1"/>
          </p:cNvSpPr>
          <p:nvPr/>
        </p:nvSpPr>
        <p:spPr bwMode="auto">
          <a:xfrm>
            <a:off x="0" y="6078538"/>
            <a:ext cx="9144000" cy="641350"/>
          </a:xfrm>
          <a:prstGeom prst="rect">
            <a:avLst/>
          </a:prstGeom>
          <a:solidFill>
            <a:srgbClr val="4D4D4D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La iglesia de San Lorenzo, fundada en el siglo </a:t>
            </a:r>
            <a:r>
              <a:rPr lang="es-ES" sz="1400" b="1">
                <a:solidFill>
                  <a:schemeClr val="bg1"/>
                </a:solidFill>
              </a:rPr>
              <a:t>IV</a:t>
            </a:r>
            <a:r>
              <a:rPr lang="es-ES" b="1">
                <a:solidFill>
                  <a:schemeClr val="bg1"/>
                </a:solidFill>
              </a:rPr>
              <a:t>, y el Palazzo Medici Riccardi, que fue casa familiar de los Medici y sede de su imperio bancario…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F94F99B5-D190-4767-AD49-609C5B8F9BC7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632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60FFE4D-4F68-4794-9D65-E14F53082F2E}" type="slidenum">
              <a:rPr lang="en-US" altLang="zh-CN" smtClean="0"/>
              <a:pPr/>
              <a:t>40</a:t>
            </a:fld>
            <a:endParaRPr lang="en-US" altLang="zh-CN" smtClean="0"/>
          </a:p>
        </p:txBody>
      </p:sp>
      <p:sp>
        <p:nvSpPr>
          <p:cNvPr id="56323" name="Rectangle 5"/>
          <p:cNvSpPr>
            <a:spLocks noChangeArrowheads="1"/>
          </p:cNvSpPr>
          <p:nvPr/>
        </p:nvSpPr>
        <p:spPr bwMode="auto">
          <a:xfrm>
            <a:off x="0" y="403225"/>
            <a:ext cx="9144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La Santa Croce, magnífica iglesia franciscana, alberga las tumbas de florentinos célebres (Miguel Ángel y Galileo, entre otros) y la genial luminosidad y pureza de los colores de los frescos de Giotto y sus discípulos.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6324" name="4 Imagen" descr="Basilica_di_san_lorenzo_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5 CuadroTexto"/>
          <p:cNvSpPr txBox="1">
            <a:spLocks noChangeArrowheads="1"/>
          </p:cNvSpPr>
          <p:nvPr/>
        </p:nvSpPr>
        <p:spPr bwMode="auto">
          <a:xfrm>
            <a:off x="285750" y="214313"/>
            <a:ext cx="157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San Lorenzo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FBC74B1-9CBB-4F08-AEED-A85B16E7844C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734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867C21-E08B-48AF-B568-F815589674F8}" type="slidenum">
              <a:rPr lang="en-US" altLang="zh-CN" smtClean="0"/>
              <a:pPr/>
              <a:t>41</a:t>
            </a:fld>
            <a:endParaRPr lang="en-US" altLang="zh-CN" smtClean="0"/>
          </a:p>
        </p:txBody>
      </p:sp>
      <p:pic>
        <p:nvPicPr>
          <p:cNvPr id="57347" name="5 Imagen" descr="aASoM5xSB7qQUzY7TPswNzYP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16 CuadroTexto"/>
          <p:cNvSpPr txBox="1">
            <a:spLocks noChangeArrowheads="1"/>
          </p:cNvSpPr>
          <p:nvPr/>
        </p:nvSpPr>
        <p:spPr bwMode="auto">
          <a:xfrm>
            <a:off x="4786313" y="214313"/>
            <a:ext cx="4357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Palacio Medici. Fachada y capilla</a:t>
            </a:r>
          </a:p>
        </p:txBody>
      </p:sp>
      <p:pic>
        <p:nvPicPr>
          <p:cNvPr id="57349" name="17 Imagen" descr="00chape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3" y="777875"/>
            <a:ext cx="4357687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5878FD55-13CC-41B8-8BDA-973D8601CD74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83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ED92FB-6230-451A-A290-81B6F6680F02}" type="slidenum">
              <a:rPr lang="en-US" altLang="zh-CN" smtClean="0"/>
              <a:pPr/>
              <a:t>42</a:t>
            </a:fld>
            <a:endParaRPr lang="en-US" altLang="zh-CN" smtClean="0"/>
          </a:p>
        </p:txBody>
      </p:sp>
      <p:pic>
        <p:nvPicPr>
          <p:cNvPr id="58371" name="Picture 4" descr="01B87EB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0" y="109538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Florencia es tan bella que aturde los sentidos. Iglesia de San Miniato</a:t>
            </a:r>
            <a:r>
              <a:rPr lang="en-US" altLang="zh-CN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93E58D0A-8942-4905-9C9B-30A8331705BD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5939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176679-4081-4339-99AE-1DD474D55FB0}" type="slidenum">
              <a:rPr lang="en-US" altLang="zh-CN" smtClean="0"/>
              <a:pPr/>
              <a:t>43</a:t>
            </a:fld>
            <a:endParaRPr lang="en-US" altLang="zh-CN" smtClean="0"/>
          </a:p>
        </p:txBody>
      </p:sp>
      <p:pic>
        <p:nvPicPr>
          <p:cNvPr id="59395" name="3 Imagen" descr="home-museo-casa-di-dan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0" y="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/>
              <a:t>La Casa de Dante dedicada a la vida y obra del artista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DCC1897-6F46-44A2-B459-E5C7085ED680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6041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8C325F-444B-44F8-A379-BD7C7E04C7DE}" type="slidenum">
              <a:rPr lang="en-US" altLang="zh-CN" smtClean="0"/>
              <a:pPr/>
              <a:t>44</a:t>
            </a:fld>
            <a:endParaRPr lang="en-US" altLang="zh-CN" smtClean="0"/>
          </a:p>
        </p:txBody>
      </p:sp>
      <p:pic>
        <p:nvPicPr>
          <p:cNvPr id="60419" name="6 Imagen" descr="maxresdefault.jpg"/>
          <p:cNvPicPr>
            <a:picLocks noChangeAspect="1"/>
          </p:cNvPicPr>
          <p:nvPr/>
        </p:nvPicPr>
        <p:blipFill>
          <a:blip r:embed="rId2"/>
          <a:srcRect l="-15"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0" name="5 Rectángulo"/>
          <p:cNvSpPr>
            <a:spLocks noChangeArrowheads="1"/>
          </p:cNvSpPr>
          <p:nvPr/>
        </p:nvSpPr>
        <p:spPr bwMode="auto">
          <a:xfrm>
            <a:off x="4572000" y="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El Bargello, la antigua prisión, donde se exponen esculturas de Miguel Ángel y Donatello, entre otros.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7FAEC92F-1AB7-47F7-A44F-03CEB2E20C72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6144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4472B2-133D-486D-94CC-BB03355D29FE}" type="slidenum">
              <a:rPr lang="en-US" altLang="zh-CN" smtClean="0"/>
              <a:pPr/>
              <a:t>45</a:t>
            </a:fld>
            <a:endParaRPr lang="en-US" altLang="zh-CN" smtClean="0"/>
          </a:p>
        </p:txBody>
      </p:sp>
      <p:pic>
        <p:nvPicPr>
          <p:cNvPr id="61443" name="3 Imagen" descr="museo-bargello-interi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5 CuadroTexto"/>
          <p:cNvSpPr txBox="1">
            <a:spLocks noChangeArrowheads="1"/>
          </p:cNvSpPr>
          <p:nvPr/>
        </p:nvSpPr>
        <p:spPr bwMode="auto">
          <a:xfrm>
            <a:off x="1071563" y="0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El Bargello. Interior</a:t>
            </a:r>
          </a:p>
        </p:txBody>
      </p:sp>
    </p:spTree>
  </p:cSld>
  <p:clrMapOvr>
    <a:masterClrMapping/>
  </p:clrMapOvr>
  <p:transition spd="med" advTm="12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858377D5-AA4B-49A8-A934-E84C312BBADA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6246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0682CD1-2E36-404D-A418-AE9F4CA21DA2}" type="slidenum">
              <a:rPr lang="en-US" altLang="zh-CN" smtClean="0"/>
              <a:pPr/>
              <a:t>46</a:t>
            </a:fld>
            <a:endParaRPr lang="en-US" altLang="zh-CN" smtClean="0"/>
          </a:p>
        </p:txBody>
      </p:sp>
      <p:sp>
        <p:nvSpPr>
          <p:cNvPr id="62467" name="Rectangle 5"/>
          <p:cNvSpPr>
            <a:spLocks noChangeArrowheads="1"/>
          </p:cNvSpPr>
          <p:nvPr/>
        </p:nvSpPr>
        <p:spPr bwMode="auto">
          <a:xfrm>
            <a:off x="0" y="621506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A mitad del puente se tiene una de las vistas más hermosas… </a:t>
            </a:r>
            <a:endParaRPr lang="en-US" altLang="zh-CN">
              <a:solidFill>
                <a:schemeClr val="bg1"/>
              </a:solidFill>
            </a:endParaRPr>
          </a:p>
        </p:txBody>
      </p:sp>
      <p:pic>
        <p:nvPicPr>
          <p:cNvPr id="62468" name="5 Imagen" descr="cate-vis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9" name="6 CuadroTexto"/>
          <p:cNvSpPr txBox="1">
            <a:spLocks noChangeArrowheads="1"/>
          </p:cNvSpPr>
          <p:nvPr/>
        </p:nvSpPr>
        <p:spPr bwMode="auto">
          <a:xfrm>
            <a:off x="0" y="1428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/>
              <a:t>Panorámica del palacio Pitti, del arquitecto Brunelleschi, con los jardines de Boboli, la gran zona verde florentina. 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795338" y="30163"/>
            <a:ext cx="7948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solidFill>
                  <a:schemeClr val="bg1"/>
                </a:solidFill>
              </a:rPr>
              <a:t>    CERCA DE SANTA CROCE, POR EJEMPLO, ALLE MOSSACE ES UNA MINÚSCULA Y EXCEPCIONAL TRATTORIA: LOS </a:t>
            </a:r>
            <a:r>
              <a:rPr lang="es-ES" sz="1200" b="1" i="1">
                <a:solidFill>
                  <a:schemeClr val="bg1"/>
                </a:solidFill>
              </a:rPr>
              <a:t>SPAGHETTI ALLE VONGOLE </a:t>
            </a:r>
            <a:r>
              <a:rPr lang="es-ES" sz="1200" b="1">
                <a:solidFill>
                  <a:schemeClr val="bg1"/>
                </a:solidFill>
              </a:rPr>
              <a:t>Y LA </a:t>
            </a:r>
            <a:r>
              <a:rPr lang="es-ES" sz="1200" b="1" i="1">
                <a:solidFill>
                  <a:schemeClr val="bg1"/>
                </a:solidFill>
              </a:rPr>
              <a:t>LASAGNA AL FORNO</a:t>
            </a:r>
            <a:r>
              <a:rPr lang="es-ES" sz="1200" b="1">
                <a:solidFill>
                  <a:schemeClr val="bg1"/>
                </a:solidFill>
              </a:rPr>
              <a:t> NO TIENEN COMPARACIÓN.</a:t>
            </a:r>
          </a:p>
        </p:txBody>
      </p:sp>
      <p:pic>
        <p:nvPicPr>
          <p:cNvPr id="63490" name="4 Imagen" descr="a_gtres_a00697343_009-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54B7ACB1-A886-4ABB-AB0A-2D53E6A626DA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64514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197C09-3D9E-4163-9D21-5D8A7ECA9BF9}" type="slidenum">
              <a:rPr lang="en-US" altLang="zh-CN" smtClean="0"/>
              <a:pPr/>
              <a:t>48</a:t>
            </a:fld>
            <a:endParaRPr lang="en-US" altLang="zh-CN" smtClean="0"/>
          </a:p>
        </p:txBody>
      </p:sp>
      <p:pic>
        <p:nvPicPr>
          <p:cNvPr id="64515" name="4 Imagen" descr="2713341392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41275" y="6399213"/>
            <a:ext cx="9304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solidFill>
                  <a:schemeClr val="bg1"/>
                </a:solidFill>
              </a:rPr>
              <a:t>      AFUERA, EL SOL CREA FIGURAS SOBRE EL MÁRMOL DE LA FACHADA Y EL PRESENTE VUELVE A LA MANERA FLORENTINA, CON LOS JÓVENES ESTUDIANTES DE BELLAS ARTES QUE DESPLIEGAN SUS OBRAS SOBRE EL SUELO</a:t>
            </a:r>
            <a:r>
              <a:rPr lang="en-US" altLang="zh-CN" sz="1200"/>
              <a:t> </a:t>
            </a:r>
          </a:p>
        </p:txBody>
      </p:sp>
      <p:pic>
        <p:nvPicPr>
          <p:cNvPr id="65538" name="3 Imagen" descr="jardines-boboli-de-florenc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1 Marcador de fecha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F2800483-C66B-4DB9-80E0-AEFD655FC1C0}" type="datetime9">
              <a:rPr lang="es-MX" smtClean="0"/>
              <a:pPr/>
              <a:t>24/02/2018 10:05:23 a.m.</a:t>
            </a:fld>
            <a:endParaRPr lang="en-US" altLang="zh-CN" smtClean="0"/>
          </a:p>
        </p:txBody>
      </p:sp>
      <p:sp>
        <p:nvSpPr>
          <p:cNvPr id="66562" name="2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39BEAE3-E370-4B23-998C-69F3CC8C5E9B}" type="slidenum">
              <a:rPr lang="en-US" altLang="zh-CN" smtClean="0"/>
              <a:pPr/>
              <a:t>50</a:t>
            </a:fld>
            <a:endParaRPr lang="en-US" altLang="zh-CN" smtClean="0"/>
          </a:p>
        </p:txBody>
      </p:sp>
      <p:pic>
        <p:nvPicPr>
          <p:cNvPr id="66563" name="3 Imagen" descr="giardino_bobol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4" name="Text Box 5"/>
          <p:cNvSpPr txBox="1">
            <a:spLocks noChangeArrowheads="1"/>
          </p:cNvSpPr>
          <p:nvPr/>
        </p:nvSpPr>
        <p:spPr bwMode="auto">
          <a:xfrm>
            <a:off x="0" y="5842000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TW" sz="6000">
                <a:solidFill>
                  <a:schemeClr val="bg1"/>
                </a:solidFill>
                <a:latin typeface="Colonna MT"/>
                <a:ea typeface="PMingLiU" pitchFamily="18" charset="-120"/>
              </a:rPr>
              <a:t>Fin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RENCIA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FLORENCIA</Template>
  <TotalTime>0</TotalTime>
  <Words>961</Words>
  <Application>Microsoft Office PowerPoint</Application>
  <PresentationFormat>Presentación en pantalla (4:3)</PresentationFormat>
  <Paragraphs>134</Paragraphs>
  <Slides>51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FLORENCIA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2018-02-24T09:05:07Z</dcterms:created>
  <dcterms:modified xsi:type="dcterms:W3CDTF">2018-02-24T09:06:07Z</dcterms:modified>
</cp:coreProperties>
</file>