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57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AF16405-4BEE-449D-9A6A-82CF7482562F}" type="datetimeFigureOut">
              <a:rPr lang="es-ES"/>
              <a:pPr>
                <a:defRPr/>
              </a:pPr>
              <a:t>04/07/2016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DE47AA-973A-47A4-BBEF-C46FE7A5D476}"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674D9A6-972F-4BB3-A515-F4FDC5BECC80}" type="datetimeFigureOut">
              <a:rPr lang="es-ES"/>
              <a:pPr>
                <a:defRPr/>
              </a:pPr>
              <a:t>04/07/2016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42160D7-818C-435E-A563-917BAA6A38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A48C38A-63C8-4DCB-B3DC-8AD5E6632BE8}" type="datetimeFigureOut">
              <a:rPr lang="es-ES"/>
              <a:pPr>
                <a:defRPr/>
              </a:pPr>
              <a:t>04/07/2016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4327485-FE06-4869-A4E8-4C60CCAEB13E}"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5D9D783-F1D2-409D-8FD3-38285E5080CF}" type="datetimeFigureOut">
              <a:rPr lang="es-ES"/>
              <a:pPr>
                <a:defRPr/>
              </a:pPr>
              <a:t>04/07/2016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EF3E4D6-C429-48A5-BD97-CDAF414FB776}"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83EE9A7-5D30-4E13-8D30-0DB0AA569EC8}" type="datetimeFigureOut">
              <a:rPr lang="es-ES"/>
              <a:pPr>
                <a:defRPr/>
              </a:pPr>
              <a:t>04/07/2016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36720C1-5271-4393-966E-A66244833A66}"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7067AA1-307E-46A7-B895-80818093A5D1}" type="datetimeFigureOut">
              <a:rPr lang="es-ES"/>
              <a:pPr>
                <a:defRPr/>
              </a:pPr>
              <a:t>04/07/2016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16ACB48-11AB-4357-AF51-6CB969AAB222}"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CD9A240-B02E-4A1D-9580-86EDE4F7EA43}" type="datetimeFigureOut">
              <a:rPr lang="es-ES"/>
              <a:pPr>
                <a:defRPr/>
              </a:pPr>
              <a:t>04/07/2016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1A021E6-81E9-470D-9403-31B180215E80}"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33AEA88-EF21-42E9-AF93-7DE809CFDE46}" type="datetimeFigureOut">
              <a:rPr lang="es-ES"/>
              <a:pPr>
                <a:defRPr/>
              </a:pPr>
              <a:t>04/07/2016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544FDBD-600B-4E5B-BB93-F328CDE2575D}"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D1B618E-10A9-4902-ABB0-54FCA34A61BB}" type="datetimeFigureOut">
              <a:rPr lang="es-ES"/>
              <a:pPr>
                <a:defRPr/>
              </a:pPr>
              <a:t>04/07/2016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5A47A48-42D6-47CD-8ADE-8D81FF57D2AE}"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73E997D-01A2-4D07-A4A8-924B33BF0395}" type="datetimeFigureOut">
              <a:rPr lang="es-ES"/>
              <a:pPr>
                <a:defRPr/>
              </a:pPr>
              <a:t>04/07/2016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5BC0ED8-FF1B-457F-BF40-5134C84239CD}"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88972E0-92EC-44F9-8B57-5BDF4D8C94AB}" type="datetimeFigureOut">
              <a:rPr lang="es-ES"/>
              <a:pPr>
                <a:defRPr/>
              </a:pPr>
              <a:t>04/07/2016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88E77D7-37D7-4DA5-9FFB-4F9BFCB97712}"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A9B8399-EFEB-4F1C-A9E7-5745C8F19584}" type="datetimeFigureOut">
              <a:rPr lang="es-ES"/>
              <a:pPr>
                <a:defRPr/>
              </a:pPr>
              <a:t>04/07/2016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73A4E53-3493-4557-A678-E8491D0DDA7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a:srcRect/>
          <a:stretch>
            <a:fillRect/>
          </a:stretch>
        </p:blipFill>
        <p:spPr bwMode="auto">
          <a:xfrm>
            <a:off x="323850" y="333375"/>
            <a:ext cx="8496300" cy="6264275"/>
          </a:xfrm>
          <a:prstGeom prst="rect">
            <a:avLst/>
          </a:prstGeom>
          <a:noFill/>
          <a:ln w="57150">
            <a:solidFill>
              <a:srgbClr val="FFFF00"/>
            </a:solidFill>
            <a:miter lim="800000"/>
            <a:headEnd/>
            <a:tailEnd/>
          </a:ln>
        </p:spPr>
      </p:pic>
      <p:sp>
        <p:nvSpPr>
          <p:cNvPr id="5" name="4 Rectángulo"/>
          <p:cNvSpPr/>
          <p:nvPr/>
        </p:nvSpPr>
        <p:spPr>
          <a:xfrm>
            <a:off x="467545" y="764704"/>
            <a:ext cx="4176464" cy="2585323"/>
          </a:xfrm>
          <a:prstGeom prst="rect">
            <a:avLst/>
          </a:prstGeom>
          <a:noFill/>
        </p:spPr>
        <p:txBody>
          <a:bodyPr>
            <a:spAutoFit/>
          </a:bodyPr>
          <a:lstStyle/>
          <a:p>
            <a:pPr algn="ctr" fontAlgn="auto">
              <a:spcBef>
                <a:spcPts val="0"/>
              </a:spcBef>
              <a:spcAft>
                <a:spcPts val="0"/>
              </a:spcAft>
              <a:defRPr/>
            </a:pPr>
            <a:r>
              <a:rPr lang="es-E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latin typeface="+mn-lt"/>
                <a:cs typeface="+mn-cs"/>
              </a:rPr>
              <a:t>EXTRAÑOS LUGARES</a:t>
            </a:r>
            <a: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
            </a:r>
            <a:b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br>
            <a:endPar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endParaRPr>
          </a:p>
        </p:txBody>
      </p:sp>
    </p:spTree>
  </p:cSld>
  <p:clrMapOvr>
    <a:masterClrMapping/>
  </p:clrMapOvr>
  <p:transition>
    <p:sndAc>
      <p:stSnd loop="1">
        <p:snd r:embed="rId2" name="Strangers in the night.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sp>
        <p:nvSpPr>
          <p:cNvPr id="307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989138"/>
            <a:ext cx="7993062" cy="2800350"/>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Glen </a:t>
            </a:r>
            <a:r>
              <a:rPr lang="es-ES" sz="3200" b="1" dirty="0" err="1">
                <a:solidFill>
                  <a:schemeClr val="bg1"/>
                </a:solidFill>
                <a:effectLst>
                  <a:outerShdw blurRad="38100" dist="38100" dir="2700000" algn="tl">
                    <a:srgbClr val="000000">
                      <a:alpha val="43137"/>
                    </a:srgbClr>
                  </a:outerShdw>
                </a:effectLst>
                <a:latin typeface="+mn-lt"/>
                <a:cs typeface="+mn-cs"/>
              </a:rPr>
              <a:t>Brittle</a:t>
            </a:r>
            <a:r>
              <a:rPr lang="es-ES" sz="3200" b="1" dirty="0">
                <a:solidFill>
                  <a:schemeClr val="bg1"/>
                </a:solidFill>
                <a:effectLst>
                  <a:outerShdw blurRad="38100" dist="38100" dir="2700000" algn="tl">
                    <a:srgbClr val="000000">
                      <a:alpha val="43137"/>
                    </a:srgbClr>
                  </a:outerShdw>
                </a:effectLst>
                <a:latin typeface="+mn-lt"/>
                <a:cs typeface="+mn-cs"/>
              </a:rPr>
              <a:t>.- Escocia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 gran valle en el sur de la isla de </a:t>
            </a:r>
            <a:r>
              <a:rPr lang="es-ES" sz="2400" b="1" dirty="0" err="1">
                <a:solidFill>
                  <a:schemeClr val="bg1"/>
                </a:solidFill>
                <a:effectLst>
                  <a:outerShdw blurRad="38100" dist="38100" dir="2700000" algn="tl">
                    <a:srgbClr val="000000">
                      <a:alpha val="43137"/>
                    </a:srgbClr>
                  </a:outerShdw>
                </a:effectLst>
                <a:latin typeface="+mn-lt"/>
                <a:cs typeface="+mn-cs"/>
              </a:rPr>
              <a:t>Skye</a:t>
            </a:r>
            <a:r>
              <a:rPr lang="es-ES" sz="2400" b="1" dirty="0">
                <a:solidFill>
                  <a:schemeClr val="bg1"/>
                </a:solidFill>
                <a:effectLst>
                  <a:outerShdw blurRad="38100" dist="38100" dir="2700000" algn="tl">
                    <a:srgbClr val="000000">
                      <a:alpha val="43137"/>
                    </a:srgbClr>
                  </a:outerShdw>
                </a:effectLst>
                <a:latin typeface="+mn-lt"/>
                <a:cs typeface="+mn-cs"/>
              </a:rPr>
              <a:t>. Las maravillosas laderas lila sobre el río están cubiertas de espesos bosques llenos de plantas y animales raros y, quién sabe… tal vez incluso los duendes y las hadas han encontrado su refugio en este místico lugar.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sp>
        <p:nvSpPr>
          <p:cNvPr id="512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341438"/>
            <a:ext cx="7921625" cy="4276725"/>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Hidden</a:t>
            </a:r>
            <a:r>
              <a:rPr lang="es-ES" sz="3200" b="1" dirty="0">
                <a:solidFill>
                  <a:schemeClr val="bg1"/>
                </a:solidFill>
                <a:effectLst>
                  <a:outerShdw blurRad="38100" dist="38100" dir="2700000" algn="tl">
                    <a:srgbClr val="000000">
                      <a:alpha val="43137"/>
                    </a:srgbClr>
                  </a:outerShdw>
                </a:effectLst>
                <a:latin typeface="+mn-lt"/>
                <a:cs typeface="+mn-cs"/>
              </a:rPr>
              <a:t> Beach en las Islas Marieta.- México</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Las Islas Marieta son un archipiélagos formado como resultado de la actividad volcánica. Esta maravilla de la naturaleza posee su ecosistema marino único. La playa es un verdadero paraíso para los aficionados al buceo. La diversidad de la flora y de la fauna vírgenes, en combinación con el agua transparente como el cristal, hacen que la experiencia sea inolvidable. Ballenas jorobadas, tortugas marinas y delfines son sólo algunos de los animales que se pueden ver allí.</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0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sp>
        <p:nvSpPr>
          <p:cNvPr id="717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540125"/>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Monte Roraima.- América del Sur</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roca que se eleva sobre las nubes es la montaña más alta de la cadena </a:t>
            </a:r>
            <a:r>
              <a:rPr lang="es-ES" sz="2400" b="1" dirty="0" err="1">
                <a:solidFill>
                  <a:schemeClr val="bg1"/>
                </a:solidFill>
                <a:effectLst>
                  <a:outerShdw blurRad="38100" dist="38100" dir="2700000" algn="tl">
                    <a:srgbClr val="000000">
                      <a:alpha val="43137"/>
                    </a:srgbClr>
                  </a:outerShdw>
                </a:effectLst>
                <a:latin typeface="+mn-lt"/>
                <a:cs typeface="+mn-cs"/>
              </a:rPr>
              <a:t>Pakaraima</a:t>
            </a:r>
            <a:r>
              <a:rPr lang="es-ES" sz="2400" b="1" dirty="0">
                <a:solidFill>
                  <a:schemeClr val="bg1"/>
                </a:solidFill>
                <a:effectLst>
                  <a:outerShdw blurRad="38100" dist="38100" dir="2700000" algn="tl">
                    <a:srgbClr val="000000">
                      <a:alpha val="43137"/>
                    </a:srgbClr>
                  </a:outerShdw>
                </a:effectLst>
                <a:latin typeface="+mn-lt"/>
                <a:cs typeface="+mn-cs"/>
              </a:rPr>
              <a:t>. En ella se encuentra el punto de triple frontera de Venezuela, Brasil y Guyana. Las montañas de la zona se consideran las formaciones geológicas más antiguas de la Tierra, con casi dos millones de años. El punto más alto de la montaña, en Venezuela, es </a:t>
            </a:r>
            <a:r>
              <a:rPr lang="es-ES" sz="2400" b="1" dirty="0" err="1">
                <a:solidFill>
                  <a:schemeClr val="bg1"/>
                </a:solidFill>
                <a:effectLst>
                  <a:outerShdw blurRad="38100" dist="38100" dir="2700000" algn="tl">
                    <a:srgbClr val="000000">
                      <a:alpha val="43137"/>
                    </a:srgbClr>
                  </a:outerShdw>
                </a:effectLst>
                <a:latin typeface="+mn-lt"/>
                <a:cs typeface="+mn-cs"/>
              </a:rPr>
              <a:t>Maverick</a:t>
            </a:r>
            <a:r>
              <a:rPr lang="es-ES" sz="2400" b="1" dirty="0">
                <a:solidFill>
                  <a:schemeClr val="bg1"/>
                </a:solidFill>
                <a:effectLst>
                  <a:outerShdw blurRad="38100" dist="38100" dir="2700000" algn="tl">
                    <a:srgbClr val="000000">
                      <a:alpha val="43137"/>
                    </a:srgbClr>
                  </a:outerShdw>
                </a:effectLst>
                <a:latin typeface="+mn-lt"/>
                <a:cs typeface="+mn-cs"/>
              </a:rPr>
              <a:t> Rock, de 2.810 m de altura.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sp>
        <p:nvSpPr>
          <p:cNvPr id="921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196975"/>
            <a:ext cx="7921625" cy="4646613"/>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Caño Cristales.- Colombia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Se le conoce también como "el río de los cinco colores" o "el río que se escapó del paraíso". Durante gran parte del año, Caño Cristales es similar a cualquier otro río, pero durante un breve período anual estalla en flor y se convierte en una vibrante explosión de colores. Entre las estaciones húmeda y seca, cuando el nivel de agua es el adecuado, una planta única llamada </a:t>
            </a:r>
            <a:r>
              <a:rPr lang="es-ES" sz="2400" b="1" dirty="0" err="1">
                <a:solidFill>
                  <a:schemeClr val="bg1"/>
                </a:solidFill>
                <a:effectLst>
                  <a:outerShdw blurRad="38100" dist="38100" dir="2700000" algn="tl">
                    <a:srgbClr val="000000">
                      <a:alpha val="43137"/>
                    </a:srgbClr>
                  </a:outerShdw>
                </a:effectLst>
                <a:latin typeface="+mn-lt"/>
                <a:cs typeface="+mn-cs"/>
              </a:rPr>
              <a:t>macarenia</a:t>
            </a:r>
            <a:r>
              <a:rPr lang="es-ES" sz="2400" b="1" dirty="0">
                <a:solidFill>
                  <a:schemeClr val="bg1"/>
                </a:solidFill>
                <a:effectLst>
                  <a:outerShdw blurRad="38100" dist="38100" dir="2700000" algn="tl">
                    <a:srgbClr val="000000">
                      <a:alpha val="43137"/>
                    </a:srgbClr>
                  </a:outerShdw>
                </a:effectLst>
                <a:latin typeface="+mn-lt"/>
                <a:cs typeface="+mn-cs"/>
              </a:rPr>
              <a:t> convierte el río en una corriente de color rojo rubí brillante, que contrasta con los parches de arena amarilla y verde, el agua azul y los innumerables tonos de las flores.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4.jpg"/>
          <p:cNvPicPr>
            <a:picLocks noGrp="1" noChangeAspect="1"/>
          </p:cNvPicPr>
          <p:nvPr>
            <p:ph idx="1"/>
          </p:nvPr>
        </p:nvPicPr>
        <p:blipFill>
          <a:blip r:embed="rId2"/>
          <a:srcRect/>
          <a:stretch>
            <a:fillRect/>
          </a:stretch>
        </p:blipFill>
        <p:spPr>
          <a:xfrm>
            <a:off x="2051050" y="0"/>
            <a:ext cx="5148263" cy="686435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sp>
        <p:nvSpPr>
          <p:cNvPr id="1126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flipH="1">
            <a:off x="657225" y="1484313"/>
            <a:ext cx="7875588" cy="3910012"/>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Cueva de hielo de </a:t>
            </a:r>
            <a:r>
              <a:rPr lang="es-ES" sz="3200" b="1" dirty="0" err="1">
                <a:solidFill>
                  <a:schemeClr val="bg1"/>
                </a:solidFill>
                <a:effectLst>
                  <a:outerShdw blurRad="38100" dist="38100" dir="2700000" algn="tl">
                    <a:srgbClr val="000000">
                      <a:alpha val="43137"/>
                    </a:srgbClr>
                  </a:outerShdw>
                </a:effectLst>
                <a:latin typeface="+mn-lt"/>
                <a:cs typeface="+mn-cs"/>
              </a:rPr>
              <a:t>Skaftafell</a:t>
            </a:r>
            <a:r>
              <a:rPr lang="es-ES" sz="3200" b="1" dirty="0">
                <a:solidFill>
                  <a:schemeClr val="bg1"/>
                </a:solidFill>
                <a:effectLst>
                  <a:outerShdw blurRad="38100" dist="38100" dir="2700000" algn="tl">
                    <a:srgbClr val="000000">
                      <a:alpha val="43137"/>
                    </a:srgbClr>
                  </a:outerShdw>
                </a:effectLst>
                <a:latin typeface="+mn-lt"/>
                <a:cs typeface="+mn-cs"/>
              </a:rPr>
              <a:t>.- Islandia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cueva apareció como resultado de los movimientos de un glaciar. La lluvia y el agua derretida en la superficie forman arroyuelos que se cuelan por las grietas del glaciar. Luego se solidifican formando cuevas de hielo de paredes y techos intrincados. Debido al constante movimiento del glaciar se puede </a:t>
            </a:r>
            <a:r>
              <a:rPr lang="es-ES" sz="2400" b="1" dirty="0" err="1">
                <a:solidFill>
                  <a:schemeClr val="bg1"/>
                </a:solidFill>
                <a:effectLst>
                  <a:outerShdw blurRad="38100" dist="38100" dir="2700000" algn="tl">
                    <a:srgbClr val="000000">
                      <a:alpha val="43137"/>
                    </a:srgbClr>
                  </a:outerShdw>
                </a:effectLst>
                <a:latin typeface="+mn-lt"/>
                <a:cs typeface="+mn-cs"/>
              </a:rPr>
              <a:t>oir</a:t>
            </a:r>
            <a:r>
              <a:rPr lang="es-ES" sz="2400" b="1" dirty="0">
                <a:solidFill>
                  <a:schemeClr val="bg1"/>
                </a:solidFill>
                <a:effectLst>
                  <a:outerShdw blurRad="38100" dist="38100" dir="2700000" algn="tl">
                    <a:srgbClr val="000000">
                      <a:alpha val="43137"/>
                    </a:srgbClr>
                  </a:outerShdw>
                </a:effectLst>
                <a:latin typeface="+mn-lt"/>
                <a:cs typeface="+mn-cs"/>
              </a:rPr>
              <a:t> un sonido crujiente dentro de la cueva. Las grietas permiten la entrada de luz natural indirecta que ilumina el juego misterioso de las burbujas de hielo.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5.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sp>
        <p:nvSpPr>
          <p:cNvPr id="1331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3170238"/>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Valle de </a:t>
            </a:r>
            <a:r>
              <a:rPr lang="es-ES" sz="3200" b="1" dirty="0" err="1">
                <a:solidFill>
                  <a:schemeClr val="bg1"/>
                </a:solidFill>
                <a:effectLst>
                  <a:outerShdw blurRad="38100" dist="38100" dir="2700000" algn="tl">
                    <a:srgbClr val="000000">
                      <a:alpha val="43137"/>
                    </a:srgbClr>
                  </a:outerShdw>
                </a:effectLst>
                <a:latin typeface="+mn-lt"/>
                <a:cs typeface="+mn-cs"/>
              </a:rPr>
              <a:t>Jiuzhaigou</a:t>
            </a:r>
            <a:r>
              <a:rPr lang="es-ES" sz="3200" b="1" dirty="0">
                <a:solidFill>
                  <a:schemeClr val="bg1"/>
                </a:solidFill>
                <a:effectLst>
                  <a:outerShdw blurRad="38100" dist="38100" dir="2700000" algn="tl">
                    <a:srgbClr val="000000">
                      <a:alpha val="43137"/>
                    </a:srgbClr>
                  </a:outerShdw>
                </a:effectLst>
                <a:latin typeface="+mn-lt"/>
                <a:cs typeface="+mn-cs"/>
              </a:rPr>
              <a:t>.- China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 laguna de cinco colores es una de las más pequeñas de este valle, pero la más impresionante. A pesar de su poca profundidad, tiene un paisaje submarino de colorido asombroso con un agua limpia y transparente. Según la leyenda, la diosa </a:t>
            </a:r>
            <a:r>
              <a:rPr lang="es-ES" sz="2400" b="1" dirty="0" err="1">
                <a:solidFill>
                  <a:schemeClr val="bg1"/>
                </a:solidFill>
                <a:effectLst>
                  <a:outerShdw blurRad="38100" dist="38100" dir="2700000" algn="tl">
                    <a:srgbClr val="000000">
                      <a:alpha val="43137"/>
                    </a:srgbClr>
                  </a:outerShdw>
                </a:effectLst>
                <a:latin typeface="+mn-lt"/>
                <a:cs typeface="+mn-cs"/>
              </a:rPr>
              <a:t>Semo</a:t>
            </a:r>
            <a:r>
              <a:rPr lang="es-ES" sz="2400" b="1" dirty="0">
                <a:solidFill>
                  <a:schemeClr val="bg1"/>
                </a:solidFill>
                <a:effectLst>
                  <a:outerShdw blurRad="38100" dist="38100" dir="2700000" algn="tl">
                    <a:srgbClr val="000000">
                      <a:alpha val="43137"/>
                    </a:srgbClr>
                  </a:outerShdw>
                </a:effectLst>
                <a:latin typeface="+mn-lt"/>
                <a:cs typeface="+mn-cs"/>
              </a:rPr>
              <a:t> utiliza esta laguna para lavar su cabello y el dios </a:t>
            </a:r>
            <a:r>
              <a:rPr lang="es-ES" sz="2400" b="1" dirty="0" err="1">
                <a:solidFill>
                  <a:schemeClr val="bg1"/>
                </a:solidFill>
                <a:effectLst>
                  <a:outerShdw blurRad="38100" dist="38100" dir="2700000" algn="tl">
                    <a:srgbClr val="000000">
                      <a:alpha val="43137"/>
                    </a:srgbClr>
                  </a:outerShdw>
                </a:effectLst>
                <a:latin typeface="+mn-lt"/>
                <a:cs typeface="+mn-cs"/>
              </a:rPr>
              <a:t>Dage</a:t>
            </a:r>
            <a:r>
              <a:rPr lang="es-ES" sz="2400" b="1" dirty="0">
                <a:solidFill>
                  <a:schemeClr val="bg1"/>
                </a:solidFill>
                <a:effectLst>
                  <a:outerShdw blurRad="38100" dist="38100" dir="2700000" algn="tl">
                    <a:srgbClr val="000000">
                      <a:alpha val="43137"/>
                    </a:srgbClr>
                  </a:outerShdw>
                </a:effectLst>
                <a:latin typeface="+mn-lt"/>
                <a:cs typeface="+mn-cs"/>
              </a:rPr>
              <a:t> le trae agua limpia todos los días.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6.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sp>
        <p:nvSpPr>
          <p:cNvPr id="1536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El Túnel del Amor.- Ucrania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Una vía férrea abandonada, situada a 350 </a:t>
            </a:r>
            <a:r>
              <a:rPr lang="es-ES" sz="2400" b="1" dirty="0" err="1">
                <a:solidFill>
                  <a:schemeClr val="bg1"/>
                </a:solidFill>
                <a:effectLst>
                  <a:outerShdw blurRad="38100" dist="38100" dir="2700000" algn="tl">
                    <a:srgbClr val="000000">
                      <a:alpha val="43137"/>
                    </a:srgbClr>
                  </a:outerShdw>
                </a:effectLst>
                <a:latin typeface="+mn-lt"/>
                <a:cs typeface="+mn-cs"/>
              </a:rPr>
              <a:t>kilometros</a:t>
            </a:r>
            <a:r>
              <a:rPr lang="es-ES" sz="2400" b="1" dirty="0">
                <a:solidFill>
                  <a:schemeClr val="bg1"/>
                </a:solidFill>
                <a:effectLst>
                  <a:outerShdw blurRad="38100" dist="38100" dir="2700000" algn="tl">
                    <a:srgbClr val="000000">
                      <a:alpha val="43137"/>
                    </a:srgbClr>
                  </a:outerShdw>
                </a:effectLst>
                <a:latin typeface="+mn-lt"/>
                <a:cs typeface="+mn-cs"/>
              </a:rPr>
              <a:t> de Kiev, se ha transformado en un lugar especialmente romántico frecuentado por muchas parejas. El paraje es verdaderamente hermoso en primavera, cuando los árboles que crecen a ambos lados de las vías forman un túnel sobre ellas, que se extiende a lo largo de tres kilómetros.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07.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sp>
        <p:nvSpPr>
          <p:cNvPr id="1741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125538"/>
            <a:ext cx="7993062" cy="4646612"/>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El Géiser </a:t>
            </a:r>
            <a:r>
              <a:rPr lang="es-ES" sz="3200" b="1" dirty="0" err="1">
                <a:solidFill>
                  <a:schemeClr val="bg1"/>
                </a:solidFill>
                <a:effectLst>
                  <a:outerShdw blurRad="38100" dist="38100" dir="2700000" algn="tl">
                    <a:srgbClr val="000000">
                      <a:alpha val="43137"/>
                    </a:srgbClr>
                  </a:outerShdw>
                </a:effectLst>
                <a:latin typeface="+mn-lt"/>
                <a:cs typeface="+mn-cs"/>
              </a:rPr>
              <a:t>Fly</a:t>
            </a:r>
            <a:r>
              <a:rPr lang="es-ES" sz="3200" b="1" dirty="0">
                <a:solidFill>
                  <a:schemeClr val="bg1"/>
                </a:solidFill>
                <a:effectLst>
                  <a:outerShdw blurRad="38100" dist="38100" dir="2700000" algn="tl">
                    <a:srgbClr val="000000">
                      <a:alpha val="43137"/>
                    </a:srgbClr>
                  </a:outerShdw>
                </a:effectLst>
                <a:latin typeface="+mn-lt"/>
                <a:cs typeface="+mn-cs"/>
              </a:rPr>
              <a:t>.- Nevada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Se encuentra en el territorio de un rancho privado lo que hace difícil el acceso. Una alta valla y una puerta cerrada con clavos guardan al géiser de los turistas. Hay que decir también que el géiser no es un fenómeno completamente natural. Fue creado por casualidad durante la perforación de un pozo que se utilizó durante décadas para obtener agua caliente  de origen geotérmico. Cuando el pozo se clausuró, el agua encontró un punto débil y empezó a surgir sobre la superficie. Los minerales disueltos actuaron como un escultor y aún lo siguen haciendo.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08.jpg"/>
          <p:cNvPicPr>
            <a:picLocks noGrp="1" noChangeAspect="1"/>
          </p:cNvPicPr>
          <p:nvPr>
            <p:ph idx="1"/>
          </p:nvPr>
        </p:nvPicPr>
        <p:blipFill>
          <a:blip r:embed="rId2"/>
          <a:srcRect/>
          <a:stretch>
            <a:fillRect/>
          </a:stretch>
        </p:blipFill>
        <p:spPr>
          <a:xfrm>
            <a:off x="2051050" y="-6350"/>
            <a:ext cx="5148263" cy="686435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sp>
        <p:nvSpPr>
          <p:cNvPr id="1945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2800350"/>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Pamukkale</a:t>
            </a:r>
            <a:r>
              <a:rPr lang="es-ES" sz="3200" b="1" dirty="0">
                <a:solidFill>
                  <a:schemeClr val="bg1"/>
                </a:solidFill>
                <a:effectLst>
                  <a:outerShdw blurRad="38100" dist="38100" dir="2700000" algn="tl">
                    <a:srgbClr val="000000">
                      <a:alpha val="43137"/>
                    </a:srgbClr>
                  </a:outerShdw>
                </a:effectLst>
                <a:latin typeface="+mn-lt"/>
                <a:cs typeface="+mn-cs"/>
              </a:rPr>
              <a:t>.- Turquía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Pamukkale</a:t>
            </a:r>
            <a:r>
              <a:rPr lang="es-ES" sz="2400" b="1" dirty="0">
                <a:solidFill>
                  <a:schemeClr val="bg1"/>
                </a:solidFill>
                <a:effectLst>
                  <a:outerShdw blurRad="38100" dist="38100" dir="2700000" algn="tl">
                    <a:srgbClr val="000000">
                      <a:alpha val="43137"/>
                    </a:srgbClr>
                  </a:outerShdw>
                </a:effectLst>
                <a:latin typeface="+mn-lt"/>
                <a:cs typeface="+mn-cs"/>
              </a:rPr>
              <a:t> se puede traducir como "el castillo de algodón". Es una atracción turística natural en la provincia de Denizli, en el sudoeste de Turquía. Las blancas terrazas de </a:t>
            </a:r>
            <a:r>
              <a:rPr lang="es-ES" sz="2400" b="1" dirty="0" err="1">
                <a:solidFill>
                  <a:schemeClr val="bg1"/>
                </a:solidFill>
                <a:effectLst>
                  <a:outerShdw blurRad="38100" dist="38100" dir="2700000" algn="tl">
                    <a:srgbClr val="000000">
                      <a:alpha val="43137"/>
                    </a:srgbClr>
                  </a:outerShdw>
                </a:effectLst>
                <a:latin typeface="+mn-lt"/>
                <a:cs typeface="+mn-cs"/>
              </a:rPr>
              <a:t>Pamukkale</a:t>
            </a:r>
            <a:r>
              <a:rPr lang="es-ES" sz="2400" b="1" dirty="0">
                <a:solidFill>
                  <a:schemeClr val="bg1"/>
                </a:solidFill>
                <a:effectLst>
                  <a:outerShdw blurRad="38100" dist="38100" dir="2700000" algn="tl">
                    <a:srgbClr val="000000">
                      <a:alpha val="43137"/>
                    </a:srgbClr>
                  </a:outerShdw>
                </a:effectLst>
                <a:latin typeface="+mn-lt"/>
                <a:cs typeface="+mn-cs"/>
              </a:rPr>
              <a:t> son de </a:t>
            </a:r>
            <a:r>
              <a:rPr lang="es-ES" sz="2400" b="1" dirty="0" err="1">
                <a:solidFill>
                  <a:schemeClr val="bg1"/>
                </a:solidFill>
                <a:effectLst>
                  <a:outerShdw blurRad="38100" dist="38100" dir="2700000" algn="tl">
                    <a:srgbClr val="000000">
                      <a:alpha val="43137"/>
                    </a:srgbClr>
                  </a:outerShdw>
                </a:effectLst>
                <a:latin typeface="+mn-lt"/>
                <a:cs typeface="+mn-cs"/>
              </a:rPr>
              <a:t>travertino</a:t>
            </a:r>
            <a:r>
              <a:rPr lang="es-ES" sz="2400" b="1" dirty="0">
                <a:solidFill>
                  <a:schemeClr val="bg1"/>
                </a:solidFill>
                <a:effectLst>
                  <a:outerShdw blurRad="38100" dist="38100" dir="2700000" algn="tl">
                    <a:srgbClr val="000000">
                      <a:alpha val="43137"/>
                    </a:srgbClr>
                  </a:outerShdw>
                </a:effectLst>
                <a:latin typeface="+mn-lt"/>
                <a:cs typeface="+mn-cs"/>
              </a:rPr>
              <a:t>, una roca sedimentaria depositada por el agua que fluye de los manantiales de agua caliente.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09.jpg"/>
          <p:cNvPicPr>
            <a:picLocks noGrp="1" noChangeAspect="1"/>
          </p:cNvPicPr>
          <p:nvPr>
            <p:ph idx="1"/>
          </p:nvPr>
        </p:nvPicPr>
        <p:blipFill>
          <a:blip r:embed="rId2"/>
          <a:srcRect/>
          <a:stretch>
            <a:fillRect/>
          </a:stretch>
        </p:blipFill>
        <p:spPr>
          <a:xfrm>
            <a:off x="2051050" y="0"/>
            <a:ext cx="51435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sp>
        <p:nvSpPr>
          <p:cNvPr id="2150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84213" y="1773238"/>
            <a:ext cx="7848600" cy="3170237"/>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The</a:t>
            </a:r>
            <a:r>
              <a:rPr lang="es-ES" sz="3200" b="1" dirty="0">
                <a:solidFill>
                  <a:schemeClr val="bg1"/>
                </a:solidFill>
                <a:effectLst>
                  <a:outerShdw blurRad="38100" dist="38100" dir="2700000" algn="tl">
                    <a:srgbClr val="000000">
                      <a:alpha val="43137"/>
                    </a:srgbClr>
                  </a:outerShdw>
                </a:effectLst>
                <a:latin typeface="+mn-lt"/>
                <a:cs typeface="+mn-cs"/>
              </a:rPr>
              <a:t> Wave.- Arizona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una formación de roca arenisca situada cerca de la frontera entre Arizona y Utah. Los turistas y fotógrafos de todo el mundo se sienten atraídos por sus colores y sus formas onduladas. Los valles en forma de U de la ola son el resultado de la erosión de la roca durante el período Jurásico.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10.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sp>
        <p:nvSpPr>
          <p:cNvPr id="2355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2133600"/>
            <a:ext cx="7921625" cy="2430463"/>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Angkor</a:t>
            </a:r>
            <a:r>
              <a:rPr lang="es-ES" sz="3200" b="1" dirty="0">
                <a:solidFill>
                  <a:schemeClr val="bg1"/>
                </a:solidFill>
                <a:effectLst>
                  <a:outerShdw blurRad="38100" dist="38100" dir="2700000" algn="tl">
                    <a:srgbClr val="000000">
                      <a:alpha val="43137"/>
                    </a:srgbClr>
                  </a:outerShdw>
                </a:effectLst>
                <a:latin typeface="+mn-lt"/>
                <a:cs typeface="+mn-cs"/>
              </a:rPr>
              <a:t>.- Camboya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 un enorme complejo de templos del siglo XII y constituye un lugar de gran interés histórico y cultural. Los edificios son magníficos, pero además los árboles que los rodean parecen un escenario de "El Señor de los Anillos".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11.jpg"/>
          <p:cNvPicPr>
            <a:picLocks noGrp="1" noChangeAspect="1"/>
          </p:cNvPicPr>
          <p:nvPr>
            <p:ph idx="1"/>
          </p:nvPr>
        </p:nvPicPr>
        <p:blipFill>
          <a:blip r:embed="rId2"/>
          <a:srcRect/>
          <a:stretch>
            <a:fillRect/>
          </a:stretch>
        </p:blipFill>
        <p:spPr>
          <a:xfrm>
            <a:off x="2051050" y="-6350"/>
            <a:ext cx="5148263" cy="686435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sp>
        <p:nvSpPr>
          <p:cNvPr id="2560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21625"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Olas congeladas.- Antártida</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Estas olas parecen un decorado de la película "La Edad de Hielo" de dibujos animados. Es como si se hubiesen congelado repentinamente por voluntad de la Reina de las Nieves. De hecho, las olas son el resultado de la fusión, no congelación, que creó los picos apuntando hacia abajo o simples carámbanos.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1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sp>
        <p:nvSpPr>
          <p:cNvPr id="2765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fontAlgn="auto">
              <a:spcBef>
                <a:spcPts val="0"/>
              </a:spcBef>
              <a:spcAft>
                <a:spcPts val="0"/>
              </a:spcAft>
              <a:defRPr/>
            </a:pPr>
            <a:r>
              <a:rPr lang="es-ES" sz="3200" b="1" dirty="0" err="1">
                <a:solidFill>
                  <a:schemeClr val="bg1"/>
                </a:solidFill>
                <a:effectLst>
                  <a:outerShdw blurRad="38100" dist="38100" dir="2700000" algn="tl">
                    <a:srgbClr val="000000">
                      <a:alpha val="43137"/>
                    </a:srgbClr>
                  </a:outerShdw>
                </a:effectLst>
                <a:latin typeface="+mn-lt"/>
                <a:cs typeface="+mn-cs"/>
              </a:rPr>
              <a:t>Derweze</a:t>
            </a:r>
            <a:r>
              <a:rPr lang="es-ES" sz="3200" b="1" dirty="0">
                <a:solidFill>
                  <a:schemeClr val="bg1"/>
                </a:solidFill>
                <a:effectLst>
                  <a:outerShdw blurRad="38100" dist="38100" dir="2700000" algn="tl">
                    <a:srgbClr val="000000">
                      <a:alpha val="43137"/>
                    </a:srgbClr>
                  </a:outerShdw>
                </a:effectLst>
                <a:latin typeface="+mn-lt"/>
                <a:cs typeface="+mn-cs"/>
              </a:rPr>
              <a:t>.- Turkmenistán</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Esta atracción aterradora se encuentra en el desierto de </a:t>
            </a:r>
            <a:r>
              <a:rPr lang="es-ES" sz="2400" b="1" dirty="0" err="1">
                <a:solidFill>
                  <a:schemeClr val="bg1"/>
                </a:solidFill>
                <a:effectLst>
                  <a:outerShdw blurRad="38100" dist="38100" dir="2700000" algn="tl">
                    <a:srgbClr val="000000">
                      <a:alpha val="43137"/>
                    </a:srgbClr>
                  </a:outerShdw>
                </a:effectLst>
                <a:latin typeface="+mn-lt"/>
                <a:cs typeface="+mn-cs"/>
              </a:rPr>
              <a:t>Karakum</a:t>
            </a:r>
            <a:r>
              <a:rPr lang="es-ES" sz="2400" b="1" dirty="0">
                <a:solidFill>
                  <a:schemeClr val="bg1"/>
                </a:solidFill>
                <a:effectLst>
                  <a:outerShdw blurRad="38100" dist="38100" dir="2700000" algn="tl">
                    <a:srgbClr val="000000">
                      <a:alpha val="43137"/>
                    </a:srgbClr>
                  </a:outerShdw>
                </a:effectLst>
                <a:latin typeface="+mn-lt"/>
                <a:cs typeface="+mn-cs"/>
              </a:rPr>
              <a:t>, unos 260 Km al norte de </a:t>
            </a:r>
            <a:r>
              <a:rPr lang="es-ES" sz="2400" b="1" dirty="0" err="1">
                <a:solidFill>
                  <a:schemeClr val="bg1"/>
                </a:solidFill>
                <a:effectLst>
                  <a:outerShdw blurRad="38100" dist="38100" dir="2700000" algn="tl">
                    <a:srgbClr val="000000">
                      <a:alpha val="43137"/>
                    </a:srgbClr>
                  </a:outerShdw>
                </a:effectLst>
                <a:latin typeface="+mn-lt"/>
                <a:cs typeface="+mn-cs"/>
              </a:rPr>
              <a:t>Ashgabat</a:t>
            </a:r>
            <a:r>
              <a:rPr lang="es-ES" sz="2400" b="1" dirty="0">
                <a:solidFill>
                  <a:schemeClr val="bg1"/>
                </a:solidFill>
                <a:effectLst>
                  <a:outerShdw blurRad="38100" dist="38100" dir="2700000" algn="tl">
                    <a:srgbClr val="000000">
                      <a:alpha val="43137"/>
                    </a:srgbClr>
                  </a:outerShdw>
                </a:effectLst>
                <a:latin typeface="+mn-lt"/>
                <a:cs typeface="+mn-cs"/>
              </a:rPr>
              <a:t>. La zona de </a:t>
            </a:r>
            <a:r>
              <a:rPr lang="es-ES" sz="2400" b="1" dirty="0" err="1">
                <a:solidFill>
                  <a:schemeClr val="bg1"/>
                </a:solidFill>
                <a:effectLst>
                  <a:outerShdw blurRad="38100" dist="38100" dir="2700000" algn="tl">
                    <a:srgbClr val="000000">
                      <a:alpha val="43137"/>
                    </a:srgbClr>
                  </a:outerShdw>
                </a:effectLst>
                <a:latin typeface="+mn-lt"/>
                <a:cs typeface="+mn-cs"/>
              </a:rPr>
              <a:t>Derweze</a:t>
            </a:r>
            <a:r>
              <a:rPr lang="es-ES" sz="2400" b="1" dirty="0">
                <a:solidFill>
                  <a:schemeClr val="bg1"/>
                </a:solidFill>
                <a:effectLst>
                  <a:outerShdw blurRad="38100" dist="38100" dir="2700000" algn="tl">
                    <a:srgbClr val="000000">
                      <a:alpha val="43137"/>
                    </a:srgbClr>
                  </a:outerShdw>
                </a:effectLst>
                <a:latin typeface="+mn-lt"/>
                <a:cs typeface="+mn-cs"/>
              </a:rPr>
              <a:t> es rica en gas natural. Los geólogos soviéticos alcanzaron una cueva llena de gas durante unos trabajos de  perforación, el suelo colapsó y se creó un agujero enorme. Se decidió quemar el gas y hoy sigue ardiendo.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1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sp>
        <p:nvSpPr>
          <p:cNvPr id="2969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fontAlgn="auto">
              <a:spcBef>
                <a:spcPts val="0"/>
              </a:spcBef>
              <a:spcAft>
                <a:spcPts val="0"/>
              </a:spcAft>
              <a:defRPr/>
            </a:pPr>
            <a:r>
              <a:rPr lang="es-ES" sz="3200" b="1" dirty="0">
                <a:solidFill>
                  <a:schemeClr val="bg1"/>
                </a:solidFill>
                <a:effectLst>
                  <a:outerShdw blurRad="38100" dist="38100" dir="2700000" algn="tl">
                    <a:srgbClr val="000000">
                      <a:alpha val="43137"/>
                    </a:srgbClr>
                  </a:outerShdw>
                </a:effectLst>
                <a:latin typeface="+mn-lt"/>
                <a:cs typeface="+mn-cs"/>
              </a:rPr>
              <a:t>Lago </a:t>
            </a:r>
            <a:r>
              <a:rPr lang="es-ES" sz="3200" b="1" dirty="0" err="1">
                <a:solidFill>
                  <a:schemeClr val="bg1"/>
                </a:solidFill>
                <a:effectLst>
                  <a:outerShdw blurRad="38100" dist="38100" dir="2700000" algn="tl">
                    <a:srgbClr val="000000">
                      <a:alpha val="43137"/>
                    </a:srgbClr>
                  </a:outerShdw>
                </a:effectLst>
                <a:latin typeface="+mn-lt"/>
                <a:cs typeface="+mn-cs"/>
              </a:rPr>
              <a:t>Retba</a:t>
            </a:r>
            <a:r>
              <a:rPr lang="es-ES" sz="3200" b="1" dirty="0">
                <a:solidFill>
                  <a:schemeClr val="bg1"/>
                </a:solidFill>
                <a:effectLst>
                  <a:outerShdw blurRad="38100" dist="38100" dir="2700000" algn="tl">
                    <a:srgbClr val="000000">
                      <a:alpha val="43137"/>
                    </a:srgbClr>
                  </a:outerShdw>
                </a:effectLst>
                <a:latin typeface="+mn-lt"/>
                <a:cs typeface="+mn-cs"/>
              </a:rPr>
              <a:t>.- Senegal</a:t>
            </a: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El lago </a:t>
            </a:r>
            <a:r>
              <a:rPr lang="es-ES" sz="2400" b="1" dirty="0" err="1">
                <a:solidFill>
                  <a:schemeClr val="bg1"/>
                </a:solidFill>
                <a:effectLst>
                  <a:outerShdw blurRad="38100" dist="38100" dir="2700000" algn="tl">
                    <a:srgbClr val="000000">
                      <a:alpha val="43137"/>
                    </a:srgbClr>
                  </a:outerShdw>
                </a:effectLst>
                <a:latin typeface="+mn-lt"/>
                <a:cs typeface="+mn-cs"/>
              </a:rPr>
              <a:t>Retba</a:t>
            </a:r>
            <a:r>
              <a:rPr lang="es-ES" sz="2400" b="1" dirty="0">
                <a:solidFill>
                  <a:schemeClr val="bg1"/>
                </a:solidFill>
                <a:effectLst>
                  <a:outerShdw blurRad="38100" dist="38100" dir="2700000" algn="tl">
                    <a:srgbClr val="000000">
                      <a:alpha val="43137"/>
                    </a:srgbClr>
                  </a:outerShdw>
                </a:effectLst>
                <a:latin typeface="+mn-lt"/>
                <a:cs typeface="+mn-cs"/>
              </a:rPr>
              <a:t> o Lac Rose está situado al norte de la península de </a:t>
            </a:r>
            <a:r>
              <a:rPr lang="es-ES" sz="2400" b="1" dirty="0" err="1">
                <a:solidFill>
                  <a:schemeClr val="bg1"/>
                </a:solidFill>
                <a:effectLst>
                  <a:outerShdw blurRad="38100" dist="38100" dir="2700000" algn="tl">
                    <a:srgbClr val="000000">
                      <a:alpha val="43137"/>
                    </a:srgbClr>
                  </a:outerShdw>
                </a:effectLst>
                <a:latin typeface="+mn-lt"/>
                <a:cs typeface="+mn-cs"/>
              </a:rPr>
              <a:t>Cap</a:t>
            </a:r>
            <a:r>
              <a:rPr lang="es-ES" sz="2400" b="1" dirty="0">
                <a:solidFill>
                  <a:schemeClr val="bg1"/>
                </a:solidFill>
                <a:effectLst>
                  <a:outerShdw blurRad="38100" dist="38100" dir="2700000" algn="tl">
                    <a:srgbClr val="000000">
                      <a:alpha val="43137"/>
                    </a:srgbClr>
                  </a:outerShdw>
                </a:effectLst>
                <a:latin typeface="+mn-lt"/>
                <a:cs typeface="+mn-cs"/>
              </a:rPr>
              <a:t> </a:t>
            </a:r>
            <a:r>
              <a:rPr lang="es-ES" sz="2400" b="1" dirty="0" err="1">
                <a:solidFill>
                  <a:schemeClr val="bg1"/>
                </a:solidFill>
                <a:effectLst>
                  <a:outerShdw blurRad="38100" dist="38100" dir="2700000" algn="tl">
                    <a:srgbClr val="000000">
                      <a:alpha val="43137"/>
                    </a:srgbClr>
                  </a:outerShdw>
                </a:effectLst>
                <a:latin typeface="+mn-lt"/>
                <a:cs typeface="+mn-cs"/>
              </a:rPr>
              <a:t>Vert</a:t>
            </a:r>
            <a:r>
              <a:rPr lang="es-ES" sz="2400" b="1" dirty="0">
                <a:solidFill>
                  <a:schemeClr val="bg1"/>
                </a:solidFill>
                <a:effectLst>
                  <a:outerShdw blurRad="38100" dist="38100" dir="2700000" algn="tl">
                    <a:srgbClr val="000000">
                      <a:alpha val="43137"/>
                    </a:srgbClr>
                  </a:outerShdw>
                </a:effectLst>
                <a:latin typeface="+mn-lt"/>
                <a:cs typeface="+mn-cs"/>
              </a:rPr>
              <a:t>, en Senegal. Debe su nombre al alga </a:t>
            </a:r>
            <a:r>
              <a:rPr lang="es-ES" sz="2400" b="1" i="1" dirty="0" err="1">
                <a:solidFill>
                  <a:schemeClr val="bg1"/>
                </a:solidFill>
                <a:effectLst>
                  <a:outerShdw blurRad="38100" dist="38100" dir="2700000" algn="tl">
                    <a:srgbClr val="000000">
                      <a:alpha val="43137"/>
                    </a:srgbClr>
                  </a:outerShdw>
                </a:effectLst>
                <a:latin typeface="+mn-lt"/>
                <a:cs typeface="+mn-cs"/>
              </a:rPr>
              <a:t>dunaliella</a:t>
            </a:r>
            <a:r>
              <a:rPr lang="es-ES" sz="2400" b="1" i="1" dirty="0">
                <a:solidFill>
                  <a:schemeClr val="bg1"/>
                </a:solidFill>
                <a:effectLst>
                  <a:outerShdw blurRad="38100" dist="38100" dir="2700000" algn="tl">
                    <a:srgbClr val="000000">
                      <a:alpha val="43137"/>
                    </a:srgbClr>
                  </a:outerShdw>
                </a:effectLst>
                <a:latin typeface="+mn-lt"/>
                <a:cs typeface="+mn-cs"/>
              </a:rPr>
              <a:t> </a:t>
            </a:r>
            <a:r>
              <a:rPr lang="es-ES" sz="2400" b="1" dirty="0">
                <a:solidFill>
                  <a:schemeClr val="bg1"/>
                </a:solidFill>
                <a:effectLst>
                  <a:outerShdw blurRad="38100" dist="38100" dir="2700000" algn="tl">
                    <a:srgbClr val="000000">
                      <a:alpha val="43137"/>
                    </a:srgbClr>
                  </a:outerShdw>
                </a:effectLst>
                <a:latin typeface="+mn-lt"/>
                <a:cs typeface="+mn-cs"/>
              </a:rPr>
              <a:t>que hace que el agua parezca un batido de fresa. Este color rosa es claramente visible en la estación seca. El lago también es famoso por su alto contenido de sal, que le proporciona características similares a las del Mar Muerto.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14.jpg"/>
          <p:cNvPicPr>
            <a:picLocks noGrp="1" noChangeAspect="1"/>
          </p:cNvPicPr>
          <p:nvPr>
            <p:ph idx="1"/>
          </p:nvPr>
        </p:nvPicPr>
        <p:blipFill>
          <a:blip r:embed="rId2"/>
          <a:srcRect/>
          <a:stretch>
            <a:fillRect/>
          </a:stretch>
        </p:blipFill>
        <p:spPr>
          <a:xfrm>
            <a:off x="1692275" y="0"/>
            <a:ext cx="5795963" cy="6872288"/>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sp>
        <p:nvSpPr>
          <p:cNvPr id="3174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341438"/>
            <a:ext cx="7993062" cy="4276725"/>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Salar de Uyuni.- Bolivia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la salina más grande del mundo con una superficie de 10.582 </a:t>
            </a:r>
            <a:r>
              <a:rPr lang="es-ES" sz="2400" b="1" dirty="0" err="1">
                <a:solidFill>
                  <a:schemeClr val="bg1"/>
                </a:solidFill>
                <a:effectLst>
                  <a:outerShdw blurRad="38100" dist="38100" dir="2700000" algn="tl">
                    <a:srgbClr val="000000">
                      <a:alpha val="43137"/>
                    </a:srgbClr>
                  </a:outerShdw>
                </a:effectLst>
                <a:latin typeface="+mn-lt"/>
              </a:rPr>
              <a:t>kilometros</a:t>
            </a:r>
            <a:r>
              <a:rPr lang="es-ES" sz="2400" b="1" dirty="0">
                <a:solidFill>
                  <a:schemeClr val="bg1"/>
                </a:solidFill>
                <a:effectLst>
                  <a:outerShdw blurRad="38100" dist="38100" dir="2700000" algn="tl">
                    <a:srgbClr val="000000">
                      <a:alpha val="43137"/>
                    </a:srgbClr>
                  </a:outerShdw>
                </a:effectLst>
                <a:latin typeface="+mn-lt"/>
              </a:rPr>
              <a:t> cuadrados. Es el resultado de transformaciones sufridas por varios lagos prehistóricos y su superficie está cubierta por una costra completamente llana de pocos metros de sal, que varía menos de un metro por toda la zona. El cielo sobre el salar siempre está despejado y ello, unido a ser totalmente llano, lo convierte en un reflectante perfecto para la calibración de los altímetros de los satélites.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15.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sp>
        <p:nvSpPr>
          <p:cNvPr id="3379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484313"/>
            <a:ext cx="7848600" cy="3910012"/>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Manantial Grand </a:t>
            </a:r>
            <a:r>
              <a:rPr lang="es-ES" sz="3200" b="1" dirty="0" err="1">
                <a:solidFill>
                  <a:schemeClr val="bg1"/>
                </a:solidFill>
                <a:effectLst>
                  <a:outerShdw blurRad="38100" dist="38100" dir="2700000" algn="tl">
                    <a:srgbClr val="000000">
                      <a:alpha val="43137"/>
                    </a:srgbClr>
                  </a:outerShdw>
                </a:effectLst>
                <a:latin typeface="+mn-lt"/>
              </a:rPr>
              <a:t>Prismati</a:t>
            </a:r>
            <a:r>
              <a:rPr lang="es-ES" sz="3200" b="1" dirty="0">
                <a:solidFill>
                  <a:schemeClr val="bg1"/>
                </a:solidFill>
                <a:effectLst>
                  <a:outerShdw blurRad="38100" dist="38100" dir="2700000" algn="tl">
                    <a:srgbClr val="000000">
                      <a:alpha val="43137"/>
                    </a:srgbClr>
                  </a:outerShdw>
                </a:effectLst>
                <a:latin typeface="+mn-lt"/>
              </a:rPr>
              <a:t>.- Wyoming</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el más grande de los Estados Unidos y el tercero del mundo. El tinte increíble de sus orillas se debe a unas bacterias pigmentadas que forman alfombras  alrededor del agua. Las temperaturas estacionales y los niveles de clorofila y </a:t>
            </a:r>
            <a:r>
              <a:rPr lang="es-ES" sz="2400" b="1" dirty="0" err="1">
                <a:solidFill>
                  <a:schemeClr val="bg1"/>
                </a:solidFill>
                <a:effectLst>
                  <a:outerShdw blurRad="38100" dist="38100" dir="2700000" algn="tl">
                    <a:srgbClr val="000000">
                      <a:alpha val="43137"/>
                    </a:srgbClr>
                  </a:outerShdw>
                </a:effectLst>
                <a:latin typeface="+mn-lt"/>
              </a:rPr>
              <a:t>carotenoides</a:t>
            </a:r>
            <a:r>
              <a:rPr lang="es-ES" sz="2400" b="1" dirty="0">
                <a:solidFill>
                  <a:schemeClr val="bg1"/>
                </a:solidFill>
                <a:effectLst>
                  <a:outerShdw blurRad="38100" dist="38100" dir="2700000" algn="tl">
                    <a:srgbClr val="000000">
                      <a:alpha val="43137"/>
                    </a:srgbClr>
                  </a:outerShdw>
                </a:effectLst>
                <a:latin typeface="+mn-lt"/>
              </a:rPr>
              <a:t> influyen en gran medida en el color de la bacteria. Las alfombras no se forman en el centro del manantial porque el agua está demasiado caliente. El calor procede del subsuelo volcánico del parque Yellowstone.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16.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sp>
        <p:nvSpPr>
          <p:cNvPr id="3584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557338"/>
            <a:ext cx="7993062" cy="3538537"/>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Estructura </a:t>
            </a:r>
            <a:r>
              <a:rPr lang="es-ES" sz="3200" b="1" dirty="0" err="1">
                <a:solidFill>
                  <a:schemeClr val="bg1"/>
                </a:solidFill>
                <a:effectLst>
                  <a:outerShdw blurRad="38100" dist="38100" dir="2700000" algn="tl">
                    <a:srgbClr val="000000">
                      <a:alpha val="43137"/>
                    </a:srgbClr>
                  </a:outerShdw>
                </a:effectLst>
                <a:latin typeface="+mn-lt"/>
              </a:rPr>
              <a:t>Richat</a:t>
            </a:r>
            <a:r>
              <a:rPr lang="es-ES" sz="3200" b="1" dirty="0">
                <a:solidFill>
                  <a:schemeClr val="bg1"/>
                </a:solidFill>
                <a:effectLst>
                  <a:outerShdw blurRad="38100" dist="38100" dir="2700000" algn="tl">
                    <a:srgbClr val="000000">
                      <a:alpha val="43137"/>
                    </a:srgbClr>
                  </a:outerShdw>
                </a:effectLst>
                <a:latin typeface="+mn-lt"/>
              </a:rPr>
              <a:t>.- Mauritania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También llamada “Ojo del Sahara”, es una estructura profundamente erosionada, de forma ligeramente elíptica y de 40 Km de diámetro. La diferente resistencia a la erosión de las capas de cuarcita ha creado unas pendientes circulares en alto relieve. El centro es una brecha silícea de unos 3 Km de diámetro. Se piensa que la estructura apareció como resultado del impacto de un asteroide.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17.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sp>
        <p:nvSpPr>
          <p:cNvPr id="3789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628775"/>
            <a:ext cx="7993062" cy="3170238"/>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Badab</a:t>
            </a:r>
            <a:r>
              <a:rPr lang="es-ES" sz="3200" b="1" dirty="0">
                <a:solidFill>
                  <a:schemeClr val="bg1"/>
                </a:solidFill>
                <a:effectLst>
                  <a:outerShdw blurRad="38100" dist="38100" dir="2700000" algn="tl">
                    <a:srgbClr val="000000">
                      <a:alpha val="43137"/>
                    </a:srgbClr>
                  </a:outerShdw>
                </a:effectLst>
                <a:latin typeface="+mn-lt"/>
              </a:rPr>
              <a:t>-e </a:t>
            </a:r>
            <a:r>
              <a:rPr lang="es-ES" sz="3200" b="1" dirty="0" err="1">
                <a:solidFill>
                  <a:schemeClr val="bg1"/>
                </a:solidFill>
                <a:effectLst>
                  <a:outerShdw blurRad="38100" dist="38100" dir="2700000" algn="tl">
                    <a:srgbClr val="000000">
                      <a:alpha val="43137"/>
                    </a:srgbClr>
                  </a:outerShdw>
                </a:effectLst>
                <a:latin typeface="+mn-lt"/>
              </a:rPr>
              <a:t>Surt</a:t>
            </a:r>
            <a:r>
              <a:rPr lang="es-ES" sz="3200" b="1" dirty="0">
                <a:solidFill>
                  <a:schemeClr val="bg1"/>
                </a:solidFill>
                <a:effectLst>
                  <a:outerShdw blurRad="38100" dist="38100" dir="2700000" algn="tl">
                    <a:srgbClr val="000000">
                      <a:alpha val="43137"/>
                    </a:srgbClr>
                  </a:outerShdw>
                </a:effectLst>
                <a:latin typeface="+mn-lt"/>
              </a:rPr>
              <a:t>.- Irán</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Estas terrazas son de </a:t>
            </a:r>
            <a:r>
              <a:rPr lang="es-ES" sz="2400" b="1" dirty="0" err="1">
                <a:solidFill>
                  <a:schemeClr val="bg1"/>
                </a:solidFill>
                <a:effectLst>
                  <a:outerShdw blurRad="38100" dist="38100" dir="2700000" algn="tl">
                    <a:srgbClr val="000000">
                      <a:alpha val="43137"/>
                    </a:srgbClr>
                  </a:outerShdw>
                </a:effectLst>
                <a:latin typeface="+mn-lt"/>
              </a:rPr>
              <a:t>travertino</a:t>
            </a:r>
            <a:r>
              <a:rPr lang="es-ES" sz="2400" b="1" dirty="0">
                <a:solidFill>
                  <a:schemeClr val="bg1"/>
                </a:solidFill>
                <a:effectLst>
                  <a:outerShdw blurRad="38100" dist="38100" dir="2700000" algn="tl">
                    <a:srgbClr val="000000">
                      <a:alpha val="43137"/>
                    </a:srgbClr>
                  </a:outerShdw>
                </a:effectLst>
                <a:latin typeface="+mn-lt"/>
              </a:rPr>
              <a:t>, una roca sedimentaria depositada por el agua que mana de dos fuentes con minerales distintos. Durante miles de años, las aguas que fluían de estos manantiales se fueron </a:t>
            </a:r>
            <a:r>
              <a:rPr lang="es-ES" sz="2400" b="1" dirty="0" err="1">
                <a:solidFill>
                  <a:schemeClr val="bg1"/>
                </a:solidFill>
                <a:effectLst>
                  <a:outerShdw blurRad="38100" dist="38100" dir="2700000" algn="tl">
                    <a:srgbClr val="000000">
                      <a:alpha val="43137"/>
                    </a:srgbClr>
                  </a:outerShdw>
                </a:effectLst>
                <a:latin typeface="+mn-lt"/>
              </a:rPr>
              <a:t>mezcando</a:t>
            </a:r>
            <a:r>
              <a:rPr lang="es-ES" sz="2400" b="1" dirty="0">
                <a:solidFill>
                  <a:schemeClr val="bg1"/>
                </a:solidFill>
                <a:effectLst>
                  <a:outerShdw blurRad="38100" dist="38100" dir="2700000" algn="tl">
                    <a:srgbClr val="000000">
                      <a:alpha val="43137"/>
                    </a:srgbClr>
                  </a:outerShdw>
                </a:effectLst>
                <a:latin typeface="+mn-lt"/>
              </a:rPr>
              <a:t> en su </a:t>
            </a:r>
            <a:r>
              <a:rPr lang="es-ES" sz="2400" b="1" dirty="0" err="1">
                <a:solidFill>
                  <a:schemeClr val="bg1"/>
                </a:solidFill>
                <a:effectLst>
                  <a:outerShdw blurRad="38100" dist="38100" dir="2700000" algn="tl">
                    <a:srgbClr val="000000">
                      <a:alpha val="43137"/>
                    </a:srgbClr>
                  </a:outerShdw>
                </a:effectLst>
                <a:latin typeface="+mn-lt"/>
              </a:rPr>
              <a:t>caida</a:t>
            </a:r>
            <a:r>
              <a:rPr lang="es-ES" sz="2400" b="1" dirty="0">
                <a:solidFill>
                  <a:schemeClr val="bg1"/>
                </a:solidFill>
                <a:effectLst>
                  <a:outerShdw blurRad="38100" dist="38100" dir="2700000" algn="tl">
                    <a:srgbClr val="000000">
                      <a:alpha val="43137"/>
                    </a:srgbClr>
                  </a:outerShdw>
                </a:effectLst>
                <a:latin typeface="+mn-lt"/>
              </a:rPr>
              <a:t>, creando una serie de piscinas de colores naranja, rojo y amarillo que ahora tienen forma de escalera.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18.jpg"/>
          <p:cNvPicPr>
            <a:picLocks noGrp="1" noChangeAspect="1"/>
          </p:cNvPicPr>
          <p:nvPr>
            <p:ph idx="1"/>
          </p:nvPr>
        </p:nvPicPr>
        <p:blipFill>
          <a:blip r:embed="rId2"/>
          <a:srcRect/>
          <a:stretch>
            <a:fillRect/>
          </a:stretch>
        </p:blipFill>
        <p:spPr>
          <a:xfrm>
            <a:off x="684213" y="-603250"/>
            <a:ext cx="7883525" cy="8142288"/>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smtClean="0"/>
          </a:p>
        </p:txBody>
      </p:sp>
      <p:sp>
        <p:nvSpPr>
          <p:cNvPr id="3993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2800350"/>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Lago Luna Creciente.- China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err="1">
                <a:solidFill>
                  <a:schemeClr val="bg1"/>
                </a:solidFill>
                <a:effectLst>
                  <a:outerShdw blurRad="38100" dist="38100" dir="2700000" algn="tl">
                    <a:srgbClr val="000000">
                      <a:alpha val="43137"/>
                    </a:srgbClr>
                  </a:outerShdw>
                </a:effectLst>
                <a:latin typeface="+mn-lt"/>
              </a:rPr>
              <a:t>Yueyaquan</a:t>
            </a:r>
            <a:r>
              <a:rPr lang="es-ES" sz="2400" b="1" dirty="0">
                <a:solidFill>
                  <a:schemeClr val="bg1"/>
                </a:solidFill>
                <a:effectLst>
                  <a:outerShdw blurRad="38100" dist="38100" dir="2700000" algn="tl">
                    <a:srgbClr val="000000">
                      <a:alpha val="43137"/>
                    </a:srgbClr>
                  </a:outerShdw>
                </a:effectLst>
                <a:latin typeface="+mn-lt"/>
              </a:rPr>
              <a:t> es un lago en forma de media luna que se encuentra al borde de un oasis situado a 6 </a:t>
            </a:r>
            <a:r>
              <a:rPr lang="es-ES" sz="2400" b="1" dirty="0" err="1">
                <a:solidFill>
                  <a:schemeClr val="bg1"/>
                </a:solidFill>
                <a:effectLst>
                  <a:outerShdw blurRad="38100" dist="38100" dir="2700000" algn="tl">
                    <a:srgbClr val="000000">
                      <a:alpha val="43137"/>
                    </a:srgbClr>
                  </a:outerShdw>
                </a:effectLst>
                <a:latin typeface="+mn-lt"/>
              </a:rPr>
              <a:t>kilometros</a:t>
            </a:r>
            <a:r>
              <a:rPr lang="es-ES" sz="2400" b="1" dirty="0">
                <a:solidFill>
                  <a:schemeClr val="bg1"/>
                </a:solidFill>
                <a:effectLst>
                  <a:outerShdw blurRad="38100" dist="38100" dir="2700000" algn="tl">
                    <a:srgbClr val="000000">
                      <a:alpha val="43137"/>
                    </a:srgbClr>
                  </a:outerShdw>
                </a:effectLst>
                <a:latin typeface="+mn-lt"/>
              </a:rPr>
              <a:t> al sur de la ciudad de </a:t>
            </a:r>
            <a:r>
              <a:rPr lang="es-ES" sz="2400" b="1" dirty="0" err="1">
                <a:solidFill>
                  <a:schemeClr val="bg1"/>
                </a:solidFill>
                <a:effectLst>
                  <a:outerShdw blurRad="38100" dist="38100" dir="2700000" algn="tl">
                    <a:srgbClr val="000000">
                      <a:alpha val="43137"/>
                    </a:srgbClr>
                  </a:outerShdw>
                </a:effectLst>
                <a:latin typeface="+mn-lt"/>
              </a:rPr>
              <a:t>Dunhuang</a:t>
            </a:r>
            <a:r>
              <a:rPr lang="es-ES" sz="2400" b="1" dirty="0">
                <a:solidFill>
                  <a:schemeClr val="bg1"/>
                </a:solidFill>
                <a:effectLst>
                  <a:outerShdw blurRad="38100" dist="38100" dir="2700000" algn="tl">
                    <a:srgbClr val="000000">
                      <a:alpha val="43137"/>
                    </a:srgbClr>
                  </a:outerShdw>
                </a:effectLst>
                <a:latin typeface="+mn-lt"/>
              </a:rPr>
              <a:t>. El lago en sí y el desierto circundante atraen a los turistas que disfrutan paseando por la zona en camellos o en vehículos 4x4.</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3 Marcador de contenido" descr="19.jpg"/>
          <p:cNvPicPr>
            <a:picLocks noGrp="1" noChangeAspect="1"/>
          </p:cNvPicPr>
          <p:nvPr>
            <p:ph idx="1"/>
          </p:nvPr>
        </p:nvPicPr>
        <p:blipFill>
          <a:blip r:embed="rId2"/>
          <a:srcRect/>
          <a:stretch>
            <a:fillRect/>
          </a:stretch>
        </p:blipFill>
        <p:spPr>
          <a:xfrm>
            <a:off x="0" y="0"/>
            <a:ext cx="9609138" cy="6858000"/>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sp>
        <p:nvSpPr>
          <p:cNvPr id="4198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557338"/>
            <a:ext cx="7993062" cy="31702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Socotra</a:t>
            </a:r>
            <a:r>
              <a:rPr lang="es-ES" sz="3200" b="1" dirty="0">
                <a:solidFill>
                  <a:schemeClr val="bg1"/>
                </a:solidFill>
                <a:effectLst>
                  <a:outerShdw blurRad="38100" dist="38100" dir="2700000" algn="tl">
                    <a:srgbClr val="000000">
                      <a:alpha val="43137"/>
                    </a:srgbClr>
                  </a:outerShdw>
                </a:effectLst>
                <a:latin typeface="+mn-lt"/>
              </a:rPr>
              <a:t>.- Yemen</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un archipiélago único en el océano Índico por la diversidad de su flora y fauna. Sus plantas exóticas son el resultado del largo aislamiento geológico de la isla, y del calor insoportable, Una de las plantas más extrañas es el árbol de "sangre de dragón", llamado así por los aborígenes a causa de su savia de color rojo.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20.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sp>
        <p:nvSpPr>
          <p:cNvPr id="44035"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00213"/>
            <a:ext cx="7993062" cy="31702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rPr>
              <a:t>Chand</a:t>
            </a:r>
            <a:r>
              <a:rPr lang="es-ES" sz="3200" b="1" dirty="0">
                <a:solidFill>
                  <a:schemeClr val="bg1"/>
                </a:solidFill>
                <a:effectLst>
                  <a:outerShdw blurRad="38100" dist="38100" dir="2700000" algn="tl">
                    <a:srgbClr val="000000">
                      <a:alpha val="43137"/>
                    </a:srgbClr>
                  </a:outerShdw>
                </a:effectLst>
              </a:rPr>
              <a:t> </a:t>
            </a:r>
            <a:r>
              <a:rPr lang="es-ES" sz="3200" b="1" dirty="0" err="1">
                <a:solidFill>
                  <a:schemeClr val="bg1"/>
                </a:solidFill>
                <a:effectLst>
                  <a:outerShdw blurRad="38100" dist="38100" dir="2700000" algn="tl">
                    <a:srgbClr val="000000">
                      <a:alpha val="43137"/>
                    </a:srgbClr>
                  </a:outerShdw>
                </a:effectLst>
              </a:rPr>
              <a:t>Baori</a:t>
            </a:r>
            <a:r>
              <a:rPr lang="es-ES" sz="3200" b="1" dirty="0">
                <a:solidFill>
                  <a:schemeClr val="bg1"/>
                </a:solidFill>
                <a:effectLst>
                  <a:outerShdw blurRad="38100" dist="38100" dir="2700000" algn="tl">
                    <a:srgbClr val="000000">
                      <a:alpha val="43137"/>
                    </a:srgbClr>
                  </a:outerShdw>
                </a:effectLst>
              </a:rPr>
              <a:t>.- </a:t>
            </a:r>
            <a:r>
              <a:rPr lang="es-ES" sz="3200" b="1" dirty="0" err="1">
                <a:solidFill>
                  <a:schemeClr val="bg1"/>
                </a:solidFill>
                <a:effectLst>
                  <a:outerShdw blurRad="38100" dist="38100" dir="2700000" algn="tl">
                    <a:srgbClr val="000000">
                      <a:alpha val="43137"/>
                    </a:srgbClr>
                  </a:outerShdw>
                </a:effectLst>
              </a:rPr>
              <a:t>Rajastán</a:t>
            </a:r>
            <a:endParaRPr lang="es-ES" sz="3200" b="1" dirty="0">
              <a:solidFill>
                <a:schemeClr val="bg1"/>
              </a:solidFill>
              <a:effectLst>
                <a:outerShdw blurRad="38100" dist="38100" dir="2700000" algn="tl">
                  <a:srgbClr val="000000">
                    <a:alpha val="43137"/>
                  </a:srgbClr>
                </a:outerShdw>
              </a:effectLst>
            </a:endParaRPr>
          </a:p>
          <a:p>
            <a:pPr algn="just">
              <a:defRPr/>
            </a:pPr>
            <a:endParaRPr lang="es-ES" sz="2400" b="1" dirty="0">
              <a:solidFill>
                <a:schemeClr val="bg1"/>
              </a:solidFill>
              <a:effectLst>
                <a:outerShdw blurRad="38100" dist="38100" dir="2700000" algn="tl">
                  <a:srgbClr val="000000">
                    <a:alpha val="43137"/>
                  </a:srgbClr>
                </a:outerShdw>
              </a:effectLst>
            </a:endParaRPr>
          </a:p>
          <a:p>
            <a:pPr algn="just">
              <a:defRPr/>
            </a:pPr>
            <a:r>
              <a:rPr lang="es-ES" sz="2400" b="1" dirty="0">
                <a:solidFill>
                  <a:schemeClr val="bg1"/>
                </a:solidFill>
                <a:effectLst>
                  <a:outerShdw blurRad="38100" dist="38100" dir="2700000" algn="tl">
                    <a:srgbClr val="000000">
                      <a:alpha val="43137"/>
                    </a:srgbClr>
                  </a:outerShdw>
                </a:effectLst>
              </a:rPr>
              <a:t>Es un famoso pozo escalonado construido en el pueblo de </a:t>
            </a:r>
            <a:r>
              <a:rPr lang="es-ES" sz="2400" b="1" dirty="0" err="1">
                <a:solidFill>
                  <a:schemeClr val="bg1"/>
                </a:solidFill>
                <a:effectLst>
                  <a:outerShdw blurRad="38100" dist="38100" dir="2700000" algn="tl">
                    <a:srgbClr val="000000">
                      <a:alpha val="43137"/>
                    </a:srgbClr>
                  </a:outerShdw>
                </a:effectLst>
              </a:rPr>
              <a:t>Abhaneri</a:t>
            </a:r>
            <a:r>
              <a:rPr lang="es-ES" sz="2400" b="1" dirty="0">
                <a:solidFill>
                  <a:schemeClr val="bg1"/>
                </a:solidFill>
                <a:effectLst>
                  <a:outerShdw blurRad="38100" dist="38100" dir="2700000" algn="tl">
                    <a:srgbClr val="000000">
                      <a:alpha val="43137"/>
                    </a:srgbClr>
                  </a:outerShdw>
                </a:effectLst>
              </a:rPr>
              <a:t>, cerca de Jaipur. Se encuentra frente del templo </a:t>
            </a:r>
            <a:r>
              <a:rPr lang="es-ES" sz="2400" b="1" dirty="0" err="1">
                <a:solidFill>
                  <a:schemeClr val="bg1"/>
                </a:solidFill>
                <a:effectLst>
                  <a:outerShdw blurRad="38100" dist="38100" dir="2700000" algn="tl">
                    <a:srgbClr val="000000">
                      <a:alpha val="43137"/>
                    </a:srgbClr>
                  </a:outerShdw>
                </a:effectLst>
              </a:rPr>
              <a:t>Harshat</a:t>
            </a:r>
            <a:r>
              <a:rPr lang="es-ES" sz="2400" b="1" dirty="0">
                <a:solidFill>
                  <a:schemeClr val="bg1"/>
                </a:solidFill>
                <a:effectLst>
                  <a:outerShdw blurRad="38100" dist="38100" dir="2700000" algn="tl">
                    <a:srgbClr val="000000">
                      <a:alpha val="43137"/>
                    </a:srgbClr>
                  </a:outerShdw>
                </a:effectLst>
              </a:rPr>
              <a:t> Mata y fue construido en el año 800. Dispone de 3.500 estrechos escalones, distribuidos en 13 pisos, que bajan hasta 100 metros bajo la superficie del suelo.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pic>
        <p:nvPicPr>
          <p:cNvPr id="45059" name="3 Marcador de contenido" descr="2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pPr eaLnBrk="1" hangingPunct="1"/>
            <a:endParaRPr lang="es-ES" smtClean="0"/>
          </a:p>
        </p:txBody>
      </p:sp>
      <p:sp>
        <p:nvSpPr>
          <p:cNvPr id="46083"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2800350"/>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Sossusvlei</a:t>
            </a:r>
            <a:r>
              <a:rPr lang="es-ES" sz="3200" b="1" dirty="0">
                <a:solidFill>
                  <a:schemeClr val="bg1"/>
                </a:solidFill>
                <a:effectLst>
                  <a:outerShdw blurRad="38100" dist="38100" dir="2700000" algn="tl">
                    <a:srgbClr val="000000">
                      <a:alpha val="43137"/>
                    </a:srgbClr>
                  </a:outerShdw>
                </a:effectLst>
                <a:latin typeface="+mn-lt"/>
              </a:rPr>
              <a:t>.- Namibia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 una gran laguna de barro situada a unos 2 Km de </a:t>
            </a:r>
            <a:r>
              <a:rPr lang="es-ES" sz="2400" b="1" dirty="0" err="1">
                <a:solidFill>
                  <a:schemeClr val="bg1"/>
                </a:solidFill>
                <a:effectLst>
                  <a:outerShdw blurRad="38100" dist="38100" dir="2700000" algn="tl">
                    <a:srgbClr val="000000">
                      <a:alpha val="43137"/>
                    </a:srgbClr>
                  </a:outerShdw>
                </a:effectLst>
                <a:latin typeface="+mn-lt"/>
              </a:rPr>
              <a:t>Sossusvlei</a:t>
            </a:r>
            <a:r>
              <a:rPr lang="es-ES" sz="2400" b="1" dirty="0">
                <a:solidFill>
                  <a:schemeClr val="bg1"/>
                </a:solidFill>
                <a:effectLst>
                  <a:outerShdw blurRad="38100" dist="38100" dir="2700000" algn="tl">
                    <a:srgbClr val="000000">
                      <a:alpha val="43137"/>
                    </a:srgbClr>
                  </a:outerShdw>
                </a:effectLst>
                <a:latin typeface="+mn-lt"/>
              </a:rPr>
              <a:t>. Hace tiempo, era un oasis con varias acacias, pero el río que lo regaba cambió su curso. Ahora, las acacias muertas crean un extraño contraste entre el suelo salado, blanco y brillante, y el intenso color naranja de las dunas.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endParaRPr lang="es-ES" smtClean="0"/>
          </a:p>
        </p:txBody>
      </p:sp>
      <p:pic>
        <p:nvPicPr>
          <p:cNvPr id="47107" name="3 Marcador de contenido" descr="2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pPr eaLnBrk="1" hangingPunct="1"/>
            <a:endParaRPr lang="es-ES" smtClean="0"/>
          </a:p>
        </p:txBody>
      </p:sp>
      <p:sp>
        <p:nvSpPr>
          <p:cNvPr id="48131"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844675"/>
            <a:ext cx="7993062" cy="3170238"/>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Cuevas de </a:t>
            </a:r>
            <a:r>
              <a:rPr lang="es-ES" sz="3200" b="1" dirty="0" err="1">
                <a:solidFill>
                  <a:schemeClr val="bg1"/>
                </a:solidFill>
                <a:effectLst>
                  <a:outerShdw blurRad="38100" dist="38100" dir="2700000" algn="tl">
                    <a:srgbClr val="000000">
                      <a:alpha val="43137"/>
                    </a:srgbClr>
                  </a:outerShdw>
                </a:effectLst>
                <a:latin typeface="+mn-lt"/>
              </a:rPr>
              <a:t>Waitomo</a:t>
            </a:r>
            <a:r>
              <a:rPr lang="es-ES" sz="3200" b="1" dirty="0">
                <a:solidFill>
                  <a:schemeClr val="bg1"/>
                </a:solidFill>
                <a:effectLst>
                  <a:outerShdw blurRad="38100" dist="38100" dir="2700000" algn="tl">
                    <a:srgbClr val="000000">
                      <a:alpha val="43137"/>
                    </a:srgbClr>
                  </a:outerShdw>
                </a:effectLst>
                <a:latin typeface="+mn-lt"/>
              </a:rPr>
              <a:t>.- Nueva Zelanda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Estas cuevas poseen un gran atractivo, no sólo por su importancia histórica y geológica, sino por su población de luciérnagas. La  </a:t>
            </a:r>
            <a:r>
              <a:rPr lang="es-ES" sz="2400" b="1" i="1" dirty="0" err="1">
                <a:solidFill>
                  <a:schemeClr val="bg1"/>
                </a:solidFill>
                <a:effectLst>
                  <a:outerShdw blurRad="38100" dist="38100" dir="2700000" algn="tl">
                    <a:srgbClr val="000000">
                      <a:alpha val="43137"/>
                    </a:srgbClr>
                  </a:outerShdw>
                </a:effectLst>
                <a:latin typeface="+mn-lt"/>
              </a:rPr>
              <a:t>arachnocampa</a:t>
            </a:r>
            <a:r>
              <a:rPr lang="es-ES" sz="2400" b="1" i="1" dirty="0">
                <a:solidFill>
                  <a:schemeClr val="bg1"/>
                </a:solidFill>
                <a:effectLst>
                  <a:outerShdw blurRad="38100" dist="38100" dir="2700000" algn="tl">
                    <a:srgbClr val="000000">
                      <a:alpha val="43137"/>
                    </a:srgbClr>
                  </a:outerShdw>
                </a:effectLst>
                <a:latin typeface="+mn-lt"/>
              </a:rPr>
              <a:t> luminosa</a:t>
            </a:r>
            <a:r>
              <a:rPr lang="es-ES" sz="2400" b="1" dirty="0">
                <a:solidFill>
                  <a:schemeClr val="bg1"/>
                </a:solidFill>
                <a:effectLst>
                  <a:outerShdw blurRad="38100" dist="38100" dir="2700000" algn="tl">
                    <a:srgbClr val="000000">
                      <a:alpha val="43137"/>
                    </a:srgbClr>
                  </a:outerShdw>
                </a:effectLst>
                <a:latin typeface="+mn-lt"/>
              </a:rPr>
              <a:t>, que sólo vive en Nueva Zelanda, forma colonias de miles de gusanos que irradian su luz, colgados de las rocas, a lo largo de un viaje en barco inolvidable.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pPr eaLnBrk="1" hangingPunct="1"/>
            <a:endParaRPr lang="es-ES" smtClean="0"/>
          </a:p>
        </p:txBody>
      </p:sp>
      <p:pic>
        <p:nvPicPr>
          <p:cNvPr id="49155" name="3 Marcador de contenido" descr="2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endParaRPr lang="es-ES" smtClean="0"/>
          </a:p>
        </p:txBody>
      </p:sp>
      <p:sp>
        <p:nvSpPr>
          <p:cNvPr id="50179"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539750" y="1557338"/>
            <a:ext cx="8064500" cy="3538537"/>
          </a:xfrm>
          <a:prstGeom prst="rect">
            <a:avLst/>
          </a:prstGeom>
          <a:noFill/>
        </p:spPr>
        <p:txBody>
          <a:bodyPr>
            <a:spAutoFit/>
          </a:bodyPr>
          <a:lstStyle/>
          <a:p>
            <a:pPr algn="ctr">
              <a:defRPr/>
            </a:pPr>
            <a:r>
              <a:rPr lang="es-ES" sz="3200" b="1" dirty="0" err="1">
                <a:solidFill>
                  <a:schemeClr val="bg1"/>
                </a:solidFill>
                <a:effectLst>
                  <a:outerShdw blurRad="38100" dist="38100" dir="2700000" algn="tl">
                    <a:srgbClr val="000000">
                      <a:alpha val="43137"/>
                    </a:srgbClr>
                  </a:outerShdw>
                </a:effectLst>
                <a:latin typeface="+mn-lt"/>
              </a:rPr>
              <a:t>Lençóis</a:t>
            </a:r>
            <a:r>
              <a:rPr lang="es-ES" sz="3200" b="1" dirty="0">
                <a:solidFill>
                  <a:schemeClr val="bg1"/>
                </a:solidFill>
                <a:effectLst>
                  <a:outerShdw blurRad="38100" dist="38100" dir="2700000" algn="tl">
                    <a:srgbClr val="000000">
                      <a:alpha val="43137"/>
                    </a:srgbClr>
                  </a:outerShdw>
                </a:effectLst>
                <a:latin typeface="+mn-lt"/>
              </a:rPr>
              <a:t> </a:t>
            </a:r>
            <a:r>
              <a:rPr lang="es-ES" sz="3200" b="1" dirty="0" err="1">
                <a:solidFill>
                  <a:schemeClr val="bg1"/>
                </a:solidFill>
                <a:effectLst>
                  <a:outerShdw blurRad="38100" dist="38100" dir="2700000" algn="tl">
                    <a:srgbClr val="000000">
                      <a:alpha val="43137"/>
                    </a:srgbClr>
                  </a:outerShdw>
                </a:effectLst>
                <a:latin typeface="+mn-lt"/>
              </a:rPr>
              <a:t>Maranhenses</a:t>
            </a:r>
            <a:r>
              <a:rPr lang="es-ES" sz="3200" b="1" dirty="0">
                <a:solidFill>
                  <a:schemeClr val="bg1"/>
                </a:solidFill>
                <a:effectLst>
                  <a:outerShdw blurRad="38100" dist="38100" dir="2700000" algn="tl">
                    <a:srgbClr val="000000">
                      <a:alpha val="43137"/>
                    </a:srgbClr>
                  </a:outerShdw>
                </a:effectLst>
                <a:latin typeface="+mn-lt"/>
              </a:rPr>
              <a:t>.- Brasil</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Este Parque Nacional posee una tierra llana, ocasionalmente inundada, cubierta de grandes dunas blancas de arena distanciadas entre sí. Aunque lo parezca, no es un desierto. En la estación de las lluvias, al comienzo del año, el agua se acumula en los espacios entre las dunas </a:t>
            </a:r>
            <a:r>
              <a:rPr lang="es-ES" sz="2400" b="1" dirty="0" err="1">
                <a:solidFill>
                  <a:schemeClr val="bg1"/>
                </a:solidFill>
                <a:effectLst>
                  <a:outerShdw blurRad="38100" dist="38100" dir="2700000" algn="tl">
                    <a:srgbClr val="000000">
                      <a:alpha val="43137"/>
                    </a:srgbClr>
                  </a:outerShdw>
                </a:effectLst>
                <a:latin typeface="+mn-lt"/>
              </a:rPr>
              <a:t>conviertiendo</a:t>
            </a:r>
            <a:r>
              <a:rPr lang="es-ES" sz="2400" b="1" dirty="0">
                <a:solidFill>
                  <a:schemeClr val="bg1"/>
                </a:solidFill>
                <a:effectLst>
                  <a:outerShdw blurRad="38100" dist="38100" dir="2700000" algn="tl">
                    <a:srgbClr val="000000">
                      <a:alpha val="43137"/>
                    </a:srgbClr>
                  </a:outerShdw>
                </a:effectLst>
                <a:latin typeface="+mn-lt"/>
              </a:rPr>
              <a:t> el desierto en un conjunto de lagunas azules y verdes donde, tras haber sobrevivido a la estación seca, proliferan los peces.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pPr eaLnBrk="1" hangingPunct="1"/>
            <a:endParaRPr lang="es-ES" smtClean="0"/>
          </a:p>
        </p:txBody>
      </p:sp>
      <p:pic>
        <p:nvPicPr>
          <p:cNvPr id="51203" name="3 Marcador de contenido" descr="24.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sp>
        <p:nvSpPr>
          <p:cNvPr id="52227" name="2 Marcador de contenido"/>
          <p:cNvSpPr>
            <a:spLocks noGrp="1"/>
          </p:cNvSpPr>
          <p:nvPr>
            <p:ph idx="1"/>
          </p:nvPr>
        </p:nvSpPr>
        <p:spPr/>
        <p:txBody>
          <a:bodyPr/>
          <a:lstStyle/>
          <a:p>
            <a:pPr eaLnBrk="1" hangingPunct="1"/>
            <a:endParaRPr lang="es-ES" smtClean="0"/>
          </a:p>
        </p:txBody>
      </p:sp>
      <p:sp>
        <p:nvSpPr>
          <p:cNvPr id="4" name="3 CuadroTexto"/>
          <p:cNvSpPr txBox="1"/>
          <p:nvPr/>
        </p:nvSpPr>
        <p:spPr>
          <a:xfrm>
            <a:off x="611188" y="1773238"/>
            <a:ext cx="7993062" cy="3170237"/>
          </a:xfrm>
          <a:prstGeom prst="rect">
            <a:avLst/>
          </a:prstGeom>
          <a:noFill/>
        </p:spPr>
        <p:txBody>
          <a:bodyPr>
            <a:spAutoFit/>
          </a:bodyPr>
          <a:lstStyle/>
          <a:p>
            <a:pPr algn="ctr">
              <a:defRPr/>
            </a:pPr>
            <a:r>
              <a:rPr lang="es-ES" sz="3200" b="1" dirty="0">
                <a:solidFill>
                  <a:schemeClr val="bg1"/>
                </a:solidFill>
                <a:effectLst>
                  <a:outerShdw blurRad="38100" dist="38100" dir="2700000" algn="tl">
                    <a:srgbClr val="000000">
                      <a:alpha val="43137"/>
                    </a:srgbClr>
                  </a:outerShdw>
                </a:effectLst>
                <a:latin typeface="+mn-lt"/>
              </a:rPr>
              <a:t>Lago </a:t>
            </a:r>
            <a:r>
              <a:rPr lang="es-ES" sz="3200" b="1" dirty="0" err="1">
                <a:solidFill>
                  <a:schemeClr val="bg1"/>
                </a:solidFill>
                <a:effectLst>
                  <a:outerShdw blurRad="38100" dist="38100" dir="2700000" algn="tl">
                    <a:srgbClr val="000000">
                      <a:alpha val="43137"/>
                    </a:srgbClr>
                  </a:outerShdw>
                </a:effectLst>
                <a:latin typeface="+mn-lt"/>
              </a:rPr>
              <a:t>Natron</a:t>
            </a:r>
            <a:r>
              <a:rPr lang="es-ES" sz="3200" b="1" dirty="0">
                <a:solidFill>
                  <a:schemeClr val="bg1"/>
                </a:solidFill>
                <a:effectLst>
                  <a:outerShdw blurRad="38100" dist="38100" dir="2700000" algn="tl">
                    <a:srgbClr val="000000">
                      <a:alpha val="43137"/>
                    </a:srgbClr>
                  </a:outerShdw>
                </a:effectLst>
                <a:latin typeface="+mn-lt"/>
              </a:rPr>
              <a:t>.- Tanzania</a:t>
            </a:r>
          </a:p>
          <a:p>
            <a:pPr algn="just">
              <a:defRPr/>
            </a:pPr>
            <a:endParaRPr lang="es-ES" sz="2400" b="1" dirty="0">
              <a:solidFill>
                <a:schemeClr val="bg1"/>
              </a:solidFill>
              <a:effectLst>
                <a:outerShdw blurRad="38100" dist="38100" dir="2700000" algn="tl">
                  <a:srgbClr val="000000">
                    <a:alpha val="43137"/>
                  </a:srgbClr>
                </a:outerShdw>
              </a:effectLst>
              <a:latin typeface="+mn-lt"/>
            </a:endParaRPr>
          </a:p>
          <a:p>
            <a:pPr algn="just">
              <a:defRPr/>
            </a:pPr>
            <a:r>
              <a:rPr lang="es-ES" sz="2400" b="1" dirty="0">
                <a:solidFill>
                  <a:schemeClr val="bg1"/>
                </a:solidFill>
                <a:effectLst>
                  <a:outerShdw blurRad="38100" dist="38100" dir="2700000" algn="tl">
                    <a:srgbClr val="000000">
                      <a:alpha val="43137"/>
                    </a:srgbClr>
                  </a:outerShdw>
                </a:effectLst>
                <a:latin typeface="+mn-lt"/>
              </a:rPr>
              <a:t>La rara tonalidad del lago es normal en las cuencas saladas con muy altas tasas de evaporación. Durante la estación seca, el agua se evapora, el nivel de salinidad aumenta y los microorganismos amantes de la sal proliferan. Algunos de ellos producen un pigmento rojo que colorea el agua y le da el aspecto de un paisaje marciano.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pPr eaLnBrk="1" hangingPunct="1"/>
            <a:endParaRPr lang="es-ES" smtClean="0"/>
          </a:p>
        </p:txBody>
      </p:sp>
      <p:pic>
        <p:nvPicPr>
          <p:cNvPr id="53251" name="3 Marcador de contenido" descr="25.jpg"/>
          <p:cNvPicPr>
            <a:picLocks noGrp="1" noChangeAspect="1"/>
          </p:cNvPicPr>
          <p:nvPr>
            <p:ph idx="1"/>
          </p:nvPr>
        </p:nvPicPr>
        <p:blipFill>
          <a:blip r:embed="rId2"/>
          <a:srcRect/>
          <a:stretch>
            <a:fillRect/>
          </a:stretch>
        </p:blipFill>
        <p:spPr>
          <a:xfrm>
            <a:off x="0" y="0"/>
            <a:ext cx="9155113" cy="6858000"/>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pPr eaLnBrk="1" hangingPunct="1"/>
            <a:endParaRPr lang="es-ES" smtClean="0"/>
          </a:p>
        </p:txBody>
      </p:sp>
      <p:pic>
        <p:nvPicPr>
          <p:cNvPr id="54275" name="3 Marcador de contenido" descr="yy.jpg"/>
          <p:cNvPicPr>
            <a:picLocks noGrp="1" noChangeAspect="1"/>
          </p:cNvPicPr>
          <p:nvPr>
            <p:ph idx="1"/>
          </p:nvPr>
        </p:nvPicPr>
        <p:blipFill>
          <a:blip r:embed="rId2"/>
          <a:srcRect/>
          <a:stretch>
            <a:fillRect/>
          </a:stretch>
        </p:blipFill>
        <p:spPr>
          <a:xfrm>
            <a:off x="250825" y="260350"/>
            <a:ext cx="8642350" cy="6337300"/>
          </a:xfrm>
          <a:ln w="57150">
            <a:solidFill>
              <a:srgbClr val="FFFF00"/>
            </a:solidFill>
          </a:ln>
        </p:spPr>
      </p:pic>
      <p:sp>
        <p:nvSpPr>
          <p:cNvPr id="5" name="4 Rectángulo"/>
          <p:cNvSpPr/>
          <p:nvPr/>
        </p:nvSpPr>
        <p:spPr>
          <a:xfrm>
            <a:off x="179512" y="764704"/>
            <a:ext cx="2880320" cy="923330"/>
          </a:xfrm>
          <a:prstGeom prst="rect">
            <a:avLst/>
          </a:prstGeom>
          <a:noFill/>
        </p:spPr>
        <p:txBody>
          <a:bodyPr>
            <a:spAutoFit/>
          </a:bodyPr>
          <a:lstStyle/>
          <a:p>
            <a:pPr algn="ctr">
              <a:defRPr/>
            </a:pPr>
            <a:r>
              <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FIN</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482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pp4829</Template>
  <TotalTime>5</TotalTime>
  <Words>1850</Words>
  <Application>Microsoft Office PowerPoint</Application>
  <PresentationFormat>Presentación en pantalla (4:3)</PresentationFormat>
  <Paragraphs>79</Paragraphs>
  <Slides>53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53</vt:i4>
      </vt:variant>
    </vt:vector>
  </HeadingPairs>
  <TitlesOfParts>
    <vt:vector size="57" baseType="lpstr">
      <vt:lpstr>Arial</vt:lpstr>
      <vt:lpstr>Calibri</vt:lpstr>
      <vt:lpstr>pp4829</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2016-07-04T15:46:43Z</dcterms:created>
  <dcterms:modified xsi:type="dcterms:W3CDTF">2016-07-04T15:52:17Z</dcterms:modified>
</cp:coreProperties>
</file>