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Default Extension="ppt" ContentType="application/vnd.ms-powerpoint"/>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95" r:id="rId4"/>
    <p:sldId id="281" r:id="rId5"/>
    <p:sldId id="258" r:id="rId6"/>
    <p:sldId id="289" r:id="rId7"/>
    <p:sldId id="261" r:id="rId8"/>
    <p:sldId id="262" r:id="rId9"/>
    <p:sldId id="263" r:id="rId10"/>
    <p:sldId id="290" r:id="rId11"/>
    <p:sldId id="265" r:id="rId12"/>
    <p:sldId id="268" r:id="rId13"/>
    <p:sldId id="266" r:id="rId14"/>
    <p:sldId id="270" r:id="rId15"/>
    <p:sldId id="269" r:id="rId16"/>
    <p:sldId id="271" r:id="rId17"/>
    <p:sldId id="272" r:id="rId18"/>
    <p:sldId id="279" r:id="rId19"/>
    <p:sldId id="275" r:id="rId20"/>
    <p:sldId id="273" r:id="rId21"/>
    <p:sldId id="287" r:id="rId22"/>
    <p:sldId id="274" r:id="rId23"/>
    <p:sldId id="277" r:id="rId24"/>
    <p:sldId id="288" r:id="rId25"/>
    <p:sldId id="276" r:id="rId26"/>
    <p:sldId id="280" r:id="rId27"/>
    <p:sldId id="291" r:id="rId28"/>
    <p:sldId id="292" r:id="rId29"/>
    <p:sldId id="286" r:id="rId30"/>
    <p:sldId id="285" r:id="rId31"/>
    <p:sldId id="293" r:id="rId32"/>
    <p:sldId id="294" r:id="rId33"/>
    <p:sldId id="296" r:id="rId34"/>
  </p:sldIdLst>
  <p:sldSz cx="9144000" cy="6858000" type="screen4x3"/>
  <p:notesSz cx="6858000" cy="9144000"/>
  <p:defaultTextStyle>
    <a:defPPr>
      <a:defRPr lang="es-ES_tradnl"/>
    </a:defPPr>
    <a:lvl1pPr algn="l" rtl="0" fontAlgn="base">
      <a:spcBef>
        <a:spcPct val="0"/>
      </a:spcBef>
      <a:spcAft>
        <a:spcPct val="0"/>
      </a:spcAft>
      <a:defRPr i="1" kern="1200">
        <a:solidFill>
          <a:schemeClr val="tx1"/>
        </a:solidFill>
        <a:latin typeface="Arial" charset="0"/>
        <a:ea typeface="+mn-ea"/>
        <a:cs typeface="+mn-cs"/>
      </a:defRPr>
    </a:lvl1pPr>
    <a:lvl2pPr marL="457200" algn="l" rtl="0" fontAlgn="base">
      <a:spcBef>
        <a:spcPct val="0"/>
      </a:spcBef>
      <a:spcAft>
        <a:spcPct val="0"/>
      </a:spcAft>
      <a:defRPr i="1" kern="1200">
        <a:solidFill>
          <a:schemeClr val="tx1"/>
        </a:solidFill>
        <a:latin typeface="Arial" charset="0"/>
        <a:ea typeface="+mn-ea"/>
        <a:cs typeface="+mn-cs"/>
      </a:defRPr>
    </a:lvl2pPr>
    <a:lvl3pPr marL="914400" algn="l" rtl="0" fontAlgn="base">
      <a:spcBef>
        <a:spcPct val="0"/>
      </a:spcBef>
      <a:spcAft>
        <a:spcPct val="0"/>
      </a:spcAft>
      <a:defRPr i="1" kern="1200">
        <a:solidFill>
          <a:schemeClr val="tx1"/>
        </a:solidFill>
        <a:latin typeface="Arial" charset="0"/>
        <a:ea typeface="+mn-ea"/>
        <a:cs typeface="+mn-cs"/>
      </a:defRPr>
    </a:lvl3pPr>
    <a:lvl4pPr marL="1371600" algn="l" rtl="0" fontAlgn="base">
      <a:spcBef>
        <a:spcPct val="0"/>
      </a:spcBef>
      <a:spcAft>
        <a:spcPct val="0"/>
      </a:spcAft>
      <a:defRPr i="1" kern="1200">
        <a:solidFill>
          <a:schemeClr val="tx1"/>
        </a:solidFill>
        <a:latin typeface="Arial" charset="0"/>
        <a:ea typeface="+mn-ea"/>
        <a:cs typeface="+mn-cs"/>
      </a:defRPr>
    </a:lvl4pPr>
    <a:lvl5pPr marL="1828800" algn="l" rtl="0" fontAlgn="base">
      <a:spcBef>
        <a:spcPct val="0"/>
      </a:spcBef>
      <a:spcAft>
        <a:spcPct val="0"/>
      </a:spcAft>
      <a:defRPr i="1" kern="1200">
        <a:solidFill>
          <a:schemeClr val="tx1"/>
        </a:solidFill>
        <a:latin typeface="Arial" charset="0"/>
        <a:ea typeface="+mn-ea"/>
        <a:cs typeface="+mn-cs"/>
      </a:defRPr>
    </a:lvl5pPr>
    <a:lvl6pPr marL="2286000" algn="l" defTabSz="914400" rtl="0" eaLnBrk="1" latinLnBrk="0" hangingPunct="1">
      <a:defRPr i="1" kern="1200">
        <a:solidFill>
          <a:schemeClr val="tx1"/>
        </a:solidFill>
        <a:latin typeface="Arial" charset="0"/>
        <a:ea typeface="+mn-ea"/>
        <a:cs typeface="+mn-cs"/>
      </a:defRPr>
    </a:lvl6pPr>
    <a:lvl7pPr marL="2743200" algn="l" defTabSz="914400" rtl="0" eaLnBrk="1" latinLnBrk="0" hangingPunct="1">
      <a:defRPr i="1" kern="1200">
        <a:solidFill>
          <a:schemeClr val="tx1"/>
        </a:solidFill>
        <a:latin typeface="Arial" charset="0"/>
        <a:ea typeface="+mn-ea"/>
        <a:cs typeface="+mn-cs"/>
      </a:defRPr>
    </a:lvl7pPr>
    <a:lvl8pPr marL="3200400" algn="l" defTabSz="914400" rtl="0" eaLnBrk="1" latinLnBrk="0" hangingPunct="1">
      <a:defRPr i="1" kern="1200">
        <a:solidFill>
          <a:schemeClr val="tx1"/>
        </a:solidFill>
        <a:latin typeface="Arial" charset="0"/>
        <a:ea typeface="+mn-ea"/>
        <a:cs typeface="+mn-cs"/>
      </a:defRPr>
    </a:lvl8pPr>
    <a:lvl9pPr marL="3657600" algn="l" defTabSz="914400" rtl="0" eaLnBrk="1" latinLnBrk="0" hangingPunct="1">
      <a:defRPr i="1"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2ok3BmrygZ/xsIqFm7qLrg" hashData="hr07WgN4cy5/5rj0jYaIMFdXIK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3030" autoAdjust="0"/>
    <p:restoredTop sz="94660"/>
  </p:normalViewPr>
  <p:slideViewPr>
    <p:cSldViewPr>
      <p:cViewPr varScale="1">
        <p:scale>
          <a:sx n="73" d="100"/>
          <a:sy n="73" d="100"/>
        </p:scale>
        <p:origin x="-90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96978C9-6CB3-486D-8AEC-6B7F34DDE8A3}"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4D17A31-9013-4FD1-86C1-DC68A5D43231}"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227BBED-007F-4358-AA0A-38EE49363838}"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349C41EF-CB79-4FB4-9BDC-F2ACDDBF9912}"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22AA5C33-A0EF-472E-A8A1-1121FEFAE69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FCD366D3-2EAC-4736-B9F3-9D1C62EEB58E}"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D61596BC-8C44-4278-A7BE-F9A42BD1FDF7}"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BF46D306-8348-42A7-B6A1-9C271FEF0DF1}"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D51BF26E-B641-4A9E-9069-CF0F25F5850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45C861F-712E-4E0B-8D4E-F89E557A4028}"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1FF6B02-3A18-45DE-882A-0F3FA4F95E89}" type="slidenum">
              <a:rPr lang="es-ES_tradnl"/>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F08D1BB-7002-41B5-A853-794555CCB8A7}"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tx1"/>
            </a:gs>
            <a:gs pos="50000">
              <a:srgbClr val="336600"/>
            </a:gs>
            <a:gs pos="100000">
              <a:schemeClr val="tx1"/>
            </a:gs>
          </a:gsLst>
          <a:lin ang="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i="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i="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i="0"/>
            </a:lvl1pPr>
          </a:lstStyle>
          <a:p>
            <a:fld id="{2A63ABBE-77F6-44A2-905A-C912EE7E2FA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D726638-3BD2-491A-A8B2-D277302D0A6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oleObject" Target="../embeddings/Presentaci_n_de_Microsoft_Office_PowerPoint_97-20031.ppt"/><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wmf"/><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5.jpeg"/></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052" name="Picture 4" descr="3"/>
          <p:cNvPicPr>
            <a:picLocks noChangeAspect="1" noChangeArrowheads="1"/>
          </p:cNvPicPr>
          <p:nvPr/>
        </p:nvPicPr>
        <p:blipFill>
          <a:blip r:embed="rId3"/>
          <a:srcRect/>
          <a:stretch>
            <a:fillRect/>
          </a:stretch>
        </p:blipFill>
        <p:spPr bwMode="auto">
          <a:xfrm>
            <a:off x="0" y="9525"/>
            <a:ext cx="9144000" cy="6848475"/>
          </a:xfrm>
          <a:prstGeom prst="rect">
            <a:avLst/>
          </a:prstGeom>
          <a:noFill/>
        </p:spPr>
      </p:pic>
      <p:sp>
        <p:nvSpPr>
          <p:cNvPr id="2055" name="WordArt 7"/>
          <p:cNvSpPr>
            <a:spLocks noChangeArrowheads="1" noChangeShapeType="1" noTextEdit="1"/>
          </p:cNvSpPr>
          <p:nvPr/>
        </p:nvSpPr>
        <p:spPr bwMode="auto">
          <a:xfrm>
            <a:off x="611188" y="692150"/>
            <a:ext cx="6911975" cy="1285875"/>
          </a:xfrm>
          <a:prstGeom prst="rect">
            <a:avLst/>
          </a:prstGeom>
        </p:spPr>
        <p:txBody>
          <a:bodyPr wrap="none" fromWordArt="1">
            <a:prstTxWarp prst="textCurveDown">
              <a:avLst>
                <a:gd name="adj" fmla="val 43477"/>
              </a:avLst>
            </a:prstTxWarp>
          </a:bodyPr>
          <a:lstStyle/>
          <a:p>
            <a:pPr algn="ctr"/>
            <a:r>
              <a:rPr lang="es-ES" sz="7200" kern="10">
                <a:ln w="9525">
                  <a:solidFill>
                    <a:srgbClr val="000000"/>
                  </a:solidFill>
                  <a:round/>
                  <a:headEnd/>
                  <a:tailEnd/>
                </a:ln>
                <a:solidFill>
                  <a:srgbClr val="FFFFFF"/>
                </a:solidFill>
                <a:effectLst>
                  <a:outerShdw dist="35921" dir="2700000" algn="ctr" rotWithShape="0">
                    <a:srgbClr val="808080">
                      <a:alpha val="80000"/>
                    </a:srgbClr>
                  </a:outerShdw>
                </a:effectLst>
                <a:latin typeface="Comic Sans MS"/>
              </a:rPr>
              <a:t>Explorando   el</a:t>
            </a:r>
          </a:p>
        </p:txBody>
      </p:sp>
      <p:sp>
        <p:nvSpPr>
          <p:cNvPr id="2057" name="WordArt 9"/>
          <p:cNvSpPr>
            <a:spLocks noChangeArrowheads="1" noChangeShapeType="1" noTextEdit="1"/>
          </p:cNvSpPr>
          <p:nvPr/>
        </p:nvSpPr>
        <p:spPr bwMode="auto">
          <a:xfrm>
            <a:off x="611188" y="4076700"/>
            <a:ext cx="7848600" cy="1500188"/>
          </a:xfrm>
          <a:prstGeom prst="rect">
            <a:avLst/>
          </a:prstGeom>
        </p:spPr>
        <p:txBody>
          <a:bodyPr wrap="none" fromWordArt="1">
            <a:prstTxWarp prst="textCanDown">
              <a:avLst>
                <a:gd name="adj" fmla="val 14287"/>
              </a:avLst>
            </a:prstTxWarp>
          </a:bodyPr>
          <a:lstStyle/>
          <a:p>
            <a:pPr algn="ctr"/>
            <a:r>
              <a:rPr lang="es-ES" sz="7200" b="1" kern="10">
                <a:ln w="9525">
                  <a:solidFill>
                    <a:srgbClr val="000000"/>
                  </a:solidFill>
                  <a:round/>
                  <a:headEnd/>
                  <a:tailEnd/>
                </a:ln>
                <a:solidFill>
                  <a:srgbClr val="FFFFFF"/>
                </a:solidFill>
                <a:effectLst>
                  <a:outerShdw dist="35921" dir="2700000" algn="ctr" rotWithShape="0">
                    <a:srgbClr val="808080">
                      <a:alpha val="80000"/>
                    </a:srgbClr>
                  </a:outerShdw>
                </a:effectLst>
                <a:latin typeface="Comic Sans MS"/>
              </a:rPr>
              <a:t>CENTRAL  PARK</a:t>
            </a:r>
          </a:p>
        </p:txBody>
      </p:sp>
      <p:pic>
        <p:nvPicPr>
          <p:cNvPr id="2058" name="Picture 10" descr="j0352007"/>
          <p:cNvPicPr>
            <a:picLocks noChangeAspect="1" noChangeArrowheads="1"/>
          </p:cNvPicPr>
          <p:nvPr/>
        </p:nvPicPr>
        <p:blipFill>
          <a:blip r:embed="rId4"/>
          <a:srcRect/>
          <a:stretch>
            <a:fillRect/>
          </a:stretch>
        </p:blipFill>
        <p:spPr bwMode="auto">
          <a:xfrm>
            <a:off x="323850" y="5516563"/>
            <a:ext cx="1152525" cy="1093787"/>
          </a:xfrm>
          <a:prstGeom prst="rect">
            <a:avLst/>
          </a:prstGeom>
          <a:noFill/>
        </p:spPr>
      </p:pic>
      <p:sp>
        <p:nvSpPr>
          <p:cNvPr id="2059" name="Text Box 11"/>
          <p:cNvSpPr txBox="1">
            <a:spLocks noChangeArrowheads="1"/>
          </p:cNvSpPr>
          <p:nvPr/>
        </p:nvSpPr>
        <p:spPr bwMode="auto">
          <a:xfrm>
            <a:off x="7235825" y="6308725"/>
            <a:ext cx="2719388" cy="274638"/>
          </a:xfrm>
          <a:prstGeom prst="rect">
            <a:avLst/>
          </a:prstGeom>
          <a:noFill/>
          <a:ln w="9525">
            <a:noFill/>
            <a:miter lim="800000"/>
            <a:headEnd/>
            <a:tailEnd/>
          </a:ln>
          <a:effectLst/>
        </p:spPr>
        <p:txBody>
          <a:bodyPr>
            <a:spAutoFit/>
          </a:bodyPr>
          <a:lstStyle/>
          <a:p>
            <a:r>
              <a:rPr lang="es-ES_tradnl" sz="1200" i="0">
                <a:latin typeface="Comic Sans MS" pitchFamily="66" charset="0"/>
              </a:rPr>
              <a:t>Usa el ratón</a:t>
            </a:r>
          </a:p>
        </p:txBody>
      </p:sp>
    </p:spTree>
  </p:cSld>
  <p:clrMapOvr>
    <a:masterClrMapping/>
  </p:clrMapOvr>
  <p:transition spd="slow">
    <p:split orient="vert"/>
    <p:sndAc>
      <p:stSnd loop="1">
        <p:snd r:embed="rId2" name="johon lennon candle in the win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057"/>
                                        </p:tgtEl>
                                        <p:attrNameLst>
                                          <p:attrName>style.visibility</p:attrName>
                                        </p:attrNameLst>
                                      </p:cBhvr>
                                      <p:to>
                                        <p:strVal val="visible"/>
                                      </p:to>
                                    </p:set>
                                    <p:anim calcmode="lin" valueType="num">
                                      <p:cBhvr>
                                        <p:cTn id="7" dur="3000" fill="hold"/>
                                        <p:tgtEl>
                                          <p:spTgt spid="2057"/>
                                        </p:tgtEl>
                                        <p:attrNameLst>
                                          <p:attrName>ppt_w</p:attrName>
                                        </p:attrNameLst>
                                      </p:cBhvr>
                                      <p:tavLst>
                                        <p:tav tm="0">
                                          <p:val>
                                            <p:fltVal val="0"/>
                                          </p:val>
                                        </p:tav>
                                        <p:tav tm="100000">
                                          <p:val>
                                            <p:strVal val="#ppt_w"/>
                                          </p:val>
                                        </p:tav>
                                      </p:tavLst>
                                    </p:anim>
                                    <p:anim calcmode="lin" valueType="num">
                                      <p:cBhvr>
                                        <p:cTn id="8" dur="3000" fill="hold"/>
                                        <p:tgtEl>
                                          <p:spTgt spid="2057"/>
                                        </p:tgtEl>
                                        <p:attrNameLst>
                                          <p:attrName>ppt_h</p:attrName>
                                        </p:attrNameLst>
                                      </p:cBhvr>
                                      <p:tavLst>
                                        <p:tav tm="0">
                                          <p:val>
                                            <p:fltVal val="0"/>
                                          </p:val>
                                        </p:tav>
                                        <p:tav tm="100000">
                                          <p:val>
                                            <p:strVal val="#ppt_h"/>
                                          </p:val>
                                        </p:tav>
                                      </p:tavLst>
                                    </p:anim>
                                    <p:animEffect transition="in" filter="fade">
                                      <p:cBhvr>
                                        <p:cTn id="9" dur="3000"/>
                                        <p:tgtEl>
                                          <p:spTgt spid="20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5" name="Text Box 5"/>
          <p:cNvSpPr txBox="1">
            <a:spLocks noChangeArrowheads="1"/>
          </p:cNvSpPr>
          <p:nvPr/>
        </p:nvSpPr>
        <p:spPr bwMode="auto">
          <a:xfrm>
            <a:off x="1239838" y="928688"/>
            <a:ext cx="7508875" cy="366712"/>
          </a:xfrm>
          <a:prstGeom prst="rect">
            <a:avLst/>
          </a:prstGeom>
          <a:noFill/>
          <a:ln w="9525">
            <a:noFill/>
            <a:miter lim="800000"/>
            <a:headEnd/>
            <a:tailEnd/>
          </a:ln>
          <a:effectLst/>
        </p:spPr>
        <p:txBody>
          <a:bodyPr>
            <a:spAutoFit/>
          </a:bodyPr>
          <a:lstStyle/>
          <a:p>
            <a:endParaRPr lang="es-ES"/>
          </a:p>
        </p:txBody>
      </p:sp>
      <p:sp>
        <p:nvSpPr>
          <p:cNvPr id="46087" name="Text Box 7"/>
          <p:cNvSpPr txBox="1">
            <a:spLocks noChangeArrowheads="1"/>
          </p:cNvSpPr>
          <p:nvPr/>
        </p:nvSpPr>
        <p:spPr bwMode="auto">
          <a:xfrm>
            <a:off x="900113" y="1052513"/>
            <a:ext cx="7545387" cy="366712"/>
          </a:xfrm>
          <a:prstGeom prst="rect">
            <a:avLst/>
          </a:prstGeom>
          <a:noFill/>
          <a:ln w="9525">
            <a:noFill/>
            <a:miter lim="800000"/>
            <a:headEnd/>
            <a:tailEnd/>
          </a:ln>
          <a:effectLst/>
        </p:spPr>
        <p:txBody>
          <a:bodyPr>
            <a:spAutoFit/>
          </a:bodyPr>
          <a:lstStyle/>
          <a:p>
            <a:pPr>
              <a:spcBef>
                <a:spcPct val="50000"/>
              </a:spcBef>
            </a:pPr>
            <a:endParaRPr lang="es-ES"/>
          </a:p>
        </p:txBody>
      </p:sp>
      <p:sp>
        <p:nvSpPr>
          <p:cNvPr id="46088" name="Text Box 8"/>
          <p:cNvSpPr txBox="1">
            <a:spLocks noChangeArrowheads="1"/>
          </p:cNvSpPr>
          <p:nvPr/>
        </p:nvSpPr>
        <p:spPr bwMode="auto">
          <a:xfrm>
            <a:off x="1042988" y="1196975"/>
            <a:ext cx="7077075" cy="4108450"/>
          </a:xfrm>
          <a:prstGeom prst="rect">
            <a:avLst/>
          </a:prstGeom>
          <a:noFill/>
          <a:ln w="9525">
            <a:noFill/>
            <a:miter lim="800000"/>
            <a:headEnd/>
            <a:tailEnd/>
          </a:ln>
          <a:effectLst/>
        </p:spPr>
        <p:txBody>
          <a:bodyPr>
            <a:spAutoFit/>
          </a:bodyPr>
          <a:lstStyle/>
          <a:p>
            <a:r>
              <a:rPr lang="es-AR" sz="2000"/>
              <a:t>  </a:t>
            </a:r>
            <a:r>
              <a:rPr lang="es-AR" sz="2400" b="1">
                <a:solidFill>
                  <a:schemeClr val="bg1"/>
                </a:solidFill>
              </a:rPr>
              <a:t>En el centro de la ciudad de Nueva York, entre los rascacielos de Manhattan, hay un parque enorme al cual lo llaman CENTRAL PARK. Este parque tiene una extensión de más de cincuenta cuadras , es tan grande que cuando se creó, en él se plantaron cinco millones de árboles, lo cual hace de varias secciones de este parque verdaderos bosques.</a:t>
            </a:r>
          </a:p>
          <a:p>
            <a:r>
              <a:rPr lang="es-AR" sz="2400" b="1">
                <a:solidFill>
                  <a:schemeClr val="bg1"/>
                </a:solidFill>
              </a:rPr>
              <a:t>  Por su contraste con los altos edificios que lo rodean, es una de las áreas verdes más atractivas  del mundo entero.</a:t>
            </a:r>
          </a:p>
        </p:txBody>
      </p:sp>
    </p:spTree>
  </p:cSld>
  <p:clrMapOvr>
    <a:masterClrMapping/>
  </p:clrMapOvr>
  <p:transition spd="slow">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51" name="Object 3"/>
          <p:cNvGraphicFramePr>
            <a:graphicFrameLocks noChangeAspect="1"/>
          </p:cNvGraphicFramePr>
          <p:nvPr>
            <p:ph idx="1"/>
          </p:nvPr>
        </p:nvGraphicFramePr>
        <p:xfrm>
          <a:off x="-1404938" y="-892175"/>
          <a:ext cx="12242801" cy="9283700"/>
        </p:xfrm>
        <a:graphic>
          <a:graphicData uri="http://schemas.openxmlformats.org/presentationml/2006/ole">
            <p:oleObj spid="_x0000_s27651" name="Presentación" r:id="rId3" imgW="4571966" imgH="3429174" progId="PowerPoint.Show.8">
              <p:embed/>
            </p:oleObj>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4" name="Picture 8" descr="48_jardines-y-lagos-de-central-park"/>
          <p:cNvPicPr>
            <a:picLocks noChangeAspect="1" noChangeArrowheads="1"/>
          </p:cNvPicPr>
          <p:nvPr/>
        </p:nvPicPr>
        <p:blipFill>
          <a:blip r:embed="rId2"/>
          <a:srcRect/>
          <a:stretch>
            <a:fillRect/>
          </a:stretch>
        </p:blipFill>
        <p:spPr bwMode="auto">
          <a:xfrm>
            <a:off x="0" y="0"/>
            <a:ext cx="9239250" cy="6858000"/>
          </a:xfrm>
          <a:prstGeom prst="rect">
            <a:avLst/>
          </a:prstGeom>
          <a:noFill/>
        </p:spPr>
      </p:pic>
    </p:spTree>
  </p:cSld>
  <p:clrMapOvr>
    <a:masterClrMapping/>
  </p:clrMapOvr>
  <p:transition spd="med">
    <p:cover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endParaRPr lang="es-ES"/>
          </a:p>
        </p:txBody>
      </p:sp>
      <p:sp>
        <p:nvSpPr>
          <p:cNvPr id="39939" name="Rectangle 3"/>
          <p:cNvSpPr>
            <a:spLocks noGrp="1" noChangeArrowheads="1"/>
          </p:cNvSpPr>
          <p:nvPr>
            <p:ph type="body" idx="1"/>
          </p:nvPr>
        </p:nvSpPr>
        <p:spPr/>
        <p:txBody>
          <a:bodyPr/>
          <a:lstStyle/>
          <a:p>
            <a:endParaRPr lang="es-ES"/>
          </a:p>
        </p:txBody>
      </p:sp>
      <p:pic>
        <p:nvPicPr>
          <p:cNvPr id="39940" name="Picture 4" descr="CENTRAL,PARK c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endParaRPr lang="es-ES"/>
          </a:p>
        </p:txBody>
      </p:sp>
      <p:sp>
        <p:nvSpPr>
          <p:cNvPr id="7171" name="Rectangle 3"/>
          <p:cNvSpPr>
            <a:spLocks noGrp="1" noChangeArrowheads="1"/>
          </p:cNvSpPr>
          <p:nvPr>
            <p:ph type="body" idx="1"/>
          </p:nvPr>
        </p:nvSpPr>
        <p:spPr/>
        <p:txBody>
          <a:bodyPr/>
          <a:lstStyle/>
          <a:p>
            <a:endParaRPr lang="es-ES"/>
          </a:p>
        </p:txBody>
      </p:sp>
      <p:pic>
        <p:nvPicPr>
          <p:cNvPr id="7172" name="Picture 4" descr="OTOÑ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p:cover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endParaRPr lang="es-ES"/>
          </a:p>
        </p:txBody>
      </p:sp>
      <p:sp>
        <p:nvSpPr>
          <p:cNvPr id="8195" name="Rectangle 3"/>
          <p:cNvSpPr>
            <a:spLocks noGrp="1" noChangeArrowheads="1"/>
          </p:cNvSpPr>
          <p:nvPr>
            <p:ph type="body" idx="1"/>
          </p:nvPr>
        </p:nvSpPr>
        <p:spPr/>
        <p:txBody>
          <a:bodyPr/>
          <a:lstStyle/>
          <a:p>
            <a:endParaRPr lang="es-ES"/>
          </a:p>
        </p:txBody>
      </p:sp>
      <p:pic>
        <p:nvPicPr>
          <p:cNvPr id="8196" name="Picture 4" descr="cimg5209"/>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p:push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endParaRPr lang="es-ES"/>
          </a:p>
        </p:txBody>
      </p:sp>
      <p:sp>
        <p:nvSpPr>
          <p:cNvPr id="9219" name="Rectangle 3"/>
          <p:cNvSpPr>
            <a:spLocks noGrp="1" noChangeArrowheads="1"/>
          </p:cNvSpPr>
          <p:nvPr>
            <p:ph type="body" idx="1"/>
          </p:nvPr>
        </p:nvSpPr>
        <p:spPr/>
        <p:txBody>
          <a:bodyPr/>
          <a:lstStyle/>
          <a:p>
            <a:endParaRPr lang="es-ES"/>
          </a:p>
        </p:txBody>
      </p:sp>
      <p:pic>
        <p:nvPicPr>
          <p:cNvPr id="9221" name="Picture 5" descr="OTOÑT"/>
          <p:cNvPicPr>
            <a:picLocks noChangeAspect="1" noChangeArrowheads="1"/>
          </p:cNvPicPr>
          <p:nvPr/>
        </p:nvPicPr>
        <p:blipFill>
          <a:blip r:embed="rId2"/>
          <a:srcRect/>
          <a:stretch>
            <a:fillRect/>
          </a:stretch>
        </p:blipFill>
        <p:spPr bwMode="auto">
          <a:xfrm>
            <a:off x="0" y="0"/>
            <a:ext cx="9144000" cy="6859588"/>
          </a:xfrm>
          <a:prstGeom prst="rect">
            <a:avLst/>
          </a:prstGeom>
          <a:noFill/>
        </p:spPr>
      </p:pic>
    </p:spTree>
  </p:cSld>
  <p:clrMapOvr>
    <a:masterClrMapping/>
  </p:clrMapOvr>
  <p:transition spd="med">
    <p:cover dir="l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descr="Central nevad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0965" name="Text Box 5"/>
          <p:cNvSpPr txBox="1">
            <a:spLocks noChangeArrowheads="1"/>
          </p:cNvSpPr>
          <p:nvPr/>
        </p:nvSpPr>
        <p:spPr bwMode="auto">
          <a:xfrm>
            <a:off x="2843213" y="6308725"/>
            <a:ext cx="7848600" cy="366713"/>
          </a:xfrm>
          <a:prstGeom prst="rect">
            <a:avLst/>
          </a:prstGeom>
          <a:noFill/>
          <a:ln w="9525">
            <a:noFill/>
            <a:miter lim="800000"/>
            <a:headEnd/>
            <a:tailEnd/>
          </a:ln>
          <a:effectLst/>
        </p:spPr>
        <p:txBody>
          <a:bodyPr>
            <a:spAutoFit/>
          </a:bodyPr>
          <a:lstStyle/>
          <a:p>
            <a:r>
              <a:rPr lang="es-AR" b="1" u="sng"/>
              <a:t>WOLLMAN RINK,</a:t>
            </a:r>
            <a:r>
              <a:rPr lang="es-AR" u="sng"/>
              <a:t> pista de patinaje sobre hielo-</a:t>
            </a:r>
            <a:endParaRPr lang="es-ES" u="sng"/>
          </a:p>
        </p:txBody>
      </p:sp>
    </p:spTree>
  </p:cSld>
  <p:clrMapOvr>
    <a:masterClrMapping/>
  </p:clrMapOvr>
  <p:transition>
    <p:cover dir="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Dairy_Building"/>
          <p:cNvPicPr>
            <a:picLocks noChangeAspect="1" noChangeArrowheads="1"/>
          </p:cNvPicPr>
          <p:nvPr/>
        </p:nvPicPr>
        <p:blipFill>
          <a:blip r:embed="rId2"/>
          <a:srcRect/>
          <a:stretch>
            <a:fillRect/>
          </a:stretch>
        </p:blipFill>
        <p:spPr bwMode="auto">
          <a:xfrm>
            <a:off x="1258888" y="333375"/>
            <a:ext cx="6624637" cy="5118100"/>
          </a:xfrm>
          <a:prstGeom prst="rect">
            <a:avLst/>
          </a:prstGeom>
          <a:noFill/>
        </p:spPr>
      </p:pic>
      <p:sp>
        <p:nvSpPr>
          <p:cNvPr id="11269" name="Text Box 5"/>
          <p:cNvSpPr txBox="1">
            <a:spLocks noChangeArrowheads="1"/>
          </p:cNvSpPr>
          <p:nvPr/>
        </p:nvSpPr>
        <p:spPr bwMode="auto">
          <a:xfrm>
            <a:off x="1187450" y="5665788"/>
            <a:ext cx="6840538" cy="1604962"/>
          </a:xfrm>
          <a:prstGeom prst="rect">
            <a:avLst/>
          </a:prstGeom>
          <a:noFill/>
          <a:ln w="9525">
            <a:noFill/>
            <a:miter lim="800000"/>
            <a:headEnd/>
            <a:tailEnd/>
          </a:ln>
          <a:effectLst/>
        </p:spPr>
        <p:txBody>
          <a:bodyPr>
            <a:spAutoFit/>
          </a:bodyPr>
          <a:lstStyle/>
          <a:p>
            <a:pPr>
              <a:spcBef>
                <a:spcPct val="50000"/>
              </a:spcBef>
            </a:pPr>
            <a:r>
              <a:rPr lang="es-ES_tradnl" b="1">
                <a:solidFill>
                  <a:schemeClr val="bg1"/>
                </a:solidFill>
              </a:rPr>
              <a:t>THE DAIRY . </a:t>
            </a:r>
            <a:r>
              <a:rPr lang="es-ES_tradnl">
                <a:solidFill>
                  <a:schemeClr val="bg1"/>
                </a:solidFill>
              </a:rPr>
              <a:t>Este edificio de estilo victoriano, de piedra natural,</a:t>
            </a:r>
          </a:p>
          <a:p>
            <a:pPr algn="ctr">
              <a:spcBef>
                <a:spcPct val="50000"/>
              </a:spcBef>
            </a:pPr>
            <a:r>
              <a:rPr lang="es-ES_tradnl">
                <a:solidFill>
                  <a:schemeClr val="bg1"/>
                </a:solidFill>
              </a:rPr>
              <a:t>hoy es centro de información del parque.</a:t>
            </a:r>
          </a:p>
          <a:p>
            <a:pPr>
              <a:spcBef>
                <a:spcPct val="50000"/>
              </a:spcBef>
            </a:pPr>
            <a:endParaRPr lang="es-ES_tradnl">
              <a:solidFill>
                <a:schemeClr val="bg1"/>
              </a:solidFill>
            </a:endParaRPr>
          </a:p>
          <a:p>
            <a:pPr>
              <a:spcBef>
                <a:spcPct val="50000"/>
              </a:spcBef>
            </a:pPr>
            <a:endParaRPr lang="es-ES_tradnl" b="1">
              <a:solidFill>
                <a:schemeClr val="bg1"/>
              </a:solidFill>
            </a:endParaRPr>
          </a:p>
        </p:txBody>
      </p:sp>
    </p:spTree>
  </p:cSld>
  <p:clrMapOvr>
    <a:masterClrMapping/>
  </p:clrMapOvr>
  <p:transition spd="med">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1" name="Picture 5" descr="belvedere1"/>
          <p:cNvPicPr>
            <a:picLocks noChangeAspect="1" noChangeArrowheads="1"/>
          </p:cNvPicPr>
          <p:nvPr/>
        </p:nvPicPr>
        <p:blipFill>
          <a:blip r:embed="rId2"/>
          <a:srcRect/>
          <a:stretch>
            <a:fillRect/>
          </a:stretch>
        </p:blipFill>
        <p:spPr bwMode="auto">
          <a:xfrm>
            <a:off x="755650" y="333375"/>
            <a:ext cx="4821238" cy="6219825"/>
          </a:xfrm>
          <a:prstGeom prst="rect">
            <a:avLst/>
          </a:prstGeom>
          <a:noFill/>
        </p:spPr>
      </p:pic>
      <p:sp>
        <p:nvSpPr>
          <p:cNvPr id="14342" name="Text Box 6"/>
          <p:cNvSpPr txBox="1">
            <a:spLocks noChangeArrowheads="1"/>
          </p:cNvSpPr>
          <p:nvPr/>
        </p:nvSpPr>
        <p:spPr bwMode="auto">
          <a:xfrm>
            <a:off x="5775325" y="3429000"/>
            <a:ext cx="3368675" cy="1739900"/>
          </a:xfrm>
          <a:prstGeom prst="rect">
            <a:avLst/>
          </a:prstGeom>
          <a:noFill/>
          <a:ln w="9525">
            <a:noFill/>
            <a:miter lim="800000"/>
            <a:headEnd/>
            <a:tailEnd/>
          </a:ln>
          <a:effectLst/>
        </p:spPr>
        <p:txBody>
          <a:bodyPr>
            <a:spAutoFit/>
          </a:bodyPr>
          <a:lstStyle/>
          <a:p>
            <a:pPr algn="ctr"/>
            <a:r>
              <a:rPr lang="es-ES_tradnl" b="1">
                <a:solidFill>
                  <a:schemeClr val="bg1"/>
                </a:solidFill>
              </a:rPr>
              <a:t>BELVEDERE CASTLE</a:t>
            </a:r>
          </a:p>
          <a:p>
            <a:pPr algn="ctr"/>
            <a:r>
              <a:rPr lang="es-ES_tradnl">
                <a:solidFill>
                  <a:schemeClr val="bg1"/>
                </a:solidFill>
              </a:rPr>
              <a:t>Este castillo fue construido</a:t>
            </a:r>
          </a:p>
          <a:p>
            <a:pPr algn="ctr"/>
            <a:r>
              <a:rPr lang="es-ES_tradnl">
                <a:solidFill>
                  <a:schemeClr val="bg1"/>
                </a:solidFill>
              </a:rPr>
              <a:t>en 1869 y usado para la ciudad de Nueva York como Observatorio Meteorológico.</a:t>
            </a:r>
          </a:p>
          <a:p>
            <a:pPr algn="ctr"/>
            <a:endParaRPr lang="es-ES_tradnl">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14341"/>
                                        </p:tgtEl>
                                        <p:attrNameLst>
                                          <p:attrName>style.visibility</p:attrName>
                                        </p:attrNameLst>
                                      </p:cBhvr>
                                      <p:to>
                                        <p:strVal val="visible"/>
                                      </p:to>
                                    </p:set>
                                    <p:animEffect transition="in" filter="plus(in)">
                                      <p:cBhvr>
                                        <p:cTn id="7" dur="2000"/>
                                        <p:tgtEl>
                                          <p:spTgt spid="1434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14342"/>
                                        </p:tgtEl>
                                        <p:attrNameLst>
                                          <p:attrName>style.visibility</p:attrName>
                                        </p:attrNameLst>
                                      </p:cBhvr>
                                      <p:to>
                                        <p:strVal val="visible"/>
                                      </p:to>
                                    </p:set>
                                    <p:animEffect transition="in" filter="plus(in)">
                                      <p:cBhvr>
                                        <p:cTn id="10" dur="2000"/>
                                        <p:tgtEl>
                                          <p:spTgt spid="143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Text Box 5"/>
          <p:cNvSpPr txBox="1">
            <a:spLocks noChangeArrowheads="1"/>
          </p:cNvSpPr>
          <p:nvPr/>
        </p:nvSpPr>
        <p:spPr bwMode="auto">
          <a:xfrm>
            <a:off x="1619250" y="6491288"/>
            <a:ext cx="4195763" cy="366712"/>
          </a:xfrm>
          <a:prstGeom prst="rect">
            <a:avLst/>
          </a:prstGeom>
          <a:noFill/>
          <a:ln w="9525">
            <a:noFill/>
            <a:miter lim="800000"/>
            <a:headEnd/>
            <a:tailEnd/>
          </a:ln>
          <a:effectLst/>
        </p:spPr>
        <p:txBody>
          <a:bodyPr>
            <a:spAutoFit/>
          </a:bodyPr>
          <a:lstStyle/>
          <a:p>
            <a:r>
              <a:rPr lang="es-ES_tradnl" b="1">
                <a:solidFill>
                  <a:schemeClr val="bg1"/>
                </a:solidFill>
              </a:rPr>
              <a:t>Belvedere Castle</a:t>
            </a:r>
          </a:p>
        </p:txBody>
      </p:sp>
      <p:pic>
        <p:nvPicPr>
          <p:cNvPr id="12294" name="Picture 6" descr="belv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2295" name="Text Box 7"/>
          <p:cNvSpPr txBox="1">
            <a:spLocks noChangeArrowheads="1"/>
          </p:cNvSpPr>
          <p:nvPr/>
        </p:nvSpPr>
        <p:spPr bwMode="auto">
          <a:xfrm>
            <a:off x="2535238" y="6329363"/>
            <a:ext cx="3476625" cy="366712"/>
          </a:xfrm>
          <a:prstGeom prst="rect">
            <a:avLst/>
          </a:prstGeom>
          <a:noFill/>
          <a:ln w="9525">
            <a:noFill/>
            <a:miter lim="800000"/>
            <a:headEnd/>
            <a:tailEnd/>
          </a:ln>
          <a:effectLst/>
        </p:spPr>
        <p:txBody>
          <a:bodyPr>
            <a:spAutoFit/>
          </a:bodyPr>
          <a:lstStyle/>
          <a:p>
            <a:r>
              <a:rPr lang="es-ES_tradnl" b="1"/>
              <a:t>BELVEDERE CASTLE</a:t>
            </a:r>
          </a:p>
        </p:txBody>
      </p:sp>
    </p:spTree>
  </p:cSld>
  <p:clrMapOvr>
    <a:masterClrMapping/>
  </p:clrMapOvr>
  <p:transition spd="med">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highres_8376480"/>
          <p:cNvPicPr>
            <a:picLocks noChangeAspect="1" noChangeArrowheads="1"/>
          </p:cNvPicPr>
          <p:nvPr/>
        </p:nvPicPr>
        <p:blipFill>
          <a:blip r:embed="rId2"/>
          <a:srcRect/>
          <a:stretch>
            <a:fillRect/>
          </a:stretch>
        </p:blipFill>
        <p:spPr bwMode="auto">
          <a:xfrm>
            <a:off x="1403350" y="260350"/>
            <a:ext cx="6770688" cy="4818063"/>
          </a:xfrm>
          <a:prstGeom prst="rect">
            <a:avLst/>
          </a:prstGeom>
          <a:noFill/>
        </p:spPr>
      </p:pic>
      <p:sp>
        <p:nvSpPr>
          <p:cNvPr id="16389" name="Text Box 5"/>
          <p:cNvSpPr txBox="1">
            <a:spLocks noChangeArrowheads="1"/>
          </p:cNvSpPr>
          <p:nvPr/>
        </p:nvSpPr>
        <p:spPr bwMode="auto">
          <a:xfrm>
            <a:off x="1187450" y="5157788"/>
            <a:ext cx="7058025" cy="1465262"/>
          </a:xfrm>
          <a:prstGeom prst="rect">
            <a:avLst/>
          </a:prstGeom>
          <a:noFill/>
          <a:ln w="9525">
            <a:noFill/>
            <a:miter lim="800000"/>
            <a:headEnd/>
            <a:tailEnd/>
          </a:ln>
          <a:effectLst/>
        </p:spPr>
        <p:txBody>
          <a:bodyPr>
            <a:spAutoFit/>
          </a:bodyPr>
          <a:lstStyle/>
          <a:p>
            <a:pPr algn="ctr"/>
            <a:r>
              <a:rPr lang="es-ES_tradnl" b="1" i="0"/>
              <a:t>  </a:t>
            </a:r>
            <a:r>
              <a:rPr lang="es-ES_tradnl" b="1">
                <a:solidFill>
                  <a:schemeClr val="bg1"/>
                </a:solidFill>
              </a:rPr>
              <a:t>Strawberry Fields</a:t>
            </a:r>
            <a:r>
              <a:rPr lang="es-ES_tradnl" b="1" i="0">
                <a:solidFill>
                  <a:schemeClr val="bg1"/>
                </a:solidFill>
              </a:rPr>
              <a:t>, </a:t>
            </a:r>
            <a:r>
              <a:rPr lang="es-ES_tradnl" i="0">
                <a:solidFill>
                  <a:schemeClr val="bg1"/>
                </a:solidFill>
              </a:rPr>
              <a:t>esta zona del parque en forma de lágrima fue tributo de Yoko Ono a la memoria de John Lennon, fue diseñada como un espacio abierto, y ahora es un jardín internacional de la paz, con 161 especies de plantas (una por cada nación del globo)</a:t>
            </a:r>
          </a:p>
          <a:p>
            <a:pPr algn="ctr"/>
            <a:r>
              <a:rPr lang="es-ES_tradnl" i="0">
                <a:solidFill>
                  <a:schemeClr val="bg1"/>
                </a:solidFill>
              </a:rPr>
              <a:t>como olmos escoceses, rosas, abedules y fresas.  </a:t>
            </a:r>
            <a:endParaRPr lang="es-ES_tradnl">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6388"/>
                                        </p:tgtEl>
                                        <p:attrNameLst>
                                          <p:attrName>style.visibility</p:attrName>
                                        </p:attrNameLst>
                                      </p:cBhvr>
                                      <p:to>
                                        <p:strVal val="visible"/>
                                      </p:to>
                                    </p:set>
                                    <p:anim calcmode="lin" valueType="num">
                                      <p:cBhvr>
                                        <p:cTn id="7" dur="2000" fill="hold"/>
                                        <p:tgtEl>
                                          <p:spTgt spid="16388"/>
                                        </p:tgtEl>
                                        <p:attrNameLst>
                                          <p:attrName>ppt_w</p:attrName>
                                        </p:attrNameLst>
                                      </p:cBhvr>
                                      <p:tavLst>
                                        <p:tav tm="0">
                                          <p:val>
                                            <p:fltVal val="0"/>
                                          </p:val>
                                        </p:tav>
                                        <p:tav tm="100000">
                                          <p:val>
                                            <p:strVal val="#ppt_w"/>
                                          </p:val>
                                        </p:tav>
                                      </p:tavLst>
                                    </p:anim>
                                    <p:anim calcmode="lin" valueType="num">
                                      <p:cBhvr>
                                        <p:cTn id="8" dur="2000" fill="hold"/>
                                        <p:tgtEl>
                                          <p:spTgt spid="16388"/>
                                        </p:tgtEl>
                                        <p:attrNameLst>
                                          <p:attrName>ppt_h</p:attrName>
                                        </p:attrNameLst>
                                      </p:cBhvr>
                                      <p:tavLst>
                                        <p:tav tm="0">
                                          <p:val>
                                            <p:fltVal val="0"/>
                                          </p:val>
                                        </p:tav>
                                        <p:tav tm="100000">
                                          <p:val>
                                            <p:strVal val="#ppt_h"/>
                                          </p:val>
                                        </p:tav>
                                      </p:tavLst>
                                    </p:anim>
                                    <p:animEffect transition="in" filter="fade">
                                      <p:cBhvr>
                                        <p:cTn id="9" dur="2000"/>
                                        <p:tgtEl>
                                          <p:spTgt spid="16388"/>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16389"/>
                                        </p:tgtEl>
                                        <p:attrNameLst>
                                          <p:attrName>style.visibility</p:attrName>
                                        </p:attrNameLst>
                                      </p:cBhvr>
                                      <p:to>
                                        <p:strVal val="visible"/>
                                      </p:to>
                                    </p:set>
                                    <p:anim calcmode="lin" valueType="num">
                                      <p:cBhvr>
                                        <p:cTn id="12" dur="2000" fill="hold"/>
                                        <p:tgtEl>
                                          <p:spTgt spid="16389"/>
                                        </p:tgtEl>
                                        <p:attrNameLst>
                                          <p:attrName>ppt_w</p:attrName>
                                        </p:attrNameLst>
                                      </p:cBhvr>
                                      <p:tavLst>
                                        <p:tav tm="0">
                                          <p:val>
                                            <p:fltVal val="0"/>
                                          </p:val>
                                        </p:tav>
                                        <p:tav tm="100000">
                                          <p:val>
                                            <p:strVal val="#ppt_w"/>
                                          </p:val>
                                        </p:tav>
                                      </p:tavLst>
                                    </p:anim>
                                    <p:anim calcmode="lin" valueType="num">
                                      <p:cBhvr>
                                        <p:cTn id="13" dur="2000" fill="hold"/>
                                        <p:tgtEl>
                                          <p:spTgt spid="16389"/>
                                        </p:tgtEl>
                                        <p:attrNameLst>
                                          <p:attrName>ppt_h</p:attrName>
                                        </p:attrNameLst>
                                      </p:cBhvr>
                                      <p:tavLst>
                                        <p:tav tm="0">
                                          <p:val>
                                            <p:fltVal val="0"/>
                                          </p:val>
                                        </p:tav>
                                        <p:tav tm="100000">
                                          <p:val>
                                            <p:strVal val="#ppt_h"/>
                                          </p:val>
                                        </p:tav>
                                      </p:tavLst>
                                    </p:anim>
                                    <p:animEffect transition="in" filter="fade">
                                      <p:cBhvr>
                                        <p:cTn id="14" dur="2000"/>
                                        <p:tgtEl>
                                          <p:spTgt spid="163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6" name="Text Box 6"/>
          <p:cNvSpPr txBox="1">
            <a:spLocks noChangeArrowheads="1"/>
          </p:cNvSpPr>
          <p:nvPr/>
        </p:nvSpPr>
        <p:spPr bwMode="auto">
          <a:xfrm>
            <a:off x="8567738" y="3068638"/>
            <a:ext cx="576262" cy="366712"/>
          </a:xfrm>
          <a:prstGeom prst="rect">
            <a:avLst/>
          </a:prstGeom>
          <a:noFill/>
          <a:ln w="9525">
            <a:noFill/>
            <a:miter lim="800000"/>
            <a:headEnd/>
            <a:tailEnd/>
          </a:ln>
          <a:effectLst/>
        </p:spPr>
        <p:txBody>
          <a:bodyPr>
            <a:spAutoFit/>
          </a:bodyPr>
          <a:lstStyle/>
          <a:p>
            <a:pPr>
              <a:spcBef>
                <a:spcPct val="50000"/>
              </a:spcBef>
            </a:pPr>
            <a:endParaRPr lang="es-ES" i="0"/>
          </a:p>
        </p:txBody>
      </p:sp>
      <p:pic>
        <p:nvPicPr>
          <p:cNvPr id="15368" name="Picture 8" descr="strawberry%20field"/>
          <p:cNvPicPr>
            <a:picLocks noChangeAspect="1" noChangeArrowheads="1"/>
          </p:cNvPicPr>
          <p:nvPr/>
        </p:nvPicPr>
        <p:blipFill>
          <a:blip r:embed="rId2"/>
          <a:srcRect/>
          <a:stretch>
            <a:fillRect/>
          </a:stretch>
        </p:blipFill>
        <p:spPr bwMode="auto">
          <a:xfrm>
            <a:off x="971550" y="260350"/>
            <a:ext cx="7200900" cy="5300663"/>
          </a:xfrm>
          <a:prstGeom prst="rect">
            <a:avLst/>
          </a:prstGeom>
          <a:noFill/>
        </p:spPr>
      </p:pic>
      <p:sp>
        <p:nvSpPr>
          <p:cNvPr id="15369" name="Text Box 9"/>
          <p:cNvSpPr txBox="1">
            <a:spLocks noChangeArrowheads="1"/>
          </p:cNvSpPr>
          <p:nvPr/>
        </p:nvSpPr>
        <p:spPr bwMode="auto">
          <a:xfrm>
            <a:off x="900113" y="5661025"/>
            <a:ext cx="7437437" cy="1190625"/>
          </a:xfrm>
          <a:prstGeom prst="rect">
            <a:avLst/>
          </a:prstGeom>
          <a:noFill/>
          <a:ln w="9525">
            <a:noFill/>
            <a:miter lim="800000"/>
            <a:headEnd/>
            <a:tailEnd/>
          </a:ln>
          <a:effectLst/>
        </p:spPr>
        <p:txBody>
          <a:bodyPr>
            <a:spAutoFit/>
          </a:bodyPr>
          <a:lstStyle/>
          <a:p>
            <a:pPr algn="ctr"/>
            <a:r>
              <a:rPr lang="es-ES_tradnl"/>
              <a:t>  </a:t>
            </a:r>
            <a:r>
              <a:rPr lang="es-ES_tradnl">
                <a:solidFill>
                  <a:schemeClr val="bg1"/>
                </a:solidFill>
              </a:rPr>
              <a:t>Los regalos para este homenaje llegaron de todo el mundo, la ciudad de Nápoles (Italia), donó un mosaico negro y blanco, una reproducción de un mosaico de Pompeya, con la palabra </a:t>
            </a:r>
            <a:r>
              <a:rPr lang="es-ES_tradnl" b="1">
                <a:solidFill>
                  <a:schemeClr val="bg1"/>
                </a:solidFill>
              </a:rPr>
              <a:t>IMAGINE </a:t>
            </a:r>
            <a:r>
              <a:rPr lang="es-ES_tradnl">
                <a:solidFill>
                  <a:schemeClr val="bg1"/>
                </a:solidFill>
              </a:rPr>
              <a:t>(la canción más famosa del artista</a:t>
            </a:r>
            <a:r>
              <a:rPr lang="es-ES_tradnl"/>
              <a:t>).</a:t>
            </a:r>
            <a:endParaRPr lang="es-ES_tradnl"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5368"/>
                                        </p:tgtEl>
                                        <p:attrNameLst>
                                          <p:attrName>style.visibility</p:attrName>
                                        </p:attrNameLst>
                                      </p:cBhvr>
                                      <p:to>
                                        <p:strVal val="visible"/>
                                      </p:to>
                                    </p:set>
                                    <p:anim calcmode="lin" valueType="num">
                                      <p:cBhvr>
                                        <p:cTn id="7" dur="2000" fill="hold"/>
                                        <p:tgtEl>
                                          <p:spTgt spid="15368"/>
                                        </p:tgtEl>
                                        <p:attrNameLst>
                                          <p:attrName>ppt_w</p:attrName>
                                        </p:attrNameLst>
                                      </p:cBhvr>
                                      <p:tavLst>
                                        <p:tav tm="0">
                                          <p:val>
                                            <p:fltVal val="0"/>
                                          </p:val>
                                        </p:tav>
                                        <p:tav tm="100000">
                                          <p:val>
                                            <p:strVal val="#ppt_w"/>
                                          </p:val>
                                        </p:tav>
                                      </p:tavLst>
                                    </p:anim>
                                    <p:anim calcmode="lin" valueType="num">
                                      <p:cBhvr>
                                        <p:cTn id="8" dur="2000" fill="hold"/>
                                        <p:tgtEl>
                                          <p:spTgt spid="15368"/>
                                        </p:tgtEl>
                                        <p:attrNameLst>
                                          <p:attrName>ppt_h</p:attrName>
                                        </p:attrNameLst>
                                      </p:cBhvr>
                                      <p:tavLst>
                                        <p:tav tm="0">
                                          <p:val>
                                            <p:fltVal val="0"/>
                                          </p:val>
                                        </p:tav>
                                        <p:tav tm="100000">
                                          <p:val>
                                            <p:strVal val="#ppt_h"/>
                                          </p:val>
                                        </p:tav>
                                      </p:tavLst>
                                    </p:anim>
                                    <p:animEffect transition="in" filter="fade">
                                      <p:cBhvr>
                                        <p:cTn id="9" dur="2000"/>
                                        <p:tgtEl>
                                          <p:spTgt spid="15368"/>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15369"/>
                                        </p:tgtEl>
                                        <p:attrNameLst>
                                          <p:attrName>style.visibility</p:attrName>
                                        </p:attrNameLst>
                                      </p:cBhvr>
                                      <p:to>
                                        <p:strVal val="visible"/>
                                      </p:to>
                                    </p:set>
                                    <p:anim calcmode="lin" valueType="num">
                                      <p:cBhvr>
                                        <p:cTn id="12" dur="2000" fill="hold"/>
                                        <p:tgtEl>
                                          <p:spTgt spid="15369"/>
                                        </p:tgtEl>
                                        <p:attrNameLst>
                                          <p:attrName>ppt_w</p:attrName>
                                        </p:attrNameLst>
                                      </p:cBhvr>
                                      <p:tavLst>
                                        <p:tav tm="0">
                                          <p:val>
                                            <p:fltVal val="0"/>
                                          </p:val>
                                        </p:tav>
                                        <p:tav tm="100000">
                                          <p:val>
                                            <p:strVal val="#ppt_w"/>
                                          </p:val>
                                        </p:tav>
                                      </p:tavLst>
                                    </p:anim>
                                    <p:anim calcmode="lin" valueType="num">
                                      <p:cBhvr>
                                        <p:cTn id="13" dur="2000" fill="hold"/>
                                        <p:tgtEl>
                                          <p:spTgt spid="15369"/>
                                        </p:tgtEl>
                                        <p:attrNameLst>
                                          <p:attrName>ppt_h</p:attrName>
                                        </p:attrNameLst>
                                      </p:cBhvr>
                                      <p:tavLst>
                                        <p:tav tm="0">
                                          <p:val>
                                            <p:fltVal val="0"/>
                                          </p:val>
                                        </p:tav>
                                        <p:tav tm="100000">
                                          <p:val>
                                            <p:strVal val="#ppt_h"/>
                                          </p:val>
                                        </p:tav>
                                      </p:tavLst>
                                    </p:anim>
                                    <p:animEffect transition="in" filter="fade">
                                      <p:cBhvr>
                                        <p:cTn id="14" dur="2000"/>
                                        <p:tgtEl>
                                          <p:spTgt spid="153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3" name="Picture 5" descr="4503194494_b036430973_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7413"/>
                                        </p:tgtEl>
                                        <p:attrNameLst>
                                          <p:attrName>style.visibility</p:attrName>
                                        </p:attrNameLst>
                                      </p:cBhvr>
                                      <p:to>
                                        <p:strVal val="visible"/>
                                      </p:to>
                                    </p:set>
                                    <p:anim calcmode="lin" valueType="num">
                                      <p:cBhvr>
                                        <p:cTn id="7" dur="2000" fill="hold"/>
                                        <p:tgtEl>
                                          <p:spTgt spid="17413"/>
                                        </p:tgtEl>
                                        <p:attrNameLst>
                                          <p:attrName>ppt_w</p:attrName>
                                        </p:attrNameLst>
                                      </p:cBhvr>
                                      <p:tavLst>
                                        <p:tav tm="0">
                                          <p:val>
                                            <p:fltVal val="0"/>
                                          </p:val>
                                        </p:tav>
                                        <p:tav tm="100000">
                                          <p:val>
                                            <p:strVal val="#ppt_w"/>
                                          </p:val>
                                        </p:tav>
                                      </p:tavLst>
                                    </p:anim>
                                    <p:anim calcmode="lin" valueType="num">
                                      <p:cBhvr>
                                        <p:cTn id="8" dur="2000" fill="hold"/>
                                        <p:tgtEl>
                                          <p:spTgt spid="17413"/>
                                        </p:tgtEl>
                                        <p:attrNameLst>
                                          <p:attrName>ppt_h</p:attrName>
                                        </p:attrNameLst>
                                      </p:cBhvr>
                                      <p:tavLst>
                                        <p:tav tm="0">
                                          <p:val>
                                            <p:fltVal val="0"/>
                                          </p:val>
                                        </p:tav>
                                        <p:tav tm="100000">
                                          <p:val>
                                            <p:strVal val="#ppt_h"/>
                                          </p:val>
                                        </p:tav>
                                      </p:tavLst>
                                    </p:anim>
                                    <p:animEffect transition="in" filter="fade">
                                      <p:cBhvr>
                                        <p:cTn id="9" dur="2000"/>
                                        <p:tgtEl>
                                          <p:spTgt spid="17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8" name="Picture 6" descr="Delacorte_Theater"/>
          <p:cNvPicPr>
            <a:picLocks noChangeAspect="1" noChangeArrowheads="1"/>
          </p:cNvPicPr>
          <p:nvPr/>
        </p:nvPicPr>
        <p:blipFill>
          <a:blip r:embed="rId2"/>
          <a:srcRect/>
          <a:stretch>
            <a:fillRect/>
          </a:stretch>
        </p:blipFill>
        <p:spPr bwMode="auto">
          <a:xfrm>
            <a:off x="971550" y="260350"/>
            <a:ext cx="7272338" cy="5454650"/>
          </a:xfrm>
          <a:prstGeom prst="rect">
            <a:avLst/>
          </a:prstGeom>
          <a:noFill/>
        </p:spPr>
      </p:pic>
      <p:sp>
        <p:nvSpPr>
          <p:cNvPr id="18439" name="Text Box 7"/>
          <p:cNvSpPr txBox="1">
            <a:spLocks noChangeArrowheads="1"/>
          </p:cNvSpPr>
          <p:nvPr/>
        </p:nvSpPr>
        <p:spPr bwMode="auto">
          <a:xfrm>
            <a:off x="900113" y="5805488"/>
            <a:ext cx="7437437" cy="915987"/>
          </a:xfrm>
          <a:prstGeom prst="rect">
            <a:avLst/>
          </a:prstGeom>
          <a:noFill/>
          <a:ln w="9525">
            <a:noFill/>
            <a:miter lim="800000"/>
            <a:headEnd/>
            <a:tailEnd/>
          </a:ln>
          <a:effectLst/>
        </p:spPr>
        <p:txBody>
          <a:bodyPr>
            <a:spAutoFit/>
          </a:bodyPr>
          <a:lstStyle/>
          <a:p>
            <a:pPr algn="ctr"/>
            <a:r>
              <a:rPr lang="es-ES_tradnl"/>
              <a:t> </a:t>
            </a:r>
            <a:r>
              <a:rPr lang="es-ES_tradnl" b="1" i="0">
                <a:solidFill>
                  <a:schemeClr val="bg1"/>
                </a:solidFill>
              </a:rPr>
              <a:t>Delacorte Theater </a:t>
            </a:r>
            <a:r>
              <a:rPr lang="es-ES_tradnl">
                <a:solidFill>
                  <a:schemeClr val="bg1"/>
                </a:solidFill>
              </a:rPr>
              <a:t>al aire libre, todos los veranos representan gratuitamente obras de Shakespeare y otros clásicos.</a:t>
            </a:r>
          </a:p>
          <a:p>
            <a:pPr algn="ctr"/>
            <a:r>
              <a:rPr lang="es-ES_tradnl">
                <a:solidFill>
                  <a:schemeClr val="bg1"/>
                </a:solidFill>
              </a:rPr>
              <a:t>El teatro en forma de herradura tiene más de 1800 asistentes.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endParaRPr lang="es-ES"/>
          </a:p>
        </p:txBody>
      </p:sp>
      <p:sp>
        <p:nvSpPr>
          <p:cNvPr id="25603" name="Rectangle 3"/>
          <p:cNvSpPr>
            <a:spLocks noGrp="1" noChangeArrowheads="1"/>
          </p:cNvSpPr>
          <p:nvPr>
            <p:ph type="body" idx="1"/>
          </p:nvPr>
        </p:nvSpPr>
        <p:spPr/>
        <p:txBody>
          <a:bodyPr/>
          <a:lstStyle/>
          <a:p>
            <a:endParaRPr lang="es-ES"/>
          </a:p>
        </p:txBody>
      </p:sp>
      <p:pic>
        <p:nvPicPr>
          <p:cNvPr id="25604" name="Picture 4" descr="IMGP2835"/>
          <p:cNvPicPr>
            <a:picLocks noChangeAspect="1" noChangeArrowheads="1"/>
          </p:cNvPicPr>
          <p:nvPr/>
        </p:nvPicPr>
        <p:blipFill>
          <a:blip r:embed="rId2"/>
          <a:srcRect/>
          <a:stretch>
            <a:fillRect/>
          </a:stretch>
        </p:blipFill>
        <p:spPr bwMode="auto">
          <a:xfrm>
            <a:off x="-1116013" y="-846138"/>
            <a:ext cx="11160126" cy="770413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5604"/>
                                        </p:tgtEl>
                                        <p:attrNameLst>
                                          <p:attrName>style.visibility</p:attrName>
                                        </p:attrNameLst>
                                      </p:cBhvr>
                                      <p:to>
                                        <p:strVal val="visible"/>
                                      </p:to>
                                    </p:set>
                                    <p:animEffect transition="in" filter="barn(inVertical)">
                                      <p:cBhvr>
                                        <p:cTn id="7" dur="2000"/>
                                        <p:tgtEl>
                                          <p:spTgt spid="256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endParaRPr lang="es-ES"/>
          </a:p>
        </p:txBody>
      </p:sp>
      <p:sp>
        <p:nvSpPr>
          <p:cNvPr id="21507" name="Rectangle 3"/>
          <p:cNvSpPr>
            <a:spLocks noGrp="1" noChangeArrowheads="1"/>
          </p:cNvSpPr>
          <p:nvPr>
            <p:ph type="body" idx="1"/>
          </p:nvPr>
        </p:nvSpPr>
        <p:spPr/>
        <p:txBody>
          <a:bodyPr/>
          <a:lstStyle/>
          <a:p>
            <a:endParaRPr lang="es-ES"/>
          </a:p>
        </p:txBody>
      </p:sp>
      <p:pic>
        <p:nvPicPr>
          <p:cNvPr id="21508" name="Picture 4" descr="CentralPark005"/>
          <p:cNvPicPr>
            <a:picLocks noChangeAspect="1" noChangeArrowheads="1"/>
          </p:cNvPicPr>
          <p:nvPr/>
        </p:nvPicPr>
        <p:blipFill>
          <a:blip r:embed="rId2"/>
          <a:srcRect/>
          <a:stretch>
            <a:fillRect/>
          </a:stretch>
        </p:blipFill>
        <p:spPr bwMode="auto">
          <a:xfrm>
            <a:off x="0" y="-19050"/>
            <a:ext cx="9144000" cy="6862763"/>
          </a:xfrm>
          <a:prstGeom prst="rect">
            <a:avLst/>
          </a:prstGeom>
          <a:noFill/>
        </p:spPr>
      </p:pic>
      <p:sp>
        <p:nvSpPr>
          <p:cNvPr id="21509" name="Text Box 5"/>
          <p:cNvSpPr txBox="1">
            <a:spLocks noChangeArrowheads="1"/>
          </p:cNvSpPr>
          <p:nvPr/>
        </p:nvSpPr>
        <p:spPr bwMode="auto">
          <a:xfrm>
            <a:off x="2124075" y="6237288"/>
            <a:ext cx="5256213" cy="366712"/>
          </a:xfrm>
          <a:prstGeom prst="rect">
            <a:avLst/>
          </a:prstGeom>
          <a:noFill/>
          <a:ln w="9525">
            <a:noFill/>
            <a:miter lim="800000"/>
            <a:headEnd/>
            <a:tailEnd/>
          </a:ln>
          <a:effectLst/>
        </p:spPr>
        <p:txBody>
          <a:bodyPr>
            <a:spAutoFit/>
          </a:bodyPr>
          <a:lstStyle/>
          <a:p>
            <a:r>
              <a:rPr lang="es-ES_tradnl" b="1"/>
              <a:t>Bethesda Fountain and terrace</a:t>
            </a:r>
          </a:p>
        </p:txBody>
      </p:sp>
    </p:spTree>
  </p:cSld>
  <p:clrMapOvr>
    <a:masterClrMapping/>
  </p:clrMapOvr>
  <p:transition spd="med">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angel_fountain"/>
          <p:cNvPicPr>
            <a:picLocks noChangeAspect="1" noChangeArrowheads="1"/>
          </p:cNvPicPr>
          <p:nvPr/>
        </p:nvPicPr>
        <p:blipFill>
          <a:blip r:embed="rId2"/>
          <a:srcRect/>
          <a:stretch>
            <a:fillRect/>
          </a:stretch>
        </p:blipFill>
        <p:spPr bwMode="auto">
          <a:xfrm>
            <a:off x="323850" y="260350"/>
            <a:ext cx="4645025" cy="6192838"/>
          </a:xfrm>
          <a:prstGeom prst="rect">
            <a:avLst/>
          </a:prstGeom>
          <a:noFill/>
        </p:spPr>
      </p:pic>
      <p:sp>
        <p:nvSpPr>
          <p:cNvPr id="19462" name="Text Box 6"/>
          <p:cNvSpPr txBox="1">
            <a:spLocks noChangeArrowheads="1"/>
          </p:cNvSpPr>
          <p:nvPr/>
        </p:nvSpPr>
        <p:spPr bwMode="auto">
          <a:xfrm>
            <a:off x="5343525" y="908050"/>
            <a:ext cx="3800475" cy="366713"/>
          </a:xfrm>
          <a:prstGeom prst="rect">
            <a:avLst/>
          </a:prstGeom>
          <a:noFill/>
          <a:ln w="9525">
            <a:noFill/>
            <a:miter lim="800000"/>
            <a:headEnd/>
            <a:tailEnd/>
          </a:ln>
          <a:effectLst/>
        </p:spPr>
        <p:txBody>
          <a:bodyPr>
            <a:spAutoFit/>
          </a:bodyPr>
          <a:lstStyle/>
          <a:p>
            <a:r>
              <a:rPr lang="es-ES_tradnl" b="1">
                <a:solidFill>
                  <a:schemeClr val="bg1"/>
                </a:solidFill>
              </a:rPr>
              <a:t>Bethesda Fountain and terrace</a:t>
            </a:r>
          </a:p>
        </p:txBody>
      </p:sp>
      <p:sp>
        <p:nvSpPr>
          <p:cNvPr id="19463" name="Text Box 7"/>
          <p:cNvSpPr txBox="1">
            <a:spLocks noChangeArrowheads="1"/>
          </p:cNvSpPr>
          <p:nvPr/>
        </p:nvSpPr>
        <p:spPr bwMode="auto">
          <a:xfrm>
            <a:off x="5127625" y="1484313"/>
            <a:ext cx="4016375" cy="3113087"/>
          </a:xfrm>
          <a:prstGeom prst="rect">
            <a:avLst/>
          </a:prstGeom>
          <a:noFill/>
          <a:ln w="9525">
            <a:noFill/>
            <a:miter lim="800000"/>
            <a:headEnd/>
            <a:tailEnd/>
          </a:ln>
          <a:effectLst/>
        </p:spPr>
        <p:txBody>
          <a:bodyPr>
            <a:spAutoFit/>
          </a:bodyPr>
          <a:lstStyle/>
          <a:p>
            <a:pPr algn="ctr"/>
            <a:r>
              <a:rPr lang="es-ES_tradnl" i="0">
                <a:solidFill>
                  <a:schemeClr val="bg1"/>
                </a:solidFill>
              </a:rPr>
              <a:t> </a:t>
            </a:r>
            <a:r>
              <a:rPr lang="es-ES_tradnl">
                <a:solidFill>
                  <a:schemeClr val="bg1"/>
                </a:solidFill>
              </a:rPr>
              <a:t>Es el corazón arquitectónico del  parque, el elemento más solemne en el paisaje naturalista.</a:t>
            </a:r>
          </a:p>
          <a:p>
            <a:pPr algn="ctr"/>
            <a:r>
              <a:rPr lang="es-ES_tradnl">
                <a:solidFill>
                  <a:schemeClr val="bg1"/>
                </a:solidFill>
              </a:rPr>
              <a:t>  La fuente se inauguró en 1873 y la estatua del </a:t>
            </a:r>
            <a:r>
              <a:rPr lang="es-ES_tradnl" b="1">
                <a:solidFill>
                  <a:schemeClr val="bg1"/>
                </a:solidFill>
              </a:rPr>
              <a:t>Angel de las Aguas, </a:t>
            </a:r>
            <a:r>
              <a:rPr lang="es-ES_tradnl">
                <a:solidFill>
                  <a:schemeClr val="bg1"/>
                </a:solidFill>
              </a:rPr>
              <a:t>en 1842.</a:t>
            </a:r>
          </a:p>
          <a:p>
            <a:pPr algn="ctr"/>
            <a:r>
              <a:rPr lang="es-ES_tradnl">
                <a:solidFill>
                  <a:schemeClr val="bg1"/>
                </a:solidFill>
              </a:rPr>
              <a:t>  La bonita terraza da un toque de elegancia a este rincón del Central Park, uno de los mejores lugares para descansar.</a:t>
            </a:r>
          </a:p>
          <a:p>
            <a:pPr algn="ctr"/>
            <a:endParaRPr lang="es-ES_tradnl">
              <a:solidFill>
                <a:schemeClr val="bg1"/>
              </a:solidFill>
            </a:endParaRPr>
          </a:p>
        </p:txBody>
      </p:sp>
    </p:spTree>
  </p:cSld>
  <p:clrMapOvr>
    <a:masterClrMapping/>
  </p:clrMapOvr>
  <p:transition spd="med">
    <p:wipe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endParaRPr lang="es-ES"/>
          </a:p>
        </p:txBody>
      </p:sp>
      <p:sp>
        <p:nvSpPr>
          <p:cNvPr id="37891" name="Rectangle 3"/>
          <p:cNvSpPr>
            <a:spLocks noGrp="1" noChangeArrowheads="1"/>
          </p:cNvSpPr>
          <p:nvPr>
            <p:ph type="body" idx="1"/>
          </p:nvPr>
        </p:nvSpPr>
        <p:spPr/>
        <p:txBody>
          <a:bodyPr/>
          <a:lstStyle/>
          <a:p>
            <a:endParaRPr lang="es-ES"/>
          </a:p>
        </p:txBody>
      </p:sp>
      <p:pic>
        <p:nvPicPr>
          <p:cNvPr id="37892" name="Picture 4" descr="alici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7893" name="Text Box 5"/>
          <p:cNvSpPr txBox="1">
            <a:spLocks noChangeArrowheads="1"/>
          </p:cNvSpPr>
          <p:nvPr/>
        </p:nvSpPr>
        <p:spPr bwMode="auto">
          <a:xfrm>
            <a:off x="0" y="6308725"/>
            <a:ext cx="9144000" cy="366713"/>
          </a:xfrm>
          <a:prstGeom prst="rect">
            <a:avLst/>
          </a:prstGeom>
          <a:noFill/>
          <a:ln w="9525">
            <a:noFill/>
            <a:miter lim="800000"/>
            <a:headEnd/>
            <a:tailEnd/>
          </a:ln>
          <a:effectLst/>
        </p:spPr>
        <p:txBody>
          <a:bodyPr>
            <a:spAutoFit/>
          </a:bodyPr>
          <a:lstStyle/>
          <a:p>
            <a:pPr algn="ctr"/>
            <a:r>
              <a:rPr lang="es-AR"/>
              <a:t>Monumento a </a:t>
            </a:r>
            <a:r>
              <a:rPr lang="es-AR" b="1"/>
              <a:t>ALICIA EN EL PAIS DE LAS MARAVILLAS</a:t>
            </a:r>
            <a:r>
              <a:rPr lang="es-AR"/>
              <a:t> y sus amigos</a:t>
            </a:r>
            <a:endParaRPr lang="es-E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bowbridge_ice2"/>
          <p:cNvPicPr>
            <a:picLocks noChangeAspect="1" noChangeArrowheads="1"/>
          </p:cNvPicPr>
          <p:nvPr/>
        </p:nvPicPr>
        <p:blipFill>
          <a:blip r:embed="rId2"/>
          <a:srcRect/>
          <a:stretch>
            <a:fillRect/>
          </a:stretch>
        </p:blipFill>
        <p:spPr bwMode="auto">
          <a:xfrm>
            <a:off x="1042988" y="260350"/>
            <a:ext cx="6978650" cy="5245100"/>
          </a:xfrm>
          <a:prstGeom prst="rect">
            <a:avLst/>
          </a:prstGeom>
          <a:noFill/>
        </p:spPr>
      </p:pic>
      <p:sp>
        <p:nvSpPr>
          <p:cNvPr id="20485" name="Text Box 5"/>
          <p:cNvSpPr txBox="1">
            <a:spLocks noChangeArrowheads="1"/>
          </p:cNvSpPr>
          <p:nvPr/>
        </p:nvSpPr>
        <p:spPr bwMode="auto">
          <a:xfrm>
            <a:off x="1042988" y="5661025"/>
            <a:ext cx="6985000" cy="915988"/>
          </a:xfrm>
          <a:prstGeom prst="rect">
            <a:avLst/>
          </a:prstGeom>
          <a:noFill/>
          <a:ln w="9525">
            <a:noFill/>
            <a:miter lim="800000"/>
            <a:headEnd/>
            <a:tailEnd/>
          </a:ln>
          <a:effectLst/>
        </p:spPr>
        <p:txBody>
          <a:bodyPr>
            <a:spAutoFit/>
          </a:bodyPr>
          <a:lstStyle/>
          <a:p>
            <a:pPr algn="ctr"/>
            <a:r>
              <a:rPr lang="es-ES_tradnl" b="1"/>
              <a:t>   </a:t>
            </a:r>
            <a:r>
              <a:rPr lang="es-ES_tradnl" b="1">
                <a:solidFill>
                  <a:schemeClr val="bg1"/>
                </a:solidFill>
              </a:rPr>
              <a:t>Bow Bridge </a:t>
            </a:r>
            <a:r>
              <a:rPr lang="es-ES_tradnl">
                <a:solidFill>
                  <a:schemeClr val="bg1"/>
                </a:solidFill>
              </a:rPr>
              <a:t>es uno de los siete puentes de hierro forjado más originales y bonitos del parque, fue diseñado para unir las dos grandes secciones del lago </a:t>
            </a:r>
            <a:endParaRPr lang="es-ES_tradnl" b="1">
              <a:solidFill>
                <a:schemeClr val="bg1"/>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descr="IMG_151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p:wipe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endParaRPr lang="es-ES"/>
          </a:p>
        </p:txBody>
      </p:sp>
      <p:sp>
        <p:nvSpPr>
          <p:cNvPr id="38915" name="Rectangle 3"/>
          <p:cNvSpPr>
            <a:spLocks noGrp="1" noChangeArrowheads="1"/>
          </p:cNvSpPr>
          <p:nvPr>
            <p:ph type="body" idx="1"/>
          </p:nvPr>
        </p:nvSpPr>
        <p:spPr/>
        <p:txBody>
          <a:bodyPr/>
          <a:lstStyle/>
          <a:p>
            <a:endParaRPr lang="es-ES"/>
          </a:p>
        </p:txBody>
      </p:sp>
      <p:pic>
        <p:nvPicPr>
          <p:cNvPr id="38916" name="Picture 4" descr="nieve"/>
          <p:cNvPicPr>
            <a:picLocks noChangeAspect="1" noChangeArrowheads="1"/>
          </p:cNvPicPr>
          <p:nvPr/>
        </p:nvPicPr>
        <p:blipFill>
          <a:blip r:embed="rId2"/>
          <a:srcRect/>
          <a:stretch>
            <a:fillRect/>
          </a:stretch>
        </p:blipFill>
        <p:spPr bwMode="auto">
          <a:xfrm>
            <a:off x="0" y="0"/>
            <a:ext cx="9144000" cy="6859588"/>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Imagen3"/>
          <p:cNvPicPr>
            <a:picLocks noChangeAspect="1" noChangeArrowheads="1"/>
          </p:cNvPicPr>
          <p:nvPr/>
        </p:nvPicPr>
        <p:blipFill>
          <a:blip r:embed="rId2"/>
          <a:srcRect/>
          <a:stretch>
            <a:fillRect/>
          </a:stretch>
        </p:blipFill>
        <p:spPr bwMode="auto">
          <a:xfrm>
            <a:off x="0" y="-6350"/>
            <a:ext cx="9144000" cy="6864350"/>
          </a:xfrm>
          <a:prstGeom prst="rect">
            <a:avLst/>
          </a:prstGeom>
          <a:noFill/>
        </p:spPr>
      </p:pic>
      <p:sp>
        <p:nvSpPr>
          <p:cNvPr id="22533" name="Text Box 5"/>
          <p:cNvSpPr txBox="1">
            <a:spLocks noChangeArrowheads="1"/>
          </p:cNvSpPr>
          <p:nvPr/>
        </p:nvSpPr>
        <p:spPr bwMode="auto">
          <a:xfrm>
            <a:off x="4695825" y="6400800"/>
            <a:ext cx="3908425" cy="366713"/>
          </a:xfrm>
          <a:prstGeom prst="rect">
            <a:avLst/>
          </a:prstGeom>
          <a:noFill/>
          <a:ln w="9525">
            <a:noFill/>
            <a:miter lim="800000"/>
            <a:headEnd/>
            <a:tailEnd/>
          </a:ln>
          <a:effectLst/>
        </p:spPr>
        <p:txBody>
          <a:bodyPr>
            <a:spAutoFit/>
          </a:bodyPr>
          <a:lstStyle/>
          <a:p>
            <a:endParaRPr lang="es-ES"/>
          </a:p>
        </p:txBody>
      </p:sp>
      <p:sp>
        <p:nvSpPr>
          <p:cNvPr id="22534" name="Text Box 6"/>
          <p:cNvSpPr txBox="1">
            <a:spLocks noChangeArrowheads="1"/>
          </p:cNvSpPr>
          <p:nvPr/>
        </p:nvSpPr>
        <p:spPr bwMode="auto">
          <a:xfrm>
            <a:off x="4824413" y="6308725"/>
            <a:ext cx="4319587" cy="366713"/>
          </a:xfrm>
          <a:prstGeom prst="rect">
            <a:avLst/>
          </a:prstGeom>
          <a:noFill/>
          <a:ln w="9525">
            <a:noFill/>
            <a:miter lim="800000"/>
            <a:headEnd/>
            <a:tailEnd/>
          </a:ln>
          <a:effectLst/>
        </p:spPr>
        <p:txBody>
          <a:bodyPr>
            <a:spAutoFit/>
          </a:bodyPr>
          <a:lstStyle/>
          <a:p>
            <a:r>
              <a:rPr lang="es-ES_tradnl" b="1"/>
              <a:t>Otro de los puentes de hierro forjado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22532"/>
                                        </p:tgtEl>
                                        <p:attrNameLst>
                                          <p:attrName>style.visibility</p:attrName>
                                        </p:attrNameLst>
                                      </p:cBhvr>
                                      <p:to>
                                        <p:strVal val="visible"/>
                                      </p:to>
                                    </p:set>
                                    <p:animEffect transition="in" filter="barn(inHorizontal)">
                                      <p:cBhvr>
                                        <p:cTn id="7" dur="2000"/>
                                        <p:tgtEl>
                                          <p:spTgt spid="225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endParaRPr lang="es-ES"/>
          </a:p>
        </p:txBody>
      </p:sp>
      <p:sp>
        <p:nvSpPr>
          <p:cNvPr id="26627" name="Rectangle 3"/>
          <p:cNvSpPr>
            <a:spLocks noGrp="1" noChangeArrowheads="1"/>
          </p:cNvSpPr>
          <p:nvPr>
            <p:ph type="body" idx="1"/>
          </p:nvPr>
        </p:nvSpPr>
        <p:spPr/>
        <p:txBody>
          <a:bodyPr/>
          <a:lstStyle/>
          <a:p>
            <a:endParaRPr lang="es-ES"/>
          </a:p>
        </p:txBody>
      </p:sp>
      <p:pic>
        <p:nvPicPr>
          <p:cNvPr id="26628" name="Picture 4" descr="mas chic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descr="the pond"/>
          <p:cNvPicPr>
            <a:picLocks noChangeAspect="1" noChangeArrowheads="1"/>
          </p:cNvPicPr>
          <p:nvPr/>
        </p:nvPicPr>
        <p:blipFill>
          <a:blip r:embed="rId2"/>
          <a:srcRect/>
          <a:stretch>
            <a:fillRect/>
          </a:stretch>
        </p:blipFill>
        <p:spPr bwMode="auto">
          <a:xfrm>
            <a:off x="1116013" y="333375"/>
            <a:ext cx="6911975" cy="4838700"/>
          </a:xfrm>
          <a:prstGeom prst="rect">
            <a:avLst/>
          </a:prstGeom>
          <a:noFill/>
        </p:spPr>
      </p:pic>
      <p:sp>
        <p:nvSpPr>
          <p:cNvPr id="41989" name="Text Box 5"/>
          <p:cNvSpPr txBox="1">
            <a:spLocks noChangeArrowheads="1"/>
          </p:cNvSpPr>
          <p:nvPr/>
        </p:nvSpPr>
        <p:spPr bwMode="auto">
          <a:xfrm>
            <a:off x="971550" y="5373688"/>
            <a:ext cx="7113588" cy="2016125"/>
          </a:xfrm>
          <a:prstGeom prst="rect">
            <a:avLst/>
          </a:prstGeom>
          <a:noFill/>
          <a:ln w="9525">
            <a:noFill/>
            <a:miter lim="800000"/>
            <a:headEnd/>
            <a:tailEnd/>
          </a:ln>
          <a:effectLst/>
        </p:spPr>
        <p:txBody>
          <a:bodyPr>
            <a:spAutoFit/>
          </a:bodyPr>
          <a:lstStyle/>
          <a:p>
            <a:pPr algn="ctr">
              <a:spcBef>
                <a:spcPct val="50000"/>
              </a:spcBef>
            </a:pPr>
            <a:r>
              <a:rPr lang="es-AR"/>
              <a:t> </a:t>
            </a:r>
            <a:r>
              <a:rPr lang="es-AR" b="1">
                <a:solidFill>
                  <a:schemeClr val="bg1"/>
                </a:solidFill>
              </a:rPr>
              <a:t>THE POND  </a:t>
            </a:r>
            <a:r>
              <a:rPr lang="es-AR">
                <a:solidFill>
                  <a:schemeClr val="bg1"/>
                </a:solidFill>
              </a:rPr>
              <a:t>a unos metros de distancia del intenso ritmo de la  ciudad, está este lugar de descanso llamado “el estanque”.  Hombres y mujeres de nogocios toman una pausa para el almuerzo tranquilo, en los bancos que rodean el estanque.          </a:t>
            </a:r>
          </a:p>
          <a:p>
            <a:pPr algn="ctr">
              <a:spcBef>
                <a:spcPct val="50000"/>
              </a:spcBef>
            </a:pPr>
            <a:endParaRPr lang="es-AR">
              <a:solidFill>
                <a:schemeClr val="bg1"/>
              </a:solidFill>
            </a:endParaRPr>
          </a:p>
          <a:p>
            <a:pPr>
              <a:spcBef>
                <a:spcPct val="50000"/>
              </a:spcBef>
            </a:pPr>
            <a:endParaRPr lang="es-ES" b="1">
              <a:solidFill>
                <a:schemeClr val="bg1"/>
              </a:solidFill>
            </a:endParaRPr>
          </a:p>
        </p:txBody>
      </p:sp>
    </p:spTree>
  </p:cSld>
  <p:clrMapOvr>
    <a:masterClrMapping/>
  </p:clrMapOvr>
  <p:transition spd="med">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descr="the pond 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3013" name="Text Box 5"/>
          <p:cNvSpPr txBox="1">
            <a:spLocks noChangeArrowheads="1"/>
          </p:cNvSpPr>
          <p:nvPr/>
        </p:nvSpPr>
        <p:spPr bwMode="auto">
          <a:xfrm>
            <a:off x="5364163" y="6165850"/>
            <a:ext cx="3455987" cy="366713"/>
          </a:xfrm>
          <a:prstGeom prst="rect">
            <a:avLst/>
          </a:prstGeom>
          <a:noFill/>
          <a:ln w="9525">
            <a:noFill/>
            <a:miter lim="800000"/>
            <a:headEnd/>
            <a:tailEnd/>
          </a:ln>
          <a:effectLst/>
        </p:spPr>
        <p:txBody>
          <a:bodyPr>
            <a:spAutoFit/>
          </a:bodyPr>
          <a:lstStyle/>
          <a:p>
            <a:endParaRPr lang="es-ES"/>
          </a:p>
        </p:txBody>
      </p:sp>
      <p:sp>
        <p:nvSpPr>
          <p:cNvPr id="43014" name="Text Box 6"/>
          <p:cNvSpPr txBox="1">
            <a:spLocks noChangeArrowheads="1"/>
          </p:cNvSpPr>
          <p:nvPr/>
        </p:nvSpPr>
        <p:spPr bwMode="auto">
          <a:xfrm>
            <a:off x="5795963" y="6308725"/>
            <a:ext cx="3836987" cy="366713"/>
          </a:xfrm>
          <a:prstGeom prst="rect">
            <a:avLst/>
          </a:prstGeom>
          <a:noFill/>
          <a:ln w="9525">
            <a:noFill/>
            <a:miter lim="800000"/>
            <a:headEnd/>
            <a:tailEnd/>
          </a:ln>
          <a:effectLst/>
        </p:spPr>
        <p:txBody>
          <a:bodyPr>
            <a:spAutoFit/>
          </a:bodyPr>
          <a:lstStyle/>
          <a:p>
            <a:r>
              <a:rPr lang="es-AR"/>
              <a:t>  </a:t>
            </a:r>
            <a:r>
              <a:rPr lang="es-AR" b="1"/>
              <a:t>The pond</a:t>
            </a:r>
            <a:endParaRPr lang="es-ES" b="1"/>
          </a:p>
        </p:txBody>
      </p:sp>
    </p:spTree>
  </p:cSld>
  <p:clrMapOvr>
    <a:masterClrMapping/>
  </p:clrMapOvr>
  <p:transition spd="slow">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descr="Tavern"/>
          <p:cNvPicPr>
            <a:picLocks noChangeAspect="1" noChangeArrowheads="1"/>
          </p:cNvPicPr>
          <p:nvPr/>
        </p:nvPicPr>
        <p:blipFill>
          <a:blip r:embed="rId2"/>
          <a:srcRect/>
          <a:stretch>
            <a:fillRect/>
          </a:stretch>
        </p:blipFill>
        <p:spPr bwMode="auto">
          <a:xfrm>
            <a:off x="1835150" y="260350"/>
            <a:ext cx="5545138" cy="5175250"/>
          </a:xfrm>
          <a:prstGeom prst="rect">
            <a:avLst/>
          </a:prstGeom>
          <a:noFill/>
        </p:spPr>
      </p:pic>
      <p:sp>
        <p:nvSpPr>
          <p:cNvPr id="36871" name="Text Box 7"/>
          <p:cNvSpPr txBox="1">
            <a:spLocks noChangeArrowheads="1"/>
          </p:cNvSpPr>
          <p:nvPr/>
        </p:nvSpPr>
        <p:spPr bwMode="auto">
          <a:xfrm>
            <a:off x="1692275" y="5661025"/>
            <a:ext cx="6284913" cy="366713"/>
          </a:xfrm>
          <a:prstGeom prst="rect">
            <a:avLst/>
          </a:prstGeom>
          <a:noFill/>
          <a:ln w="9525">
            <a:noFill/>
            <a:miter lim="800000"/>
            <a:headEnd/>
            <a:tailEnd/>
          </a:ln>
          <a:effectLst/>
        </p:spPr>
        <p:txBody>
          <a:bodyPr>
            <a:spAutoFit/>
          </a:bodyPr>
          <a:lstStyle/>
          <a:p>
            <a:r>
              <a:rPr lang="es-AR"/>
              <a:t>           </a:t>
            </a:r>
            <a:endParaRPr lang="es-ES"/>
          </a:p>
        </p:txBody>
      </p:sp>
      <p:sp>
        <p:nvSpPr>
          <p:cNvPr id="36872" name="Text Box 8"/>
          <p:cNvSpPr txBox="1">
            <a:spLocks noChangeArrowheads="1"/>
          </p:cNvSpPr>
          <p:nvPr/>
        </p:nvSpPr>
        <p:spPr bwMode="auto">
          <a:xfrm>
            <a:off x="1908175" y="5589588"/>
            <a:ext cx="5472113" cy="915987"/>
          </a:xfrm>
          <a:prstGeom prst="rect">
            <a:avLst/>
          </a:prstGeom>
          <a:noFill/>
          <a:ln w="9525">
            <a:noFill/>
            <a:miter lim="800000"/>
            <a:headEnd/>
            <a:tailEnd/>
          </a:ln>
          <a:effectLst/>
        </p:spPr>
        <p:txBody>
          <a:bodyPr>
            <a:spAutoFit/>
          </a:bodyPr>
          <a:lstStyle/>
          <a:p>
            <a:pPr algn="ctr"/>
            <a:r>
              <a:rPr lang="es-AR" b="1">
                <a:solidFill>
                  <a:schemeClr val="bg1"/>
                </a:solidFill>
              </a:rPr>
              <a:t>TAVERN ON THE GREEN , </a:t>
            </a:r>
            <a:r>
              <a:rPr lang="es-AR">
                <a:solidFill>
                  <a:schemeClr val="bg1"/>
                </a:solidFill>
              </a:rPr>
              <a:t>uno de los restaurantes más visitados por los neoyorquinos y turistas.</a:t>
            </a:r>
            <a:endParaRPr lang="es-ES">
              <a:solidFill>
                <a:schemeClr val="bg1"/>
              </a:solidFill>
            </a:endParaRPr>
          </a:p>
        </p:txBody>
      </p:sp>
    </p:spTree>
  </p:cSld>
  <p:clrMapOvr>
    <a:masterClrMapping/>
  </p:clrMapOvr>
  <p:transition>
    <p:cover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36868"/>
                                        </p:tgtEl>
                                        <p:attrNameLst>
                                          <p:attrName>style.visibility</p:attrName>
                                        </p:attrNameLst>
                                      </p:cBhvr>
                                      <p:to>
                                        <p:strVal val="visible"/>
                                      </p:to>
                                    </p:set>
                                    <p:anim calcmode="lin" valueType="num">
                                      <p:cBhvr>
                                        <p:cTn id="7" dur="3000" fill="hold"/>
                                        <p:tgtEl>
                                          <p:spTgt spid="36868"/>
                                        </p:tgtEl>
                                        <p:attrNameLst>
                                          <p:attrName>ppt_w</p:attrName>
                                        </p:attrNameLst>
                                      </p:cBhvr>
                                      <p:tavLst>
                                        <p:tav tm="0">
                                          <p:val>
                                            <p:fltVal val="0"/>
                                          </p:val>
                                        </p:tav>
                                        <p:tav tm="100000">
                                          <p:val>
                                            <p:strVal val="#ppt_w"/>
                                          </p:val>
                                        </p:tav>
                                      </p:tavLst>
                                    </p:anim>
                                    <p:anim calcmode="lin" valueType="num">
                                      <p:cBhvr>
                                        <p:cTn id="8" dur="3000" fill="hold"/>
                                        <p:tgtEl>
                                          <p:spTgt spid="36868"/>
                                        </p:tgtEl>
                                        <p:attrNameLst>
                                          <p:attrName>ppt_h</p:attrName>
                                        </p:attrNameLst>
                                      </p:cBhvr>
                                      <p:tavLst>
                                        <p:tav tm="0">
                                          <p:val>
                                            <p:fltVal val="0"/>
                                          </p:val>
                                        </p:tav>
                                        <p:tav tm="100000">
                                          <p:val>
                                            <p:strVal val="#ppt_h"/>
                                          </p:val>
                                        </p:tav>
                                      </p:tavLst>
                                    </p:anim>
                                    <p:animEffect transition="in" filter="fade">
                                      <p:cBhvr>
                                        <p:cTn id="9" dur="3000"/>
                                        <p:tgtEl>
                                          <p:spTgt spid="36868"/>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36872"/>
                                        </p:tgtEl>
                                        <p:attrNameLst>
                                          <p:attrName>style.visibility</p:attrName>
                                        </p:attrNameLst>
                                      </p:cBhvr>
                                      <p:to>
                                        <p:strVal val="visible"/>
                                      </p:to>
                                    </p:set>
                                    <p:anim calcmode="lin" valueType="num">
                                      <p:cBhvr>
                                        <p:cTn id="12" dur="3000" fill="hold"/>
                                        <p:tgtEl>
                                          <p:spTgt spid="36872"/>
                                        </p:tgtEl>
                                        <p:attrNameLst>
                                          <p:attrName>ppt_w</p:attrName>
                                        </p:attrNameLst>
                                      </p:cBhvr>
                                      <p:tavLst>
                                        <p:tav tm="0">
                                          <p:val>
                                            <p:fltVal val="0"/>
                                          </p:val>
                                        </p:tav>
                                        <p:tav tm="100000">
                                          <p:val>
                                            <p:strVal val="#ppt_w"/>
                                          </p:val>
                                        </p:tav>
                                      </p:tavLst>
                                    </p:anim>
                                    <p:anim calcmode="lin" valueType="num">
                                      <p:cBhvr>
                                        <p:cTn id="13" dur="3000" fill="hold"/>
                                        <p:tgtEl>
                                          <p:spTgt spid="36872"/>
                                        </p:tgtEl>
                                        <p:attrNameLst>
                                          <p:attrName>ppt_h</p:attrName>
                                        </p:attrNameLst>
                                      </p:cBhvr>
                                      <p:tavLst>
                                        <p:tav tm="0">
                                          <p:val>
                                            <p:fltVal val="0"/>
                                          </p:val>
                                        </p:tav>
                                        <p:tav tm="100000">
                                          <p:val>
                                            <p:strVal val="#ppt_h"/>
                                          </p:val>
                                        </p:tav>
                                      </p:tavLst>
                                    </p:anim>
                                    <p:animEffect transition="in" filter="fade">
                                      <p:cBhvr>
                                        <p:cTn id="14" dur="3000"/>
                                        <p:tgtEl>
                                          <p:spTgt spid="368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7" name="Picture 7" descr="tavernentrance2"/>
          <p:cNvPicPr>
            <a:picLocks noChangeAspect="1" noChangeArrowheads="1"/>
          </p:cNvPicPr>
          <p:nvPr/>
        </p:nvPicPr>
        <p:blipFill>
          <a:blip r:embed="rId2"/>
          <a:srcRect/>
          <a:stretch>
            <a:fillRect/>
          </a:stretch>
        </p:blipFill>
        <p:spPr bwMode="auto">
          <a:xfrm>
            <a:off x="0" y="0"/>
            <a:ext cx="8924925" cy="6692900"/>
          </a:xfrm>
          <a:prstGeom prst="rect">
            <a:avLst/>
          </a:prstGeom>
          <a:noFill/>
        </p:spPr>
      </p:pic>
      <p:pic>
        <p:nvPicPr>
          <p:cNvPr id="35848" name="Picture 8" descr="untitled"/>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5848"/>
                                        </p:tgtEl>
                                        <p:attrNameLst>
                                          <p:attrName>style.visibility</p:attrName>
                                        </p:attrNameLst>
                                      </p:cBhvr>
                                      <p:to>
                                        <p:strVal val="visible"/>
                                      </p:to>
                                    </p:set>
                                    <p:anim calcmode="lin" valueType="num">
                                      <p:cBhvr>
                                        <p:cTn id="7" dur="5000" fill="hold"/>
                                        <p:tgtEl>
                                          <p:spTgt spid="35848"/>
                                        </p:tgtEl>
                                        <p:attrNameLst>
                                          <p:attrName>ppt_w</p:attrName>
                                        </p:attrNameLst>
                                      </p:cBhvr>
                                      <p:tavLst>
                                        <p:tav tm="0">
                                          <p:val>
                                            <p:fltVal val="0"/>
                                          </p:val>
                                        </p:tav>
                                        <p:tav tm="100000">
                                          <p:val>
                                            <p:strVal val="#ppt_w"/>
                                          </p:val>
                                        </p:tav>
                                      </p:tavLst>
                                    </p:anim>
                                    <p:anim calcmode="lin" valueType="num">
                                      <p:cBhvr>
                                        <p:cTn id="8" dur="5000" fill="hold"/>
                                        <p:tgtEl>
                                          <p:spTgt spid="35848"/>
                                        </p:tgtEl>
                                        <p:attrNameLst>
                                          <p:attrName>ppt_h</p:attrName>
                                        </p:attrNameLst>
                                      </p:cBhvr>
                                      <p:tavLst>
                                        <p:tav tm="0">
                                          <p:val>
                                            <p:fltVal val="0"/>
                                          </p:val>
                                        </p:tav>
                                        <p:tav tm="100000">
                                          <p:val>
                                            <p:strVal val="#ppt_h"/>
                                          </p:val>
                                        </p:tav>
                                      </p:tavLst>
                                    </p:anim>
                                    <p:animEffect transition="in" filter="fade">
                                      <p:cBhvr>
                                        <p:cTn id="9" dur="5000"/>
                                        <p:tgtEl>
                                          <p:spTgt spid="358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descr="565px-Centralpark_fg01"/>
          <p:cNvPicPr>
            <a:picLocks noChangeAspect="1" noChangeArrowheads="1"/>
          </p:cNvPicPr>
          <p:nvPr/>
        </p:nvPicPr>
        <p:blipFill>
          <a:blip r:embed="rId2"/>
          <a:srcRect/>
          <a:stretch>
            <a:fillRect/>
          </a:stretch>
        </p:blipFill>
        <p:spPr bwMode="auto">
          <a:xfrm>
            <a:off x="0" y="1268413"/>
            <a:ext cx="9144000" cy="2087562"/>
          </a:xfrm>
          <a:prstGeom prst="rect">
            <a:avLst/>
          </a:prstGeom>
          <a:noFill/>
        </p:spPr>
      </p:pic>
      <p:sp>
        <p:nvSpPr>
          <p:cNvPr id="44039" name="WordArt 7"/>
          <p:cNvSpPr>
            <a:spLocks noChangeArrowheads="1" noChangeShapeType="1" noTextEdit="1"/>
          </p:cNvSpPr>
          <p:nvPr/>
        </p:nvSpPr>
        <p:spPr bwMode="auto">
          <a:xfrm>
            <a:off x="1403350" y="3573463"/>
            <a:ext cx="5040313" cy="2305050"/>
          </a:xfrm>
          <a:prstGeom prst="rect">
            <a:avLst/>
          </a:prstGeom>
        </p:spPr>
        <p:txBody>
          <a:bodyPr wrap="none" fromWordArt="1">
            <a:prstTxWarp prst="textCurveDown">
              <a:avLst>
                <a:gd name="adj" fmla="val 43477"/>
              </a:avLst>
            </a:prstTxWarp>
          </a:bodyPr>
          <a:lstStyle/>
          <a:p>
            <a:pPr algn="ctr"/>
            <a:r>
              <a:rPr lang="es-ES" sz="8000" kern="10">
                <a:ln w="9525">
                  <a:solidFill>
                    <a:srgbClr val="000000"/>
                  </a:solidFill>
                  <a:round/>
                  <a:headEnd/>
                  <a:tailEnd/>
                </a:ln>
                <a:solidFill>
                  <a:srgbClr val="FFFFFF"/>
                </a:solidFill>
                <a:effectLst>
                  <a:outerShdw dist="35921" dir="2700000" algn="ctr" rotWithShape="0">
                    <a:srgbClr val="808080">
                      <a:alpha val="80000"/>
                    </a:srgbClr>
                  </a:outerShdw>
                </a:effectLst>
                <a:latin typeface="Comic Sans MS"/>
              </a:rPr>
              <a:t>Fin</a:t>
            </a:r>
          </a:p>
        </p:txBody>
      </p:sp>
      <p:pic>
        <p:nvPicPr>
          <p:cNvPr id="44040" name="Picture 8" descr="MASCARA"/>
          <p:cNvPicPr>
            <a:picLocks noChangeAspect="1" noChangeArrowheads="1"/>
          </p:cNvPicPr>
          <p:nvPr/>
        </p:nvPicPr>
        <p:blipFill>
          <a:blip r:embed="rId3"/>
          <a:srcRect/>
          <a:stretch>
            <a:fillRect/>
          </a:stretch>
        </p:blipFill>
        <p:spPr bwMode="auto">
          <a:xfrm>
            <a:off x="7451725" y="5373688"/>
            <a:ext cx="1403350" cy="1331912"/>
          </a:xfrm>
          <a:prstGeom prst="rect">
            <a:avLst/>
          </a:prstGeom>
          <a:noFill/>
        </p:spPr>
      </p:pic>
      <p:sp>
        <p:nvSpPr>
          <p:cNvPr id="44041" name="Text Box 9"/>
          <p:cNvSpPr txBox="1">
            <a:spLocks noChangeArrowheads="1"/>
          </p:cNvSpPr>
          <p:nvPr/>
        </p:nvSpPr>
        <p:spPr bwMode="auto">
          <a:xfrm>
            <a:off x="6011863" y="6308725"/>
            <a:ext cx="2971800" cy="366713"/>
          </a:xfrm>
          <a:prstGeom prst="rect">
            <a:avLst/>
          </a:prstGeom>
          <a:noFill/>
          <a:ln w="9525">
            <a:noFill/>
            <a:miter lim="800000"/>
            <a:headEnd/>
            <a:tailEnd/>
          </a:ln>
          <a:effectLst/>
        </p:spPr>
        <p:txBody>
          <a:bodyPr>
            <a:spAutoFit/>
          </a:bodyPr>
          <a:lstStyle/>
          <a:p>
            <a:r>
              <a:rPr lang="es-AR"/>
              <a:t>        </a:t>
            </a:r>
            <a:r>
              <a:rPr lang="es-AR" b="1" i="0">
                <a:solidFill>
                  <a:schemeClr val="bg1"/>
                </a:solidFill>
                <a:latin typeface="Comic Sans MS" pitchFamily="66" charset="0"/>
              </a:rPr>
              <a:t>Grace</a:t>
            </a:r>
            <a:endParaRPr lang="es-ES" b="1" i="0">
              <a:solidFill>
                <a:schemeClr val="bg1"/>
              </a:solidFill>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grpId="0" nodeType="withEffect">
                                  <p:stCondLst>
                                    <p:cond delay="0"/>
                                  </p:stCondLst>
                                  <p:childTnLst>
                                    <p:animScale>
                                      <p:cBhvr>
                                        <p:cTn id="6" dur="3000" fill="hold"/>
                                        <p:tgtEl>
                                          <p:spTgt spid="44039"/>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descr="MASCARA"/>
          <p:cNvPicPr>
            <a:picLocks noChangeAspect="1" noChangeArrowheads="1"/>
          </p:cNvPicPr>
          <p:nvPr/>
        </p:nvPicPr>
        <p:blipFill>
          <a:blip r:embed="rId2"/>
          <a:srcRect/>
          <a:stretch>
            <a:fillRect/>
          </a:stretch>
        </p:blipFill>
        <p:spPr bwMode="auto">
          <a:xfrm>
            <a:off x="6516688" y="4365625"/>
            <a:ext cx="2017712" cy="1916113"/>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ENTRAL PARK">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_tradnl" sz="1800" b="0" i="1"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_tradnl" sz="1800" b="0" i="1" u="none" strike="noStrike" cap="none" normalizeH="0" baseline="0" smtClean="0">
            <a:ln>
              <a:noFill/>
            </a:ln>
            <a:solidFill>
              <a:schemeClr val="tx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CENTRAL PARK</Template>
  <TotalTime>1</TotalTime>
  <Words>539</Words>
  <Application>Microsoft Office PowerPoint</Application>
  <PresentationFormat>Presentación en pantalla (4:3)</PresentationFormat>
  <Paragraphs>60</Paragraphs>
  <Slides>32</Slides>
  <Notes>0</Notes>
  <HiddenSlides>0</HiddenSlides>
  <MMClips>0</MMClips>
  <ScaleCrop>false</ScaleCrop>
  <HeadingPairs>
    <vt:vector size="8" baseType="variant">
      <vt:variant>
        <vt:lpstr>Fuentes usadas</vt:lpstr>
      </vt:variant>
      <vt:variant>
        <vt:i4>2</vt:i4>
      </vt:variant>
      <vt:variant>
        <vt:lpstr>Tema</vt:lpstr>
      </vt:variant>
      <vt:variant>
        <vt:i4>2</vt:i4>
      </vt:variant>
      <vt:variant>
        <vt:lpstr>Servidores OLE incrustados</vt:lpstr>
      </vt:variant>
      <vt:variant>
        <vt:i4>1</vt:i4>
      </vt:variant>
      <vt:variant>
        <vt:lpstr>Títulos de diapositiva</vt:lpstr>
      </vt:variant>
      <vt:variant>
        <vt:i4>32</vt:i4>
      </vt:variant>
    </vt:vector>
  </HeadingPairs>
  <TitlesOfParts>
    <vt:vector size="37" baseType="lpstr">
      <vt:lpstr>Arial</vt:lpstr>
      <vt:lpstr>Comic Sans MS</vt:lpstr>
      <vt:lpstr>CENTRAL PARK</vt:lpstr>
      <vt:lpstr>Diseño predeterminado</vt:lpstr>
      <vt:lpstr>Presentación de Microsoft PowerPoint</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2014-02-07T20:22:00Z</dcterms:created>
  <dcterms:modified xsi:type="dcterms:W3CDTF">2014-02-07T20:23:47Z</dcterms:modified>
</cp:coreProperties>
</file>