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6"/>
  </p:notesMasterIdLst>
  <p:sldIdLst>
    <p:sldId id="275" r:id="rId3"/>
    <p:sldId id="276" r:id="rId4"/>
    <p:sldId id="277" r:id="rId5"/>
    <p:sldId id="278" r:id="rId6"/>
    <p:sldId id="279" r:id="rId7"/>
    <p:sldId id="280" r:id="rId8"/>
    <p:sldId id="281" r:id="rId9"/>
    <p:sldId id="293" r:id="rId10"/>
    <p:sldId id="282" r:id="rId11"/>
    <p:sldId id="283" r:id="rId12"/>
    <p:sldId id="284" r:id="rId13"/>
    <p:sldId id="285" r:id="rId14"/>
    <p:sldId id="292" r:id="rId15"/>
    <p:sldId id="294" r:id="rId16"/>
    <p:sldId id="295" r:id="rId17"/>
    <p:sldId id="286" r:id="rId18"/>
    <p:sldId id="287" r:id="rId19"/>
    <p:sldId id="288" r:id="rId20"/>
    <p:sldId id="289" r:id="rId21"/>
    <p:sldId id="290" r:id="rId22"/>
    <p:sldId id="291" r:id="rId23"/>
    <p:sldId id="296" r:id="rId24"/>
    <p:sldId id="29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r/O/85JTAspjT+vHSuLA" hashData="VPhRWmIJIc+RYEA9ydzpL5Kr9d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E7EFC-4020-42A0-A34D-A76302DD4F6D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BD64F-3E52-4C6B-90EB-1C4A57DCA70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34949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9916996-FE50-4C12-9DA5-D52B0B73DD67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ACFB70D-42B0-4DF3-9918-D0AC7F846B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wma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499992" y="836712"/>
            <a:ext cx="4968552" cy="461664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EL</a:t>
            </a:r>
          </a:p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PATIO 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DE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LA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INFANTA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wis721 BlkEx BT" panose="020B0907040502030204" pitchFamily="34" charset="0"/>
              </a:rPr>
              <a:t>en Zaragoza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4883" y="565305"/>
            <a:ext cx="4314825" cy="57531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1 CuadroTexto"/>
          <p:cNvSpPr txBox="1"/>
          <p:nvPr/>
        </p:nvSpPr>
        <p:spPr>
          <a:xfrm>
            <a:off x="5730941" y="6165304"/>
            <a:ext cx="2218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Avanzar manualmente</a:t>
            </a:r>
            <a:endParaRPr lang="es-ES" dirty="0"/>
          </a:p>
        </p:txBody>
      </p:sp>
      <p:pic>
        <p:nvPicPr>
          <p:cNvPr id="4" name="DIBERTIMENTO  EN D MAYOR. MOZART.wma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-828600" y="63499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872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9815">
        <p14:gallery dir="l"/>
      </p:transition>
    </mc:Choice>
    <mc:Fallback>
      <p:transition spd="slow" advTm="98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22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" grpId="0"/>
      <p:bldP spid="2" grpId="0"/>
    </p:bldLst>
  </p:timing>
  <p:extLst mod="1">
    <p:ext uri="{E180D4A7-C9FB-4DFB-919C-405C955672EB}">
      <p14:showEvtLst xmlns:p14="http://schemas.microsoft.com/office/powerpoint/2010/main" xmlns="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980" y="476672"/>
            <a:ext cx="4322044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4572000" y="577792"/>
            <a:ext cx="437423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Con el nombre de </a:t>
            </a:r>
            <a:r>
              <a:rPr lang="es-ES" sz="2000" b="1" dirty="0">
                <a:solidFill>
                  <a:srgbClr val="FFFF00"/>
                </a:solidFill>
              </a:rPr>
              <a:t>Patio de la Infanta</a:t>
            </a:r>
            <a:r>
              <a:rPr lang="es-ES" dirty="0"/>
              <a:t> </a:t>
            </a:r>
            <a:r>
              <a:rPr lang="es-ES" dirty="0" smtClean="0"/>
              <a:t>se conoce el patio</a:t>
            </a:r>
            <a:r>
              <a:rPr lang="es-ES" dirty="0"/>
              <a:t> renacentista de 1550 </a:t>
            </a:r>
            <a:r>
              <a:rPr lang="es-ES" dirty="0">
                <a:solidFill>
                  <a:srgbClr val="FFFF00"/>
                </a:solidFill>
              </a:rPr>
              <a:t>situado dentro de la sede central de Ibercaja,</a:t>
            </a:r>
            <a:r>
              <a:rPr lang="es-ES" dirty="0"/>
              <a:t> en la calle San Ignacio de Loyola, 16, de Zaragoza. Se trata del patio interior del palacio residencia de Gabriel </a:t>
            </a:r>
            <a:r>
              <a:rPr lang="es-ES" dirty="0" smtClean="0"/>
              <a:t>Zaporta</a:t>
            </a:r>
            <a:r>
              <a:rPr lang="es-ES" dirty="0"/>
              <a:t>,</a:t>
            </a:r>
            <a:r>
              <a:rPr lang="es-ES" dirty="0" smtClean="0"/>
              <a:t> </a:t>
            </a:r>
            <a:r>
              <a:rPr lang="es-ES" dirty="0"/>
              <a:t>un importante comerciante y banquero de origen judío, prestatario de Carlos V. El nombre proviene de la Infanta María Teresa de </a:t>
            </a:r>
            <a:r>
              <a:rPr lang="es-ES" dirty="0" smtClean="0"/>
              <a:t>Vallabriga</a:t>
            </a:r>
            <a:r>
              <a:rPr lang="es-ES" dirty="0"/>
              <a:t>,</a:t>
            </a:r>
            <a:r>
              <a:rPr lang="es-ES" dirty="0" smtClean="0"/>
              <a:t> </a:t>
            </a:r>
            <a:r>
              <a:rPr lang="es-ES" dirty="0"/>
              <a:t>esposa de Luis de Borbón y </a:t>
            </a:r>
            <a:r>
              <a:rPr lang="es-ES" dirty="0" smtClean="0"/>
              <a:t>Farnesio,</a:t>
            </a:r>
            <a:r>
              <a:rPr lang="es-ES" dirty="0"/>
              <a:t> </a:t>
            </a:r>
            <a:r>
              <a:rPr lang="es-ES" dirty="0" smtClean="0"/>
              <a:t>hermano </a:t>
            </a:r>
            <a:r>
              <a:rPr lang="es-ES" dirty="0"/>
              <a:t>del rey Carlos III de </a:t>
            </a:r>
            <a:r>
              <a:rPr lang="es-ES" dirty="0" smtClean="0"/>
              <a:t>España</a:t>
            </a:r>
            <a:r>
              <a:rPr lang="es-ES" dirty="0"/>
              <a:t>,</a:t>
            </a:r>
            <a:r>
              <a:rPr lang="es-ES" dirty="0" smtClean="0"/>
              <a:t> </a:t>
            </a:r>
            <a:r>
              <a:rPr lang="es-ES" dirty="0"/>
              <a:t>que ya viuda regresó a Zaragoza para vivir a partir de 1785 en el Palacio de Zaporta.</a:t>
            </a:r>
          </a:p>
          <a:p>
            <a:pPr algn="just"/>
            <a:r>
              <a:rPr lang="es-ES" dirty="0"/>
              <a:t>La casa palacio de Gabriel Zaporta se encontraba entre las calles San Jorge, San Andrés y el callejón Zaporta. Contaba con un jardín en su zona </a:t>
            </a:r>
            <a:r>
              <a:rPr lang="es-ES" dirty="0" smtClean="0"/>
              <a:t>posterior, opuesta </a:t>
            </a:r>
            <a:r>
              <a:rPr lang="es-ES" dirty="0"/>
              <a:t>a la calle San Jorge a la que daba su </a:t>
            </a:r>
            <a:r>
              <a:rPr lang="es-ES" dirty="0" smtClean="0"/>
              <a:t>fachada</a:t>
            </a:r>
            <a:r>
              <a:rPr lang="es-ES" dirty="0"/>
              <a:t>,</a:t>
            </a:r>
            <a:r>
              <a:rPr lang="es-ES" dirty="0" smtClean="0"/>
              <a:t> </a:t>
            </a:r>
            <a:r>
              <a:rPr lang="es-ES" dirty="0"/>
              <a:t>y un patio labrado con gran riqueza.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74179" y="6235870"/>
            <a:ext cx="2543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Patio del Palacio Zaporta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65243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548680"/>
            <a:ext cx="8246912" cy="5494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2647968" y="6042876"/>
            <a:ext cx="3862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/>
              <a:t>Patio del Palacio Zaporta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xmlns="" val="108818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04664"/>
            <a:ext cx="7836358" cy="5877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7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7667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8319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6331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9722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7667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658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03094" y="692696"/>
            <a:ext cx="6685169" cy="5632311"/>
          </a:xfrm>
          <a:prstGeom prst="rect">
            <a:avLst/>
          </a:prstGeom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Este patio plateresco de gran belleza es una alhaja tallada en piedra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 alabastro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por expertos orfebres.</a:t>
            </a: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el antepecho del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patio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destacan dieciséis medallones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personajes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, reyes y caballeros de la época como Carlos III, Carlomagno,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Felipe II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 Fernando el Católico. Ocupando las esquinas de patio, se ordenan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ocho escenas mitológicas: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cinco representaciones de los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diferentes trabajos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de Hércules y tres alegorías. Toda la decoración del patio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está cargada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de simbología: los planetas, el amor, la religión, el imperio, la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filosofía, los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valores de la época, aparecen representados en él.</a:t>
            </a:r>
          </a:p>
        </p:txBody>
      </p:sp>
    </p:spTree>
    <p:extLst>
      <p:ext uri="{BB962C8B-B14F-4D97-AF65-F5344CB8AC3E}">
        <p14:creationId xmlns:p14="http://schemas.microsoft.com/office/powerpoint/2010/main" xmlns="" val="186441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7667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7633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6843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2544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7667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7761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7920000" cy="59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2479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741191"/>
            <a:ext cx="1971763" cy="4853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539553" y="260648"/>
            <a:ext cx="81369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Las columnas son los planetas. El patio está sostenido por ocho columnas que </a:t>
            </a:r>
            <a:r>
              <a:rPr lang="es-ES" dirty="0" smtClean="0"/>
              <a:t>son </a:t>
            </a:r>
            <a:r>
              <a:rPr lang="es-ES" dirty="0"/>
              <a:t>representación de los siete cuerpos celestes conocidos en la época y </a:t>
            </a:r>
            <a:r>
              <a:rPr lang="es-ES" dirty="0" smtClean="0"/>
              <a:t>observables </a:t>
            </a:r>
            <a:r>
              <a:rPr lang="es-ES" dirty="0"/>
              <a:t>a simple vista (a excepción de las estrellas). Se trata de: el Sol, </a:t>
            </a:r>
            <a:r>
              <a:rPr lang="es-ES" dirty="0" smtClean="0"/>
              <a:t>Marte</a:t>
            </a:r>
            <a:r>
              <a:rPr lang="es-ES" dirty="0"/>
              <a:t>, la Luna, Mercurio, </a:t>
            </a:r>
            <a:r>
              <a:rPr lang="es-ES" dirty="0" smtClean="0"/>
              <a:t>Venus, Júpiter</a:t>
            </a:r>
            <a:r>
              <a:rPr lang="es-ES" dirty="0"/>
              <a:t>, Saturno y la octava columna </a:t>
            </a:r>
            <a:r>
              <a:rPr lang="es-ES" dirty="0" smtClean="0"/>
              <a:t>que </a:t>
            </a:r>
            <a:r>
              <a:rPr lang="es-ES" dirty="0"/>
              <a:t>no se sabe que representa y se le llama “la columna” 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1773923"/>
            <a:ext cx="1738072" cy="4853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845244"/>
            <a:ext cx="2157518" cy="485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4676" y="1846919"/>
            <a:ext cx="2156030" cy="4855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7728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751" y="1944116"/>
            <a:ext cx="2186581" cy="4677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7" y="1952146"/>
            <a:ext cx="2008787" cy="4674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4871" y="1977136"/>
            <a:ext cx="2198378" cy="4676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0272" y="1975577"/>
            <a:ext cx="1730625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293750" y="188640"/>
            <a:ext cx="85237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En las </a:t>
            </a:r>
            <a:r>
              <a:rPr lang="es-ES" dirty="0" smtClean="0"/>
              <a:t>correspondencias </a:t>
            </a:r>
            <a:r>
              <a:rPr lang="es-ES" dirty="0"/>
              <a:t>usuales en la época cada planeta significa no sólo unas </a:t>
            </a:r>
            <a:r>
              <a:rPr lang="es-ES" dirty="0" smtClean="0"/>
              <a:t>tendencias </a:t>
            </a:r>
            <a:r>
              <a:rPr lang="es-ES" dirty="0"/>
              <a:t>del carácter y de la vida humana, sino un metal, una ciencia y una </a:t>
            </a:r>
            <a:r>
              <a:rPr lang="es-ES" dirty="0" smtClean="0"/>
              <a:t>virtud . </a:t>
            </a:r>
            <a:r>
              <a:rPr lang="es-ES" dirty="0"/>
              <a:t>Así Saturno representa el plomo, la astronomía y la </a:t>
            </a:r>
            <a:r>
              <a:rPr lang="es-ES" dirty="0" smtClean="0"/>
              <a:t>prudencia</a:t>
            </a:r>
            <a:r>
              <a:rPr lang="es-ES" dirty="0"/>
              <a:t>. Venus es el cobre, la música y la templanza. La luna es la plata, la </a:t>
            </a:r>
            <a:r>
              <a:rPr lang="es-ES" dirty="0" smtClean="0"/>
              <a:t>retórica </a:t>
            </a:r>
            <a:r>
              <a:rPr lang="es-ES" dirty="0"/>
              <a:t>y la fe. Marte es el hierro, la aritmética y la fortaleza. El Sol significa </a:t>
            </a:r>
            <a:r>
              <a:rPr lang="es-ES" dirty="0" smtClean="0"/>
              <a:t>oro</a:t>
            </a:r>
            <a:r>
              <a:rPr lang="es-ES" dirty="0"/>
              <a:t>, gramática y esperanza. Júpiter es el estaño, la geometría y la justicia. </a:t>
            </a:r>
            <a:r>
              <a:rPr lang="es-ES" dirty="0" smtClean="0"/>
              <a:t>Mercurio </a:t>
            </a:r>
            <a:r>
              <a:rPr lang="es-ES" dirty="0"/>
              <a:t>es el mercurio, la lógica o dialéctica y la caridad. </a:t>
            </a:r>
          </a:p>
        </p:txBody>
      </p:sp>
    </p:spTree>
    <p:extLst>
      <p:ext uri="{BB962C8B-B14F-4D97-AF65-F5344CB8AC3E}">
        <p14:creationId xmlns:p14="http://schemas.microsoft.com/office/powerpoint/2010/main" xmlns="" val="369716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9712" y="1412776"/>
            <a:ext cx="52383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/>
              <a:t>T</a:t>
            </a:r>
            <a:r>
              <a:rPr lang="es-ES" sz="3200" dirty="0" smtClean="0"/>
              <a:t>apices expuestos que </a:t>
            </a:r>
            <a:r>
              <a:rPr lang="es-ES" sz="3200" dirty="0"/>
              <a:t>narran la historia de </a:t>
            </a:r>
            <a:r>
              <a:rPr lang="es-ES" sz="3200" dirty="0" err="1"/>
              <a:t>Dido</a:t>
            </a:r>
            <a:r>
              <a:rPr lang="es-ES" sz="3200" dirty="0"/>
              <a:t> y Eneas. </a:t>
            </a:r>
            <a:endParaRPr lang="es-ES" sz="3200" dirty="0" smtClean="0"/>
          </a:p>
          <a:p>
            <a:pPr algn="ctr"/>
            <a:r>
              <a:rPr lang="es-ES" sz="2400" dirty="0" smtClean="0"/>
              <a:t>Se </a:t>
            </a:r>
            <a:r>
              <a:rPr lang="es-ES" sz="2400" dirty="0"/>
              <a:t>trata de una colección de seis tapices de Flandes, datados en el siglo XVII, y realizados en los talleres de Var </a:t>
            </a:r>
            <a:r>
              <a:rPr lang="es-ES" sz="2400" dirty="0" err="1"/>
              <a:t>Berghen</a:t>
            </a:r>
            <a:r>
              <a:rPr lang="es-ES" sz="2400" dirty="0"/>
              <a:t> y de Van del </a:t>
            </a:r>
            <a:r>
              <a:rPr lang="es-ES" sz="2400" dirty="0" err="1"/>
              <a:t>Bruggen</a:t>
            </a:r>
            <a:r>
              <a:rPr lang="es-ES" sz="2400" dirty="0" smtClean="0"/>
              <a:t>.</a:t>
            </a:r>
          </a:p>
          <a:p>
            <a:pPr algn="ctr"/>
            <a:r>
              <a:rPr lang="es-ES" sz="2400" dirty="0"/>
              <a:t>Relata la historia de amor entre </a:t>
            </a:r>
            <a:r>
              <a:rPr lang="es-ES" sz="2400" dirty="0" err="1"/>
              <a:t>Dido</a:t>
            </a:r>
            <a:r>
              <a:rPr lang="es-ES" sz="2400" dirty="0"/>
              <a:t>, reina de Cartago y el héroe troyano Eneas, y su desesperación cuando la abandona.</a:t>
            </a:r>
          </a:p>
        </p:txBody>
      </p:sp>
    </p:spTree>
    <p:extLst>
      <p:ext uri="{BB962C8B-B14F-4D97-AF65-F5344CB8AC3E}">
        <p14:creationId xmlns:p14="http://schemas.microsoft.com/office/powerpoint/2010/main" xmlns="" val="118891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773306"/>
            <a:ext cx="4572128" cy="47515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477409"/>
            <a:ext cx="4136818" cy="55157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2025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682" y="260648"/>
            <a:ext cx="7847234" cy="62302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7651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32993"/>
            <a:ext cx="7847445" cy="5885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6120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0737" y="432993"/>
            <a:ext cx="6057123" cy="5885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4221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616444"/>
            <a:ext cx="6737705" cy="58691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277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693110"/>
            <a:ext cx="4016834" cy="5660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156327"/>
            <a:ext cx="4263489" cy="3197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4417744" y="66000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dirty="0"/>
              <a:t>Órgano plateresco, aragonés</a:t>
            </a:r>
            <a:r>
              <a:rPr lang="es-ES" sz="3600" dirty="0" smtClean="0"/>
              <a:t>,</a:t>
            </a:r>
          </a:p>
          <a:p>
            <a:pPr algn="ctr"/>
            <a:r>
              <a:rPr lang="es-ES" sz="3600" dirty="0" smtClean="0"/>
              <a:t> </a:t>
            </a:r>
            <a:r>
              <a:rPr lang="es-ES" sz="3600" dirty="0"/>
              <a:t>del siglo XVII (1692) </a:t>
            </a:r>
            <a:endParaRPr lang="es-ES" sz="3600" dirty="0" smtClean="0"/>
          </a:p>
          <a:p>
            <a:pPr algn="ctr"/>
            <a:r>
              <a:rPr lang="es-ES" sz="3600" dirty="0" smtClean="0"/>
              <a:t>de </a:t>
            </a:r>
            <a:r>
              <a:rPr lang="es-ES" sz="3600" dirty="0"/>
              <a:t>Joseph de Sesma.</a:t>
            </a:r>
          </a:p>
        </p:txBody>
      </p:sp>
    </p:spTree>
    <p:extLst>
      <p:ext uri="{BB962C8B-B14F-4D97-AF65-F5344CB8AC3E}">
        <p14:creationId xmlns:p14="http://schemas.microsoft.com/office/powerpoint/2010/main" xmlns="" val="330536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58139" y="1988840"/>
            <a:ext cx="298992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0" dirty="0" smtClean="0">
                <a:solidFill>
                  <a:srgbClr val="FFFF00"/>
                </a:solidFill>
                <a:latin typeface="Algerian" panose="04020705040A02060702" pitchFamily="82" charset="0"/>
              </a:rPr>
              <a:t>FIN</a:t>
            </a:r>
            <a:endParaRPr lang="es-ES" sz="150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473653" y="5013176"/>
            <a:ext cx="41588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FOTOGRAFIAS Y COMPOSICIÓN . Vicente</a:t>
            </a:r>
          </a:p>
          <a:p>
            <a:pPr algn="ctr"/>
            <a:r>
              <a:rPr lang="es-ES" dirty="0" smtClean="0"/>
              <a:t>TEXTOS: Editados por Ibercaja e Internet</a:t>
            </a:r>
          </a:p>
          <a:p>
            <a:pPr algn="ctr"/>
            <a:r>
              <a:rPr lang="es-ES" dirty="0" smtClean="0"/>
              <a:t>MÚSICA: Robert </a:t>
            </a:r>
            <a:r>
              <a:rPr lang="es-ES" dirty="0" err="1" smtClean="0"/>
              <a:t>Schuman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9302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 PATIO DE LA INFANTA Presentación1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ja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 PATIO DE LA INFANTA Presentación1</Template>
  <TotalTime>3</TotalTime>
  <Words>430</Words>
  <Application>Microsoft Office PowerPoint</Application>
  <PresentationFormat>Presentación en pantalla (4:3)</PresentationFormat>
  <Paragraphs>27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2014 PATIO DE LA INFANTA 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2017-02-26T20:43:04Z</dcterms:created>
  <dcterms:modified xsi:type="dcterms:W3CDTF">2017-02-26T20:46:34Z</dcterms:modified>
</cp:coreProperties>
</file>