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83" r:id="rId2"/>
  </p:sldMasterIdLst>
  <p:sldIdLst>
    <p:sldId id="368" r:id="rId3"/>
    <p:sldId id="369" r:id="rId4"/>
    <p:sldId id="309" r:id="rId5"/>
    <p:sldId id="338" r:id="rId6"/>
    <p:sldId id="356" r:id="rId7"/>
    <p:sldId id="344" r:id="rId8"/>
    <p:sldId id="300" r:id="rId9"/>
    <p:sldId id="276" r:id="rId10"/>
    <p:sldId id="336" r:id="rId11"/>
    <p:sldId id="337" r:id="rId12"/>
    <p:sldId id="257" r:id="rId13"/>
    <p:sldId id="354" r:id="rId14"/>
    <p:sldId id="365" r:id="rId15"/>
    <p:sldId id="364" r:id="rId16"/>
    <p:sldId id="295" r:id="rId17"/>
    <p:sldId id="286" r:id="rId18"/>
    <p:sldId id="314" r:id="rId19"/>
    <p:sldId id="296" r:id="rId20"/>
    <p:sldId id="321" r:id="rId21"/>
    <p:sldId id="363" r:id="rId22"/>
    <p:sldId id="287" r:id="rId23"/>
    <p:sldId id="353" r:id="rId24"/>
    <p:sldId id="340" r:id="rId25"/>
    <p:sldId id="323" r:id="rId26"/>
    <p:sldId id="263" r:id="rId27"/>
    <p:sldId id="333" r:id="rId28"/>
    <p:sldId id="281" r:id="rId29"/>
    <p:sldId id="259" r:id="rId30"/>
    <p:sldId id="260" r:id="rId31"/>
    <p:sldId id="261" r:id="rId32"/>
    <p:sldId id="262" r:id="rId33"/>
    <p:sldId id="269" r:id="rId34"/>
    <p:sldId id="264" r:id="rId35"/>
    <p:sldId id="328" r:id="rId36"/>
    <p:sldId id="280" r:id="rId37"/>
    <p:sldId id="347" r:id="rId38"/>
    <p:sldId id="326" r:id="rId39"/>
    <p:sldId id="329" r:id="rId40"/>
    <p:sldId id="350" r:id="rId41"/>
    <p:sldId id="290" r:id="rId42"/>
    <p:sldId id="289" r:id="rId43"/>
    <p:sldId id="332" r:id="rId44"/>
    <p:sldId id="293" r:id="rId45"/>
    <p:sldId id="267" r:id="rId46"/>
    <p:sldId id="266" r:id="rId47"/>
    <p:sldId id="275" r:id="rId48"/>
    <p:sldId id="288" r:id="rId49"/>
    <p:sldId id="270" r:id="rId50"/>
    <p:sldId id="320" r:id="rId51"/>
    <p:sldId id="294" r:id="rId52"/>
    <p:sldId id="307" r:id="rId53"/>
    <p:sldId id="301" r:id="rId54"/>
    <p:sldId id="316" r:id="rId55"/>
    <p:sldId id="283" r:id="rId56"/>
    <p:sldId id="277" r:id="rId57"/>
    <p:sldId id="319" r:id="rId58"/>
    <p:sldId id="272" r:id="rId59"/>
    <p:sldId id="305" r:id="rId60"/>
    <p:sldId id="291" r:id="rId61"/>
    <p:sldId id="313" r:id="rId62"/>
    <p:sldId id="265" r:id="rId63"/>
    <p:sldId id="274" r:id="rId64"/>
    <p:sldId id="322" r:id="rId65"/>
    <p:sldId id="367" r:id="rId66"/>
    <p:sldId id="318" r:id="rId67"/>
    <p:sldId id="352" r:id="rId68"/>
    <p:sldId id="355" r:id="rId69"/>
    <p:sldId id="298" r:id="rId70"/>
    <p:sldId id="317" r:id="rId71"/>
    <p:sldId id="370" r:id="rId7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Times New Roman" pitchFamily="18" charset="0"/>
      </a:defRPr>
    </a:lvl1pPr>
    <a:lvl2pPr marL="457200" algn="l" rtl="0" fontAlgn="base">
      <a:spcBef>
        <a:spcPct val="0"/>
      </a:spcBef>
      <a:spcAft>
        <a:spcPct val="0"/>
      </a:spcAft>
      <a:defRPr sz="2400" kern="1200">
        <a:solidFill>
          <a:schemeClr val="tx1"/>
        </a:solidFill>
        <a:latin typeface="Arial" charset="0"/>
        <a:ea typeface="+mn-ea"/>
        <a:cs typeface="Times New Roman" pitchFamily="18" charset="0"/>
      </a:defRPr>
    </a:lvl2pPr>
    <a:lvl3pPr marL="914400" algn="l" rtl="0" fontAlgn="base">
      <a:spcBef>
        <a:spcPct val="0"/>
      </a:spcBef>
      <a:spcAft>
        <a:spcPct val="0"/>
      </a:spcAft>
      <a:defRPr sz="2400" kern="1200">
        <a:solidFill>
          <a:schemeClr val="tx1"/>
        </a:solidFill>
        <a:latin typeface="Arial" charset="0"/>
        <a:ea typeface="+mn-ea"/>
        <a:cs typeface="Times New Roman" pitchFamily="18" charset="0"/>
      </a:defRPr>
    </a:lvl3pPr>
    <a:lvl4pPr marL="1371600" algn="l" rtl="0" fontAlgn="base">
      <a:spcBef>
        <a:spcPct val="0"/>
      </a:spcBef>
      <a:spcAft>
        <a:spcPct val="0"/>
      </a:spcAft>
      <a:defRPr sz="2400" kern="1200">
        <a:solidFill>
          <a:schemeClr val="tx1"/>
        </a:solidFill>
        <a:latin typeface="Arial" charset="0"/>
        <a:ea typeface="+mn-ea"/>
        <a:cs typeface="Times New Roman" pitchFamily="18" charset="0"/>
      </a:defRPr>
    </a:lvl4pPr>
    <a:lvl5pPr marL="1828800" algn="l" rtl="0" fontAlgn="base">
      <a:spcBef>
        <a:spcPct val="0"/>
      </a:spcBef>
      <a:spcAft>
        <a:spcPct val="0"/>
      </a:spcAft>
      <a:defRPr sz="2400" kern="1200">
        <a:solidFill>
          <a:schemeClr val="tx1"/>
        </a:solidFill>
        <a:latin typeface="Arial" charset="0"/>
        <a:ea typeface="+mn-ea"/>
        <a:cs typeface="Times New Roman" pitchFamily="18" charset="0"/>
      </a:defRPr>
    </a:lvl5pPr>
    <a:lvl6pPr marL="2286000" algn="l" defTabSz="914400" rtl="0" eaLnBrk="1" latinLnBrk="0" hangingPunct="1">
      <a:defRPr sz="2400" kern="1200">
        <a:solidFill>
          <a:schemeClr val="tx1"/>
        </a:solidFill>
        <a:latin typeface="Arial" charset="0"/>
        <a:ea typeface="+mn-ea"/>
        <a:cs typeface="Times New Roman" pitchFamily="18" charset="0"/>
      </a:defRPr>
    </a:lvl6pPr>
    <a:lvl7pPr marL="2743200" algn="l" defTabSz="914400" rtl="0" eaLnBrk="1" latinLnBrk="0" hangingPunct="1">
      <a:defRPr sz="2400" kern="1200">
        <a:solidFill>
          <a:schemeClr val="tx1"/>
        </a:solidFill>
        <a:latin typeface="Arial" charset="0"/>
        <a:ea typeface="+mn-ea"/>
        <a:cs typeface="Times New Roman" pitchFamily="18" charset="0"/>
      </a:defRPr>
    </a:lvl7pPr>
    <a:lvl8pPr marL="3200400" algn="l" defTabSz="914400" rtl="0" eaLnBrk="1" latinLnBrk="0" hangingPunct="1">
      <a:defRPr sz="2400" kern="1200">
        <a:solidFill>
          <a:schemeClr val="tx1"/>
        </a:solidFill>
        <a:latin typeface="Arial" charset="0"/>
        <a:ea typeface="+mn-ea"/>
        <a:cs typeface="Times New Roman" pitchFamily="18" charset="0"/>
      </a:defRPr>
    </a:lvl8pPr>
    <a:lvl9pPr marL="3657600" algn="l" defTabSz="914400" rtl="0" eaLnBrk="1" latinLnBrk="0" hangingPunct="1">
      <a:defRPr sz="2400" kern="1200">
        <a:solidFill>
          <a:schemeClr val="tx1"/>
        </a:solidFill>
        <a:latin typeface="Arial" charset="0"/>
        <a:ea typeface="+mn-ea"/>
        <a:cs typeface="Times New Roman" pitchFamily="18" charset="0"/>
      </a:defRPr>
    </a:lvl9pPr>
  </p:defaultTextStyle>
  <p:modifyVerifier cryptProviderType="rsaFull" cryptAlgorithmClass="hash" cryptAlgorithmType="typeAny" cryptAlgorithmSid="4" spinCount="50000" saltData="Xy0dfQ4sjeXYwKtLOSIAyQ" hashData="4z3MKL/2gGf05ecdpHZ1b6qXET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08" autoAdjust="0"/>
    <p:restoredTop sz="91009" autoAdjust="0"/>
  </p:normalViewPr>
  <p:slideViewPr>
    <p:cSldViewPr>
      <p:cViewPr>
        <p:scale>
          <a:sx n="58" d="100"/>
          <a:sy n="58" d="100"/>
        </p:scale>
        <p:origin x="-1698" y="-7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63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Date Placeholder 1"/>
          <p:cNvSpPr>
            <a:spLocks noGrp="1"/>
          </p:cNvSpPr>
          <p:nvPr>
            <p:ph type="dt" sz="half" idx="10"/>
          </p:nvPr>
        </p:nvSpPr>
        <p:spPr/>
        <p:txBody>
          <a:bodyPr/>
          <a:lstStyle>
            <a:lvl1pPr>
              <a:defRPr/>
            </a:lvl1pPr>
            <a:extLst/>
          </a:lstStyle>
          <a:p>
            <a:pPr>
              <a:defRPr/>
            </a:pPr>
            <a:endParaRPr lang="en-US"/>
          </a:p>
        </p:txBody>
      </p:sp>
      <p:sp>
        <p:nvSpPr>
          <p:cNvPr id="4" name="Footer Placeholder 2"/>
          <p:cNvSpPr>
            <a:spLocks noGrp="1"/>
          </p:cNvSpPr>
          <p:nvPr>
            <p:ph type="ftr" sz="quarter" idx="11"/>
          </p:nvPr>
        </p:nvSpPr>
        <p:spPr/>
        <p:txBody>
          <a:bodyPr/>
          <a:lstStyle>
            <a:lvl1pPr>
              <a:defRPr/>
            </a:lvl1pPr>
            <a:extLst/>
          </a:lstStyle>
          <a:p>
            <a:pPr>
              <a:defRPr/>
            </a:pPr>
            <a:endParaRPr lang="en-US"/>
          </a:p>
        </p:txBody>
      </p:sp>
      <p:sp>
        <p:nvSpPr>
          <p:cNvPr id="5" name="Slide Number Placeholder 3"/>
          <p:cNvSpPr>
            <a:spLocks noGrp="1"/>
          </p:cNvSpPr>
          <p:nvPr>
            <p:ph type="sldNum" sz="quarter" idx="12"/>
          </p:nvPr>
        </p:nvSpPr>
        <p:spPr/>
        <p:txBody>
          <a:bodyPr/>
          <a:lstStyle>
            <a:lvl1pPr>
              <a:defRPr/>
            </a:lvl1pPr>
            <a:extLst/>
          </a:lstStyle>
          <a:p>
            <a:pPr>
              <a:defRPr/>
            </a:pPr>
            <a:fld id="{7ED9B8C2-AC1F-4FE2-AA24-E2799A8960C7}" type="slidenum">
              <a:rPr lang="en-US"/>
              <a:pPr>
                <a:defRPr/>
              </a:pPr>
              <a:t>‹Nº›</a:t>
            </a:fld>
            <a:endParaRPr lang="en-US"/>
          </a:p>
        </p:txBody>
      </p:sp>
    </p:spTree>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extLst/>
          </a:lstStyle>
          <a:p>
            <a:r>
              <a:rPr lang="es-ES" smtClean="0"/>
              <a:t>Haga clic para modificar el estilo de título del patrón</a:t>
            </a:r>
            <a:endParaRPr lang="en-US"/>
          </a:p>
        </p:txBody>
      </p:sp>
      <p:sp>
        <p:nvSpPr>
          <p:cNvPr id="1027" name="Text Placeholder 3"/>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1" name="Date Placeholder 1"/>
          <p:cNvSpPr>
            <a:spLocks noGrp="1"/>
          </p:cNvSpPr>
          <p:nvPr>
            <p:ph type="dt" sz="half" idx="2"/>
          </p:nvPr>
        </p:nvSpPr>
        <p:spPr>
          <a:xfrm>
            <a:off x="3776663" y="6111875"/>
            <a:ext cx="2286000" cy="365125"/>
          </a:xfrm>
          <a:prstGeom prst="rect">
            <a:avLst/>
          </a:prstGeom>
        </p:spPr>
        <p:txBody>
          <a:bodyPr vert="horz" anchor="b"/>
          <a:lstStyle>
            <a:lvl1pPr algn="r">
              <a:defRPr sz="1000">
                <a:solidFill>
                  <a:schemeClr val="bg2">
                    <a:shade val="50000"/>
                  </a:schemeClr>
                </a:solidFill>
                <a:latin typeface="Arial" pitchFamily="34" charset="0"/>
              </a:defRPr>
            </a:lvl1pPr>
            <a:extLst/>
          </a:lstStyle>
          <a:p>
            <a:pPr>
              <a:defRPr/>
            </a:pPr>
            <a:endParaRPr lang="en-US"/>
          </a:p>
        </p:txBody>
      </p:sp>
      <p:sp>
        <p:nvSpPr>
          <p:cNvPr id="12" name="Footer Placeholder 2"/>
          <p:cNvSpPr>
            <a:spLocks noGrp="1"/>
          </p:cNvSpPr>
          <p:nvPr>
            <p:ph type="ftr" sz="quarter" idx="3"/>
          </p:nvPr>
        </p:nvSpPr>
        <p:spPr>
          <a:xfrm>
            <a:off x="6062663" y="6111875"/>
            <a:ext cx="2286000" cy="365125"/>
          </a:xfrm>
          <a:prstGeom prst="rect">
            <a:avLst/>
          </a:prstGeom>
        </p:spPr>
        <p:txBody>
          <a:bodyPr vert="horz" anchor="b"/>
          <a:lstStyle>
            <a:lvl1pPr>
              <a:defRPr sz="1000">
                <a:solidFill>
                  <a:schemeClr val="bg2">
                    <a:shade val="50000"/>
                  </a:schemeClr>
                </a:solidFill>
                <a:latin typeface="Arial" pitchFamily="34" charset="0"/>
              </a:defRPr>
            </a:lvl1pPr>
            <a:extLst/>
          </a:lstStyle>
          <a:p>
            <a:pPr>
              <a:defRPr/>
            </a:pPr>
            <a:endParaRPr lang="en-US"/>
          </a:p>
        </p:txBody>
      </p:sp>
      <p:sp>
        <p:nvSpPr>
          <p:cNvPr id="14" name="Slide Number Placeholder 3"/>
          <p:cNvSpPr>
            <a:spLocks noGrp="1"/>
          </p:cNvSpPr>
          <p:nvPr>
            <p:ph type="sldNum" sz="quarter" idx="4"/>
          </p:nvPr>
        </p:nvSpPr>
        <p:spPr>
          <a:xfrm>
            <a:off x="8348663" y="6111875"/>
            <a:ext cx="457200" cy="365125"/>
          </a:xfrm>
          <a:prstGeom prst="rect">
            <a:avLst/>
          </a:prstGeom>
        </p:spPr>
        <p:txBody>
          <a:bodyPr vert="horz" anchor="b"/>
          <a:lstStyle>
            <a:lvl1pPr algn="r">
              <a:defRPr sz="1000">
                <a:solidFill>
                  <a:schemeClr val="bg2">
                    <a:shade val="50000"/>
                  </a:schemeClr>
                </a:solidFill>
                <a:latin typeface="Arial" pitchFamily="34" charset="0"/>
              </a:defRPr>
            </a:lvl1pPr>
            <a:extLst/>
          </a:lstStyle>
          <a:p>
            <a:pPr>
              <a:defRPr/>
            </a:pPr>
            <a:fld id="{7B4F7FE9-4AF0-45F6-ABB0-826DDEDA0F7F}"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82" r:id="rId1"/>
  </p:sldLayoutIdLst>
  <p:transition spd="slow">
    <p:random/>
  </p:transition>
  <p:timing>
    <p:tnLst>
      <p:par>
        <p:cTn id="1" dur="indefinite" restart="never" nodeType="tmRoot"/>
      </p:par>
    </p:tnLst>
  </p:timing>
  <p:txStyles>
    <p:titleStyle>
      <a:lvl1pPr algn="l" rtl="0" eaLnBrk="1" fontAlgn="base" hangingPunct="1">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Arial" charset="0"/>
          <a:ea typeface="+mj-ea"/>
          <a:cs typeface="+mj-cs"/>
        </a:defRPr>
      </a:lvl1pPr>
      <a:lvl2pPr algn="l" rtl="0" eaLnBrk="1" fontAlgn="base" hangingPunct="1">
        <a:spcBef>
          <a:spcPct val="0"/>
        </a:spcBef>
        <a:spcAft>
          <a:spcPct val="0"/>
        </a:spcAft>
        <a:defRPr sz="3600" b="1">
          <a:solidFill>
            <a:srgbClr val="FF8D3E"/>
          </a:solidFill>
          <a:latin typeface="Arial" charset="0"/>
        </a:defRPr>
      </a:lvl2pPr>
      <a:lvl3pPr algn="l" rtl="0" eaLnBrk="1" fontAlgn="base" hangingPunct="1">
        <a:spcBef>
          <a:spcPct val="0"/>
        </a:spcBef>
        <a:spcAft>
          <a:spcPct val="0"/>
        </a:spcAft>
        <a:defRPr sz="3600" b="1">
          <a:solidFill>
            <a:srgbClr val="FF8D3E"/>
          </a:solidFill>
          <a:latin typeface="Arial" charset="0"/>
        </a:defRPr>
      </a:lvl3pPr>
      <a:lvl4pPr algn="l" rtl="0" eaLnBrk="1" fontAlgn="base" hangingPunct="1">
        <a:spcBef>
          <a:spcPct val="0"/>
        </a:spcBef>
        <a:spcAft>
          <a:spcPct val="0"/>
        </a:spcAft>
        <a:defRPr sz="3600" b="1">
          <a:solidFill>
            <a:srgbClr val="FF8D3E"/>
          </a:solidFill>
          <a:latin typeface="Arial" charset="0"/>
        </a:defRPr>
      </a:lvl4pPr>
      <a:lvl5pPr algn="l" rtl="0" eaLnBrk="1" fontAlgn="base" hangingPunct="1">
        <a:spcBef>
          <a:spcPct val="0"/>
        </a:spcBef>
        <a:spcAft>
          <a:spcPct val="0"/>
        </a:spcAft>
        <a:defRPr sz="3600" b="1">
          <a:solidFill>
            <a:srgbClr val="FF8D3E"/>
          </a:solidFill>
          <a:latin typeface="Arial" charset="0"/>
        </a:defRPr>
      </a:lvl5pPr>
      <a:lvl6pPr marL="457200" algn="l" rtl="0" eaLnBrk="1" fontAlgn="base" hangingPunct="1">
        <a:spcBef>
          <a:spcPct val="0"/>
        </a:spcBef>
        <a:spcAft>
          <a:spcPct val="0"/>
        </a:spcAft>
        <a:defRPr sz="3600" b="1">
          <a:solidFill>
            <a:srgbClr val="FF8D3E"/>
          </a:solidFill>
          <a:latin typeface="Verdana" pitchFamily="34" charset="0"/>
        </a:defRPr>
      </a:lvl6pPr>
      <a:lvl7pPr marL="914400" algn="l" rtl="0" eaLnBrk="1" fontAlgn="base" hangingPunct="1">
        <a:spcBef>
          <a:spcPct val="0"/>
        </a:spcBef>
        <a:spcAft>
          <a:spcPct val="0"/>
        </a:spcAft>
        <a:defRPr sz="3600" b="1">
          <a:solidFill>
            <a:srgbClr val="FF8D3E"/>
          </a:solidFill>
          <a:latin typeface="Verdana" pitchFamily="34" charset="0"/>
        </a:defRPr>
      </a:lvl7pPr>
      <a:lvl8pPr marL="1371600" algn="l" rtl="0" eaLnBrk="1" fontAlgn="base" hangingPunct="1">
        <a:spcBef>
          <a:spcPct val="0"/>
        </a:spcBef>
        <a:spcAft>
          <a:spcPct val="0"/>
        </a:spcAft>
        <a:defRPr sz="3600" b="1">
          <a:solidFill>
            <a:srgbClr val="FF8D3E"/>
          </a:solidFill>
          <a:latin typeface="Verdana" pitchFamily="34" charset="0"/>
        </a:defRPr>
      </a:lvl8pPr>
      <a:lvl9pPr marL="1828800" algn="l" rtl="0" eaLnBrk="1" fontAlgn="base" hangingPunct="1">
        <a:spcBef>
          <a:spcPct val="0"/>
        </a:spcBef>
        <a:spcAft>
          <a:spcPct val="0"/>
        </a:spcAft>
        <a:defRPr sz="3600" b="1">
          <a:solidFill>
            <a:srgbClr val="FF8D3E"/>
          </a:solidFill>
          <a:latin typeface="Verdana" pitchFamily="34" charset="0"/>
        </a:defRPr>
      </a:lvl9pPr>
      <a:extLst/>
    </p:titleStyle>
    <p:bodyStyle>
      <a:lvl1pPr marL="265113" indent="-265113" algn="l" rtl="0" eaLnBrk="1" fontAlgn="base" hangingPunct="1">
        <a:spcBef>
          <a:spcPts val="250"/>
        </a:spcBef>
        <a:spcAft>
          <a:spcPct val="0"/>
        </a:spcAft>
        <a:buClr>
          <a:schemeClr val="accent1"/>
        </a:buClr>
        <a:buSzPct val="80000"/>
        <a:buFont typeface="Wingdings 2" pitchFamily="18" charset="2"/>
        <a:buChar char=""/>
        <a:defRPr sz="2800" kern="1200">
          <a:solidFill>
            <a:schemeClr val="tx1"/>
          </a:solidFill>
          <a:latin typeface="Arial" charset="0"/>
          <a:ea typeface="+mn-ea"/>
          <a:cs typeface="+mn-cs"/>
        </a:defRPr>
      </a:lvl1pPr>
      <a:lvl2pPr marL="547688" indent="-200025" algn="l" rtl="0" eaLnBrk="1" fontAlgn="base" hangingPunct="1">
        <a:spcBef>
          <a:spcPts val="250"/>
        </a:spcBef>
        <a:spcAft>
          <a:spcPct val="0"/>
        </a:spcAft>
        <a:buClr>
          <a:schemeClr val="accent1"/>
        </a:buClr>
        <a:buSzPct val="100000"/>
        <a:buFont typeface="Verdana" pitchFamily="34" charset="0"/>
        <a:buChar char="◦"/>
        <a:defRPr sz="2400" kern="1200">
          <a:solidFill>
            <a:schemeClr val="tx1"/>
          </a:solidFill>
          <a:latin typeface="Arial" charset="0"/>
          <a:ea typeface="+mn-ea"/>
          <a:cs typeface="+mn-cs"/>
        </a:defRPr>
      </a:lvl2pPr>
      <a:lvl3pPr marL="785813" indent="-182563" algn="l" rtl="0" eaLnBrk="1" fontAlgn="base" hangingPunct="1">
        <a:spcBef>
          <a:spcPts val="250"/>
        </a:spcBef>
        <a:spcAft>
          <a:spcPct val="0"/>
        </a:spcAft>
        <a:buClr>
          <a:srgbClr val="ED3742"/>
        </a:buClr>
        <a:buSzPct val="100000"/>
        <a:buFont typeface="Wingdings 2" pitchFamily="18" charset="2"/>
        <a:buChar char=""/>
        <a:defRPr sz="2200" kern="1200">
          <a:solidFill>
            <a:schemeClr val="tx1"/>
          </a:solidFill>
          <a:latin typeface="Arial" charset="0"/>
          <a:ea typeface="+mn-ea"/>
          <a:cs typeface="+mn-cs"/>
        </a:defRPr>
      </a:lvl3pPr>
      <a:lvl4pPr marL="1023938" indent="-182563" algn="l" rtl="0" eaLnBrk="1" fontAlgn="base" hangingPunct="1">
        <a:spcBef>
          <a:spcPts val="225"/>
        </a:spcBef>
        <a:spcAft>
          <a:spcPct val="0"/>
        </a:spcAft>
        <a:buClr>
          <a:srgbClr val="ED3742"/>
        </a:buClr>
        <a:buSzPct val="112000"/>
        <a:buFont typeface="Verdana" pitchFamily="34" charset="0"/>
        <a:buChar char="◦"/>
        <a:defRPr sz="1900" kern="1200">
          <a:solidFill>
            <a:schemeClr val="tx1"/>
          </a:solidFill>
          <a:latin typeface="Arial" charset="0"/>
          <a:ea typeface="+mn-ea"/>
          <a:cs typeface="+mn-cs"/>
        </a:defRPr>
      </a:lvl4pPr>
      <a:lvl5pPr marL="1279525" indent="-182563" algn="l" rtl="0" eaLnBrk="1" fontAlgn="base" hangingPunct="1">
        <a:spcBef>
          <a:spcPts val="250"/>
        </a:spcBef>
        <a:spcAft>
          <a:spcPct val="0"/>
        </a:spcAft>
        <a:buClr>
          <a:srgbClr val="4A85BF"/>
        </a:buClr>
        <a:buSzPct val="100000"/>
        <a:buFont typeface="Wingdings 2" pitchFamily="18" charset="2"/>
        <a:buChar char=""/>
        <a:defRPr kern="1200">
          <a:solidFill>
            <a:schemeClr val="tx1"/>
          </a:solidFill>
          <a:latin typeface="Arial" charset="0"/>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8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C:\Users\Broc\Documents\graphics christian\ne wtc skyline.jpe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 name="Rectangle 3"/>
          <p:cNvSpPr/>
          <p:nvPr/>
        </p:nvSpPr>
        <p:spPr>
          <a:xfrm>
            <a:off x="6350" y="171450"/>
            <a:ext cx="9144000" cy="1754326"/>
          </a:xfrm>
          <a:prstGeom prst="rect">
            <a:avLst/>
          </a:prstGeom>
          <a:noFill/>
        </p:spPr>
        <p:txBody>
          <a:bodyPr>
            <a:spAutoFit/>
          </a:bodyPr>
          <a:lstStyle/>
          <a:p>
            <a:pPr algn="ctr">
              <a:defRPr/>
            </a:pPr>
            <a:r>
              <a:rPr lang="en-US" sz="5400" b="1" i="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Arial" pitchFamily="34" charset="0"/>
              </a:rPr>
              <a:t>El nuevo World Trade </a:t>
            </a:r>
            <a:r>
              <a:rPr lang="en-US" sz="5400" b="1" i="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Arial" pitchFamily="34" charset="0"/>
              </a:rPr>
              <a:t>Center</a:t>
            </a:r>
            <a:endParaRPr lang="en-US" sz="5400" b="1" i="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Arial" pitchFamily="34" charset="0"/>
            </a:endParaRPr>
          </a:p>
        </p:txBody>
      </p:sp>
      <p:sp>
        <p:nvSpPr>
          <p:cNvPr id="3076" name="Text Box 7"/>
          <p:cNvSpPr txBox="1">
            <a:spLocks noChangeArrowheads="1"/>
          </p:cNvSpPr>
          <p:nvPr/>
        </p:nvSpPr>
        <p:spPr bwMode="auto">
          <a:xfrm>
            <a:off x="212725" y="5678488"/>
            <a:ext cx="8931275" cy="830262"/>
          </a:xfrm>
          <a:prstGeom prst="rect">
            <a:avLst/>
          </a:prstGeom>
          <a:noFill/>
          <a:ln w="9525">
            <a:noFill/>
            <a:miter lim="800000"/>
            <a:headEnd/>
            <a:tailEnd/>
          </a:ln>
        </p:spPr>
        <p:txBody>
          <a:bodyPr>
            <a:spAutoFit/>
          </a:bodyPr>
          <a:lstStyle/>
          <a:p>
            <a:r>
              <a:rPr lang="en-US">
                <a:solidFill>
                  <a:schemeClr val="bg1"/>
                </a:solidFill>
              </a:rPr>
              <a:t>Presentado por Brenda                         Musica Rocky Soundtrack</a:t>
            </a:r>
          </a:p>
        </p:txBody>
      </p:sp>
      <p:sp>
        <p:nvSpPr>
          <p:cNvPr id="3077" name="1 CuadroTexto"/>
          <p:cNvSpPr txBox="1">
            <a:spLocks noChangeArrowheads="1"/>
          </p:cNvSpPr>
          <p:nvPr/>
        </p:nvSpPr>
        <p:spPr bwMode="auto">
          <a:xfrm>
            <a:off x="4067175" y="6381750"/>
            <a:ext cx="1468438" cy="368300"/>
          </a:xfrm>
          <a:prstGeom prst="rect">
            <a:avLst/>
          </a:prstGeom>
          <a:solidFill>
            <a:schemeClr val="bg1"/>
          </a:solidFill>
          <a:ln w="9525">
            <a:solidFill>
              <a:srgbClr val="FF0000"/>
            </a:solidFill>
            <a:miter lim="800000"/>
            <a:headEnd/>
            <a:tailEnd/>
          </a:ln>
        </p:spPr>
        <p:txBody>
          <a:bodyPr wrap="none">
            <a:spAutoFit/>
          </a:bodyPr>
          <a:lstStyle/>
          <a:p>
            <a:r>
              <a:rPr lang="es-ES" sz="1800" u="sng">
                <a:solidFill>
                  <a:srgbClr val="FF0000"/>
                </a:solidFill>
              </a:rPr>
              <a:t>D.29-9-2019</a:t>
            </a:r>
          </a:p>
        </p:txBody>
      </p:sp>
    </p:spTree>
  </p:cSld>
  <p:clrMapOvr>
    <a:masterClrMapping/>
  </p:clrMapOvr>
  <p:transition spd="slow">
    <p:random/>
    <p:sndAc>
      <p:stSnd loop="1">
        <p:snd r:embed="rId2" name="rocky - soundtrac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C:\Users\Broc\Documents\graphics christian\wtc imag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random/>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C:\Users\Broc\Documents\graphics christian\WTC CPMPLEX.jpg"/>
          <p:cNvPicPr>
            <a:picLocks noChangeAspect="1" noChangeArrowheads="1"/>
          </p:cNvPicPr>
          <p:nvPr/>
        </p:nvPicPr>
        <p:blipFill>
          <a:blip r:embed="rId2"/>
          <a:srcRect/>
          <a:stretch>
            <a:fillRect/>
          </a:stretch>
        </p:blipFill>
        <p:spPr bwMode="auto">
          <a:xfrm>
            <a:off x="0" y="0"/>
            <a:ext cx="6618288" cy="6858000"/>
          </a:xfrm>
          <a:prstGeom prst="rect">
            <a:avLst/>
          </a:prstGeom>
          <a:noFill/>
          <a:ln w="9525">
            <a:noFill/>
            <a:miter lim="800000"/>
            <a:headEnd/>
            <a:tailEnd/>
          </a:ln>
        </p:spPr>
      </p:pic>
      <p:sp>
        <p:nvSpPr>
          <p:cNvPr id="5123" name="Rectangle 3"/>
          <p:cNvSpPr>
            <a:spLocks noChangeArrowheads="1"/>
          </p:cNvSpPr>
          <p:nvPr/>
        </p:nvSpPr>
        <p:spPr bwMode="auto">
          <a:xfrm>
            <a:off x="6629400" y="609600"/>
            <a:ext cx="2514600" cy="5632450"/>
          </a:xfrm>
          <a:prstGeom prst="rect">
            <a:avLst/>
          </a:prstGeom>
          <a:noFill/>
          <a:ln w="9525">
            <a:noFill/>
            <a:miter lim="800000"/>
            <a:headEnd/>
            <a:tailEnd/>
          </a:ln>
        </p:spPr>
        <p:txBody>
          <a:bodyPr>
            <a:spAutoFit/>
          </a:bodyPr>
          <a:lstStyle/>
          <a:p>
            <a:pPr algn="ctr"/>
            <a:r>
              <a:rPr lang="es-ES">
                <a:solidFill>
                  <a:schemeClr val="bg1"/>
                </a:solidFill>
              </a:rPr>
              <a:t>EL NUEVO WORLD TRADE CENTER (WTC) complejo ocupa 16 acres;</a:t>
            </a:r>
          </a:p>
          <a:p>
            <a:pPr algn="ctr"/>
            <a:r>
              <a:rPr lang="es-ES">
                <a:solidFill>
                  <a:schemeClr val="bg1"/>
                </a:solidFill>
              </a:rPr>
              <a:t>Consta de cinco edificios nombrados por su número,</a:t>
            </a:r>
          </a:p>
          <a:p>
            <a:pPr algn="ctr"/>
            <a:r>
              <a:rPr lang="es-ES">
                <a:solidFill>
                  <a:schemeClr val="bg1"/>
                </a:solidFill>
              </a:rPr>
              <a:t>  El MUSEO,</a:t>
            </a:r>
          </a:p>
          <a:p>
            <a:pPr algn="ctr"/>
            <a:r>
              <a:rPr lang="es-ES">
                <a:solidFill>
                  <a:schemeClr val="bg1"/>
                </a:solidFill>
              </a:rPr>
              <a:t>  Un monumento,</a:t>
            </a:r>
          </a:p>
          <a:p>
            <a:pPr algn="ctr"/>
            <a:r>
              <a:rPr lang="es-ES">
                <a:solidFill>
                  <a:schemeClr val="bg1"/>
                </a:solidFill>
              </a:rPr>
              <a:t>El centro de tránsito y el centro comercial.</a:t>
            </a:r>
            <a:endParaRPr lang="en-US">
              <a:solidFill>
                <a:schemeClr val="bg1"/>
              </a:solidFill>
            </a:endParaRPr>
          </a:p>
        </p:txBody>
      </p:sp>
    </p:spTree>
  </p:cSld>
  <p:clrMapOvr>
    <a:masterClrMapping/>
  </p:clrMapOvr>
  <p:transition spd="slow">
    <p:random/>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C:\Users\Broc\Pictures\WTC PICS\New_wtc site.jpg"/>
          <p:cNvPicPr>
            <a:picLocks noChangeAspect="1" noChangeArrowheads="1"/>
          </p:cNvPicPr>
          <p:nvPr/>
        </p:nvPicPr>
        <p:blipFill>
          <a:blip r:embed="rId2"/>
          <a:srcRect/>
          <a:stretch>
            <a:fillRect/>
          </a:stretch>
        </p:blipFill>
        <p:spPr bwMode="auto">
          <a:xfrm>
            <a:off x="1201738" y="0"/>
            <a:ext cx="6896100" cy="6858000"/>
          </a:xfrm>
          <a:prstGeom prst="rect">
            <a:avLst/>
          </a:prstGeom>
          <a:noFill/>
          <a:ln w="9525">
            <a:noFill/>
            <a:miter lim="800000"/>
            <a:headEnd/>
            <a:tailEnd/>
          </a:ln>
        </p:spPr>
      </p:pic>
    </p:spTree>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C:\Users\Broc\Pictures\WTC PICS\wtc 2015.jpg"/>
          <p:cNvPicPr>
            <a:picLocks noChangeAspect="1" noChangeArrowheads="1"/>
          </p:cNvPicPr>
          <p:nvPr/>
        </p:nvPicPr>
        <p:blipFill>
          <a:blip r:embed="rId2"/>
          <a:srcRect/>
          <a:stretch>
            <a:fillRect/>
          </a:stretch>
        </p:blipFill>
        <p:spPr bwMode="auto">
          <a:xfrm>
            <a:off x="2525713" y="0"/>
            <a:ext cx="6618287" cy="6858000"/>
          </a:xfrm>
          <a:prstGeom prst="rect">
            <a:avLst/>
          </a:prstGeom>
          <a:noFill/>
          <a:ln w="9525">
            <a:noFill/>
            <a:miter lim="800000"/>
            <a:headEnd/>
            <a:tailEnd/>
          </a:ln>
        </p:spPr>
      </p:pic>
      <p:sp>
        <p:nvSpPr>
          <p:cNvPr id="7171" name="Rectangle 2"/>
          <p:cNvSpPr>
            <a:spLocks noChangeArrowheads="1"/>
          </p:cNvSpPr>
          <p:nvPr/>
        </p:nvSpPr>
        <p:spPr bwMode="auto">
          <a:xfrm>
            <a:off x="304800" y="990600"/>
            <a:ext cx="2209800" cy="3046413"/>
          </a:xfrm>
          <a:prstGeom prst="rect">
            <a:avLst/>
          </a:prstGeom>
          <a:noFill/>
          <a:ln w="9525">
            <a:noFill/>
            <a:miter lim="800000"/>
            <a:headEnd/>
            <a:tailEnd/>
          </a:ln>
        </p:spPr>
        <p:txBody>
          <a:bodyPr>
            <a:spAutoFit/>
          </a:bodyPr>
          <a:lstStyle/>
          <a:p>
            <a:pPr algn="ctr"/>
            <a:r>
              <a:rPr lang="es-ES">
                <a:solidFill>
                  <a:schemeClr val="bg1"/>
                </a:solidFill>
              </a:rPr>
              <a:t>Se trata de un renacido barrio,</a:t>
            </a:r>
          </a:p>
          <a:p>
            <a:pPr algn="ctr"/>
            <a:r>
              <a:rPr lang="es-ES">
                <a:solidFill>
                  <a:schemeClr val="bg1"/>
                </a:solidFill>
              </a:rPr>
              <a:t>pulsante de energía que ofrece una experiencia a nivel de calle.</a:t>
            </a:r>
            <a:endParaRPr lang="en-US">
              <a:solidFill>
                <a:schemeClr val="bg1"/>
              </a:solidFill>
            </a:endParaRPr>
          </a:p>
        </p:txBody>
      </p:sp>
    </p:spTree>
  </p:cSld>
  <p:clrMapOvr>
    <a:masterClrMapping/>
  </p:clrMapOvr>
  <p:transition spd="slow">
    <p:rand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descr="C:\Users\Broc\Pictures\WTC PICS\trade-center.jpg"/>
          <p:cNvPicPr>
            <a:picLocks noChangeAspect="1" noChangeArrowheads="1"/>
          </p:cNvPicPr>
          <p:nvPr/>
        </p:nvPicPr>
        <p:blipFill>
          <a:blip r:embed="rId2"/>
          <a:srcRect/>
          <a:stretch>
            <a:fillRect/>
          </a:stretch>
        </p:blipFill>
        <p:spPr bwMode="auto">
          <a:xfrm>
            <a:off x="0" y="762000"/>
            <a:ext cx="9144000" cy="6096000"/>
          </a:xfrm>
          <a:prstGeom prst="rect">
            <a:avLst/>
          </a:prstGeom>
          <a:noFill/>
          <a:ln w="9525">
            <a:noFill/>
            <a:miter lim="800000"/>
            <a:headEnd/>
            <a:tailEnd/>
          </a:ln>
        </p:spPr>
      </p:pic>
      <p:sp>
        <p:nvSpPr>
          <p:cNvPr id="8195" name="TextBox 2"/>
          <p:cNvSpPr txBox="1">
            <a:spLocks noChangeArrowheads="1"/>
          </p:cNvSpPr>
          <p:nvPr/>
        </p:nvSpPr>
        <p:spPr bwMode="auto">
          <a:xfrm>
            <a:off x="533400" y="228600"/>
            <a:ext cx="7620000" cy="461963"/>
          </a:xfrm>
          <a:prstGeom prst="rect">
            <a:avLst/>
          </a:prstGeom>
          <a:noFill/>
          <a:ln w="9525">
            <a:noFill/>
            <a:miter lim="800000"/>
            <a:headEnd/>
            <a:tailEnd/>
          </a:ln>
        </p:spPr>
        <p:txBody>
          <a:bodyPr>
            <a:spAutoFit/>
          </a:bodyPr>
          <a:lstStyle/>
          <a:p>
            <a:pPr algn="ctr"/>
            <a:r>
              <a:rPr lang="es-ES">
                <a:solidFill>
                  <a:schemeClr val="bg1"/>
                </a:solidFill>
              </a:rPr>
              <a:t>CIUDAD DE NUEVA YORK NUEVO HORIZONTE.</a:t>
            </a:r>
            <a:endParaRPr lang="en-US">
              <a:solidFill>
                <a:schemeClr val="bg1"/>
              </a:solidFill>
            </a:endParaRPr>
          </a:p>
        </p:txBody>
      </p:sp>
    </p:spTree>
  </p:cSld>
  <p:clrMapOvr>
    <a:masterClrMapping/>
  </p:clrMapOvr>
  <p:transition spd="slow">
    <p:random/>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descr="C:\Users\Broc\Documents\graphics christian\site_plan.gif"/>
          <p:cNvPicPr>
            <a:picLocks noChangeAspect="1" noChangeArrowheads="1"/>
          </p:cNvPicPr>
          <p:nvPr/>
        </p:nvPicPr>
        <p:blipFill>
          <a:blip r:embed="rId2"/>
          <a:srcRect/>
          <a:stretch>
            <a:fillRect/>
          </a:stretch>
        </p:blipFill>
        <p:spPr bwMode="auto">
          <a:xfrm>
            <a:off x="1171575" y="228600"/>
            <a:ext cx="6800850" cy="6400800"/>
          </a:xfrm>
          <a:prstGeom prst="rect">
            <a:avLst/>
          </a:prstGeom>
          <a:noFill/>
          <a:ln w="9525">
            <a:noFill/>
            <a:miter lim="800000"/>
            <a:headEnd/>
            <a:tailEnd/>
          </a:ln>
        </p:spPr>
      </p:pic>
    </p:spTree>
  </p:cSld>
  <p:clrMapOvr>
    <a:masterClrMapping/>
  </p:clrMapOvr>
  <p:transition spd="slow">
    <p:random/>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C:\Users\Broc\Documents\graphics christian\259517008a56d3322295d4f03990275a.jpg"/>
          <p:cNvPicPr>
            <a:picLocks noChangeAspect="1" noChangeArrowheads="1"/>
          </p:cNvPicPr>
          <p:nvPr/>
        </p:nvPicPr>
        <p:blipFill>
          <a:blip r:embed="rId2"/>
          <a:srcRect/>
          <a:stretch>
            <a:fillRect/>
          </a:stretch>
        </p:blipFill>
        <p:spPr bwMode="auto">
          <a:xfrm>
            <a:off x="0" y="1143000"/>
            <a:ext cx="9144000" cy="5403850"/>
          </a:xfrm>
          <a:prstGeom prst="rect">
            <a:avLst/>
          </a:prstGeom>
          <a:noFill/>
          <a:ln w="9525">
            <a:noFill/>
            <a:miter lim="800000"/>
            <a:headEnd/>
            <a:tailEnd/>
          </a:ln>
        </p:spPr>
      </p:pic>
      <p:sp>
        <p:nvSpPr>
          <p:cNvPr id="10243" name="TextBox 2"/>
          <p:cNvSpPr txBox="1">
            <a:spLocks noChangeArrowheads="1"/>
          </p:cNvSpPr>
          <p:nvPr/>
        </p:nvSpPr>
        <p:spPr bwMode="auto">
          <a:xfrm>
            <a:off x="0" y="0"/>
            <a:ext cx="8915400" cy="830263"/>
          </a:xfrm>
          <a:prstGeom prst="rect">
            <a:avLst/>
          </a:prstGeom>
          <a:noFill/>
          <a:ln w="9525">
            <a:noFill/>
            <a:miter lim="800000"/>
            <a:headEnd/>
            <a:tailEnd/>
          </a:ln>
        </p:spPr>
        <p:txBody>
          <a:bodyPr>
            <a:spAutoFit/>
          </a:bodyPr>
          <a:lstStyle/>
          <a:p>
            <a:pPr algn="ctr"/>
            <a:r>
              <a:rPr lang="es-ES">
                <a:solidFill>
                  <a:schemeClr val="bg1"/>
                </a:solidFill>
              </a:rPr>
              <a:t>One World Trade Center abrió sus puertas el</a:t>
            </a:r>
          </a:p>
          <a:p>
            <a:pPr algn="ctr"/>
            <a:r>
              <a:rPr lang="es-ES">
                <a:solidFill>
                  <a:schemeClr val="bg1"/>
                </a:solidFill>
              </a:rPr>
              <a:t>03 de noviembre 2014.</a:t>
            </a:r>
            <a:endParaRPr lang="en-US">
              <a:solidFill>
                <a:schemeClr val="bg1"/>
              </a:solidFill>
            </a:endParaRPr>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2" descr="C:\Users\Broc\Pictures\WTC PICS\1wtc night.jpg"/>
          <p:cNvPicPr>
            <a:picLocks noChangeAspect="1" noChangeArrowheads="1"/>
          </p:cNvPicPr>
          <p:nvPr/>
        </p:nvPicPr>
        <p:blipFill>
          <a:blip r:embed="rId2"/>
          <a:srcRect/>
          <a:stretch>
            <a:fillRect/>
          </a:stretch>
        </p:blipFill>
        <p:spPr bwMode="auto">
          <a:xfrm>
            <a:off x="3581400" y="0"/>
            <a:ext cx="5130800" cy="6858000"/>
          </a:xfrm>
          <a:prstGeom prst="rect">
            <a:avLst/>
          </a:prstGeom>
          <a:noFill/>
          <a:ln w="9525">
            <a:noFill/>
            <a:miter lim="800000"/>
            <a:headEnd/>
            <a:tailEnd/>
          </a:ln>
        </p:spPr>
      </p:pic>
      <p:sp>
        <p:nvSpPr>
          <p:cNvPr id="11267" name="Rectangle 2"/>
          <p:cNvSpPr>
            <a:spLocks noChangeArrowheads="1"/>
          </p:cNvSpPr>
          <p:nvPr/>
        </p:nvSpPr>
        <p:spPr bwMode="auto">
          <a:xfrm>
            <a:off x="304800" y="609600"/>
            <a:ext cx="3124200" cy="6002338"/>
          </a:xfrm>
          <a:prstGeom prst="rect">
            <a:avLst/>
          </a:prstGeom>
          <a:noFill/>
          <a:ln w="9525">
            <a:noFill/>
            <a:miter lim="800000"/>
            <a:headEnd/>
            <a:tailEnd/>
          </a:ln>
        </p:spPr>
        <p:txBody>
          <a:bodyPr>
            <a:spAutoFit/>
          </a:bodyPr>
          <a:lstStyle/>
          <a:p>
            <a:pPr algn="ctr"/>
            <a:r>
              <a:rPr lang="es-ES">
                <a:solidFill>
                  <a:schemeClr val="bg1"/>
                </a:solidFill>
              </a:rPr>
              <a:t>El edificio de 104 pisos, una empresa conjunta entre la Autoridad Portuaria de Nueva York y Nueva Jersey y la Organización Durst, está diseñado para ser la estructura comercial más seguro del mundo y de la dirección de empresas comerciales de primera clase en Nueva York.</a:t>
            </a:r>
            <a:endParaRPr lang="en-US">
              <a:solidFill>
                <a:schemeClr val="bg1"/>
              </a:solidFill>
            </a:endParaRPr>
          </a:p>
        </p:txBody>
      </p:sp>
    </p:spTree>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2" descr="C:\Users\Broc\Pictures\WTC PICS\1wtc top.jpeg"/>
          <p:cNvPicPr>
            <a:picLocks noChangeAspect="1" noChangeArrowheads="1"/>
          </p:cNvPicPr>
          <p:nvPr/>
        </p:nvPicPr>
        <p:blipFill>
          <a:blip r:embed="rId2"/>
          <a:srcRect/>
          <a:stretch>
            <a:fillRect/>
          </a:stretch>
        </p:blipFill>
        <p:spPr bwMode="auto">
          <a:xfrm>
            <a:off x="-500063" y="-4181475"/>
            <a:ext cx="10144126" cy="15220950"/>
          </a:xfrm>
          <a:prstGeom prst="rect">
            <a:avLst/>
          </a:prstGeom>
          <a:noFill/>
          <a:ln w="9525">
            <a:noFill/>
            <a:miter lim="800000"/>
            <a:headEnd/>
            <a:tailEnd/>
          </a:ln>
        </p:spPr>
      </p:pic>
      <p:sp>
        <p:nvSpPr>
          <p:cNvPr id="12291" name="Rectangle 2"/>
          <p:cNvSpPr>
            <a:spLocks noChangeArrowheads="1"/>
          </p:cNvSpPr>
          <p:nvPr/>
        </p:nvSpPr>
        <p:spPr bwMode="auto">
          <a:xfrm>
            <a:off x="4876800" y="838200"/>
            <a:ext cx="4495800" cy="1570038"/>
          </a:xfrm>
          <a:prstGeom prst="rect">
            <a:avLst/>
          </a:prstGeom>
          <a:noFill/>
          <a:ln w="9525">
            <a:noFill/>
            <a:miter lim="800000"/>
            <a:headEnd/>
            <a:tailEnd/>
          </a:ln>
        </p:spPr>
        <p:txBody>
          <a:bodyPr>
            <a:spAutoFit/>
          </a:bodyPr>
          <a:lstStyle/>
          <a:p>
            <a:r>
              <a:rPr lang="es-ES"/>
              <a:t>One World Trade Center, el rascacielos más alto del hemisferio occidental y el cuarto más alto del mundo.</a:t>
            </a:r>
            <a:endParaRPr lang="en-US"/>
          </a:p>
        </p:txBody>
      </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2" descr="C:\Users\Broc\Documents\graphics christian\1wtc-wtcprogress.jpg"/>
          <p:cNvPicPr>
            <a:picLocks noChangeAspect="1" noChangeArrowheads="1"/>
          </p:cNvPicPr>
          <p:nvPr/>
        </p:nvPicPr>
        <p:blipFill>
          <a:blip r:embed="rId2"/>
          <a:srcRect/>
          <a:stretch>
            <a:fillRect/>
          </a:stretch>
        </p:blipFill>
        <p:spPr bwMode="auto">
          <a:xfrm>
            <a:off x="2971800" y="228600"/>
            <a:ext cx="5102225" cy="6858000"/>
          </a:xfrm>
          <a:prstGeom prst="rect">
            <a:avLst/>
          </a:prstGeom>
          <a:noFill/>
          <a:ln w="9525">
            <a:noFill/>
            <a:miter lim="800000"/>
            <a:headEnd/>
            <a:tailEnd/>
          </a:ln>
        </p:spPr>
      </p:pic>
      <p:sp>
        <p:nvSpPr>
          <p:cNvPr id="13315" name="Rectangle 3"/>
          <p:cNvSpPr>
            <a:spLocks noChangeArrowheads="1"/>
          </p:cNvSpPr>
          <p:nvPr/>
        </p:nvSpPr>
        <p:spPr bwMode="auto">
          <a:xfrm>
            <a:off x="381000" y="3048000"/>
            <a:ext cx="2286000" cy="1200150"/>
          </a:xfrm>
          <a:prstGeom prst="rect">
            <a:avLst/>
          </a:prstGeom>
          <a:noFill/>
          <a:ln w="9525">
            <a:noFill/>
            <a:miter lim="800000"/>
            <a:headEnd/>
            <a:tailEnd/>
          </a:ln>
        </p:spPr>
        <p:txBody>
          <a:bodyPr>
            <a:spAutoFit/>
          </a:bodyPr>
          <a:lstStyle/>
          <a:p>
            <a:pPr algn="ctr"/>
            <a:r>
              <a:rPr lang="en-US">
                <a:solidFill>
                  <a:schemeClr val="bg1"/>
                </a:solidFill>
              </a:rPr>
              <a:t> </a:t>
            </a:r>
            <a:r>
              <a:rPr lang="es-ES">
                <a:solidFill>
                  <a:schemeClr val="bg1"/>
                </a:solidFill>
              </a:rPr>
              <a:t>Hay 70 ascensores en el edificio</a:t>
            </a:r>
            <a:endParaRPr lang="en-US">
              <a:solidFill>
                <a:schemeClr val="bg1"/>
              </a:solidFill>
            </a:endParaRPr>
          </a:p>
        </p:txBody>
      </p:sp>
    </p:spTree>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C:\Users\Broc\Pictures\WTC PICS\wtc11n-5-web.jpg"/>
          <p:cNvPicPr>
            <a:picLocks noChangeAspect="1" noChangeArrowheads="1"/>
          </p:cNvPicPr>
          <p:nvPr/>
        </p:nvPicPr>
        <p:blipFill>
          <a:blip r:embed="rId2"/>
          <a:srcRect/>
          <a:stretch>
            <a:fillRect/>
          </a:stretch>
        </p:blipFill>
        <p:spPr bwMode="auto">
          <a:xfrm>
            <a:off x="-187325" y="0"/>
            <a:ext cx="9331325" cy="6172200"/>
          </a:xfrm>
          <a:prstGeom prst="rect">
            <a:avLst/>
          </a:prstGeom>
          <a:noFill/>
          <a:ln w="9525">
            <a:noFill/>
            <a:miter lim="800000"/>
            <a:headEnd/>
            <a:tailEnd/>
          </a:ln>
        </p:spPr>
      </p:pic>
      <p:sp>
        <p:nvSpPr>
          <p:cNvPr id="14339" name="Rectangle 2"/>
          <p:cNvSpPr>
            <a:spLocks noChangeArrowheads="1"/>
          </p:cNvSpPr>
          <p:nvPr/>
        </p:nvSpPr>
        <p:spPr bwMode="auto">
          <a:xfrm>
            <a:off x="228600" y="6172200"/>
            <a:ext cx="8915400" cy="461963"/>
          </a:xfrm>
          <a:prstGeom prst="rect">
            <a:avLst/>
          </a:prstGeom>
          <a:noFill/>
          <a:ln w="9525">
            <a:noFill/>
            <a:miter lim="800000"/>
            <a:headEnd/>
            <a:tailEnd/>
          </a:ln>
        </p:spPr>
        <p:txBody>
          <a:bodyPr>
            <a:spAutoFit/>
          </a:bodyPr>
          <a:lstStyle/>
          <a:p>
            <a:pPr algn="ctr"/>
            <a:r>
              <a:rPr lang="es-ES">
                <a:solidFill>
                  <a:schemeClr val="bg1"/>
                </a:solidFill>
              </a:rPr>
              <a:t>1WTC ofrece tres pisos de observación: 100 101 y 102.</a:t>
            </a:r>
            <a:endParaRPr lang="en-US">
              <a:solidFill>
                <a:schemeClr val="bg1"/>
              </a:solidFill>
            </a:endParaRPr>
          </a:p>
        </p:txBody>
      </p:sp>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C:\Users\Broc\Pictures\WTC PICS\1wtc from harbor.jpg"/>
          <p:cNvPicPr>
            <a:picLocks noChangeAspect="1" noChangeArrowheads="1"/>
          </p:cNvPicPr>
          <p:nvPr/>
        </p:nvPicPr>
        <p:blipFill>
          <a:blip r:embed="rId2"/>
          <a:srcRect/>
          <a:stretch>
            <a:fillRect/>
          </a:stretch>
        </p:blipFill>
        <p:spPr bwMode="auto">
          <a:xfrm>
            <a:off x="-14288" y="0"/>
            <a:ext cx="9169401" cy="6858000"/>
          </a:xfrm>
          <a:prstGeom prst="rect">
            <a:avLst/>
          </a:prstGeom>
          <a:noFill/>
          <a:ln w="9525">
            <a:noFill/>
            <a:miter lim="800000"/>
            <a:headEnd/>
            <a:tailEnd/>
          </a:ln>
        </p:spPr>
      </p:pic>
      <p:sp>
        <p:nvSpPr>
          <p:cNvPr id="15363" name="TextBox 2"/>
          <p:cNvSpPr txBox="1">
            <a:spLocks noChangeArrowheads="1"/>
          </p:cNvSpPr>
          <p:nvPr/>
        </p:nvSpPr>
        <p:spPr bwMode="auto">
          <a:xfrm>
            <a:off x="3352800" y="6248400"/>
            <a:ext cx="5486400" cy="461963"/>
          </a:xfrm>
          <a:prstGeom prst="rect">
            <a:avLst/>
          </a:prstGeom>
          <a:noFill/>
          <a:ln w="9525">
            <a:noFill/>
            <a:miter lim="800000"/>
            <a:headEnd/>
            <a:tailEnd/>
          </a:ln>
        </p:spPr>
        <p:txBody>
          <a:bodyPr>
            <a:spAutoFit/>
          </a:bodyPr>
          <a:lstStyle/>
          <a:p>
            <a:r>
              <a:rPr lang="es-ES">
                <a:solidFill>
                  <a:schemeClr val="bg1"/>
                </a:solidFill>
              </a:rPr>
              <a:t>EL NUEVO GIGANTE DE CRISTAL</a:t>
            </a:r>
            <a:endParaRPr lang="en-US">
              <a:solidFill>
                <a:schemeClr val="bg1"/>
              </a:solidFill>
            </a:endParaRPr>
          </a:p>
        </p:txBody>
      </p:sp>
    </p:spTree>
  </p:cSld>
  <p:clrMapOvr>
    <a:masterClrMapping/>
  </p:clrMapOvr>
  <p:transition spd="slow">
    <p:random/>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C:\Users\Broc\Pictures\WTC PICS\1wtc clouds.jpg"/>
          <p:cNvPicPr>
            <a:picLocks noChangeAspect="1" noChangeArrowheads="1"/>
          </p:cNvPicPr>
          <p:nvPr/>
        </p:nvPicPr>
        <p:blipFill>
          <a:blip r:embed="rId2"/>
          <a:srcRect/>
          <a:stretch>
            <a:fillRect/>
          </a:stretch>
        </p:blipFill>
        <p:spPr bwMode="auto">
          <a:xfrm>
            <a:off x="4763" y="4763"/>
            <a:ext cx="9132887" cy="6846887"/>
          </a:xfrm>
          <a:prstGeom prst="rect">
            <a:avLst/>
          </a:prstGeom>
          <a:noFill/>
          <a:ln w="9525">
            <a:noFill/>
            <a:miter lim="800000"/>
            <a:headEnd/>
            <a:tailEnd/>
          </a:ln>
        </p:spPr>
      </p:pic>
    </p:spTree>
  </p:cSld>
  <p:clrMapOvr>
    <a:masterClrMapping/>
  </p:clrMapOvr>
  <p:transition spd="slow">
    <p:random/>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C:\Users\Broc\Documents\graphics christian\NY-DH323_WTC_P_20141103173512.jpg"/>
          <p:cNvPicPr>
            <a:picLocks noChangeAspect="1" noChangeArrowheads="1"/>
          </p:cNvPicPr>
          <p:nvPr/>
        </p:nvPicPr>
        <p:blipFill>
          <a:blip r:embed="rId2"/>
          <a:srcRect/>
          <a:stretch>
            <a:fillRect/>
          </a:stretch>
        </p:blipFill>
        <p:spPr bwMode="auto">
          <a:xfrm>
            <a:off x="0" y="533400"/>
            <a:ext cx="9144000" cy="6092825"/>
          </a:xfrm>
          <a:prstGeom prst="rect">
            <a:avLst/>
          </a:prstGeom>
          <a:noFill/>
          <a:ln w="9525">
            <a:noFill/>
            <a:miter lim="800000"/>
            <a:headEnd/>
            <a:tailEnd/>
          </a:ln>
        </p:spPr>
      </p:pic>
      <p:sp>
        <p:nvSpPr>
          <p:cNvPr id="17411" name="TextBox 3"/>
          <p:cNvSpPr txBox="1">
            <a:spLocks noChangeArrowheads="1"/>
          </p:cNvSpPr>
          <p:nvPr/>
        </p:nvSpPr>
        <p:spPr bwMode="auto">
          <a:xfrm>
            <a:off x="457200" y="609600"/>
            <a:ext cx="5105400" cy="461963"/>
          </a:xfrm>
          <a:prstGeom prst="rect">
            <a:avLst/>
          </a:prstGeom>
          <a:noFill/>
          <a:ln w="9525">
            <a:noFill/>
            <a:miter lim="800000"/>
            <a:headEnd/>
            <a:tailEnd/>
          </a:ln>
        </p:spPr>
        <p:txBody>
          <a:bodyPr>
            <a:spAutoFit/>
          </a:bodyPr>
          <a:lstStyle/>
          <a:p>
            <a:r>
              <a:rPr lang="es-ES"/>
              <a:t>MOVER UN DÍA EN WTC</a:t>
            </a:r>
            <a:endParaRPr lang="en-US"/>
          </a:p>
        </p:txBody>
      </p:sp>
    </p:spTree>
  </p:cSld>
  <p:clrMapOvr>
    <a:masterClrMapping/>
  </p:clrMapOvr>
  <p:transition spd="slow">
    <p:random/>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descr="C:\Users\Broc\Documents\graphics christian\insdie 1.jpg"/>
          <p:cNvPicPr>
            <a:picLocks noChangeAspect="1" noChangeArrowheads="1"/>
          </p:cNvPicPr>
          <p:nvPr/>
        </p:nvPicPr>
        <p:blipFill>
          <a:blip r:embed="rId2"/>
          <a:srcRect/>
          <a:stretch>
            <a:fillRect/>
          </a:stretch>
        </p:blipFill>
        <p:spPr bwMode="auto">
          <a:xfrm>
            <a:off x="-38100" y="238125"/>
            <a:ext cx="9182100" cy="6381750"/>
          </a:xfrm>
          <a:prstGeom prst="rect">
            <a:avLst/>
          </a:prstGeom>
          <a:noFill/>
          <a:ln w="9525">
            <a:noFill/>
            <a:miter lim="800000"/>
            <a:headEnd/>
            <a:tailEnd/>
          </a:ln>
        </p:spPr>
      </p:pic>
      <p:sp>
        <p:nvSpPr>
          <p:cNvPr id="18435" name="Rectangle 3"/>
          <p:cNvSpPr>
            <a:spLocks noChangeArrowheads="1"/>
          </p:cNvSpPr>
          <p:nvPr/>
        </p:nvSpPr>
        <p:spPr bwMode="auto">
          <a:xfrm>
            <a:off x="3276600" y="1447800"/>
            <a:ext cx="2759075" cy="461963"/>
          </a:xfrm>
          <a:prstGeom prst="rect">
            <a:avLst/>
          </a:prstGeom>
          <a:noFill/>
          <a:ln w="9525">
            <a:noFill/>
            <a:miter lim="800000"/>
            <a:headEnd/>
            <a:tailEnd/>
          </a:ln>
        </p:spPr>
        <p:txBody>
          <a:bodyPr>
            <a:spAutoFit/>
          </a:bodyPr>
          <a:lstStyle/>
          <a:p>
            <a:r>
              <a:rPr lang="en-US"/>
              <a:t>INTERIOR 1 WTC</a:t>
            </a:r>
          </a:p>
        </p:txBody>
      </p:sp>
    </p:spTree>
  </p:cSld>
  <p:clrMapOvr>
    <a:masterClrMapping/>
  </p:clrMapOvr>
  <p:transition spd="slow">
    <p:random/>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descr="C:\Users\Broc\Documents\graphics christian\wtc_one_observatory.jpg"/>
          <p:cNvPicPr>
            <a:picLocks noChangeAspect="1" noChangeArrowheads="1"/>
          </p:cNvPicPr>
          <p:nvPr/>
        </p:nvPicPr>
        <p:blipFill>
          <a:blip r:embed="rId2"/>
          <a:srcRect/>
          <a:stretch>
            <a:fillRect/>
          </a:stretch>
        </p:blipFill>
        <p:spPr bwMode="auto">
          <a:xfrm>
            <a:off x="0" y="1143000"/>
            <a:ext cx="9144000" cy="5365750"/>
          </a:xfrm>
          <a:prstGeom prst="rect">
            <a:avLst/>
          </a:prstGeom>
          <a:noFill/>
          <a:ln w="9525">
            <a:noFill/>
            <a:miter lim="800000"/>
            <a:headEnd/>
            <a:tailEnd/>
          </a:ln>
        </p:spPr>
      </p:pic>
      <p:sp>
        <p:nvSpPr>
          <p:cNvPr id="19459" name="Rectangle 3"/>
          <p:cNvSpPr>
            <a:spLocks noChangeArrowheads="1"/>
          </p:cNvSpPr>
          <p:nvPr/>
        </p:nvSpPr>
        <p:spPr bwMode="auto">
          <a:xfrm>
            <a:off x="457200" y="228600"/>
            <a:ext cx="8229600" cy="461963"/>
          </a:xfrm>
          <a:prstGeom prst="rect">
            <a:avLst/>
          </a:prstGeom>
          <a:noFill/>
          <a:ln w="9525">
            <a:noFill/>
            <a:miter lim="800000"/>
            <a:headEnd/>
            <a:tailEnd/>
          </a:ln>
        </p:spPr>
        <p:txBody>
          <a:bodyPr>
            <a:spAutoFit/>
          </a:bodyPr>
          <a:lstStyle/>
          <a:p>
            <a:pPr algn="ctr"/>
            <a:r>
              <a:rPr lang="en-US">
                <a:solidFill>
                  <a:schemeClr val="bg1"/>
                </a:solidFill>
              </a:rPr>
              <a:t>UNO WTC OBSERVATORIO</a:t>
            </a:r>
          </a:p>
        </p:txBody>
      </p:sp>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2" descr="C:\Users\Broc\Documents\graphics christian\observatort2.jpg"/>
          <p:cNvPicPr>
            <a:picLocks noChangeAspect="1" noChangeArrowheads="1"/>
          </p:cNvPicPr>
          <p:nvPr/>
        </p:nvPicPr>
        <p:blipFill>
          <a:blip r:embed="rId2"/>
          <a:srcRect/>
          <a:stretch>
            <a:fillRect/>
          </a:stretch>
        </p:blipFill>
        <p:spPr bwMode="auto">
          <a:xfrm>
            <a:off x="0" y="609600"/>
            <a:ext cx="9144000" cy="6086475"/>
          </a:xfrm>
          <a:prstGeom prst="rect">
            <a:avLst/>
          </a:prstGeom>
          <a:noFill/>
          <a:ln w="9525">
            <a:noFill/>
            <a:miter lim="800000"/>
            <a:headEnd/>
            <a:tailEnd/>
          </a:ln>
        </p:spPr>
      </p:pic>
      <p:sp>
        <p:nvSpPr>
          <p:cNvPr id="20483" name="Rectangle 3"/>
          <p:cNvSpPr>
            <a:spLocks noChangeArrowheads="1"/>
          </p:cNvSpPr>
          <p:nvPr/>
        </p:nvSpPr>
        <p:spPr bwMode="auto">
          <a:xfrm>
            <a:off x="2438400" y="0"/>
            <a:ext cx="3286125" cy="461963"/>
          </a:xfrm>
          <a:prstGeom prst="rect">
            <a:avLst/>
          </a:prstGeom>
          <a:noFill/>
          <a:ln w="9525">
            <a:noFill/>
            <a:miter lim="800000"/>
            <a:headEnd/>
            <a:tailEnd/>
          </a:ln>
        </p:spPr>
        <p:txBody>
          <a:bodyPr>
            <a:spAutoFit/>
          </a:bodyPr>
          <a:lstStyle/>
          <a:p>
            <a:r>
              <a:rPr lang="en-US">
                <a:solidFill>
                  <a:schemeClr val="bg1"/>
                </a:solidFill>
              </a:rPr>
              <a:t>OBSERVATORIO</a:t>
            </a:r>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C:\Users\Broc\Documents\graphics christian\wtc-portal1-brighter.jpg"/>
          <p:cNvPicPr>
            <a:picLocks noChangeAspect="1" noChangeArrowheads="1"/>
          </p:cNvPicPr>
          <p:nvPr/>
        </p:nvPicPr>
        <p:blipFill>
          <a:blip r:embed="rId2"/>
          <a:srcRect/>
          <a:stretch>
            <a:fillRect/>
          </a:stretch>
        </p:blipFill>
        <p:spPr bwMode="auto">
          <a:xfrm>
            <a:off x="0" y="990600"/>
            <a:ext cx="9144000" cy="5143500"/>
          </a:xfrm>
          <a:prstGeom prst="rect">
            <a:avLst/>
          </a:prstGeom>
          <a:noFill/>
          <a:ln w="9525">
            <a:noFill/>
            <a:miter lim="800000"/>
            <a:headEnd/>
            <a:tailEnd/>
          </a:ln>
        </p:spPr>
      </p:pic>
      <p:sp>
        <p:nvSpPr>
          <p:cNvPr id="21507" name="Rectangle 3"/>
          <p:cNvSpPr>
            <a:spLocks noChangeArrowheads="1"/>
          </p:cNvSpPr>
          <p:nvPr/>
        </p:nvSpPr>
        <p:spPr bwMode="auto">
          <a:xfrm>
            <a:off x="3246438" y="228600"/>
            <a:ext cx="4311650" cy="461963"/>
          </a:xfrm>
          <a:prstGeom prst="rect">
            <a:avLst/>
          </a:prstGeom>
          <a:noFill/>
          <a:ln w="9525">
            <a:noFill/>
            <a:miter lim="800000"/>
            <a:headEnd/>
            <a:tailEnd/>
          </a:ln>
        </p:spPr>
        <p:txBody>
          <a:bodyPr>
            <a:spAutoFit/>
          </a:bodyPr>
          <a:lstStyle/>
          <a:p>
            <a:r>
              <a:rPr lang="en-US">
                <a:solidFill>
                  <a:schemeClr val="bg1"/>
                </a:solidFill>
              </a:rPr>
              <a:t>1 WTC PORTAL</a:t>
            </a:r>
          </a:p>
        </p:txBody>
      </p:sp>
    </p:spTree>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C:\Users\Broc\Pictures\WTC PICS\1wtc 100floor.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2531" name="TextBox 2"/>
          <p:cNvSpPr txBox="1">
            <a:spLocks noChangeArrowheads="1"/>
          </p:cNvSpPr>
          <p:nvPr/>
        </p:nvSpPr>
        <p:spPr bwMode="auto">
          <a:xfrm>
            <a:off x="2268538" y="765175"/>
            <a:ext cx="2735262" cy="461963"/>
          </a:xfrm>
          <a:prstGeom prst="rect">
            <a:avLst/>
          </a:prstGeom>
          <a:noFill/>
          <a:ln w="9525">
            <a:noFill/>
            <a:miter lim="800000"/>
            <a:headEnd/>
            <a:tailEnd/>
          </a:ln>
        </p:spPr>
        <p:txBody>
          <a:bodyPr>
            <a:spAutoFit/>
          </a:bodyPr>
          <a:lstStyle/>
          <a:p>
            <a:r>
              <a:rPr lang="en-US"/>
              <a:t>piso 100</a:t>
            </a:r>
          </a:p>
        </p:txBody>
      </p:sp>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2" descr="C:\Users\Broc\Documents\graphics christian\Inside WTC-32.jpg"/>
          <p:cNvPicPr>
            <a:picLocks noChangeAspect="1" noChangeArrowheads="1"/>
          </p:cNvPicPr>
          <p:nvPr/>
        </p:nvPicPr>
        <p:blipFill>
          <a:blip r:embed="rId2"/>
          <a:srcRect/>
          <a:stretch>
            <a:fillRect/>
          </a:stretch>
        </p:blipFill>
        <p:spPr bwMode="auto">
          <a:xfrm>
            <a:off x="0" y="4763"/>
            <a:ext cx="10287000" cy="6853237"/>
          </a:xfrm>
          <a:prstGeom prst="rect">
            <a:avLst/>
          </a:prstGeom>
          <a:noFill/>
          <a:ln w="9525">
            <a:noFill/>
            <a:miter lim="800000"/>
            <a:headEnd/>
            <a:tailEnd/>
          </a:ln>
        </p:spPr>
      </p:pic>
    </p:spTree>
  </p:cSld>
  <p:clrMapOvr>
    <a:masterClrMapping/>
  </p:clrMapOvr>
  <p:transition spd="slow">
    <p:random/>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C:\Users\Broc\Pictures\WTC PICS\world-trade-center-spire.jpg"/>
          <p:cNvPicPr>
            <a:picLocks noChangeAspect="1" noChangeArrowheads="1"/>
          </p:cNvPicPr>
          <p:nvPr/>
        </p:nvPicPr>
        <p:blipFill>
          <a:blip r:embed="rId2"/>
          <a:srcRect/>
          <a:stretch>
            <a:fillRect/>
          </a:stretch>
        </p:blipFill>
        <p:spPr bwMode="auto">
          <a:xfrm>
            <a:off x="0" y="609600"/>
            <a:ext cx="9280525" cy="6248400"/>
          </a:xfrm>
          <a:prstGeom prst="rect">
            <a:avLst/>
          </a:prstGeom>
          <a:noFill/>
          <a:ln w="9525">
            <a:noFill/>
            <a:miter lim="800000"/>
            <a:headEnd/>
            <a:tailEnd/>
          </a:ln>
        </p:spPr>
      </p:pic>
      <p:sp>
        <p:nvSpPr>
          <p:cNvPr id="24579" name="TextBox 2"/>
          <p:cNvSpPr txBox="1">
            <a:spLocks noChangeArrowheads="1"/>
          </p:cNvSpPr>
          <p:nvPr/>
        </p:nvSpPr>
        <p:spPr bwMode="auto">
          <a:xfrm>
            <a:off x="838200" y="0"/>
            <a:ext cx="5102225" cy="461963"/>
          </a:xfrm>
          <a:prstGeom prst="rect">
            <a:avLst/>
          </a:prstGeom>
          <a:noFill/>
          <a:ln w="9525">
            <a:noFill/>
            <a:miter lim="800000"/>
            <a:headEnd/>
            <a:tailEnd/>
          </a:ln>
        </p:spPr>
        <p:txBody>
          <a:bodyPr>
            <a:spAutoFit/>
          </a:bodyPr>
          <a:lstStyle/>
          <a:p>
            <a:r>
              <a:rPr lang="en-US">
                <a:solidFill>
                  <a:schemeClr val="bg1"/>
                </a:solidFill>
              </a:rPr>
              <a:t>Instalar reverentemente la aguja.</a:t>
            </a:r>
          </a:p>
        </p:txBody>
      </p:sp>
    </p:spTree>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C:\Users\Broc\Pictures\WTC PICS\new-world-trade-center-pictures-worker-on-rail.jpg"/>
          <p:cNvPicPr>
            <a:picLocks noChangeAspect="1" noChangeArrowheads="1"/>
          </p:cNvPicPr>
          <p:nvPr/>
        </p:nvPicPr>
        <p:blipFill>
          <a:blip r:embed="rId2"/>
          <a:srcRect/>
          <a:stretch>
            <a:fillRect/>
          </a:stretch>
        </p:blipFill>
        <p:spPr bwMode="auto">
          <a:xfrm>
            <a:off x="0" y="427038"/>
            <a:ext cx="9144000" cy="6003925"/>
          </a:xfrm>
          <a:prstGeom prst="rect">
            <a:avLst/>
          </a:prstGeom>
          <a:noFill/>
          <a:ln w="9525">
            <a:noFill/>
            <a:miter lim="800000"/>
            <a:headEnd/>
            <a:tailEnd/>
          </a:ln>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2" descr="C:\Users\Broc\Documents\graphics christian\wworld.jpg"/>
          <p:cNvPicPr>
            <a:picLocks noChangeAspect="1" noChangeArrowheads="1"/>
          </p:cNvPicPr>
          <p:nvPr/>
        </p:nvPicPr>
        <p:blipFill>
          <a:blip r:embed="rId2"/>
          <a:srcRect/>
          <a:stretch>
            <a:fillRect/>
          </a:stretch>
        </p:blipFill>
        <p:spPr bwMode="auto">
          <a:xfrm>
            <a:off x="0" y="701675"/>
            <a:ext cx="9144000" cy="6156325"/>
          </a:xfrm>
          <a:prstGeom prst="rect">
            <a:avLst/>
          </a:prstGeom>
          <a:noFill/>
          <a:ln w="9525">
            <a:noFill/>
            <a:miter lim="800000"/>
            <a:headEnd/>
            <a:tailEnd/>
          </a:ln>
        </p:spPr>
      </p:pic>
      <p:sp>
        <p:nvSpPr>
          <p:cNvPr id="26627" name="Rectangle 3"/>
          <p:cNvSpPr>
            <a:spLocks noChangeArrowheads="1"/>
          </p:cNvSpPr>
          <p:nvPr/>
        </p:nvSpPr>
        <p:spPr bwMode="auto">
          <a:xfrm>
            <a:off x="228600" y="228600"/>
            <a:ext cx="8610600" cy="461963"/>
          </a:xfrm>
          <a:prstGeom prst="rect">
            <a:avLst/>
          </a:prstGeom>
          <a:noFill/>
          <a:ln w="9525">
            <a:noFill/>
            <a:miter lim="800000"/>
            <a:headEnd/>
            <a:tailEnd/>
          </a:ln>
        </p:spPr>
        <p:txBody>
          <a:bodyPr>
            <a:spAutoFit/>
          </a:bodyPr>
          <a:lstStyle/>
          <a:p>
            <a:pPr algn="ctr"/>
            <a:r>
              <a:rPr lang="es-ES">
                <a:solidFill>
                  <a:schemeClr val="bg1"/>
                </a:solidFill>
              </a:rPr>
              <a:t>Vista desde el punto más alto en el hemisferio occidental</a:t>
            </a:r>
            <a:endParaRPr lang="en-US">
              <a:solidFill>
                <a:schemeClr val="bg1"/>
              </a:solidFill>
            </a:endParaRPr>
          </a:p>
        </p:txBody>
      </p:sp>
    </p:spTree>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2" descr="C:\Users\Broc\Documents\graphics christian\07-overview-of-the-site-from-the-top-of-1-WTC-this-is-looking-south-with-4-WTC-visible-in-the-upper-left-side-of-the-image-Jake-DobkinGothami.jpg"/>
          <p:cNvPicPr>
            <a:picLocks noChangeAspect="1" noChangeArrowheads="1"/>
          </p:cNvPicPr>
          <p:nvPr/>
        </p:nvPicPr>
        <p:blipFill>
          <a:blip r:embed="rId2"/>
          <a:srcRect/>
          <a:stretch>
            <a:fillRect/>
          </a:stretch>
        </p:blipFill>
        <p:spPr bwMode="auto">
          <a:xfrm>
            <a:off x="0" y="765175"/>
            <a:ext cx="9144000" cy="6092825"/>
          </a:xfrm>
          <a:prstGeom prst="rect">
            <a:avLst/>
          </a:prstGeom>
          <a:noFill/>
          <a:ln w="9525">
            <a:noFill/>
            <a:miter lim="800000"/>
            <a:headEnd/>
            <a:tailEnd/>
          </a:ln>
        </p:spPr>
      </p:pic>
      <p:sp>
        <p:nvSpPr>
          <p:cNvPr id="27651" name="Rectangle 3"/>
          <p:cNvSpPr>
            <a:spLocks noChangeArrowheads="1"/>
          </p:cNvSpPr>
          <p:nvPr/>
        </p:nvSpPr>
        <p:spPr bwMode="auto">
          <a:xfrm>
            <a:off x="0" y="0"/>
            <a:ext cx="9144000" cy="708025"/>
          </a:xfrm>
          <a:prstGeom prst="rect">
            <a:avLst/>
          </a:prstGeom>
          <a:noFill/>
          <a:ln w="9525">
            <a:noFill/>
            <a:miter lim="800000"/>
            <a:headEnd/>
            <a:tailEnd/>
          </a:ln>
        </p:spPr>
        <p:txBody>
          <a:bodyPr>
            <a:spAutoFit/>
          </a:bodyPr>
          <a:lstStyle/>
          <a:p>
            <a:pPr algn="ctr"/>
            <a:r>
              <a:rPr lang="es-ES" sz="2000">
                <a:solidFill>
                  <a:schemeClr val="bg1"/>
                </a:solidFill>
              </a:rPr>
              <a:t>Vista general del sitio desde la parte superior de 1 WTC esto está mirando al sur, con 4 WTC visible en la parte superior izquierda de la imagen.</a:t>
            </a:r>
            <a:endParaRPr lang="en-US" sz="2000">
              <a:solidFill>
                <a:schemeClr val="bg1"/>
              </a:solidFill>
            </a:endParaRPr>
          </a:p>
        </p:txBody>
      </p:sp>
    </p:spTree>
  </p:cSld>
  <p:clrMapOvr>
    <a:masterClrMapping/>
  </p:clrMapOvr>
  <p:transition spd="slow">
    <p:random/>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3" descr="C:\Users\Broc\Pictures\WTC PICS\1tc under const.jpg"/>
          <p:cNvPicPr>
            <a:picLocks noChangeAspect="1" noChangeArrowheads="1"/>
          </p:cNvPicPr>
          <p:nvPr/>
        </p:nvPicPr>
        <p:blipFill>
          <a:blip r:embed="rId2"/>
          <a:srcRect/>
          <a:stretch>
            <a:fillRect/>
          </a:stretch>
        </p:blipFill>
        <p:spPr bwMode="auto">
          <a:xfrm>
            <a:off x="0" y="381000"/>
            <a:ext cx="9144000" cy="6019800"/>
          </a:xfrm>
          <a:prstGeom prst="rect">
            <a:avLst/>
          </a:prstGeom>
          <a:noFill/>
          <a:ln w="9525">
            <a:noFill/>
            <a:miter lim="800000"/>
            <a:headEnd/>
            <a:tailEnd/>
          </a:ln>
        </p:spPr>
      </p:pic>
    </p:spTree>
  </p:cSld>
  <p:clrMapOvr>
    <a:masterClrMapping/>
  </p:clrMapOvr>
  <p:transition spd="slow">
    <p:random/>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C:\Users\Broc\Documents\graphics christian\estpointcivilmilitaryclub-construction.jpg"/>
          <p:cNvPicPr>
            <a:picLocks noChangeAspect="1" noChangeArrowheads="1"/>
          </p:cNvPicPr>
          <p:nvPr/>
        </p:nvPicPr>
        <p:blipFill>
          <a:blip r:embed="rId2"/>
          <a:srcRect/>
          <a:stretch>
            <a:fillRect/>
          </a:stretch>
        </p:blipFill>
        <p:spPr bwMode="auto">
          <a:xfrm>
            <a:off x="0" y="990600"/>
            <a:ext cx="9144000" cy="5070475"/>
          </a:xfrm>
          <a:prstGeom prst="rect">
            <a:avLst/>
          </a:prstGeom>
          <a:noFill/>
          <a:ln w="9525">
            <a:noFill/>
            <a:miter lim="800000"/>
            <a:headEnd/>
            <a:tailEnd/>
          </a:ln>
        </p:spPr>
      </p:pic>
      <p:sp>
        <p:nvSpPr>
          <p:cNvPr id="29699" name="Rectangle 3"/>
          <p:cNvSpPr>
            <a:spLocks noChangeArrowheads="1"/>
          </p:cNvSpPr>
          <p:nvPr/>
        </p:nvSpPr>
        <p:spPr bwMode="auto">
          <a:xfrm>
            <a:off x="457200" y="304800"/>
            <a:ext cx="8578850" cy="461963"/>
          </a:xfrm>
          <a:prstGeom prst="rect">
            <a:avLst/>
          </a:prstGeom>
          <a:noFill/>
          <a:ln w="9525">
            <a:noFill/>
            <a:miter lim="800000"/>
            <a:headEnd/>
            <a:tailEnd/>
          </a:ln>
        </p:spPr>
        <p:txBody>
          <a:bodyPr>
            <a:spAutoFit/>
          </a:bodyPr>
          <a:lstStyle/>
          <a:p>
            <a:r>
              <a:rPr lang="es-ES">
                <a:solidFill>
                  <a:schemeClr val="bg1"/>
                </a:solidFill>
              </a:rPr>
              <a:t>El Club Militar Civil West Point visitar el sitio de construcción</a:t>
            </a:r>
            <a:endParaRPr lang="en-US">
              <a:solidFill>
                <a:schemeClr val="bg1"/>
              </a:solidFill>
            </a:endParaRPr>
          </a:p>
        </p:txBody>
      </p:sp>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0722" name="Picture 2" descr="C:\Users\Broc\Documents\graphics christian\2WTC_vert-new.jpg"/>
          <p:cNvPicPr>
            <a:picLocks noChangeAspect="1" noChangeArrowheads="1"/>
          </p:cNvPicPr>
          <p:nvPr/>
        </p:nvPicPr>
        <p:blipFill>
          <a:blip r:embed="rId2"/>
          <a:srcRect/>
          <a:stretch>
            <a:fillRect/>
          </a:stretch>
        </p:blipFill>
        <p:spPr bwMode="auto">
          <a:xfrm>
            <a:off x="1066800" y="942975"/>
            <a:ext cx="2162175" cy="5915025"/>
          </a:xfrm>
          <a:prstGeom prst="rect">
            <a:avLst/>
          </a:prstGeom>
          <a:noFill/>
          <a:ln w="9525">
            <a:noFill/>
            <a:miter lim="800000"/>
            <a:headEnd/>
            <a:tailEnd/>
          </a:ln>
        </p:spPr>
      </p:pic>
      <p:sp>
        <p:nvSpPr>
          <p:cNvPr id="30723" name="Rectangle 3"/>
          <p:cNvSpPr>
            <a:spLocks noChangeArrowheads="1"/>
          </p:cNvSpPr>
          <p:nvPr/>
        </p:nvSpPr>
        <p:spPr bwMode="auto">
          <a:xfrm>
            <a:off x="228600" y="0"/>
            <a:ext cx="3429000" cy="5940425"/>
          </a:xfrm>
          <a:prstGeom prst="rect">
            <a:avLst/>
          </a:prstGeom>
          <a:noFill/>
          <a:ln w="9525">
            <a:noFill/>
            <a:miter lim="800000"/>
            <a:headEnd/>
            <a:tailEnd/>
          </a:ln>
        </p:spPr>
        <p:txBody>
          <a:bodyPr>
            <a:spAutoFit/>
          </a:bodyPr>
          <a:lstStyle/>
          <a:p>
            <a:endParaRPr lang="es-ES" sz="2000" b="1"/>
          </a:p>
          <a:p>
            <a:r>
              <a:rPr lang="es-ES" sz="2000" b="1"/>
              <a:t>2 World Trade Center? También conocido como 200 Greenwich Street, esta torre de oficinas, diseñado por Norman Foster, de la londinense Foster + Partners, está programado para ser 88 historias y 1.349 pies de altura, que hará que sea el segundo más alto del edificios del World Trade Center.</a:t>
            </a:r>
          </a:p>
          <a:p>
            <a:r>
              <a:rPr lang="es-ES" sz="2000" b="1"/>
              <a:t>Si bien el trabajo fundación fue terminada en 2013, no está claro Cuando el edificio adecuado estará terminado.</a:t>
            </a:r>
            <a:endParaRPr lang="en-US" sz="2000"/>
          </a:p>
        </p:txBody>
      </p:sp>
      <p:pic>
        <p:nvPicPr>
          <p:cNvPr id="30724" name="Picture 2" descr="C:\Users\Broc\Documents\graphics christian\2 WTC.jpg"/>
          <p:cNvPicPr>
            <a:picLocks noChangeAspect="1" noChangeArrowheads="1"/>
          </p:cNvPicPr>
          <p:nvPr/>
        </p:nvPicPr>
        <p:blipFill>
          <a:blip r:embed="rId3"/>
          <a:srcRect/>
          <a:stretch>
            <a:fillRect/>
          </a:stretch>
        </p:blipFill>
        <p:spPr bwMode="auto">
          <a:xfrm>
            <a:off x="3886200" y="0"/>
            <a:ext cx="5257800" cy="7086600"/>
          </a:xfrm>
          <a:prstGeom prst="rect">
            <a:avLst/>
          </a:prstGeom>
          <a:noFill/>
          <a:ln w="9525">
            <a:noFill/>
            <a:miter lim="800000"/>
            <a:headEnd/>
            <a:tailEnd/>
          </a:ln>
        </p:spPr>
      </p:pic>
    </p:spTree>
  </p:cSld>
  <p:clrMapOvr>
    <a:masterClrMapping/>
  </p:clrMapOvr>
  <p:transition spd="slow">
    <p:random/>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3"/>
          <p:cNvSpPr>
            <a:spLocks noChangeArrowheads="1"/>
          </p:cNvSpPr>
          <p:nvPr/>
        </p:nvSpPr>
        <p:spPr bwMode="auto">
          <a:xfrm>
            <a:off x="3643313" y="1219200"/>
            <a:ext cx="1963737" cy="457200"/>
          </a:xfrm>
          <a:prstGeom prst="rect">
            <a:avLst/>
          </a:prstGeom>
          <a:noFill/>
          <a:ln w="9525">
            <a:noFill/>
            <a:miter lim="800000"/>
            <a:headEnd/>
            <a:tailEnd/>
          </a:ln>
        </p:spPr>
        <p:txBody>
          <a:bodyPr>
            <a:spAutoFit/>
          </a:bodyPr>
          <a:lstStyle/>
          <a:p>
            <a:r>
              <a:rPr lang="en-US"/>
              <a:t>3WTC-Cover</a:t>
            </a:r>
          </a:p>
        </p:txBody>
      </p:sp>
      <p:pic>
        <p:nvPicPr>
          <p:cNvPr id="31747" name="Picture 4" descr="C:\Users\Broc\Documents\graphics christian\websitelanding.jpg"/>
          <p:cNvPicPr>
            <a:picLocks noChangeAspect="1" noChangeArrowheads="1"/>
          </p:cNvPicPr>
          <p:nvPr/>
        </p:nvPicPr>
        <p:blipFill>
          <a:blip r:embed="rId2"/>
          <a:srcRect/>
          <a:stretch>
            <a:fillRect/>
          </a:stretch>
        </p:blipFill>
        <p:spPr bwMode="auto">
          <a:xfrm>
            <a:off x="0" y="182563"/>
            <a:ext cx="9144000" cy="6492875"/>
          </a:xfrm>
          <a:prstGeom prst="rect">
            <a:avLst/>
          </a:prstGeom>
          <a:noFill/>
          <a:ln w="9525">
            <a:noFill/>
            <a:miter lim="800000"/>
            <a:headEnd/>
            <a:tailEnd/>
          </a:ln>
        </p:spPr>
      </p:pic>
    </p:spTree>
  </p:cSld>
  <p:clrMapOvr>
    <a:masterClrMapping/>
  </p:clrMapOvr>
  <p:transition spd="slow">
    <p:random/>
  </p:transition>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2770" name="Picture 2" descr="C:\Users\Broc\Documents\graphics christian\4WTCGallery.jpg"/>
          <p:cNvPicPr>
            <a:picLocks noChangeAspect="1" noChangeArrowheads="1"/>
          </p:cNvPicPr>
          <p:nvPr/>
        </p:nvPicPr>
        <p:blipFill>
          <a:blip r:embed="rId2"/>
          <a:srcRect/>
          <a:stretch>
            <a:fillRect/>
          </a:stretch>
        </p:blipFill>
        <p:spPr bwMode="auto">
          <a:xfrm>
            <a:off x="0" y="381000"/>
            <a:ext cx="9144000" cy="6096000"/>
          </a:xfrm>
          <a:prstGeom prst="rect">
            <a:avLst/>
          </a:prstGeom>
          <a:noFill/>
          <a:ln w="9525">
            <a:noFill/>
            <a:miter lim="800000"/>
            <a:headEnd/>
            <a:tailEnd/>
          </a:ln>
        </p:spPr>
      </p:pic>
      <p:sp>
        <p:nvSpPr>
          <p:cNvPr id="32771" name="Rectangle 3"/>
          <p:cNvSpPr>
            <a:spLocks noChangeArrowheads="1"/>
          </p:cNvSpPr>
          <p:nvPr/>
        </p:nvSpPr>
        <p:spPr bwMode="auto">
          <a:xfrm>
            <a:off x="4572000" y="0"/>
            <a:ext cx="4267200" cy="5448300"/>
          </a:xfrm>
          <a:prstGeom prst="rect">
            <a:avLst/>
          </a:prstGeom>
          <a:noFill/>
          <a:ln w="9525">
            <a:noFill/>
            <a:miter lim="800000"/>
            <a:headEnd/>
            <a:tailEnd/>
          </a:ln>
        </p:spPr>
        <p:txBody>
          <a:bodyPr>
            <a:spAutoFit/>
          </a:bodyPr>
          <a:lstStyle/>
          <a:p>
            <a:r>
              <a:rPr lang="en-US" b="1"/>
              <a:t>4 World Trade Center</a:t>
            </a:r>
          </a:p>
          <a:p>
            <a:r>
              <a:rPr lang="en-US"/>
              <a:t/>
            </a:r>
            <a:br>
              <a:rPr lang="en-US"/>
            </a:br>
            <a:r>
              <a:rPr lang="es-ES" sz="2000"/>
              <a:t>Diseñado por Fumihiko Maki de la firma de arquitectos con sede en Tokio Maki &amp; Associates, 4 World Trade Center (150 Greenwich Street) fue el primer edificio para abrir en el nuevo complejo del World Trade Center. Se alcanza un máximo de 977 pies y 72 historias, y el mundo de la arquitectura le encanta el diseño. Un crítico llamó "la perfección brillante", y el Instituto Americano de Arquitectos honrado en sus premios anuales. Los inquilinos, que incluyen la Autoridad Portuaria.</a:t>
            </a:r>
            <a:endParaRPr lang="en-US" sz="2000"/>
          </a:p>
        </p:txBody>
      </p:sp>
    </p:spTree>
  </p:cSld>
  <p:clrMapOvr>
    <a:masterClrMapping/>
  </p:clrMapOvr>
  <p:transition spd="slow">
    <p:random/>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descr="C:\Users\Broc\Documents\graphics christian\4wtc-willfemia.jpg"/>
          <p:cNvPicPr>
            <a:picLocks noChangeAspect="1" noChangeArrowheads="1"/>
          </p:cNvPicPr>
          <p:nvPr/>
        </p:nvPicPr>
        <p:blipFill>
          <a:blip r:embed="rId2"/>
          <a:srcRect/>
          <a:stretch>
            <a:fillRect/>
          </a:stretch>
        </p:blipFill>
        <p:spPr bwMode="auto">
          <a:xfrm>
            <a:off x="0" y="381000"/>
            <a:ext cx="9144000" cy="6111875"/>
          </a:xfrm>
          <a:prstGeom prst="rect">
            <a:avLst/>
          </a:prstGeom>
          <a:noFill/>
          <a:ln w="9525">
            <a:noFill/>
            <a:miter lim="800000"/>
            <a:headEnd/>
            <a:tailEnd/>
          </a:ln>
        </p:spPr>
      </p:pic>
      <p:sp>
        <p:nvSpPr>
          <p:cNvPr id="33795" name="Rectangle 3"/>
          <p:cNvSpPr>
            <a:spLocks noChangeArrowheads="1"/>
          </p:cNvSpPr>
          <p:nvPr/>
        </p:nvSpPr>
        <p:spPr bwMode="auto">
          <a:xfrm>
            <a:off x="3200400" y="457200"/>
            <a:ext cx="2057400" cy="461963"/>
          </a:xfrm>
          <a:prstGeom prst="rect">
            <a:avLst/>
          </a:prstGeom>
          <a:noFill/>
          <a:ln w="9525">
            <a:noFill/>
            <a:miter lim="800000"/>
            <a:headEnd/>
            <a:tailEnd/>
          </a:ln>
        </p:spPr>
        <p:txBody>
          <a:bodyPr>
            <a:spAutoFit/>
          </a:bodyPr>
          <a:lstStyle/>
          <a:p>
            <a:pPr algn="ctr"/>
            <a:r>
              <a:rPr lang="en-US"/>
              <a:t>4WTC</a:t>
            </a:r>
          </a:p>
        </p:txBody>
      </p:sp>
    </p:spTree>
  </p:cSld>
  <p:clrMapOvr>
    <a:masterClrMapping/>
  </p:clrMapOvr>
  <p:transition spd="slow">
    <p:random/>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2" descr="C:\Users\Broc\Documents\graphics christian\68FLR 4WTC.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
        <p:nvSpPr>
          <p:cNvPr id="34819" name="Rectangle 3"/>
          <p:cNvSpPr>
            <a:spLocks noChangeArrowheads="1"/>
          </p:cNvSpPr>
          <p:nvPr/>
        </p:nvSpPr>
        <p:spPr bwMode="auto">
          <a:xfrm rot="10800000" flipV="1">
            <a:off x="3595688" y="6029325"/>
            <a:ext cx="5548312" cy="460375"/>
          </a:xfrm>
          <a:prstGeom prst="rect">
            <a:avLst/>
          </a:prstGeom>
          <a:noFill/>
          <a:ln w="9525">
            <a:noFill/>
            <a:miter lim="800000"/>
            <a:headEnd/>
            <a:tailEnd/>
          </a:ln>
        </p:spPr>
        <p:txBody>
          <a:bodyPr>
            <a:spAutoFit/>
          </a:bodyPr>
          <a:lstStyle/>
          <a:p>
            <a:r>
              <a:rPr lang="en-US">
                <a:solidFill>
                  <a:schemeClr val="bg1"/>
                </a:solidFill>
              </a:rPr>
              <a:t>68ª VER PLANO DEL PISO DE 4WTC</a:t>
            </a:r>
          </a:p>
        </p:txBody>
      </p:sp>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5842" name="Picture 2" descr="C:\Users\Broc\Documents\graphics christian\7WTC-Cover.jpg"/>
          <p:cNvPicPr>
            <a:picLocks noChangeAspect="1" noChangeArrowheads="1"/>
          </p:cNvPicPr>
          <p:nvPr/>
        </p:nvPicPr>
        <p:blipFill>
          <a:blip r:embed="rId2"/>
          <a:srcRect/>
          <a:stretch>
            <a:fillRect/>
          </a:stretch>
        </p:blipFill>
        <p:spPr bwMode="auto">
          <a:xfrm>
            <a:off x="0" y="762000"/>
            <a:ext cx="9144000" cy="6096000"/>
          </a:xfrm>
          <a:prstGeom prst="rect">
            <a:avLst/>
          </a:prstGeom>
          <a:noFill/>
          <a:ln w="9525">
            <a:noFill/>
            <a:miter lim="800000"/>
            <a:headEnd/>
            <a:tailEnd/>
          </a:ln>
        </p:spPr>
      </p:pic>
      <p:sp>
        <p:nvSpPr>
          <p:cNvPr id="35843" name="Rectangle 3"/>
          <p:cNvSpPr>
            <a:spLocks noChangeArrowheads="1"/>
          </p:cNvSpPr>
          <p:nvPr/>
        </p:nvSpPr>
        <p:spPr bwMode="auto">
          <a:xfrm>
            <a:off x="0" y="0"/>
            <a:ext cx="3924300" cy="6740525"/>
          </a:xfrm>
          <a:prstGeom prst="rect">
            <a:avLst/>
          </a:prstGeom>
          <a:noFill/>
          <a:ln w="9525">
            <a:noFill/>
            <a:miter lim="800000"/>
            <a:headEnd/>
            <a:tailEnd/>
          </a:ln>
        </p:spPr>
        <p:txBody>
          <a:bodyPr>
            <a:spAutoFit/>
          </a:bodyPr>
          <a:lstStyle/>
          <a:p>
            <a:r>
              <a:rPr lang="en-US" b="1"/>
              <a:t>7 World Trade Center</a:t>
            </a:r>
            <a:r>
              <a:rPr lang="en-US"/>
              <a:t/>
            </a:r>
            <a:br>
              <a:rPr lang="en-US"/>
            </a:br>
            <a:r>
              <a:rPr lang="es-ES"/>
              <a:t>Situado justo al norte del WTC 7 acciones nombre del complejo del World Trade Center, pero es técnicamente independiente del desarrollo de 16 acres. Inaugurado en mayo de 2006, fue la primera torre reconstruida después de los atentados. De pie 741 pies y 52-historias-altos y diseñados por un equipo de Skidmore, Owings &amp; Merrill, que se encuentra en el mismo lugar de la antigua 7 WTC.</a:t>
            </a:r>
            <a:endParaRPr lang="en-US"/>
          </a:p>
        </p:txBody>
      </p:sp>
    </p:spTree>
  </p:cSld>
  <p:clrMapOvr>
    <a:masterClrMapping/>
  </p:clrMapOvr>
  <p:transition spd="slow">
    <p:random/>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2" descr="C:\Users\Broc\Documents\graphics christian\WTC_Transportation_Hub.jpg"/>
          <p:cNvPicPr>
            <a:picLocks noChangeAspect="1" noChangeArrowheads="1"/>
          </p:cNvPicPr>
          <p:nvPr/>
        </p:nvPicPr>
        <p:blipFill>
          <a:blip r:embed="rId2"/>
          <a:srcRect/>
          <a:stretch>
            <a:fillRect/>
          </a:stretch>
        </p:blipFill>
        <p:spPr bwMode="auto">
          <a:xfrm>
            <a:off x="-3048000" y="-1219200"/>
            <a:ext cx="15240000" cy="9296400"/>
          </a:xfrm>
          <a:prstGeom prst="rect">
            <a:avLst/>
          </a:prstGeom>
          <a:noFill/>
          <a:ln w="9525">
            <a:noFill/>
            <a:miter lim="800000"/>
            <a:headEnd/>
            <a:tailEnd/>
          </a:ln>
        </p:spPr>
      </p:pic>
    </p:spTree>
  </p:cSld>
  <p:clrMapOvr>
    <a:masterClrMapping/>
  </p:clrMapOvr>
  <p:transition spd="slow">
    <p:random/>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2" descr="C:\Users\Broc\Documents\graphics christian\da06station_night.jpg"/>
          <p:cNvPicPr>
            <a:picLocks noChangeAspect="1" noChangeArrowheads="1"/>
          </p:cNvPicPr>
          <p:nvPr/>
        </p:nvPicPr>
        <p:blipFill>
          <a:blip r:embed="rId2"/>
          <a:srcRect/>
          <a:stretch>
            <a:fillRect/>
          </a:stretch>
        </p:blipFill>
        <p:spPr bwMode="auto">
          <a:xfrm>
            <a:off x="0" y="17463"/>
            <a:ext cx="9144000" cy="6840537"/>
          </a:xfrm>
          <a:prstGeom prst="rect">
            <a:avLst/>
          </a:prstGeom>
          <a:noFill/>
          <a:ln w="9525">
            <a:noFill/>
            <a:miter lim="800000"/>
            <a:headEnd/>
            <a:tailEnd/>
          </a:ln>
        </p:spPr>
      </p:pic>
      <p:sp>
        <p:nvSpPr>
          <p:cNvPr id="37891" name="Rectangle 3"/>
          <p:cNvSpPr>
            <a:spLocks noChangeArrowheads="1"/>
          </p:cNvSpPr>
          <p:nvPr/>
        </p:nvSpPr>
        <p:spPr bwMode="auto">
          <a:xfrm>
            <a:off x="381000" y="228600"/>
            <a:ext cx="6019800" cy="461963"/>
          </a:xfrm>
          <a:prstGeom prst="rect">
            <a:avLst/>
          </a:prstGeom>
          <a:noFill/>
          <a:ln w="9525">
            <a:noFill/>
            <a:miter lim="800000"/>
            <a:headEnd/>
            <a:tailEnd/>
          </a:ln>
        </p:spPr>
        <p:txBody>
          <a:bodyPr>
            <a:spAutoFit/>
          </a:bodyPr>
          <a:lstStyle/>
          <a:p>
            <a:r>
              <a:rPr lang="en-US" b="1">
                <a:solidFill>
                  <a:schemeClr val="bg1"/>
                </a:solidFill>
              </a:rPr>
              <a:t>WTC TRANSPORTATION HUB</a:t>
            </a:r>
            <a:endParaRPr lang="en-US">
              <a:solidFill>
                <a:schemeClr val="bg1"/>
              </a:solidFill>
            </a:endParaRPr>
          </a:p>
        </p:txBody>
      </p:sp>
    </p:spTree>
  </p:cSld>
  <p:clrMapOvr>
    <a:masterClrMapping/>
  </p:clrMapOvr>
  <p:transition spd="slow">
    <p:random/>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2" descr="C:\Users\Broc\Pictures\WTC PICS\trans hub2.jpg"/>
          <p:cNvPicPr>
            <a:picLocks noChangeAspect="1" noChangeArrowheads="1"/>
          </p:cNvPicPr>
          <p:nvPr/>
        </p:nvPicPr>
        <p:blipFill>
          <a:blip r:embed="rId2"/>
          <a:srcRect/>
          <a:stretch>
            <a:fillRect/>
          </a:stretch>
        </p:blipFill>
        <p:spPr bwMode="auto">
          <a:xfrm>
            <a:off x="0" y="0"/>
            <a:ext cx="9378950" cy="6858000"/>
          </a:xfrm>
          <a:prstGeom prst="rect">
            <a:avLst/>
          </a:prstGeom>
          <a:noFill/>
          <a:ln w="9525">
            <a:noFill/>
            <a:miter lim="800000"/>
            <a:headEnd/>
            <a:tailEnd/>
          </a:ln>
        </p:spPr>
      </p:pic>
      <p:sp>
        <p:nvSpPr>
          <p:cNvPr id="38915" name="Rectangle 2"/>
          <p:cNvSpPr>
            <a:spLocks noChangeArrowheads="1"/>
          </p:cNvSpPr>
          <p:nvPr/>
        </p:nvSpPr>
        <p:spPr bwMode="auto">
          <a:xfrm>
            <a:off x="228600" y="152400"/>
            <a:ext cx="8915400" cy="1938338"/>
          </a:xfrm>
          <a:prstGeom prst="rect">
            <a:avLst/>
          </a:prstGeom>
          <a:noFill/>
          <a:ln w="9525">
            <a:noFill/>
            <a:miter lim="800000"/>
            <a:headEnd/>
            <a:tailEnd/>
          </a:ln>
        </p:spPr>
        <p:txBody>
          <a:bodyPr>
            <a:spAutoFit/>
          </a:bodyPr>
          <a:lstStyle/>
          <a:p>
            <a:pPr algn="ctr" eaLnBrk="0" hangingPunct="0"/>
            <a:r>
              <a:rPr lang="es-ES">
                <a:solidFill>
                  <a:srgbClr val="000000"/>
                </a:solidFill>
                <a:ea typeface="Arial Unicode MS" pitchFamily="34" charset="-128"/>
                <a:cs typeface="Arial Unicode MS" pitchFamily="34" charset="-128"/>
              </a:rPr>
              <a:t>CÓMO LLEGAR</a:t>
            </a:r>
          </a:p>
          <a:p>
            <a:pPr algn="ctr" eaLnBrk="0" hangingPunct="0"/>
            <a:r>
              <a:rPr lang="es-ES">
                <a:solidFill>
                  <a:srgbClr val="000000"/>
                </a:solidFill>
                <a:ea typeface="Arial Unicode MS" pitchFamily="34" charset="-128"/>
                <a:cs typeface="Arial Unicode MS" pitchFamily="34" charset="-128"/>
              </a:rPr>
              <a:t>Junto con el nuevo Centro de Tránsito de la MTA Fulton, yendo y viniendo es rápido y conveniente. Es el equivalente de tener Grand Central, Times Square y la estación Penn en un solo lugar.</a:t>
            </a:r>
            <a:endParaRPr lang="en-US"/>
          </a:p>
        </p:txBody>
      </p:sp>
    </p:spTree>
  </p:cSld>
  <p:clrMapOvr>
    <a:masterClrMapping/>
  </p:clrMapOvr>
  <p:transition spd="slow">
    <p:random/>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2" descr="C:\Users\Broc\Documents\graphics christian\06BLOCKS1-master675.jpg"/>
          <p:cNvPicPr>
            <a:picLocks noChangeAspect="1" noChangeArrowheads="1"/>
          </p:cNvPicPr>
          <p:nvPr/>
        </p:nvPicPr>
        <p:blipFill>
          <a:blip r:embed="rId2"/>
          <a:srcRect/>
          <a:stretch>
            <a:fillRect/>
          </a:stretch>
        </p:blipFill>
        <p:spPr bwMode="auto">
          <a:xfrm>
            <a:off x="0" y="762000"/>
            <a:ext cx="9144000" cy="6096000"/>
          </a:xfrm>
          <a:prstGeom prst="rect">
            <a:avLst/>
          </a:prstGeom>
          <a:noFill/>
          <a:ln w="9525">
            <a:noFill/>
            <a:miter lim="800000"/>
            <a:headEnd/>
            <a:tailEnd/>
          </a:ln>
        </p:spPr>
      </p:pic>
      <p:sp>
        <p:nvSpPr>
          <p:cNvPr id="39939" name="Rectangle 2"/>
          <p:cNvSpPr>
            <a:spLocks noChangeArrowheads="1"/>
          </p:cNvSpPr>
          <p:nvPr/>
        </p:nvSpPr>
        <p:spPr bwMode="auto">
          <a:xfrm>
            <a:off x="-180975" y="0"/>
            <a:ext cx="9577388" cy="708025"/>
          </a:xfrm>
          <a:prstGeom prst="rect">
            <a:avLst/>
          </a:prstGeom>
          <a:noFill/>
          <a:ln w="9525">
            <a:noFill/>
            <a:miter lim="800000"/>
            <a:headEnd/>
            <a:tailEnd/>
          </a:ln>
        </p:spPr>
        <p:txBody>
          <a:bodyPr>
            <a:spAutoFit/>
          </a:bodyPr>
          <a:lstStyle/>
          <a:p>
            <a:pPr algn="ctr"/>
            <a:r>
              <a:rPr lang="es-ES" sz="2000">
                <a:solidFill>
                  <a:schemeClr val="bg1"/>
                </a:solidFill>
              </a:rPr>
              <a:t>El World Trade Center dispone de tiempo protegido por acceso directo, a 11 metros y los trenes PATH, y la mayoría de las líneas de autobús y ferry de la Ciudad.</a:t>
            </a:r>
            <a:endParaRPr lang="en-US" sz="2000"/>
          </a:p>
        </p:txBody>
      </p:sp>
    </p:spTree>
  </p:cSld>
  <p:clrMapOvr>
    <a:masterClrMapping/>
  </p:clrMapOvr>
  <p:transition spd="slow">
    <p:random/>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2" descr="C:\Users\Broc\Documents\graphics christian\World-Trade-Center-PATH-station-Platform-A-Train.jpg"/>
          <p:cNvPicPr>
            <a:picLocks noChangeAspect="1" noChangeArrowheads="1"/>
          </p:cNvPicPr>
          <p:nvPr/>
        </p:nvPicPr>
        <p:blipFill>
          <a:blip r:embed="rId2"/>
          <a:srcRect/>
          <a:stretch>
            <a:fillRect/>
          </a:stretch>
        </p:blipFill>
        <p:spPr bwMode="auto">
          <a:xfrm>
            <a:off x="0" y="1447800"/>
            <a:ext cx="9144000" cy="5105400"/>
          </a:xfrm>
          <a:prstGeom prst="rect">
            <a:avLst/>
          </a:prstGeom>
          <a:noFill/>
          <a:ln w="9525">
            <a:noFill/>
            <a:miter lim="800000"/>
            <a:headEnd/>
            <a:tailEnd/>
          </a:ln>
        </p:spPr>
      </p:pic>
      <p:sp>
        <p:nvSpPr>
          <p:cNvPr id="40963" name="Rectangle 2"/>
          <p:cNvSpPr>
            <a:spLocks noChangeArrowheads="1"/>
          </p:cNvSpPr>
          <p:nvPr/>
        </p:nvSpPr>
        <p:spPr bwMode="auto">
          <a:xfrm>
            <a:off x="0" y="0"/>
            <a:ext cx="9144000" cy="1200150"/>
          </a:xfrm>
          <a:prstGeom prst="rect">
            <a:avLst/>
          </a:prstGeom>
          <a:noFill/>
          <a:ln w="9525">
            <a:noFill/>
            <a:miter lim="800000"/>
            <a:headEnd/>
            <a:tailEnd/>
          </a:ln>
        </p:spPr>
        <p:txBody>
          <a:bodyPr>
            <a:spAutoFit/>
          </a:bodyPr>
          <a:lstStyle/>
          <a:p>
            <a:pPr algn="ctr" eaLnBrk="0" hangingPunct="0"/>
            <a:endParaRPr lang="en-US">
              <a:solidFill>
                <a:schemeClr val="bg1"/>
              </a:solidFill>
            </a:endParaRPr>
          </a:p>
          <a:p>
            <a:pPr algn="ctr" eaLnBrk="0" hangingPunct="0"/>
            <a:r>
              <a:rPr lang="es-ES">
                <a:solidFill>
                  <a:schemeClr val="bg1"/>
                </a:solidFill>
              </a:rPr>
              <a:t>El impresionante nuevo WTC Transporte Hub fue diseñado por Santiago Calatrava.</a:t>
            </a:r>
            <a:endParaRPr lang="en-US">
              <a:solidFill>
                <a:schemeClr val="bg1"/>
              </a:solidFill>
            </a:endParaRPr>
          </a:p>
        </p:txBody>
      </p:sp>
    </p:spTree>
  </p:cSld>
  <p:clrMapOvr>
    <a:masterClrMapping/>
  </p:clrMapOvr>
  <p:transition spd="slow">
    <p:random/>
  </p:transition>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41986" name="Picture 2" descr="C:\Users\Broc\Pictures\WTC PICS\world trade center retail complex.jpg"/>
          <p:cNvPicPr>
            <a:picLocks noChangeAspect="1" noChangeArrowheads="1"/>
          </p:cNvPicPr>
          <p:nvPr/>
        </p:nvPicPr>
        <p:blipFill>
          <a:blip r:embed="rId2"/>
          <a:srcRect/>
          <a:stretch>
            <a:fillRect/>
          </a:stretch>
        </p:blipFill>
        <p:spPr bwMode="auto">
          <a:xfrm>
            <a:off x="0" y="533400"/>
            <a:ext cx="9144000" cy="6324600"/>
          </a:xfrm>
          <a:prstGeom prst="rect">
            <a:avLst/>
          </a:prstGeom>
          <a:noFill/>
          <a:ln w="9525">
            <a:noFill/>
            <a:miter lim="800000"/>
            <a:headEnd/>
            <a:tailEnd/>
          </a:ln>
        </p:spPr>
      </p:pic>
      <p:sp>
        <p:nvSpPr>
          <p:cNvPr id="41987" name="TextBox 2"/>
          <p:cNvSpPr txBox="1">
            <a:spLocks noChangeArrowheads="1"/>
          </p:cNvSpPr>
          <p:nvPr/>
        </p:nvSpPr>
        <p:spPr bwMode="auto">
          <a:xfrm>
            <a:off x="762000" y="3922713"/>
            <a:ext cx="5257800" cy="461962"/>
          </a:xfrm>
          <a:prstGeom prst="rect">
            <a:avLst/>
          </a:prstGeom>
          <a:noFill/>
          <a:ln w="9525">
            <a:noFill/>
            <a:miter lim="800000"/>
            <a:headEnd/>
            <a:tailEnd/>
          </a:ln>
        </p:spPr>
        <p:txBody>
          <a:bodyPr>
            <a:spAutoFit/>
          </a:bodyPr>
          <a:lstStyle/>
          <a:p>
            <a:r>
              <a:rPr lang="en-US"/>
              <a:t>centro comercial Westfield</a:t>
            </a:r>
          </a:p>
        </p:txBody>
      </p:sp>
      <p:sp>
        <p:nvSpPr>
          <p:cNvPr id="41988" name="Rectangle 4"/>
          <p:cNvSpPr>
            <a:spLocks noChangeArrowheads="1"/>
          </p:cNvSpPr>
          <p:nvPr/>
        </p:nvSpPr>
        <p:spPr bwMode="auto">
          <a:xfrm>
            <a:off x="0" y="0"/>
            <a:ext cx="9144000" cy="2586038"/>
          </a:xfrm>
          <a:prstGeom prst="rect">
            <a:avLst/>
          </a:prstGeom>
          <a:solidFill>
            <a:schemeClr val="bg1">
              <a:alpha val="50195"/>
            </a:schemeClr>
          </a:solidFill>
          <a:ln w="9525">
            <a:noFill/>
            <a:miter lim="800000"/>
            <a:headEnd/>
            <a:tailEnd/>
          </a:ln>
        </p:spPr>
        <p:txBody>
          <a:bodyPr>
            <a:spAutoFit/>
          </a:bodyPr>
          <a:lstStyle/>
          <a:p>
            <a:r>
              <a:rPr lang="es-ES" sz="1800"/>
              <a:t>El segundo centro comercial en el World Trade Center Actualmente en construcción, pide Alrededor de 365.000 pies cuadrados (33.900 m2) de espacio comercial, que volverá a hacerlo el mayor centro comercial de Manhattan. Aunque el nuevo centro comercial sólo se extiende sobre aproximadamente la mitad de la huella de la alameda originales (debido al nuevo espacio necesario para el Museo del WTC, el centro comercial será de doble nivel, Considerando que el centro comercial original era un centro comercial de un solo nivel. Tres adicional también existirán niveles superiores de grado en los pisos inferiores de las torres 2 y 3, y la Torre 4 albergará cuatro niveles por encima del grado.</a:t>
            </a:r>
            <a:endParaRPr lang="en-US" sz="1800"/>
          </a:p>
        </p:txBody>
      </p:sp>
    </p:spTree>
  </p:cSld>
  <p:clrMapOvr>
    <a:masterClrMapping/>
  </p:clrMapOvr>
  <p:transition spd="slow">
    <p:random/>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2" descr="C:\Users\Broc\Documents\graphics christian\mall tc.jpg"/>
          <p:cNvPicPr>
            <a:picLocks noChangeAspect="1" noChangeArrowheads="1"/>
          </p:cNvPicPr>
          <p:nvPr/>
        </p:nvPicPr>
        <p:blipFill>
          <a:blip r:embed="rId2"/>
          <a:srcRect/>
          <a:stretch>
            <a:fillRect/>
          </a:stretch>
        </p:blipFill>
        <p:spPr bwMode="auto">
          <a:xfrm>
            <a:off x="0" y="2057400"/>
            <a:ext cx="9144000" cy="3459163"/>
          </a:xfrm>
          <a:prstGeom prst="rect">
            <a:avLst/>
          </a:prstGeom>
          <a:noFill/>
          <a:ln w="9525">
            <a:noFill/>
            <a:miter lim="800000"/>
            <a:headEnd/>
            <a:tailEnd/>
          </a:ln>
        </p:spPr>
      </p:pic>
      <p:sp>
        <p:nvSpPr>
          <p:cNvPr id="43011" name="Rectangle 4"/>
          <p:cNvSpPr>
            <a:spLocks noChangeArrowheads="1"/>
          </p:cNvSpPr>
          <p:nvPr/>
        </p:nvSpPr>
        <p:spPr bwMode="auto">
          <a:xfrm>
            <a:off x="0" y="0"/>
            <a:ext cx="9144000" cy="1938338"/>
          </a:xfrm>
          <a:prstGeom prst="rect">
            <a:avLst/>
          </a:prstGeom>
          <a:noFill/>
          <a:ln w="9525">
            <a:noFill/>
            <a:miter lim="800000"/>
            <a:headEnd/>
            <a:tailEnd/>
          </a:ln>
        </p:spPr>
        <p:txBody>
          <a:bodyPr>
            <a:spAutoFit/>
          </a:bodyPr>
          <a:lstStyle/>
          <a:p>
            <a:pPr algn="ctr"/>
            <a:r>
              <a:rPr lang="es-ES">
                <a:solidFill>
                  <a:schemeClr val="bg1"/>
                </a:solidFill>
              </a:rPr>
              <a:t>BROOKFIELD MALL</a:t>
            </a:r>
          </a:p>
          <a:p>
            <a:pPr algn="ctr"/>
            <a:r>
              <a:rPr lang="es-ES">
                <a:solidFill>
                  <a:schemeClr val="bg1"/>
                </a:solidFill>
              </a:rPr>
              <a:t>A la sombra de One World Trade Center, el rascacielos colosal en el Bajo Manhattan, se encuentra a la cola centro comercial de lujo recientemente renovado espera ser la meca de las compras elegante.</a:t>
            </a:r>
            <a:endParaRPr lang="en-US"/>
          </a:p>
        </p:txBody>
      </p:sp>
    </p:spTree>
  </p:cSld>
  <p:clrMapOvr>
    <a:masterClrMapping/>
  </p:clrMapOvr>
  <p:transition spd="slow">
    <p:random/>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descr="C:\Users\Broc\Documents\graphics christian\mall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4035" name="Rectangle 3"/>
          <p:cNvSpPr>
            <a:spLocks noChangeArrowheads="1"/>
          </p:cNvSpPr>
          <p:nvPr/>
        </p:nvSpPr>
        <p:spPr bwMode="auto">
          <a:xfrm>
            <a:off x="3733800" y="2209800"/>
            <a:ext cx="2819400" cy="1200150"/>
          </a:xfrm>
          <a:prstGeom prst="rect">
            <a:avLst/>
          </a:prstGeom>
          <a:noFill/>
          <a:ln w="9525">
            <a:noFill/>
            <a:miter lim="800000"/>
            <a:headEnd/>
            <a:tailEnd/>
          </a:ln>
        </p:spPr>
        <p:txBody>
          <a:bodyPr>
            <a:spAutoFit/>
          </a:bodyPr>
          <a:lstStyle/>
          <a:p>
            <a:pPr algn="ctr"/>
            <a:r>
              <a:rPr lang="en-US"/>
              <a:t>Centro comercial BROOKFIELD MALL</a:t>
            </a:r>
          </a:p>
        </p:txBody>
      </p:sp>
    </p:spTree>
  </p:cSld>
  <p:clrMapOvr>
    <a:masterClrMapping/>
  </p:clrMapOvr>
  <p:transition spd="slow">
    <p:random/>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2" descr="C:\Users\Broc\Documents\graphics christian\Brookfield Place connects underground to the rest of the World Trade Center and transportation hub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5059" name="Rectangle 4"/>
          <p:cNvSpPr>
            <a:spLocks noChangeArrowheads="1"/>
          </p:cNvSpPr>
          <p:nvPr/>
        </p:nvSpPr>
        <p:spPr bwMode="auto">
          <a:xfrm>
            <a:off x="381000" y="228600"/>
            <a:ext cx="8458200" cy="830263"/>
          </a:xfrm>
          <a:prstGeom prst="rect">
            <a:avLst/>
          </a:prstGeom>
          <a:noFill/>
          <a:ln w="9525">
            <a:noFill/>
            <a:miter lim="800000"/>
            <a:headEnd/>
            <a:tailEnd/>
          </a:ln>
        </p:spPr>
        <p:txBody>
          <a:bodyPr>
            <a:spAutoFit/>
          </a:bodyPr>
          <a:lstStyle/>
          <a:p>
            <a:r>
              <a:rPr lang="es-ES">
                <a:solidFill>
                  <a:srgbClr val="FF0000"/>
                </a:solidFill>
              </a:rPr>
              <a:t>Brookfield Place conecta bajo tierra para el resto del World Trade Center y centros de transporte.</a:t>
            </a:r>
            <a:endParaRPr lang="en-US">
              <a:solidFill>
                <a:srgbClr val="FF0000"/>
              </a:solidFill>
            </a:endParaRPr>
          </a:p>
        </p:txBody>
      </p:sp>
    </p:spTree>
  </p:cSld>
  <p:clrMapOvr>
    <a:masterClrMapping/>
  </p:clrMapOvr>
  <p:transition spd="slow">
    <p:random/>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2" descr="C:\Users\Broc\Documents\graphics christian\MUSEUM.jpg"/>
          <p:cNvPicPr>
            <a:picLocks noChangeAspect="1" noChangeArrowheads="1"/>
          </p:cNvPicPr>
          <p:nvPr/>
        </p:nvPicPr>
        <p:blipFill>
          <a:blip r:embed="rId2"/>
          <a:srcRect/>
          <a:stretch>
            <a:fillRect/>
          </a:stretch>
        </p:blipFill>
        <p:spPr bwMode="auto">
          <a:xfrm>
            <a:off x="0" y="1714500"/>
            <a:ext cx="9144000" cy="5143500"/>
          </a:xfrm>
          <a:prstGeom prst="rect">
            <a:avLst/>
          </a:prstGeom>
          <a:noFill/>
          <a:ln w="9525">
            <a:noFill/>
            <a:miter lim="800000"/>
            <a:headEnd/>
            <a:tailEnd/>
          </a:ln>
        </p:spPr>
      </p:pic>
      <p:sp>
        <p:nvSpPr>
          <p:cNvPr id="46083" name="Rectangle 3"/>
          <p:cNvSpPr>
            <a:spLocks noChangeArrowheads="1"/>
          </p:cNvSpPr>
          <p:nvPr/>
        </p:nvSpPr>
        <p:spPr bwMode="auto">
          <a:xfrm>
            <a:off x="3810000" y="3198813"/>
            <a:ext cx="1539875" cy="457200"/>
          </a:xfrm>
          <a:prstGeom prst="rect">
            <a:avLst/>
          </a:prstGeom>
          <a:noFill/>
          <a:ln w="9525">
            <a:noFill/>
            <a:miter lim="800000"/>
            <a:headEnd/>
            <a:tailEnd/>
          </a:ln>
        </p:spPr>
        <p:txBody>
          <a:bodyPr wrap="none">
            <a:spAutoFit/>
          </a:bodyPr>
          <a:lstStyle/>
          <a:p>
            <a:r>
              <a:rPr lang="en-US"/>
              <a:t>MUSEUM</a:t>
            </a:r>
          </a:p>
        </p:txBody>
      </p:sp>
      <p:sp>
        <p:nvSpPr>
          <p:cNvPr id="46084" name="Rectangle 4"/>
          <p:cNvSpPr>
            <a:spLocks noChangeArrowheads="1"/>
          </p:cNvSpPr>
          <p:nvPr/>
        </p:nvSpPr>
        <p:spPr bwMode="auto">
          <a:xfrm>
            <a:off x="-180975" y="0"/>
            <a:ext cx="9505950" cy="1938338"/>
          </a:xfrm>
          <a:prstGeom prst="rect">
            <a:avLst/>
          </a:prstGeom>
          <a:noFill/>
          <a:ln w="9525">
            <a:noFill/>
            <a:miter lim="800000"/>
            <a:headEnd/>
            <a:tailEnd/>
          </a:ln>
        </p:spPr>
        <p:txBody>
          <a:bodyPr>
            <a:spAutoFit/>
          </a:bodyPr>
          <a:lstStyle/>
          <a:p>
            <a:pPr algn="ctr" eaLnBrk="0" hangingPunct="0"/>
            <a:r>
              <a:rPr lang="en-US" sz="2000" b="1">
                <a:solidFill>
                  <a:schemeClr val="bg1"/>
                </a:solidFill>
              </a:rPr>
              <a:t>911 Museo</a:t>
            </a:r>
            <a:r>
              <a:rPr lang="en-US" sz="2000">
                <a:solidFill>
                  <a:schemeClr val="bg1"/>
                </a:solidFill>
              </a:rPr>
              <a:t/>
            </a:r>
            <a:br>
              <a:rPr lang="en-US" sz="2000">
                <a:solidFill>
                  <a:schemeClr val="bg1"/>
                </a:solidFill>
              </a:rPr>
            </a:br>
            <a:r>
              <a:rPr lang="es-ES" sz="2000">
                <a:solidFill>
                  <a:schemeClr val="bg1"/>
                </a:solidFill>
              </a:rPr>
              <a:t>Casi en su totalidad bajo tierra, el Museo 9/11 tiene una serie de artefactos y exposiciones relacionados con la historia del lugar y de los ataques terroristas del 2001. Artefactos en la obsesión, el espacio sagrado incluyen Escalera los sobrevivientes, camiones de bomberos del FDNY, una ambulancia, y la "última columna."</a:t>
            </a:r>
            <a:endParaRPr lang="en-US" sz="2000">
              <a:solidFill>
                <a:schemeClr val="bg1"/>
              </a:solidFill>
            </a:endParaRPr>
          </a:p>
        </p:txBody>
      </p:sp>
    </p:spTree>
  </p:cSld>
  <p:clrMapOvr>
    <a:masterClrMapping/>
  </p:clrMapOvr>
  <p:transition spd="slow">
    <p:random/>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4" descr="musem artifact.jpg"/>
          <p:cNvPicPr>
            <a:picLocks noChangeAspect="1"/>
          </p:cNvPicPr>
          <p:nvPr/>
        </p:nvPicPr>
        <p:blipFill>
          <a:blip r:embed="rId2"/>
          <a:srcRect/>
          <a:stretch>
            <a:fillRect/>
          </a:stretch>
        </p:blipFill>
        <p:spPr bwMode="auto">
          <a:xfrm>
            <a:off x="-104775" y="679450"/>
            <a:ext cx="9248775" cy="6178550"/>
          </a:xfrm>
          <a:prstGeom prst="rect">
            <a:avLst/>
          </a:prstGeom>
          <a:noFill/>
          <a:ln w="9525">
            <a:noFill/>
            <a:miter lim="800000"/>
            <a:headEnd/>
            <a:tailEnd/>
          </a:ln>
        </p:spPr>
      </p:pic>
      <p:sp>
        <p:nvSpPr>
          <p:cNvPr id="47107" name="Rectangle 4"/>
          <p:cNvSpPr>
            <a:spLocks noChangeArrowheads="1"/>
          </p:cNvSpPr>
          <p:nvPr/>
        </p:nvSpPr>
        <p:spPr bwMode="auto">
          <a:xfrm>
            <a:off x="152400" y="-15875"/>
            <a:ext cx="8763000" cy="1519238"/>
          </a:xfrm>
          <a:prstGeom prst="rect">
            <a:avLst/>
          </a:prstGeom>
          <a:noFill/>
          <a:ln w="9525">
            <a:noFill/>
            <a:miter lim="800000"/>
            <a:headEnd/>
            <a:tailEnd/>
          </a:ln>
        </p:spPr>
        <p:txBody>
          <a:bodyPr lIns="-142830" tIns="190440" rIns="-142830" bIns="95220" anchor="ctr">
            <a:spAutoFit/>
          </a:bodyPr>
          <a:lstStyle/>
          <a:p>
            <a:pPr algn="ctr" eaLnBrk="0" hangingPunct="0"/>
            <a:r>
              <a:rPr lang="es-ES" sz="2000">
                <a:solidFill>
                  <a:schemeClr val="bg1"/>
                </a:solidFill>
                <a:ea typeface="Arial Unicode MS" pitchFamily="34" charset="-128"/>
                <a:cs typeface="Arial Unicode MS" pitchFamily="34" charset="-128"/>
              </a:rPr>
              <a:t>911 MEMORIAL Y MUSEO</a:t>
            </a:r>
          </a:p>
          <a:p>
            <a:pPr algn="ctr" eaLnBrk="0" hangingPunct="0"/>
            <a:r>
              <a:rPr lang="es-ES" sz="2000">
                <a:solidFill>
                  <a:schemeClr val="bg1"/>
                </a:solidFill>
                <a:ea typeface="Arial Unicode MS" pitchFamily="34" charset="-128"/>
                <a:cs typeface="Arial Unicode MS" pitchFamily="34" charset="-128"/>
              </a:rPr>
              <a:t>Un homenaje de recuerdo y honor. Ocupando ocho de los 16 acres en el World Trade Center, el 9/11 Memorial and Museum son homenajes al pasado y un lugar de esperanza para el futuro.</a:t>
            </a:r>
            <a:endParaRPr lang="en-US">
              <a:solidFill>
                <a:schemeClr val="bg1"/>
              </a:solidFill>
            </a:endParaRPr>
          </a:p>
        </p:txBody>
      </p:sp>
    </p:spTree>
  </p:cSld>
  <p:clrMapOvr>
    <a:masterClrMapping/>
  </p:clrMapOvr>
  <p:transition spd="slow">
    <p:random/>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2" descr="C:\Users\Broc\Documents\graphics christian\9+11+Memorial+Preview+Site+Allows+Public+Connect+IotxN939cX7l.jpg"/>
          <p:cNvPicPr>
            <a:picLocks noChangeAspect="1" noChangeArrowheads="1"/>
          </p:cNvPicPr>
          <p:nvPr/>
        </p:nvPicPr>
        <p:blipFill>
          <a:blip r:embed="rId2"/>
          <a:srcRect/>
          <a:stretch>
            <a:fillRect/>
          </a:stretch>
        </p:blipFill>
        <p:spPr bwMode="auto">
          <a:xfrm>
            <a:off x="0" y="0"/>
            <a:ext cx="10515600" cy="6858000"/>
          </a:xfrm>
          <a:prstGeom prst="rect">
            <a:avLst/>
          </a:prstGeom>
          <a:noFill/>
          <a:ln w="9525">
            <a:noFill/>
            <a:miter lim="800000"/>
            <a:headEnd/>
            <a:tailEnd/>
          </a:ln>
        </p:spPr>
      </p:pic>
      <p:sp>
        <p:nvSpPr>
          <p:cNvPr id="48131" name="Rectangle 3"/>
          <p:cNvSpPr>
            <a:spLocks noChangeArrowheads="1"/>
          </p:cNvSpPr>
          <p:nvPr/>
        </p:nvSpPr>
        <p:spPr bwMode="auto">
          <a:xfrm>
            <a:off x="533400" y="914400"/>
            <a:ext cx="3416300" cy="461963"/>
          </a:xfrm>
          <a:prstGeom prst="rect">
            <a:avLst/>
          </a:prstGeom>
          <a:noFill/>
          <a:ln w="9525">
            <a:noFill/>
            <a:miter lim="800000"/>
            <a:headEnd/>
            <a:tailEnd/>
          </a:ln>
        </p:spPr>
        <p:txBody>
          <a:bodyPr>
            <a:spAutoFit/>
          </a:bodyPr>
          <a:lstStyle/>
          <a:p>
            <a:pPr algn="ctr"/>
            <a:r>
              <a:rPr lang="en-US"/>
              <a:t>911 MUSEO</a:t>
            </a:r>
          </a:p>
        </p:txBody>
      </p:sp>
      <p:sp>
        <p:nvSpPr>
          <p:cNvPr id="48132" name="Rectangle 4"/>
          <p:cNvSpPr>
            <a:spLocks noChangeArrowheads="1"/>
          </p:cNvSpPr>
          <p:nvPr/>
        </p:nvSpPr>
        <p:spPr bwMode="auto">
          <a:xfrm>
            <a:off x="0" y="3298825"/>
            <a:ext cx="9144000" cy="260350"/>
          </a:xfrm>
          <a:prstGeom prst="rect">
            <a:avLst/>
          </a:prstGeom>
          <a:noFill/>
          <a:ln w="9525">
            <a:noFill/>
            <a:miter lim="800000"/>
            <a:headEnd/>
            <a:tailEnd/>
          </a:ln>
        </p:spPr>
        <p:txBody>
          <a:bodyPr>
            <a:spAutoFit/>
          </a:bodyPr>
          <a:lstStyle/>
          <a:p>
            <a:pPr eaLnBrk="0" hangingPunct="0"/>
            <a:r>
              <a:rPr lang="en-US" sz="1000" b="1">
                <a:solidFill>
                  <a:srgbClr val="000000"/>
                </a:solidFill>
              </a:rPr>
              <a:t>9/11 Museum</a:t>
            </a:r>
            <a:r>
              <a:rPr lang="en-US" sz="1100"/>
              <a:t> </a:t>
            </a:r>
            <a:endParaRPr lang="en-US"/>
          </a:p>
        </p:txBody>
      </p:sp>
      <p:sp>
        <p:nvSpPr>
          <p:cNvPr id="48133" name="Rectangle 5"/>
          <p:cNvSpPr>
            <a:spLocks noChangeArrowheads="1"/>
          </p:cNvSpPr>
          <p:nvPr/>
        </p:nvSpPr>
        <p:spPr bwMode="auto">
          <a:xfrm>
            <a:off x="0" y="3298825"/>
            <a:ext cx="9144000" cy="260350"/>
          </a:xfrm>
          <a:prstGeom prst="rect">
            <a:avLst/>
          </a:prstGeom>
          <a:noFill/>
          <a:ln w="9525">
            <a:noFill/>
            <a:miter lim="800000"/>
            <a:headEnd/>
            <a:tailEnd/>
          </a:ln>
        </p:spPr>
        <p:txBody>
          <a:bodyPr>
            <a:spAutoFit/>
          </a:bodyPr>
          <a:lstStyle/>
          <a:p>
            <a:pPr eaLnBrk="0" hangingPunct="0"/>
            <a:r>
              <a:rPr lang="en-US" sz="1000" b="1">
                <a:solidFill>
                  <a:srgbClr val="000000"/>
                </a:solidFill>
              </a:rPr>
              <a:t>9/11 Museum</a:t>
            </a:r>
            <a:r>
              <a:rPr lang="en-US" sz="1100"/>
              <a:t> </a:t>
            </a:r>
            <a:endParaRPr lang="en-US"/>
          </a:p>
        </p:txBody>
      </p:sp>
      <p:sp>
        <p:nvSpPr>
          <p:cNvPr id="48134" name="Rectangle 6"/>
          <p:cNvSpPr>
            <a:spLocks noChangeArrowheads="1"/>
          </p:cNvSpPr>
          <p:nvPr/>
        </p:nvSpPr>
        <p:spPr bwMode="auto">
          <a:xfrm>
            <a:off x="0" y="3298825"/>
            <a:ext cx="9144000" cy="260350"/>
          </a:xfrm>
          <a:prstGeom prst="rect">
            <a:avLst/>
          </a:prstGeom>
          <a:noFill/>
          <a:ln w="9525">
            <a:noFill/>
            <a:miter lim="800000"/>
            <a:headEnd/>
            <a:tailEnd/>
          </a:ln>
        </p:spPr>
        <p:txBody>
          <a:bodyPr>
            <a:spAutoFit/>
          </a:bodyPr>
          <a:lstStyle/>
          <a:p>
            <a:pPr eaLnBrk="0" hangingPunct="0"/>
            <a:r>
              <a:rPr lang="en-US" sz="1000" b="1">
                <a:solidFill>
                  <a:srgbClr val="000000"/>
                </a:solidFill>
              </a:rPr>
              <a:t>9/11 Museum</a:t>
            </a:r>
            <a:r>
              <a:rPr lang="en-US" sz="1100"/>
              <a:t> </a:t>
            </a:r>
            <a:endParaRPr lang="en-US"/>
          </a:p>
        </p:txBody>
      </p:sp>
    </p:spTree>
  </p:cSld>
  <p:clrMapOvr>
    <a:masterClrMapping/>
  </p:clrMapOvr>
  <p:transition spd="slow">
    <p:random/>
  </p:transition>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Picture 2" descr="C:\Users\Broc\Documents\graphics christian\101519889-wtc.530x29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9155" name="Rectangle 3"/>
          <p:cNvSpPr>
            <a:spLocks noChangeArrowheads="1"/>
          </p:cNvSpPr>
          <p:nvPr/>
        </p:nvSpPr>
        <p:spPr bwMode="auto">
          <a:xfrm>
            <a:off x="685800" y="228600"/>
            <a:ext cx="4860925" cy="457200"/>
          </a:xfrm>
          <a:prstGeom prst="rect">
            <a:avLst/>
          </a:prstGeom>
          <a:noFill/>
          <a:ln w="9525">
            <a:noFill/>
            <a:miter lim="800000"/>
            <a:headEnd/>
            <a:tailEnd/>
          </a:ln>
        </p:spPr>
        <p:txBody>
          <a:bodyPr>
            <a:spAutoFit/>
          </a:bodyPr>
          <a:lstStyle/>
          <a:p>
            <a:r>
              <a:rPr lang="en-US">
                <a:solidFill>
                  <a:schemeClr val="bg1"/>
                </a:solidFill>
              </a:rPr>
              <a:t>911 Museum</a:t>
            </a:r>
          </a:p>
        </p:txBody>
      </p:sp>
    </p:spTree>
  </p:cSld>
  <p:clrMapOvr>
    <a:masterClrMapping/>
  </p:clrMapOvr>
  <p:transition spd="slow">
    <p:random/>
  </p:transition>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descr="C:\Users\Broc\Documents\graphics christian\LadyLiberty2011.jpg"/>
          <p:cNvPicPr>
            <a:picLocks noChangeAspect="1" noChangeArrowheads="1"/>
          </p:cNvPicPr>
          <p:nvPr/>
        </p:nvPicPr>
        <p:blipFill>
          <a:blip r:embed="rId2"/>
          <a:srcRect/>
          <a:stretch>
            <a:fillRect/>
          </a:stretch>
        </p:blipFill>
        <p:spPr bwMode="auto">
          <a:xfrm>
            <a:off x="-381000" y="0"/>
            <a:ext cx="9525000" cy="6858000"/>
          </a:xfrm>
          <a:prstGeom prst="rect">
            <a:avLst/>
          </a:prstGeom>
          <a:noFill/>
          <a:ln w="9525">
            <a:noFill/>
            <a:miter lim="800000"/>
            <a:headEnd/>
            <a:tailEnd/>
          </a:ln>
        </p:spPr>
      </p:pic>
      <p:sp>
        <p:nvSpPr>
          <p:cNvPr id="50179" name="Rectangle 3"/>
          <p:cNvSpPr>
            <a:spLocks noChangeArrowheads="1"/>
          </p:cNvSpPr>
          <p:nvPr/>
        </p:nvSpPr>
        <p:spPr bwMode="auto">
          <a:xfrm>
            <a:off x="1143000" y="3200400"/>
            <a:ext cx="4713288" cy="457200"/>
          </a:xfrm>
          <a:prstGeom prst="rect">
            <a:avLst/>
          </a:prstGeom>
          <a:noFill/>
          <a:ln w="9525">
            <a:noFill/>
            <a:miter lim="800000"/>
            <a:headEnd/>
            <a:tailEnd/>
          </a:ln>
        </p:spPr>
        <p:txBody>
          <a:bodyPr>
            <a:spAutoFit/>
          </a:bodyPr>
          <a:lstStyle/>
          <a:p>
            <a:r>
              <a:rPr lang="en-US">
                <a:solidFill>
                  <a:schemeClr val="bg1"/>
                </a:solidFill>
                <a:cs typeface="Arial" charset="0"/>
              </a:rPr>
              <a:t>señorita Libertad</a:t>
            </a:r>
          </a:p>
        </p:txBody>
      </p:sp>
      <p:sp>
        <p:nvSpPr>
          <p:cNvPr id="50180" name="Rectangle 4"/>
          <p:cNvSpPr>
            <a:spLocks noChangeArrowheads="1"/>
          </p:cNvSpPr>
          <p:nvPr/>
        </p:nvSpPr>
        <p:spPr bwMode="auto">
          <a:xfrm>
            <a:off x="1524000" y="685800"/>
            <a:ext cx="4022725" cy="457200"/>
          </a:xfrm>
          <a:prstGeom prst="rect">
            <a:avLst/>
          </a:prstGeom>
          <a:noFill/>
          <a:ln w="9525">
            <a:noFill/>
            <a:miter lim="800000"/>
            <a:headEnd/>
            <a:tailEnd/>
          </a:ln>
        </p:spPr>
        <p:txBody>
          <a:bodyPr>
            <a:spAutoFit/>
          </a:bodyPr>
          <a:lstStyle/>
          <a:p>
            <a:r>
              <a:rPr lang="en-US">
                <a:solidFill>
                  <a:schemeClr val="bg1"/>
                </a:solidFill>
              </a:rPr>
              <a:t>911 Museo</a:t>
            </a:r>
          </a:p>
        </p:txBody>
      </p:sp>
    </p:spTree>
  </p:cSld>
  <p:clrMapOvr>
    <a:masterClrMapping/>
  </p:clrMapOvr>
  <p:transition spd="slow">
    <p:random/>
  </p:transition>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Picture 2" descr="C:\Users\Broc\Documents\graphics christian\911musem-willfemia.jpg"/>
          <p:cNvPicPr>
            <a:picLocks noChangeAspect="1" noChangeArrowheads="1"/>
          </p:cNvPicPr>
          <p:nvPr/>
        </p:nvPicPr>
        <p:blipFill>
          <a:blip r:embed="rId2"/>
          <a:srcRect/>
          <a:stretch>
            <a:fillRect/>
          </a:stretch>
        </p:blipFill>
        <p:spPr bwMode="auto">
          <a:xfrm>
            <a:off x="0" y="0"/>
            <a:ext cx="9144000" cy="6875463"/>
          </a:xfrm>
          <a:prstGeom prst="rect">
            <a:avLst/>
          </a:prstGeom>
          <a:noFill/>
          <a:ln w="9525">
            <a:noFill/>
            <a:miter lim="800000"/>
            <a:headEnd/>
            <a:tailEnd/>
          </a:ln>
        </p:spPr>
      </p:pic>
      <p:sp>
        <p:nvSpPr>
          <p:cNvPr id="51203" name="Rectangle 4"/>
          <p:cNvSpPr>
            <a:spLocks noChangeArrowheads="1"/>
          </p:cNvSpPr>
          <p:nvPr/>
        </p:nvSpPr>
        <p:spPr bwMode="auto">
          <a:xfrm>
            <a:off x="3598863" y="533400"/>
            <a:ext cx="1947862" cy="457200"/>
          </a:xfrm>
          <a:prstGeom prst="rect">
            <a:avLst/>
          </a:prstGeom>
          <a:noFill/>
          <a:ln w="9525">
            <a:noFill/>
            <a:miter lim="800000"/>
            <a:headEnd/>
            <a:tailEnd/>
          </a:ln>
        </p:spPr>
        <p:txBody>
          <a:bodyPr>
            <a:spAutoFit/>
          </a:bodyPr>
          <a:lstStyle/>
          <a:p>
            <a:r>
              <a:rPr lang="en-US">
                <a:solidFill>
                  <a:schemeClr val="bg1"/>
                </a:solidFill>
              </a:rPr>
              <a:t>911 Museum</a:t>
            </a:r>
          </a:p>
        </p:txBody>
      </p:sp>
    </p:spTree>
  </p:cSld>
  <p:clrMapOvr>
    <a:masterClrMapping/>
  </p:clrMapOvr>
  <p:transition spd="slow">
    <p:random/>
  </p:transition>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2" descr="C:\Users\Broc\Documents\graphics christian\wtc-museum.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2227" name="Rectangle 3"/>
          <p:cNvSpPr>
            <a:spLocks noChangeArrowheads="1"/>
          </p:cNvSpPr>
          <p:nvPr/>
        </p:nvSpPr>
        <p:spPr bwMode="auto">
          <a:xfrm>
            <a:off x="3598863" y="6248400"/>
            <a:ext cx="1947862" cy="461963"/>
          </a:xfrm>
          <a:prstGeom prst="rect">
            <a:avLst/>
          </a:prstGeom>
          <a:noFill/>
          <a:ln w="9525">
            <a:noFill/>
            <a:miter lim="800000"/>
            <a:headEnd/>
            <a:tailEnd/>
          </a:ln>
        </p:spPr>
        <p:txBody>
          <a:bodyPr>
            <a:spAutoFit/>
          </a:bodyPr>
          <a:lstStyle/>
          <a:p>
            <a:r>
              <a:rPr lang="en-US">
                <a:solidFill>
                  <a:schemeClr val="bg1"/>
                </a:solidFill>
              </a:rPr>
              <a:t>911 Museo</a:t>
            </a:r>
          </a:p>
        </p:txBody>
      </p:sp>
    </p:spTree>
  </p:cSld>
  <p:clrMapOvr>
    <a:masterClrMapping/>
  </p:clrMapOvr>
  <p:transition spd="slow">
    <p:random/>
  </p:transition>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3250" name="Picture 2" descr="C:\Users\Broc\Documents\graphics christian\NEVER FORGET FLAG.jpg"/>
          <p:cNvPicPr>
            <a:picLocks noChangeAspect="1" noChangeArrowheads="1"/>
          </p:cNvPicPr>
          <p:nvPr/>
        </p:nvPicPr>
        <p:blipFill>
          <a:blip r:embed="rId2"/>
          <a:srcRect/>
          <a:stretch>
            <a:fillRect/>
          </a:stretch>
        </p:blipFill>
        <p:spPr bwMode="auto">
          <a:xfrm>
            <a:off x="0" y="-14288"/>
            <a:ext cx="9144000" cy="6872288"/>
          </a:xfrm>
          <a:prstGeom prst="rect">
            <a:avLst/>
          </a:prstGeom>
          <a:noFill/>
          <a:ln w="9525">
            <a:noFill/>
            <a:miter lim="800000"/>
            <a:headEnd/>
            <a:tailEnd/>
          </a:ln>
        </p:spPr>
      </p:pic>
      <p:sp>
        <p:nvSpPr>
          <p:cNvPr id="53251" name="Rectangle 3"/>
          <p:cNvSpPr>
            <a:spLocks noChangeArrowheads="1"/>
          </p:cNvSpPr>
          <p:nvPr/>
        </p:nvSpPr>
        <p:spPr bwMode="auto">
          <a:xfrm>
            <a:off x="457200" y="381000"/>
            <a:ext cx="5089525" cy="457200"/>
          </a:xfrm>
          <a:prstGeom prst="rect">
            <a:avLst/>
          </a:prstGeom>
          <a:noFill/>
          <a:ln w="9525">
            <a:noFill/>
            <a:miter lim="800000"/>
            <a:headEnd/>
            <a:tailEnd/>
          </a:ln>
        </p:spPr>
        <p:txBody>
          <a:bodyPr>
            <a:spAutoFit/>
          </a:bodyPr>
          <a:lstStyle/>
          <a:p>
            <a:r>
              <a:rPr lang="en-US">
                <a:solidFill>
                  <a:schemeClr val="bg1"/>
                </a:solidFill>
              </a:rPr>
              <a:t>911 Museo</a:t>
            </a:r>
          </a:p>
        </p:txBody>
      </p:sp>
    </p:spTree>
  </p:cSld>
  <p:clrMapOvr>
    <a:masterClrMapping/>
  </p:clrMapOvr>
  <p:transition spd="slow">
    <p:random/>
  </p:transition>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Picture 2" descr="C:\Users\Broc\Documents\graphics christian\wtc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4275" name="Rectangle 3"/>
          <p:cNvSpPr>
            <a:spLocks noChangeArrowheads="1"/>
          </p:cNvSpPr>
          <p:nvPr/>
        </p:nvSpPr>
        <p:spPr bwMode="auto">
          <a:xfrm>
            <a:off x="990600" y="1066800"/>
            <a:ext cx="4556125" cy="457200"/>
          </a:xfrm>
          <a:prstGeom prst="rect">
            <a:avLst/>
          </a:prstGeom>
          <a:noFill/>
          <a:ln w="9525">
            <a:noFill/>
            <a:miter lim="800000"/>
            <a:headEnd/>
            <a:tailEnd/>
          </a:ln>
        </p:spPr>
        <p:txBody>
          <a:bodyPr>
            <a:spAutoFit/>
          </a:bodyPr>
          <a:lstStyle/>
          <a:p>
            <a:r>
              <a:rPr lang="en-US">
                <a:solidFill>
                  <a:schemeClr val="bg1"/>
                </a:solidFill>
              </a:rPr>
              <a:t>911 Museo</a:t>
            </a:r>
          </a:p>
        </p:txBody>
      </p:sp>
    </p:spTree>
  </p:cSld>
  <p:clrMapOvr>
    <a:masterClrMapping/>
  </p:clrMapOvr>
  <p:transition spd="slow">
    <p:random/>
  </p:transition>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Picture 2" descr="C:\Users\Broc\Documents\graphics christian\STEEL RETURNED911.jpg"/>
          <p:cNvPicPr>
            <a:picLocks noChangeAspect="1" noChangeArrowheads="1"/>
          </p:cNvPicPr>
          <p:nvPr/>
        </p:nvPicPr>
        <p:blipFill>
          <a:blip r:embed="rId2"/>
          <a:srcRect/>
          <a:stretch>
            <a:fillRect/>
          </a:stretch>
        </p:blipFill>
        <p:spPr bwMode="auto">
          <a:xfrm>
            <a:off x="0" y="1031875"/>
            <a:ext cx="9144000" cy="5826125"/>
          </a:xfrm>
          <a:prstGeom prst="rect">
            <a:avLst/>
          </a:prstGeom>
          <a:noFill/>
          <a:ln w="9525">
            <a:noFill/>
            <a:miter lim="800000"/>
            <a:headEnd/>
            <a:tailEnd/>
          </a:ln>
        </p:spPr>
      </p:pic>
      <p:sp>
        <p:nvSpPr>
          <p:cNvPr id="55299" name="Rectangle 3"/>
          <p:cNvSpPr>
            <a:spLocks noChangeArrowheads="1"/>
          </p:cNvSpPr>
          <p:nvPr/>
        </p:nvSpPr>
        <p:spPr bwMode="auto">
          <a:xfrm>
            <a:off x="1981200" y="304800"/>
            <a:ext cx="5715000" cy="461963"/>
          </a:xfrm>
          <a:prstGeom prst="rect">
            <a:avLst/>
          </a:prstGeom>
          <a:noFill/>
          <a:ln w="9525">
            <a:noFill/>
            <a:miter lim="800000"/>
            <a:headEnd/>
            <a:tailEnd/>
          </a:ln>
        </p:spPr>
        <p:txBody>
          <a:bodyPr>
            <a:spAutoFit/>
          </a:bodyPr>
          <a:lstStyle/>
          <a:p>
            <a:r>
              <a:rPr lang="es-ES">
                <a:solidFill>
                  <a:schemeClr val="bg1"/>
                </a:solidFill>
              </a:rPr>
              <a:t>911 ACERO DEVUELTO A WTC</a:t>
            </a:r>
            <a:endParaRPr lang="en-US">
              <a:solidFill>
                <a:schemeClr val="bg1"/>
              </a:solidFill>
            </a:endParaRPr>
          </a:p>
        </p:txBody>
      </p:sp>
    </p:spTree>
  </p:cSld>
  <p:clrMapOvr>
    <a:masterClrMapping/>
  </p:clrMapOvr>
  <p:transition spd="slow">
    <p:random/>
  </p:transition>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2" descr="C:\Users\Broc\Documents\graphics christian\wtccross_460x276.gif"/>
          <p:cNvPicPr>
            <a:picLocks noChangeAspect="1" noChangeArrowheads="1"/>
          </p:cNvPicPr>
          <p:nvPr/>
        </p:nvPicPr>
        <p:blipFill>
          <a:blip r:embed="rId2"/>
          <a:srcRect/>
          <a:stretch>
            <a:fillRect/>
          </a:stretch>
        </p:blipFill>
        <p:spPr bwMode="auto">
          <a:xfrm>
            <a:off x="0" y="1631950"/>
            <a:ext cx="9144000" cy="5226050"/>
          </a:xfrm>
          <a:prstGeom prst="rect">
            <a:avLst/>
          </a:prstGeom>
          <a:noFill/>
          <a:ln w="9525">
            <a:noFill/>
            <a:miter lim="800000"/>
            <a:headEnd/>
            <a:tailEnd/>
          </a:ln>
        </p:spPr>
      </p:pic>
      <p:sp>
        <p:nvSpPr>
          <p:cNvPr id="56323" name="Rectangle 4"/>
          <p:cNvSpPr>
            <a:spLocks noChangeArrowheads="1"/>
          </p:cNvSpPr>
          <p:nvPr/>
        </p:nvSpPr>
        <p:spPr bwMode="auto">
          <a:xfrm>
            <a:off x="0" y="0"/>
            <a:ext cx="9144000" cy="1631950"/>
          </a:xfrm>
          <a:prstGeom prst="rect">
            <a:avLst/>
          </a:prstGeom>
          <a:noFill/>
          <a:ln w="9525">
            <a:noFill/>
            <a:miter lim="800000"/>
            <a:headEnd/>
            <a:tailEnd/>
          </a:ln>
        </p:spPr>
        <p:txBody>
          <a:bodyPr>
            <a:spAutoFit/>
          </a:bodyPr>
          <a:lstStyle/>
          <a:p>
            <a:pPr algn="ctr"/>
            <a:r>
              <a:rPr lang="es-ES" sz="2000">
                <a:solidFill>
                  <a:schemeClr val="bg1"/>
                </a:solidFill>
                <a:cs typeface="Arial" charset="0"/>
              </a:rPr>
              <a:t>La cruz del World Trade Center, también conocido como la cruz de la Zona Cero, es un grupo de vigas de acero encontrado entre los escombros del World Trade Center en el Bajo Manhattan, Ciudad de Nueva York, tras los atentados del 11 de septiembre de 2001. Este conjunto de vigas se llama así porque se asemeja a una cruz cristiana.</a:t>
            </a:r>
            <a:endParaRPr lang="en-US" sz="2000">
              <a:solidFill>
                <a:schemeClr val="bg1"/>
              </a:solidFill>
            </a:endParaRPr>
          </a:p>
        </p:txBody>
      </p:sp>
    </p:spTree>
  </p:cSld>
  <p:clrMapOvr>
    <a:masterClrMapping/>
  </p:clrMapOvr>
  <p:transition spd="slow">
    <p:random/>
  </p:transition>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Picture 2" descr="C:\Users\Broc\Documents\graphics christian\images (1).jpg"/>
          <p:cNvPicPr>
            <a:picLocks noChangeAspect="1" noChangeArrowheads="1"/>
          </p:cNvPicPr>
          <p:nvPr/>
        </p:nvPicPr>
        <p:blipFill>
          <a:blip r:embed="rId2"/>
          <a:srcRect/>
          <a:stretch>
            <a:fillRect/>
          </a:stretch>
        </p:blipFill>
        <p:spPr bwMode="auto">
          <a:xfrm>
            <a:off x="0" y="762000"/>
            <a:ext cx="9144000" cy="6096000"/>
          </a:xfrm>
          <a:prstGeom prst="rect">
            <a:avLst/>
          </a:prstGeom>
          <a:noFill/>
          <a:ln w="9525">
            <a:noFill/>
            <a:miter lim="800000"/>
            <a:headEnd/>
            <a:tailEnd/>
          </a:ln>
        </p:spPr>
      </p:pic>
      <p:sp>
        <p:nvSpPr>
          <p:cNvPr id="57347" name="Rectangle 3"/>
          <p:cNvSpPr>
            <a:spLocks noChangeArrowheads="1"/>
          </p:cNvSpPr>
          <p:nvPr/>
        </p:nvSpPr>
        <p:spPr bwMode="auto">
          <a:xfrm>
            <a:off x="0" y="92075"/>
            <a:ext cx="9144000" cy="1230313"/>
          </a:xfrm>
          <a:prstGeom prst="rect">
            <a:avLst/>
          </a:prstGeom>
          <a:solidFill>
            <a:schemeClr val="tx1"/>
          </a:solidFill>
          <a:ln w="9525">
            <a:noFill/>
            <a:miter lim="800000"/>
            <a:headEnd/>
            <a:tailEnd/>
          </a:ln>
        </p:spPr>
        <p:txBody>
          <a:bodyPr anchor="ctr">
            <a:spAutoFit/>
          </a:bodyPr>
          <a:lstStyle/>
          <a:p>
            <a:pPr algn="ctr" eaLnBrk="0" hangingPunct="0"/>
            <a:r>
              <a:rPr lang="es-ES" sz="2000" b="1">
                <a:solidFill>
                  <a:schemeClr val="bg1"/>
                </a:solidFill>
                <a:ea typeface="Arial Unicode MS" pitchFamily="34" charset="-128"/>
                <a:cs typeface="Arial Unicode MS" pitchFamily="34" charset="-128"/>
              </a:rPr>
              <a:t>9/11 Memorial </a:t>
            </a:r>
          </a:p>
          <a:p>
            <a:pPr algn="ctr" eaLnBrk="0" hangingPunct="0"/>
            <a:r>
              <a:rPr lang="es-ES" sz="1800" b="1">
                <a:solidFill>
                  <a:schemeClr val="bg1"/>
                </a:solidFill>
                <a:ea typeface="Arial Unicode MS" pitchFamily="34" charset="-128"/>
                <a:cs typeface="Arial Unicode MS" pitchFamily="34" charset="-128"/>
              </a:rPr>
              <a:t>El 9/11 Memorial es una gran plaza pública oficialmente llamado "Reflejando Ausencia". Cuenta con hileras de árboles y bancos alrededor de dos piscinas empotradas, que se sientan en las huellas de las Torres Gemelas.</a:t>
            </a:r>
            <a:endParaRPr lang="en-US" sz="1800">
              <a:solidFill>
                <a:schemeClr val="bg1"/>
              </a:solidFill>
            </a:endParaRPr>
          </a:p>
        </p:txBody>
      </p:sp>
    </p:spTree>
  </p:cSld>
  <p:clrMapOvr>
    <a:masterClrMapping/>
  </p:clrMapOvr>
  <p:transition spd="slow">
    <p:random/>
  </p:transition>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70" name="Picture 2" descr="C:\Users\Broc\Documents\graphics christian\AAGAAR06-0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8371" name="Rectangle 2"/>
          <p:cNvSpPr>
            <a:spLocks noChangeArrowheads="1"/>
          </p:cNvSpPr>
          <p:nvPr/>
        </p:nvSpPr>
        <p:spPr bwMode="auto">
          <a:xfrm>
            <a:off x="0" y="612775"/>
            <a:ext cx="9144000" cy="1200150"/>
          </a:xfrm>
          <a:prstGeom prst="rect">
            <a:avLst/>
          </a:prstGeom>
          <a:noFill/>
          <a:ln w="9525">
            <a:noFill/>
            <a:miter lim="800000"/>
            <a:headEnd/>
            <a:tailEnd/>
          </a:ln>
        </p:spPr>
        <p:txBody>
          <a:bodyPr>
            <a:spAutoFit/>
          </a:bodyPr>
          <a:lstStyle/>
          <a:p>
            <a:pPr eaLnBrk="0" hangingPunct="0"/>
            <a:r>
              <a:rPr lang="es-ES">
                <a:solidFill>
                  <a:schemeClr val="bg1"/>
                </a:solidFill>
                <a:ea typeface="Arial Unicode MS" pitchFamily="34" charset="-128"/>
                <a:cs typeface="Arial Unicode MS" pitchFamily="34" charset="-128"/>
              </a:rPr>
              <a:t>Cascadas de agua a los lados y desaparece en una segunda zona rebajada, los fondos de los que no se pueden ver desde la plaza ..</a:t>
            </a:r>
            <a:endParaRPr lang="en-US">
              <a:solidFill>
                <a:schemeClr val="bg1"/>
              </a:solidFill>
            </a:endParaRPr>
          </a:p>
        </p:txBody>
      </p:sp>
    </p:spTree>
  </p:cSld>
  <p:clrMapOvr>
    <a:masterClrMapping/>
  </p:clrMapOvr>
  <p:transition spd="slow">
    <p:random/>
  </p:transition>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Picture 2" descr="C:\Users\Broc\Documents\graphics christian\wtc-memorial-vi-chuck-kuhn.jpg"/>
          <p:cNvPicPr>
            <a:picLocks noChangeAspect="1" noChangeArrowheads="1"/>
          </p:cNvPicPr>
          <p:nvPr/>
        </p:nvPicPr>
        <p:blipFill>
          <a:blip r:embed="rId2"/>
          <a:srcRect/>
          <a:stretch>
            <a:fillRect/>
          </a:stretch>
        </p:blipFill>
        <p:spPr bwMode="auto">
          <a:xfrm>
            <a:off x="0" y="381000"/>
            <a:ext cx="9144000" cy="6096000"/>
          </a:xfrm>
          <a:prstGeom prst="rect">
            <a:avLst/>
          </a:prstGeom>
          <a:noFill/>
          <a:ln w="9525">
            <a:noFill/>
            <a:miter lim="800000"/>
            <a:headEnd/>
            <a:tailEnd/>
          </a:ln>
        </p:spPr>
      </p:pic>
    </p:spTree>
  </p:cSld>
  <p:clrMapOvr>
    <a:masterClrMapping/>
  </p:clrMapOvr>
  <p:transition spd="slow">
    <p:random/>
  </p:transition>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2" descr="C:\Users\Broc\Documents\graphics christian\2009_09_11_911Memorial_046_400px.jpg"/>
          <p:cNvPicPr>
            <a:picLocks noChangeAspect="1" noChangeArrowheads="1"/>
          </p:cNvPicPr>
          <p:nvPr/>
        </p:nvPicPr>
        <p:blipFill>
          <a:blip r:embed="rId2"/>
          <a:srcRect/>
          <a:stretch>
            <a:fillRect/>
          </a:stretch>
        </p:blipFill>
        <p:spPr bwMode="auto">
          <a:xfrm>
            <a:off x="0" y="-22225"/>
            <a:ext cx="9144000" cy="6880225"/>
          </a:xfrm>
          <a:prstGeom prst="rect">
            <a:avLst/>
          </a:prstGeom>
          <a:noFill/>
          <a:ln w="9525">
            <a:noFill/>
            <a:miter lim="800000"/>
            <a:headEnd/>
            <a:tailEnd/>
          </a:ln>
        </p:spPr>
      </p:pic>
      <p:sp>
        <p:nvSpPr>
          <p:cNvPr id="60419" name="Rectangle 3"/>
          <p:cNvSpPr>
            <a:spLocks noChangeArrowheads="1"/>
          </p:cNvSpPr>
          <p:nvPr/>
        </p:nvSpPr>
        <p:spPr bwMode="auto">
          <a:xfrm>
            <a:off x="228600" y="228600"/>
            <a:ext cx="6629400" cy="1200150"/>
          </a:xfrm>
          <a:prstGeom prst="rect">
            <a:avLst/>
          </a:prstGeom>
          <a:noFill/>
          <a:ln w="9525">
            <a:noFill/>
            <a:miter lim="800000"/>
            <a:headEnd/>
            <a:tailEnd/>
          </a:ln>
        </p:spPr>
        <p:txBody>
          <a:bodyPr>
            <a:spAutoFit/>
          </a:bodyPr>
          <a:lstStyle/>
          <a:p>
            <a:r>
              <a:rPr lang="es-ES">
                <a:solidFill>
                  <a:schemeClr val="bg1"/>
                </a:solidFill>
              </a:rPr>
              <a:t>El monumento se abrió a las familias de las víctimas del 11 de septiembre de 2011 y al público al día siguiente.</a:t>
            </a:r>
            <a:endParaRPr lang="en-US">
              <a:solidFill>
                <a:schemeClr val="bg1"/>
              </a:solidFill>
            </a:endParaRPr>
          </a:p>
        </p:txBody>
      </p:sp>
    </p:spTree>
  </p:cSld>
  <p:clrMapOvr>
    <a:masterClrMapping/>
  </p:clrMapOvr>
  <p:transition spd="slow">
    <p:random/>
  </p:transition>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Picture 2" descr="C:\Users\Broc\Documents\graphics christian\world-trade-center-memorial.jpg"/>
          <p:cNvPicPr>
            <a:picLocks noChangeAspect="1" noChangeArrowheads="1"/>
          </p:cNvPicPr>
          <p:nvPr/>
        </p:nvPicPr>
        <p:blipFill>
          <a:blip r:embed="rId2"/>
          <a:srcRect/>
          <a:stretch>
            <a:fillRect/>
          </a:stretch>
        </p:blipFill>
        <p:spPr bwMode="auto">
          <a:xfrm>
            <a:off x="0" y="762000"/>
            <a:ext cx="9144000" cy="5843588"/>
          </a:xfrm>
          <a:prstGeom prst="rect">
            <a:avLst/>
          </a:prstGeom>
          <a:noFill/>
          <a:ln w="9525">
            <a:noFill/>
            <a:miter lim="800000"/>
            <a:headEnd/>
            <a:tailEnd/>
          </a:ln>
        </p:spPr>
      </p:pic>
      <p:sp>
        <p:nvSpPr>
          <p:cNvPr id="61443" name="Rectangle 3"/>
          <p:cNvSpPr>
            <a:spLocks noChangeArrowheads="1"/>
          </p:cNvSpPr>
          <p:nvPr/>
        </p:nvSpPr>
        <p:spPr bwMode="auto">
          <a:xfrm>
            <a:off x="838200" y="228600"/>
            <a:ext cx="5894388" cy="461963"/>
          </a:xfrm>
          <a:prstGeom prst="rect">
            <a:avLst/>
          </a:prstGeom>
          <a:noFill/>
          <a:ln w="9525">
            <a:noFill/>
            <a:miter lim="800000"/>
            <a:headEnd/>
            <a:tailEnd/>
          </a:ln>
        </p:spPr>
        <p:txBody>
          <a:bodyPr>
            <a:spAutoFit/>
          </a:bodyPr>
          <a:lstStyle/>
          <a:p>
            <a:r>
              <a:rPr lang="en-US">
                <a:solidFill>
                  <a:schemeClr val="bg1"/>
                </a:solidFill>
              </a:rPr>
              <a:t>WORLD TRADE CENTER MEMORIAL</a:t>
            </a:r>
            <a:endParaRPr lang="en-US"/>
          </a:p>
        </p:txBody>
      </p:sp>
    </p:spTree>
  </p:cSld>
  <p:clrMapOvr>
    <a:masterClrMapping/>
  </p:clrMapOvr>
  <p:transition spd="slow">
    <p:random/>
  </p:transition>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Picture 2" descr="C:\Users\Broc\Documents\graphics christian\memorial-02.jpg"/>
          <p:cNvPicPr>
            <a:picLocks noChangeAspect="1" noChangeArrowheads="1"/>
          </p:cNvPicPr>
          <p:nvPr/>
        </p:nvPicPr>
        <p:blipFill>
          <a:blip r:embed="rId2"/>
          <a:srcRect/>
          <a:stretch>
            <a:fillRect/>
          </a:stretch>
        </p:blipFill>
        <p:spPr bwMode="auto">
          <a:xfrm>
            <a:off x="0" y="574675"/>
            <a:ext cx="9144000" cy="5656263"/>
          </a:xfrm>
          <a:prstGeom prst="rect">
            <a:avLst/>
          </a:prstGeom>
          <a:noFill/>
          <a:ln w="9525">
            <a:noFill/>
            <a:miter lim="800000"/>
            <a:headEnd/>
            <a:tailEnd/>
          </a:ln>
        </p:spPr>
      </p:pic>
    </p:spTree>
  </p:cSld>
  <p:clrMapOvr>
    <a:masterClrMapping/>
  </p:clrMapOvr>
  <p:transition spd="slow">
    <p:random/>
  </p:transition>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Picture 2" descr="C:\Users\Broc\Documents\graphics christian\WTC NAM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random/>
  </p:transition>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Picture 2" descr="C:\Users\Broc\Documents\graphics christian\9-11-memorial-wtc-manhattan-new-york.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7587" name="Rectangle 3"/>
          <p:cNvSpPr>
            <a:spLocks noChangeArrowheads="1"/>
          </p:cNvSpPr>
          <p:nvPr/>
        </p:nvSpPr>
        <p:spPr bwMode="auto">
          <a:xfrm>
            <a:off x="0" y="1676400"/>
            <a:ext cx="7596188" cy="1570038"/>
          </a:xfrm>
          <a:prstGeom prst="rect">
            <a:avLst/>
          </a:prstGeom>
          <a:noFill/>
          <a:ln w="9525">
            <a:noFill/>
            <a:miter lim="800000"/>
            <a:headEnd/>
            <a:tailEnd/>
          </a:ln>
        </p:spPr>
        <p:txBody>
          <a:bodyPr>
            <a:spAutoFit/>
          </a:bodyPr>
          <a:lstStyle/>
          <a:p>
            <a:pPr>
              <a:defRPr/>
            </a:pPr>
            <a:r>
              <a:rPr lang="es-ES" dirty="0">
                <a:solidFill>
                  <a:schemeClr val="bg1"/>
                </a:solidFill>
                <a:effectLst>
                  <a:outerShdw blurRad="38100" dist="38100" dir="2700000" algn="tl">
                    <a:srgbClr val="000000">
                      <a:alpha val="43137"/>
                    </a:srgbClr>
                  </a:outerShdw>
                </a:effectLst>
                <a:latin typeface="Arial" pitchFamily="34" charset="0"/>
              </a:rPr>
              <a:t>Entradas anteriormente se necesitaban para visitar el memorial, pero después de las barreras que rodean fueron retirados de esta primavera, el público ahora pueden simplemente caminar por la </a:t>
            </a:r>
            <a:r>
              <a:rPr lang="es-ES" dirty="0">
                <a:solidFill>
                  <a:schemeClr val="bg1"/>
                </a:solidFill>
                <a:effectLst>
                  <a:outerShdw blurRad="38100" dist="38100" dir="2700000" algn="tl">
                    <a:srgbClr val="000000">
                      <a:alpha val="43137"/>
                    </a:srgbClr>
                  </a:outerShdw>
                </a:effectLst>
                <a:latin typeface="Arial" pitchFamily="34" charset="0"/>
              </a:rPr>
              <a:t>calle.</a:t>
            </a:r>
            <a:endParaRPr lang="en-US" dirty="0">
              <a:solidFill>
                <a:schemeClr val="bg1"/>
              </a:solidFill>
              <a:effectLst>
                <a:outerShdw blurRad="38100" dist="38100" dir="2700000" algn="tl">
                  <a:srgbClr val="000000">
                    <a:alpha val="43137"/>
                  </a:srgbClr>
                </a:outerShdw>
              </a:effectLst>
              <a:latin typeface="Arial" pitchFamily="34" charset="0"/>
            </a:endParaRPr>
          </a:p>
        </p:txBody>
      </p:sp>
    </p:spTree>
  </p:cSld>
  <p:clrMapOvr>
    <a:masterClrMapping/>
  </p:clrMapOvr>
  <p:transition spd="slow">
    <p:random/>
  </p:transition>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8" name="Picture 2" descr="C:\Users\Broc\Documents\graphics christian\14296223-new-york-united-states-may-17-2012-the-world-trade-center-memorial-in-new-york-it-will-be-part-of-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random/>
  </p:transition>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Picture 2" descr="C:\Users\Broc\Documents\graphics christian\WTC-South-Pool.jpg"/>
          <p:cNvPicPr>
            <a:picLocks noChangeAspect="1" noChangeArrowheads="1"/>
          </p:cNvPicPr>
          <p:nvPr/>
        </p:nvPicPr>
        <p:blipFill>
          <a:blip r:embed="rId2"/>
          <a:srcRect/>
          <a:stretch>
            <a:fillRect/>
          </a:stretch>
        </p:blipFill>
        <p:spPr bwMode="auto">
          <a:xfrm>
            <a:off x="0" y="381000"/>
            <a:ext cx="9144000" cy="6116638"/>
          </a:xfrm>
          <a:prstGeom prst="rect">
            <a:avLst/>
          </a:prstGeom>
          <a:noFill/>
          <a:ln w="9525">
            <a:noFill/>
            <a:miter lim="800000"/>
            <a:headEnd/>
            <a:tailEnd/>
          </a:ln>
        </p:spPr>
      </p:pic>
    </p:spTree>
  </p:cSld>
  <p:clrMapOvr>
    <a:masterClrMapping/>
  </p:clrMapOvr>
  <p:transition spd="slow">
    <p:random/>
  </p:transition>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Picture 2" descr="C:\Users\Broc\Documents\graphics christian\world-trade-center-memorial (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random/>
  </p:transition>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8610" name="Picture 2" descr="C:\Users\Broc\Documents\graphics christian\WTC-memorial-pool.jpg"/>
          <p:cNvPicPr>
            <a:picLocks noChangeAspect="1" noChangeArrowheads="1"/>
          </p:cNvPicPr>
          <p:nvPr/>
        </p:nvPicPr>
        <p:blipFill>
          <a:blip r:embed="rId2"/>
          <a:srcRect/>
          <a:stretch>
            <a:fillRect/>
          </a:stretch>
        </p:blipFill>
        <p:spPr bwMode="auto">
          <a:xfrm>
            <a:off x="0" y="457200"/>
            <a:ext cx="9144000" cy="6096000"/>
          </a:xfrm>
          <a:prstGeom prst="rect">
            <a:avLst/>
          </a:prstGeom>
          <a:noFill/>
          <a:ln w="9525">
            <a:noFill/>
            <a:miter lim="800000"/>
            <a:headEnd/>
            <a:tailEnd/>
          </a:ln>
        </p:spPr>
      </p:pic>
      <p:sp>
        <p:nvSpPr>
          <p:cNvPr id="68611" name="Rectangle 4"/>
          <p:cNvSpPr>
            <a:spLocks noChangeArrowheads="1"/>
          </p:cNvSpPr>
          <p:nvPr/>
        </p:nvSpPr>
        <p:spPr bwMode="auto">
          <a:xfrm>
            <a:off x="0" y="-1588"/>
            <a:ext cx="9144000" cy="460376"/>
          </a:xfrm>
          <a:prstGeom prst="rect">
            <a:avLst/>
          </a:prstGeom>
          <a:noFill/>
          <a:ln w="9525">
            <a:noFill/>
            <a:miter lim="800000"/>
            <a:headEnd/>
            <a:tailEnd/>
          </a:ln>
        </p:spPr>
        <p:txBody>
          <a:bodyPr anchor="ctr">
            <a:spAutoFit/>
          </a:bodyPr>
          <a:lstStyle/>
          <a:p>
            <a:pPr algn="ctr" eaLnBrk="0" hangingPunct="0"/>
            <a:r>
              <a:rPr lang="es-ES">
                <a:solidFill>
                  <a:schemeClr val="bg1"/>
                </a:solidFill>
                <a:ea typeface="Arial Unicode MS" pitchFamily="34" charset="-128"/>
                <a:cs typeface="Arial Unicode MS" pitchFamily="34" charset="-128"/>
              </a:rPr>
              <a:t>Está abierto por la noche y completamente abierto al público.</a:t>
            </a:r>
            <a:endParaRPr lang="en-US">
              <a:solidFill>
                <a:schemeClr val="bg1"/>
              </a:solidFill>
            </a:endParaRPr>
          </a:p>
        </p:txBody>
      </p:sp>
      <p:sp>
        <p:nvSpPr>
          <p:cNvPr id="68612" name="TextBox 3"/>
          <p:cNvSpPr txBox="1">
            <a:spLocks noChangeArrowheads="1"/>
          </p:cNvSpPr>
          <p:nvPr/>
        </p:nvSpPr>
        <p:spPr bwMode="auto">
          <a:xfrm>
            <a:off x="6629400" y="6172200"/>
            <a:ext cx="2514600" cy="461963"/>
          </a:xfrm>
          <a:prstGeom prst="rect">
            <a:avLst/>
          </a:prstGeom>
          <a:solidFill>
            <a:schemeClr val="tx1"/>
          </a:solidFill>
          <a:ln w="9525">
            <a:noFill/>
            <a:miter lim="800000"/>
            <a:headEnd/>
            <a:tailEnd/>
          </a:ln>
        </p:spPr>
        <p:txBody>
          <a:bodyPr>
            <a:spAutoFit/>
          </a:bodyPr>
          <a:lstStyle/>
          <a:p>
            <a:endParaRPr lang="pt-PT"/>
          </a:p>
        </p:txBody>
      </p:sp>
    </p:spTree>
  </p:cSld>
  <p:clrMapOvr>
    <a:masterClrMapping/>
  </p:clrMapOvr>
  <p:transition spd="slow">
    <p:random/>
  </p:transition>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9634" name="Picture 2" descr="C:\Users\Broc\Pictures\WTC PICS\world-trade-center-2-lg.jpg"/>
          <p:cNvPicPr>
            <a:picLocks noChangeAspect="1" noChangeArrowheads="1"/>
          </p:cNvPicPr>
          <p:nvPr/>
        </p:nvPicPr>
        <p:blipFill>
          <a:blip r:embed="rId2"/>
          <a:srcRect/>
          <a:stretch>
            <a:fillRect/>
          </a:stretch>
        </p:blipFill>
        <p:spPr bwMode="auto">
          <a:xfrm>
            <a:off x="0" y="381000"/>
            <a:ext cx="9144000" cy="6115050"/>
          </a:xfrm>
          <a:prstGeom prst="rect">
            <a:avLst/>
          </a:prstGeom>
          <a:noFill/>
          <a:ln w="9525">
            <a:noFill/>
            <a:miter lim="800000"/>
            <a:headEnd/>
            <a:tailEnd/>
          </a:ln>
        </p:spPr>
      </p:pic>
    </p:spTree>
  </p:cSld>
  <p:clrMapOvr>
    <a:masterClrMapping/>
  </p:clrMapOvr>
  <p:transition spd="slow">
    <p:random/>
  </p:transition>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Picture 2" descr="C:\Users\Broc\Pictures\WTC PICS\wtc-911-beams-anniversary.jpg"/>
          <p:cNvPicPr>
            <a:picLocks noChangeAspect="1" noChangeArrowheads="1"/>
          </p:cNvPicPr>
          <p:nvPr/>
        </p:nvPicPr>
        <p:blipFill>
          <a:blip r:embed="rId2"/>
          <a:srcRect/>
          <a:stretch>
            <a:fillRect/>
          </a:stretch>
        </p:blipFill>
        <p:spPr bwMode="auto">
          <a:xfrm>
            <a:off x="7938" y="381000"/>
            <a:ext cx="9124950" cy="6096000"/>
          </a:xfrm>
          <a:prstGeom prst="rect">
            <a:avLst/>
          </a:prstGeom>
          <a:noFill/>
          <a:ln w="9525">
            <a:noFill/>
            <a:miter lim="800000"/>
            <a:headEnd/>
            <a:tailEnd/>
          </a:ln>
        </p:spPr>
      </p:pic>
    </p:spTree>
  </p:cSld>
  <p:clrMapOvr>
    <a:masterClrMapping/>
  </p:clrMapOvr>
  <p:transition spd="slow">
    <p:random/>
  </p:transition>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2" descr="C:\Users\Broc\Documents\graphics christian\port_11_Tribut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1683" name="Rectangle 3"/>
          <p:cNvSpPr>
            <a:spLocks noChangeArrowheads="1"/>
          </p:cNvSpPr>
          <p:nvPr/>
        </p:nvSpPr>
        <p:spPr bwMode="auto">
          <a:xfrm>
            <a:off x="609600" y="533400"/>
            <a:ext cx="5211763" cy="461963"/>
          </a:xfrm>
          <a:prstGeom prst="rect">
            <a:avLst/>
          </a:prstGeom>
          <a:noFill/>
          <a:ln w="9525">
            <a:noFill/>
            <a:miter lim="800000"/>
            <a:headEnd/>
            <a:tailEnd/>
          </a:ln>
        </p:spPr>
        <p:txBody>
          <a:bodyPr>
            <a:spAutoFit/>
          </a:bodyPr>
          <a:lstStyle/>
          <a:p>
            <a:r>
              <a:rPr lang="en-US">
                <a:solidFill>
                  <a:schemeClr val="bg1"/>
                </a:solidFill>
              </a:rPr>
              <a:t>911 Aniversario Homenaje</a:t>
            </a:r>
          </a:p>
        </p:txBody>
      </p:sp>
    </p:spTree>
  </p:cSld>
  <p:clrMapOvr>
    <a:masterClrMapping/>
  </p:clrMapOvr>
  <p:transition spd="slow">
    <p:random/>
  </p:transition>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Picture 2" descr="C:\Users\Broc\Documents\graphics christian\wtc-memorial-lights-september-11-2012b_01_2-1.jpg"/>
          <p:cNvPicPr>
            <a:picLocks noChangeAspect="1" noChangeArrowheads="1"/>
          </p:cNvPicPr>
          <p:nvPr/>
        </p:nvPicPr>
        <p:blipFill>
          <a:blip r:embed="rId2"/>
          <a:srcRect/>
          <a:stretch>
            <a:fillRect/>
          </a:stretch>
        </p:blipFill>
        <p:spPr bwMode="auto">
          <a:xfrm>
            <a:off x="0" y="381000"/>
            <a:ext cx="9144000" cy="6103938"/>
          </a:xfrm>
          <a:prstGeom prst="rect">
            <a:avLst/>
          </a:prstGeom>
          <a:noFill/>
          <a:ln w="9525">
            <a:noFill/>
            <a:miter lim="800000"/>
            <a:headEnd/>
            <a:tailEnd/>
          </a:ln>
        </p:spPr>
      </p:pic>
      <p:sp>
        <p:nvSpPr>
          <p:cNvPr id="72707" name="Rectangle 3"/>
          <p:cNvSpPr>
            <a:spLocks noChangeArrowheads="1"/>
          </p:cNvSpPr>
          <p:nvPr/>
        </p:nvSpPr>
        <p:spPr bwMode="auto">
          <a:xfrm>
            <a:off x="228600" y="381000"/>
            <a:ext cx="8059738" cy="369888"/>
          </a:xfrm>
          <a:prstGeom prst="rect">
            <a:avLst/>
          </a:prstGeom>
          <a:noFill/>
          <a:ln w="9525">
            <a:noFill/>
            <a:miter lim="800000"/>
            <a:headEnd/>
            <a:tailEnd/>
          </a:ln>
        </p:spPr>
        <p:txBody>
          <a:bodyPr>
            <a:spAutoFit/>
          </a:bodyPr>
          <a:lstStyle/>
          <a:p>
            <a:r>
              <a:rPr lang="en-US" sz="1800">
                <a:solidFill>
                  <a:schemeClr val="bg1"/>
                </a:solidFill>
              </a:rPr>
              <a:t>LUCES WTC MEMORIAL</a:t>
            </a:r>
            <a:endParaRPr lang="en-US" sz="1800"/>
          </a:p>
        </p:txBody>
      </p:sp>
      <p:sp>
        <p:nvSpPr>
          <p:cNvPr id="5" name="TextBox 4"/>
          <p:cNvSpPr txBox="1"/>
          <p:nvPr/>
        </p:nvSpPr>
        <p:spPr>
          <a:xfrm>
            <a:off x="7315200" y="5943600"/>
            <a:ext cx="1600200" cy="584200"/>
          </a:xfrm>
          <a:prstGeom prst="rect">
            <a:avLst/>
          </a:prstGeom>
          <a:noFill/>
        </p:spPr>
        <p:txBody>
          <a:bodyPr>
            <a:spAutoFit/>
          </a:bodyPr>
          <a:lstStyle/>
          <a:p>
            <a:pPr algn="ctr">
              <a:defRPr/>
            </a:pPr>
            <a:r>
              <a:rPr lang="en-US" sz="3200" b="1" dirty="0">
                <a:solidFill>
                  <a:schemeClr val="accent3">
                    <a:lumMod val="20000"/>
                    <a:lumOff val="80000"/>
                  </a:schemeClr>
                </a:solidFill>
                <a:latin typeface="Arial" pitchFamily="34" charset="0"/>
              </a:rPr>
              <a:t>FIN</a:t>
            </a:r>
            <a:endParaRPr lang="en-US" sz="3200" b="1" dirty="0">
              <a:solidFill>
                <a:schemeClr val="accent3">
                  <a:lumMod val="20000"/>
                  <a:lumOff val="80000"/>
                </a:schemeClr>
              </a:solidFill>
              <a:latin typeface="Arial" pitchFamily="34" charset="0"/>
            </a:endParaRPr>
          </a:p>
        </p:txBody>
      </p:sp>
      <p:sp>
        <p:nvSpPr>
          <p:cNvPr id="72709" name="1 CuadroTexto"/>
          <p:cNvSpPr txBox="1">
            <a:spLocks noChangeArrowheads="1"/>
          </p:cNvSpPr>
          <p:nvPr/>
        </p:nvSpPr>
        <p:spPr bwMode="auto">
          <a:xfrm>
            <a:off x="3708400" y="5943600"/>
            <a:ext cx="2016125" cy="461963"/>
          </a:xfrm>
          <a:prstGeom prst="rect">
            <a:avLst/>
          </a:prstGeom>
          <a:noFill/>
          <a:ln w="9525">
            <a:solidFill>
              <a:srgbClr val="FFFF00"/>
            </a:solidFill>
            <a:miter lim="800000"/>
            <a:headEnd/>
            <a:tailEnd/>
          </a:ln>
        </p:spPr>
        <p:txBody>
          <a:bodyPr>
            <a:spAutoFit/>
          </a:bodyPr>
          <a:lstStyle/>
          <a:p>
            <a:r>
              <a:rPr lang="es-ES" u="sng">
                <a:solidFill>
                  <a:schemeClr val="bg1"/>
                </a:solidFill>
              </a:rPr>
              <a:t>D.29-9-2015</a:t>
            </a:r>
          </a:p>
        </p:txBody>
      </p:sp>
    </p:spTree>
  </p:cSld>
  <p:clrMapOvr>
    <a:masterClrMapping/>
  </p:clrMapOvr>
  <p:transition spd="slow">
    <p:random/>
  </p:transition>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000504"/>
            <a:ext cx="2667000" cy="3231654"/>
          </a:xfrm>
          <a:prstGeom prst="rect">
            <a:avLst/>
          </a:prstGeom>
          <a:noFill/>
          <a:ln w="19050">
            <a:noFill/>
            <a:prstDash val="sysDot"/>
            <a:miter lim="800000"/>
            <a:headEnd/>
            <a:tailEnd/>
          </a:ln>
          <a:effectLst/>
        </p:spPr>
        <p:txBody>
          <a:bodyPr wrap="square">
            <a:spAutoFit/>
          </a:bodyPr>
          <a:lstStyle/>
          <a:p>
            <a:pPr algn="ctr">
              <a:spcBef>
                <a:spcPct val="50000"/>
              </a:spcBef>
            </a:pPr>
            <a:r>
              <a:rPr lang="es-ES_tradnl" b="1" dirty="0">
                <a:latin typeface="Kristen ITC" pitchFamily="66" charset="0"/>
              </a:rPr>
              <a:t>Además puedes recibir </a:t>
            </a:r>
            <a:r>
              <a:rPr lang="es-ES_tradnl" b="1" dirty="0" err="1">
                <a:latin typeface="Kristen ITC" pitchFamily="66" charset="0"/>
              </a:rPr>
              <a:t>powerpoints</a:t>
            </a:r>
            <a:r>
              <a:rPr lang="es-ES_tradnl" b="1" dirty="0">
                <a:latin typeface="Kristen ITC" pitchFamily="66" charset="0"/>
              </a:rPr>
              <a:t> en tu correo electrónico suscribiéndote aquí:</a:t>
            </a:r>
            <a:r>
              <a:rPr lang="es-ES_tradnl"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 nuevo World Trade Center en Nueva York.....D.29-9">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4_Aspect">
      <a:majorFont>
        <a:latin typeface=""/>
        <a:ea typeface=""/>
        <a:cs typeface=""/>
      </a:majorFont>
      <a:minorFont>
        <a:latin typeface=""/>
        <a:ea typeface=""/>
        <a:cs typeface=""/>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nuevo World Trade Center en Nueva York.....D.29-9</Template>
  <TotalTime>2</TotalTime>
  <Words>900</Words>
  <Application>Microsoft Office PowerPoint</Application>
  <PresentationFormat>Presentación en pantalla (4:3)</PresentationFormat>
  <Paragraphs>79</Paragraphs>
  <Slides>70</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70</vt:i4>
      </vt:variant>
    </vt:vector>
  </HeadingPairs>
  <TitlesOfParts>
    <vt:vector size="78" baseType="lpstr">
      <vt:lpstr>Arial</vt:lpstr>
      <vt:lpstr>Times New Roman</vt:lpstr>
      <vt:lpstr>Wingdings 2</vt:lpstr>
      <vt:lpstr>Verdana</vt:lpstr>
      <vt:lpstr>Calibri</vt:lpstr>
      <vt:lpstr>Arial Unicode MS</vt:lpstr>
      <vt:lpstr>El nuevo World Trade Center en Nueva York.....D.29-9</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2015-11-27T22:14:32Z</dcterms:created>
  <dcterms:modified xsi:type="dcterms:W3CDTF">2015-11-27T22:17:22Z</dcterms:modified>
</cp:coreProperties>
</file>