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62" r:id="rId5"/>
    <p:sldId id="261" r:id="rId6"/>
    <p:sldId id="260" r:id="rId7"/>
    <p:sldId id="263" r:id="rId8"/>
    <p:sldId id="258" r:id="rId9"/>
    <p:sldId id="278" r:id="rId10"/>
    <p:sldId id="276" r:id="rId11"/>
    <p:sldId id="271" r:id="rId12"/>
    <p:sldId id="269" r:id="rId13"/>
    <p:sldId id="280" r:id="rId14"/>
    <p:sldId id="267" r:id="rId15"/>
    <p:sldId id="266" r:id="rId16"/>
    <p:sldId id="273" r:id="rId17"/>
    <p:sldId id="274" r:id="rId18"/>
    <p:sldId id="265" r:id="rId19"/>
    <p:sldId id="268" r:id="rId20"/>
    <p:sldId id="275" r:id="rId21"/>
    <p:sldId id="286" r:id="rId22"/>
    <p:sldId id="292" r:id="rId23"/>
    <p:sldId id="289" r:id="rId24"/>
    <p:sldId id="264" r:id="rId25"/>
    <p:sldId id="288" r:id="rId26"/>
    <p:sldId id="279" r:id="rId27"/>
    <p:sldId id="277" r:id="rId28"/>
    <p:sldId id="287" r:id="rId29"/>
    <p:sldId id="293" r:id="rId30"/>
    <p:sldId id="282" r:id="rId31"/>
    <p:sldId id="285" r:id="rId32"/>
    <p:sldId id="283" r:id="rId33"/>
    <p:sldId id="284" r:id="rId34"/>
    <p:sldId id="297" r:id="rId35"/>
    <p:sldId id="281" r:id="rId36"/>
    <p:sldId id="296" r:id="rId37"/>
    <p:sldId id="294" r:id="rId38"/>
    <p:sldId id="300" r:id="rId39"/>
    <p:sldId id="302" r:id="rId40"/>
    <p:sldId id="319" r:id="rId41"/>
    <p:sldId id="301" r:id="rId42"/>
    <p:sldId id="317" r:id="rId43"/>
    <p:sldId id="316" r:id="rId44"/>
    <p:sldId id="315" r:id="rId45"/>
    <p:sldId id="318" r:id="rId46"/>
    <p:sldId id="295" r:id="rId47"/>
    <p:sldId id="304" r:id="rId48"/>
    <p:sldId id="320" r:id="rId49"/>
    <p:sldId id="306" r:id="rId50"/>
    <p:sldId id="321" r:id="rId51"/>
    <p:sldId id="308" r:id="rId52"/>
    <p:sldId id="307" r:id="rId53"/>
    <p:sldId id="323" r:id="rId54"/>
    <p:sldId id="305" r:id="rId55"/>
    <p:sldId id="299" r:id="rId56"/>
    <p:sldId id="309" r:id="rId57"/>
    <p:sldId id="322" r:id="rId58"/>
    <p:sldId id="311" r:id="rId59"/>
    <p:sldId id="313" r:id="rId60"/>
    <p:sldId id="324" r:id="rId6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elwyo1yNa7wEuRAAfZ66kQ" hashData="0VaGFpDmqhb83V1HygbYKulJfV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E196984-0AF5-419D-BB5C-ABCE5946AFD6}"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646CAA0-AB38-408D-8A44-636CB19A55CA}"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7041BD6-C111-4293-A72E-BE09F0CDB93E}"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AD75F36F-3C3D-4855-9B48-8046FEE5D07A}"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BF49BF22-4356-430B-BE63-CE0719EEDBBB}"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AA2EF140-5E4B-48C4-A720-A12951CE56CF}"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55962312-086A-457D-94AF-D3C14D67FA26}"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2CB0F9B0-443C-4640-BF4B-2B39A8C1609E}"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AC14EE3B-081C-40C3-975F-AA344C1BAE58}"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AA3ACD49-F3DA-4D64-A149-553A08D921AA}"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032C755D-FEB0-4DCF-AE1F-AFB21BB513DF}"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1A4A1CC-FB73-4C6D-88BE-F670448F58A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ES"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E39FAAFB-C4DC-4D2B-B0EF-ACCB9CFF4E11}"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5A81AF5-FCE6-4C3C-A680-163394B8512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8.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0" name="WordArt 4"/>
          <p:cNvSpPr>
            <a:spLocks noChangeArrowheads="1" noChangeShapeType="1" noTextEdit="1"/>
          </p:cNvSpPr>
          <p:nvPr/>
        </p:nvSpPr>
        <p:spPr bwMode="auto">
          <a:xfrm>
            <a:off x="1547813" y="333375"/>
            <a:ext cx="6048375" cy="581025"/>
          </a:xfrm>
          <a:prstGeom prst="rect">
            <a:avLst/>
          </a:prstGeom>
        </p:spPr>
        <p:txBody>
          <a:bodyPr wrap="none" fromWordArt="1">
            <a:prstTxWarp prst="textPlain">
              <a:avLst>
                <a:gd name="adj" fmla="val 50000"/>
              </a:avLst>
            </a:prstTxWarp>
          </a:bodyPr>
          <a:lstStyle/>
          <a:p>
            <a:pPr algn="ctr"/>
            <a:r>
              <a:rPr lang="es-ES" sz="3600" b="1" kern="10" dirty="0">
                <a:ln w="9525">
                  <a:solidFill>
                    <a:schemeClr val="tx1"/>
                  </a:solid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Harlow Solid Italic"/>
              </a:rPr>
              <a:t>El centro histórico de Florencia</a:t>
            </a:r>
          </a:p>
        </p:txBody>
      </p:sp>
      <p:pic>
        <p:nvPicPr>
          <p:cNvPr id="2054" name="Picture 6">
            <a:hlinkClick r:id="" action="ppaction://media"/>
          </p:cNvPr>
          <p:cNvPicPr>
            <a:picLocks noRot="1" noChangeAspect="1" noChangeArrowheads="1"/>
          </p:cNvPicPr>
          <p:nvPr>
            <a:wavAudioFile r:embed="rId1" name="SOLEADO (MUSIDCA INSTRUMENTAL).wav"/>
          </p:nvPr>
        </p:nvPicPr>
        <p:blipFill>
          <a:blip r:embed="rId4"/>
          <a:srcRect/>
          <a:stretch>
            <a:fillRect/>
          </a:stretch>
        </p:blipFill>
        <p:spPr bwMode="auto">
          <a:xfrm>
            <a:off x="4419600" y="3276600"/>
            <a:ext cx="304800" cy="304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5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3" showWhenStopped="0">
                <p:cTn id="7" repeatCount="indefinite" fill="hold" display="0">
                  <p:stCondLst>
                    <p:cond delay="indefinite"/>
                  </p:stCondLst>
                  <p:endCondLst>
                    <p:cond evt="onPrev" delay="0">
                      <p:tgtEl>
                        <p:sldTgt/>
                      </p:tgtEl>
                    </p:cond>
                    <p:cond evt="onStopAudio" delay="0">
                      <p:tgtEl>
                        <p:sldTgt/>
                      </p:tgtEl>
                    </p:cond>
                  </p:endCondLst>
                </p:cTn>
                <p:tgtEl>
                  <p:spTgt spid="205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a:noFill/>
          <a:ln>
            <a:solidFill>
              <a:schemeClr val="bg1"/>
            </a:solidFill>
          </a:ln>
        </p:spPr>
        <p:txBody>
          <a:bodyPr/>
          <a:lstStyle/>
          <a:p>
            <a:pPr algn="ctr" eaLnBrk="1" hangingPunct="1">
              <a:buFontTx/>
              <a:buNone/>
            </a:pPr>
            <a:r>
              <a:rPr lang="es-ES" smtClean="0"/>
              <a:t>   </a:t>
            </a:r>
          </a:p>
          <a:p>
            <a:pPr algn="ctr" eaLnBrk="1" hangingPunct="1">
              <a:buFontTx/>
              <a:buNone/>
            </a:pPr>
            <a:r>
              <a:rPr lang="es-ES" smtClean="0"/>
              <a:t> </a:t>
            </a:r>
            <a:r>
              <a:rPr lang="es-ES" b="1" smtClean="0">
                <a:solidFill>
                  <a:schemeClr val="bg1"/>
                </a:solidFill>
              </a:rPr>
              <a:t>Reconocido como Patrimonio de la Humanidad por la Unesco en el año 1982, el centro histórico de Florencia, incluido en el interior del cerco de las viejas murallas medievales, abarca los más importantes bienes culturales de Florencia. </a:t>
            </a:r>
          </a:p>
        </p:txBody>
      </p:sp>
    </p:spTree>
  </p:cSld>
  <p:clrMapOvr>
    <a:masterClrMapping/>
  </p:clrMapOvr>
  <p:transition>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cover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cover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s-ES" sz="4000" b="1" smtClean="0">
                <a:solidFill>
                  <a:schemeClr val="bg1"/>
                </a:solidFill>
              </a:rPr>
              <a:t>La Basílica de Santa Maria del Fiore</a:t>
            </a:r>
          </a:p>
        </p:txBody>
      </p:sp>
      <p:sp>
        <p:nvSpPr>
          <p:cNvPr id="4099" name="Rectangle 3"/>
          <p:cNvSpPr>
            <a:spLocks noGrp="1" noChangeArrowheads="1"/>
          </p:cNvSpPr>
          <p:nvPr>
            <p:ph type="body" idx="1"/>
          </p:nvPr>
        </p:nvSpPr>
        <p:spPr>
          <a:xfrm>
            <a:off x="468313" y="2060575"/>
            <a:ext cx="8229600" cy="4525963"/>
          </a:xfrm>
          <a:noFill/>
          <a:ln>
            <a:solidFill>
              <a:schemeClr val="bg1"/>
            </a:solidFill>
          </a:ln>
        </p:spPr>
        <p:txBody>
          <a:bodyPr/>
          <a:lstStyle/>
          <a:p>
            <a:pPr eaLnBrk="1" hangingPunct="1">
              <a:lnSpc>
                <a:spcPct val="90000"/>
              </a:lnSpc>
            </a:pPr>
            <a:r>
              <a:rPr lang="es-ES" sz="2800" b="1" smtClean="0">
                <a:solidFill>
                  <a:schemeClr val="bg1"/>
                </a:solidFill>
              </a:rPr>
              <a:t>El centro espiritual de la ciudad es la plaza del Duomo con La Basílica de Santa Maria del Fiore es la catedral de la archidiócesis católica romana de Florencia, notable por su cúpula. </a:t>
            </a:r>
          </a:p>
          <a:p>
            <a:pPr eaLnBrk="1" hangingPunct="1">
              <a:lnSpc>
                <a:spcPct val="90000"/>
              </a:lnSpc>
            </a:pPr>
            <a:r>
              <a:rPr lang="es-ES" sz="2800" b="1" smtClean="0">
                <a:solidFill>
                  <a:schemeClr val="bg1"/>
                </a:solidFill>
              </a:rPr>
              <a:t>Es una de las obras maestras del arte gótico y del primer Renacimiento italiano. Símbolo de la riqueza y del poder de la capital toscana durante los siglos XIII y siglo XIV, la catedral florentina es uno de los edificios más grandes de la cristiandad. </a:t>
            </a:r>
          </a:p>
        </p:txBody>
      </p:sp>
    </p:spTree>
  </p:cSld>
  <p:clrMapOvr>
    <a:masterClrMapping/>
  </p:clrMapOvr>
  <p:transition>
    <p:split orient="vert"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pull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pull dir="l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cover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cover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cover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pu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checke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newsfla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122" name="Picture 2" descr="450px-Santa_maria_del_fiore"/>
          <p:cNvPicPr>
            <a:picLocks noChangeAspect="1" noChangeArrowheads="1"/>
          </p:cNvPicPr>
          <p:nvPr/>
        </p:nvPicPr>
        <p:blipFill>
          <a:blip r:embed="rId2"/>
          <a:srcRect/>
          <a:stretch>
            <a:fillRect/>
          </a:stretch>
        </p:blipFill>
        <p:spPr bwMode="auto">
          <a:xfrm>
            <a:off x="2000250" y="0"/>
            <a:ext cx="5143500" cy="6858000"/>
          </a:xfrm>
          <a:prstGeom prst="rect">
            <a:avLst/>
          </a:prstGeom>
          <a:noFill/>
          <a:ln w="57150">
            <a:solidFill>
              <a:schemeClr val="bg1"/>
            </a:solidFill>
            <a:miter lim="800000"/>
            <a:headEnd/>
            <a:tailEnd/>
          </a:ln>
        </p:spPr>
      </p:pic>
    </p:spTree>
  </p:cSld>
  <p:clrMapOvr>
    <a:masterClrMapping/>
  </p:clrMapOvr>
  <p:transition>
    <p:zoom dir="in"/>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s-ES" sz="4000" b="1" smtClean="0">
                <a:solidFill>
                  <a:schemeClr val="bg1"/>
                </a:solidFill>
              </a:rPr>
              <a:t>Campanario de Giotto</a:t>
            </a:r>
            <a:r>
              <a:rPr lang="es-ES" sz="4000" b="1" smtClean="0"/>
              <a:t/>
            </a:r>
            <a:br>
              <a:rPr lang="es-ES" sz="4000" b="1" smtClean="0"/>
            </a:br>
            <a:endParaRPr lang="es-ES" sz="4000" b="1" smtClean="0"/>
          </a:p>
        </p:txBody>
      </p:sp>
      <p:sp>
        <p:nvSpPr>
          <p:cNvPr id="6147" name="Rectangle 3"/>
          <p:cNvSpPr>
            <a:spLocks noGrp="1" noChangeArrowheads="1"/>
          </p:cNvSpPr>
          <p:nvPr>
            <p:ph type="body" idx="1"/>
          </p:nvPr>
        </p:nvSpPr>
        <p:spPr>
          <a:xfrm>
            <a:off x="395288" y="1196975"/>
            <a:ext cx="8424862" cy="5256213"/>
          </a:xfrm>
          <a:noFill/>
          <a:ln>
            <a:solidFill>
              <a:schemeClr val="bg1"/>
            </a:solidFill>
          </a:ln>
        </p:spPr>
        <p:txBody>
          <a:bodyPr/>
          <a:lstStyle/>
          <a:p>
            <a:pPr eaLnBrk="1" hangingPunct="1">
              <a:lnSpc>
                <a:spcPct val="80000"/>
              </a:lnSpc>
            </a:pPr>
            <a:endParaRPr lang="es-ES" sz="2400" b="1" smtClean="0"/>
          </a:p>
          <a:p>
            <a:pPr algn="ctr" eaLnBrk="1" hangingPunct="1">
              <a:lnSpc>
                <a:spcPct val="80000"/>
              </a:lnSpc>
              <a:buFontTx/>
              <a:buNone/>
            </a:pPr>
            <a:r>
              <a:rPr lang="es-ES" sz="2400" b="1" smtClean="0"/>
              <a:t>    </a:t>
            </a:r>
            <a:r>
              <a:rPr lang="es-ES" sz="2400" b="1" smtClean="0">
                <a:solidFill>
                  <a:schemeClr val="bg1"/>
                </a:solidFill>
              </a:rPr>
              <a:t>La torre, que empezó Giotto en 1337 y que terminaron Andrea Pisano y Francesco Talenti, es una estructura sólida de casi 85 m. La imponente torre resulta elegante y armoniosa gracias a las ventanas, que tienen una o dos columnas, está completamente cubierta de mármoles blancos, verdes y rosas. </a:t>
            </a:r>
          </a:p>
          <a:p>
            <a:pPr algn="ctr" eaLnBrk="1" hangingPunct="1">
              <a:lnSpc>
                <a:spcPct val="80000"/>
              </a:lnSpc>
              <a:buFontTx/>
              <a:buNone/>
            </a:pPr>
            <a:r>
              <a:rPr lang="es-ES" sz="2400" b="1" smtClean="0">
                <a:solidFill>
                  <a:schemeClr val="bg1"/>
                </a:solidFill>
              </a:rPr>
              <a:t>    La base se divide en dos zonas: una con paneles y bajorrelieves que representan las Artes y las Obras Humanas de Andrea Pisano y de Luca della Robbia; la otra parte está decorada con nichos con estatuas (actualmente, muchos originales están el “Museo dell'Opera del Duomo”), dedicadas a los sacramentos, las virtudes y las artes liberales. Es posible subir al campanario, desde donde se ve un magnífico panorama de Florencia.</a:t>
            </a:r>
          </a:p>
        </p:txBody>
      </p:sp>
    </p:spTree>
  </p:cSld>
  <p:clrMapOvr>
    <a:masterClrMapping/>
  </p:clrMapOvr>
  <p:transition>
    <p:blind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450px-Florentine_Giotto's_b"/>
          <p:cNvPicPr>
            <a:picLocks noChangeAspect="1" noChangeArrowheads="1"/>
          </p:cNvPicPr>
          <p:nvPr/>
        </p:nvPicPr>
        <p:blipFill>
          <a:blip r:embed="rId2"/>
          <a:srcRect/>
          <a:stretch>
            <a:fillRect/>
          </a:stretch>
        </p:blipFill>
        <p:spPr bwMode="auto">
          <a:xfrm>
            <a:off x="0" y="0"/>
            <a:ext cx="5143500" cy="6858000"/>
          </a:xfrm>
          <a:prstGeom prst="rect">
            <a:avLst/>
          </a:prstGeom>
          <a:noFill/>
          <a:ln w="9525">
            <a:noFill/>
            <a:miter lim="800000"/>
            <a:headEnd/>
            <a:tailEnd/>
          </a:ln>
        </p:spPr>
      </p:pic>
      <p:pic>
        <p:nvPicPr>
          <p:cNvPr id="7171" name="Picture 5" descr="400px-CampanileGiotto-01"/>
          <p:cNvPicPr>
            <a:picLocks noChangeAspect="1" noChangeArrowheads="1"/>
          </p:cNvPicPr>
          <p:nvPr/>
        </p:nvPicPr>
        <p:blipFill>
          <a:blip r:embed="rId3"/>
          <a:srcRect/>
          <a:stretch>
            <a:fillRect/>
          </a:stretch>
        </p:blipFill>
        <p:spPr bwMode="auto">
          <a:xfrm>
            <a:off x="4572000" y="0"/>
            <a:ext cx="4572000" cy="6858000"/>
          </a:xfrm>
          <a:prstGeom prst="rect">
            <a:avLst/>
          </a:prstGeom>
          <a:noFill/>
          <a:ln w="25400">
            <a:solidFill>
              <a:schemeClr val="bg1"/>
            </a:solidFill>
            <a:miter lim="800000"/>
            <a:headEnd/>
            <a:tailEnd/>
          </a:ln>
        </p:spPr>
      </p:pic>
    </p:spTree>
  </p:cSld>
  <p:clrMapOvr>
    <a:masterClrMapping/>
  </p:clrMapOvr>
  <p:transition>
    <p:push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split orient="vert"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cov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cover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cover dir="l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cover dir="l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s-ES" sz="4000" b="1" smtClean="0">
                <a:solidFill>
                  <a:schemeClr val="bg1"/>
                </a:solidFill>
              </a:rPr>
              <a:t>Palacio Medici Riccardi</a:t>
            </a:r>
            <a:r>
              <a:rPr lang="es-ES" sz="4000" b="1" smtClean="0"/>
              <a:t/>
            </a:r>
            <a:br>
              <a:rPr lang="es-ES" sz="4000" b="1" smtClean="0"/>
            </a:br>
            <a:endParaRPr lang="es-ES" sz="4000" b="1" smtClean="0"/>
          </a:p>
        </p:txBody>
      </p:sp>
      <p:sp>
        <p:nvSpPr>
          <p:cNvPr id="8195" name="Rectangle 3"/>
          <p:cNvSpPr>
            <a:spLocks noGrp="1" noChangeArrowheads="1"/>
          </p:cNvSpPr>
          <p:nvPr>
            <p:ph type="body" idx="1"/>
          </p:nvPr>
        </p:nvSpPr>
        <p:spPr>
          <a:noFill/>
          <a:ln>
            <a:solidFill>
              <a:schemeClr val="bg1"/>
            </a:solidFill>
          </a:ln>
        </p:spPr>
        <p:txBody>
          <a:bodyPr/>
          <a:lstStyle/>
          <a:p>
            <a:pPr algn="ctr" eaLnBrk="1" hangingPunct="1">
              <a:lnSpc>
                <a:spcPct val="90000"/>
              </a:lnSpc>
              <a:buFontTx/>
              <a:buNone/>
            </a:pPr>
            <a:r>
              <a:rPr lang="es-ES" sz="2800" smtClean="0"/>
              <a:t>    </a:t>
            </a:r>
            <a:r>
              <a:rPr lang="es-ES" sz="2800" b="1" smtClean="0">
                <a:solidFill>
                  <a:schemeClr val="bg1"/>
                </a:solidFill>
              </a:rPr>
              <a:t>Realizado por Michelozzo di Bartolomeo en el año 1444, por encargo de Cosme de Médici «</a:t>
            </a:r>
            <a:r>
              <a:rPr lang="es-ES" sz="2800" b="1" i="1" smtClean="0">
                <a:solidFill>
                  <a:schemeClr val="bg1"/>
                </a:solidFill>
              </a:rPr>
              <a:t>El viejo</a:t>
            </a:r>
            <a:r>
              <a:rPr lang="es-ES" sz="2800" b="1" smtClean="0">
                <a:solidFill>
                  <a:schemeClr val="bg1"/>
                </a:solidFill>
              </a:rPr>
              <a:t>». Planta renacentista, se trata de un patio en torno al que se disponen los dormitorios.</a:t>
            </a:r>
          </a:p>
          <a:p>
            <a:pPr algn="ctr" eaLnBrk="1" hangingPunct="1">
              <a:lnSpc>
                <a:spcPct val="90000"/>
              </a:lnSpc>
              <a:buFontTx/>
              <a:buNone/>
            </a:pPr>
            <a:r>
              <a:rPr lang="es-ES" sz="2800" b="1" smtClean="0">
                <a:solidFill>
                  <a:schemeClr val="bg1"/>
                </a:solidFill>
              </a:rPr>
              <a:t>    La tradición florentina está presente en el patio interior que es cuadrado. </a:t>
            </a:r>
          </a:p>
          <a:p>
            <a:pPr algn="ctr" eaLnBrk="1" hangingPunct="1">
              <a:lnSpc>
                <a:spcPct val="90000"/>
              </a:lnSpc>
              <a:buFontTx/>
              <a:buNone/>
            </a:pPr>
            <a:r>
              <a:rPr lang="es-ES" sz="2800" b="1" smtClean="0">
                <a:solidFill>
                  <a:schemeClr val="bg1"/>
                </a:solidFill>
              </a:rPr>
              <a:t>    Se forma de dos cuerpos, el inferior tiene una arcada sobre una serie de columnas de orden compuesto, mientras que el cuerpo superior es macizo.</a:t>
            </a:r>
          </a:p>
        </p:txBody>
      </p:sp>
    </p:spTree>
  </p:cSld>
  <p:clrMapOvr>
    <a:masterClrMapping/>
  </p:clrMapOvr>
  <p:transition>
    <p:cover dir="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cover dir="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blinds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wheel/>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push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plus/>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pull dir="l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s-ES" b="1" smtClean="0">
                <a:solidFill>
                  <a:schemeClr val="bg1"/>
                </a:solidFill>
              </a:rPr>
              <a:t>La Galería Uffizi</a:t>
            </a:r>
          </a:p>
        </p:txBody>
      </p:sp>
      <p:sp>
        <p:nvSpPr>
          <p:cNvPr id="9219" name="Rectangle 3"/>
          <p:cNvSpPr>
            <a:spLocks noGrp="1" noChangeArrowheads="1"/>
          </p:cNvSpPr>
          <p:nvPr>
            <p:ph type="body" idx="1"/>
          </p:nvPr>
        </p:nvSpPr>
        <p:spPr>
          <a:noFill/>
          <a:ln>
            <a:solidFill>
              <a:schemeClr val="bg1"/>
            </a:solidFill>
          </a:ln>
        </p:spPr>
        <p:txBody>
          <a:bodyPr/>
          <a:lstStyle/>
          <a:p>
            <a:pPr algn="ctr" eaLnBrk="1" hangingPunct="1">
              <a:lnSpc>
                <a:spcPct val="90000"/>
              </a:lnSpc>
              <a:buFontTx/>
              <a:buNone/>
            </a:pPr>
            <a:r>
              <a:rPr lang="es-ES" sz="2400" smtClean="0"/>
              <a:t>   </a:t>
            </a:r>
            <a:r>
              <a:rPr lang="es-ES" sz="2400" b="1" smtClean="0">
                <a:solidFill>
                  <a:schemeClr val="bg1"/>
                </a:solidFill>
              </a:rPr>
              <a:t>Se traduce como </a:t>
            </a:r>
            <a:r>
              <a:rPr lang="es-ES" sz="2400" b="1" i="1" smtClean="0">
                <a:solidFill>
                  <a:schemeClr val="bg1"/>
                </a:solidFill>
              </a:rPr>
              <a:t>Galería de los Oficios</a:t>
            </a:r>
            <a:r>
              <a:rPr lang="es-ES" sz="2400" b="1" smtClean="0">
                <a:solidFill>
                  <a:schemeClr val="bg1"/>
                </a:solidFill>
              </a:rPr>
              <a:t>, es un palacio que contiene una de las más antiguas y famosas colecciones de arte del mundo. La construcción del palacio de los Uffizi fue comenzada en 1560 por Giorgio Vasari, siguiendo órdenes de Cosme I de Médicis. Su finalidad inicial era albergar las oficinas de las magistraturas florentinas, una vez que se quedó pequeño el Palazzo Vecchio. Las obras terminaron en 1581. </a:t>
            </a:r>
          </a:p>
          <a:p>
            <a:pPr algn="ctr" eaLnBrk="1" hangingPunct="1">
              <a:lnSpc>
                <a:spcPct val="90000"/>
              </a:lnSpc>
              <a:buFontTx/>
              <a:buNone/>
            </a:pPr>
            <a:r>
              <a:rPr lang="es-ES" sz="2400" b="1" smtClean="0">
                <a:solidFill>
                  <a:schemeClr val="bg1"/>
                </a:solidFill>
              </a:rPr>
              <a:t>    Durante años, partes del palacio sirvieron para almacenar las piezas de arte de la magnífica colección de la familia Médicis. </a:t>
            </a:r>
          </a:p>
        </p:txBody>
      </p:sp>
    </p:spTree>
  </p:cSld>
  <p:clrMapOvr>
    <a:masterClrMapping/>
  </p:clrMapOvr>
  <p:transition>
    <p:pull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es-ES" smtClean="0"/>
          </a:p>
        </p:txBody>
      </p:sp>
      <p:sp>
        <p:nvSpPr>
          <p:cNvPr id="10243" name="Rectangle 3"/>
          <p:cNvSpPr>
            <a:spLocks noGrp="1" noChangeArrowheads="1"/>
          </p:cNvSpPr>
          <p:nvPr>
            <p:ph type="body" idx="1"/>
          </p:nvPr>
        </p:nvSpPr>
        <p:spPr/>
        <p:txBody>
          <a:bodyPr/>
          <a:lstStyle/>
          <a:p>
            <a:pPr eaLnBrk="1" hangingPunct="1"/>
            <a:endParaRPr lang="es-ES" smtClean="0"/>
          </a:p>
        </p:txBody>
      </p:sp>
    </p:spTree>
  </p:cSld>
  <p:clrMapOvr>
    <a:masterClrMapping/>
  </p:clrMapOvr>
  <p:transition>
    <p:cove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266" name="Picture 2" descr="uffizi"/>
          <p:cNvPicPr>
            <a:picLocks noChangeAspect="1" noChangeArrowheads="1"/>
          </p:cNvPicPr>
          <p:nvPr/>
        </p:nvPicPr>
        <p:blipFill>
          <a:blip r:embed="rId2"/>
          <a:srcRect/>
          <a:stretch>
            <a:fillRect/>
          </a:stretch>
        </p:blipFill>
        <p:spPr bwMode="auto">
          <a:xfrm>
            <a:off x="0" y="0"/>
            <a:ext cx="5334000" cy="3895725"/>
          </a:xfrm>
          <a:prstGeom prst="rect">
            <a:avLst/>
          </a:prstGeom>
          <a:noFill/>
          <a:ln w="9525">
            <a:solidFill>
              <a:schemeClr val="bg1"/>
            </a:solidFill>
            <a:miter lim="800000"/>
            <a:headEnd/>
            <a:tailEnd/>
          </a:ln>
        </p:spPr>
      </p:pic>
      <p:pic>
        <p:nvPicPr>
          <p:cNvPr id="60419" name="Picture 3" descr="uffizi0po1"/>
          <p:cNvPicPr>
            <a:picLocks noChangeAspect="1" noChangeArrowheads="1"/>
          </p:cNvPicPr>
          <p:nvPr/>
        </p:nvPicPr>
        <p:blipFill>
          <a:blip r:embed="rId3"/>
          <a:srcRect/>
          <a:stretch>
            <a:fillRect/>
          </a:stretch>
        </p:blipFill>
        <p:spPr bwMode="auto">
          <a:xfrm>
            <a:off x="3810000" y="2962275"/>
            <a:ext cx="5334000" cy="3895725"/>
          </a:xfrm>
          <a:prstGeom prst="rect">
            <a:avLst/>
          </a:prstGeom>
          <a:noFill/>
          <a:ln w="9525">
            <a:solidFill>
              <a:schemeClr val="bg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60419"/>
                                        </p:tgtEl>
                                        <p:attrNameLst>
                                          <p:attrName>style.visibility</p:attrName>
                                        </p:attrNameLst>
                                      </p:cBhvr>
                                      <p:to>
                                        <p:strVal val="visible"/>
                                      </p:to>
                                    </p:set>
                                    <p:anim calcmode="lin" valueType="num">
                                      <p:cBhvr>
                                        <p:cTn id="7" dur="1000" fill="hold"/>
                                        <p:tgtEl>
                                          <p:spTgt spid="60419"/>
                                        </p:tgtEl>
                                        <p:attrNameLst>
                                          <p:attrName>ppt_x</p:attrName>
                                        </p:attrNameLst>
                                      </p:cBhvr>
                                      <p:tavLst>
                                        <p:tav tm="0">
                                          <p:val>
                                            <p:strVal val="#ppt_x-.2"/>
                                          </p:val>
                                        </p:tav>
                                        <p:tav tm="100000">
                                          <p:val>
                                            <p:strVal val="#ppt_x"/>
                                          </p:val>
                                        </p:tav>
                                      </p:tavLst>
                                    </p:anim>
                                    <p:anim calcmode="lin" valueType="num">
                                      <p:cBhvr>
                                        <p:cTn id="8" dur="1000" fill="hold"/>
                                        <p:tgtEl>
                                          <p:spTgt spid="60419"/>
                                        </p:tgtEl>
                                        <p:attrNameLst>
                                          <p:attrName>ppt_y</p:attrName>
                                        </p:attrNameLst>
                                      </p:cBhvr>
                                      <p:tavLst>
                                        <p:tav tm="0">
                                          <p:val>
                                            <p:strVal val="#ppt_y"/>
                                          </p:val>
                                        </p:tav>
                                        <p:tav tm="100000">
                                          <p:val>
                                            <p:strVal val="#ppt_y"/>
                                          </p:val>
                                        </p:tav>
                                      </p:tavLst>
                                    </p:anim>
                                    <p:animEffect transition="in" filter="wipe(right)" prLst="gradientSize: 0.1">
                                      <p:cBhvr>
                                        <p:cTn id="9" dur="1000"/>
                                        <p:tgtEl>
                                          <p:spTgt spid="60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2290" name="Picture 4" descr="450px-Galleria_degli_Uffizi"/>
          <p:cNvPicPr>
            <a:picLocks noChangeAspect="1" noChangeArrowheads="1"/>
          </p:cNvPicPr>
          <p:nvPr/>
        </p:nvPicPr>
        <p:blipFill>
          <a:blip r:embed="rId2"/>
          <a:srcRect/>
          <a:stretch>
            <a:fillRect/>
          </a:stretch>
        </p:blipFill>
        <p:spPr bwMode="auto">
          <a:xfrm>
            <a:off x="2000250" y="0"/>
            <a:ext cx="5143500" cy="6858000"/>
          </a:xfrm>
          <a:prstGeom prst="rect">
            <a:avLst/>
          </a:prstGeom>
          <a:noFill/>
          <a:ln w="9525">
            <a:solidFill>
              <a:schemeClr val="bg1"/>
            </a:solidFill>
            <a:miter lim="800000"/>
            <a:headEnd/>
            <a:tailEnd/>
          </a:ln>
        </p:spPr>
      </p:pic>
    </p:spTree>
  </p:cSld>
  <p:clrMapOvr>
    <a:masterClrMapping/>
  </p:clrMapOvr>
  <p:transition>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push di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wheel spokes="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newsflash/>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800px-Primavera"/>
          <p:cNvPicPr>
            <a:picLocks noChangeAspect="1" noChangeArrowheads="1"/>
          </p:cNvPicPr>
          <p:nvPr/>
        </p:nvPicPr>
        <p:blipFill>
          <a:blip r:embed="rId2"/>
          <a:srcRect/>
          <a:stretch>
            <a:fillRect/>
          </a:stretch>
        </p:blipFill>
        <p:spPr bwMode="auto">
          <a:xfrm>
            <a:off x="0" y="474663"/>
            <a:ext cx="9144000" cy="5908675"/>
          </a:xfrm>
          <a:prstGeom prst="rect">
            <a:avLst/>
          </a:prstGeom>
          <a:noFill/>
          <a:ln w="9525">
            <a:noFill/>
            <a:miter lim="800000"/>
            <a:headEnd/>
            <a:tailEnd/>
          </a:ln>
        </p:spPr>
      </p:pic>
    </p:spTree>
  </p:cSld>
  <p:clrMapOvr>
    <a:masterClrMapping/>
  </p:clrMapOvr>
  <p:transition>
    <p:randomBar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800px-La_nascita_di_Venere_"/>
          <p:cNvPicPr>
            <a:picLocks noChangeAspect="1" noChangeArrowheads="1"/>
          </p:cNvPicPr>
          <p:nvPr/>
        </p:nvPicPr>
        <p:blipFill>
          <a:blip r:embed="rId2"/>
          <a:srcRect/>
          <a:stretch>
            <a:fillRect/>
          </a:stretch>
        </p:blipFill>
        <p:spPr bwMode="auto">
          <a:xfrm>
            <a:off x="0" y="496888"/>
            <a:ext cx="9144000" cy="5864225"/>
          </a:xfrm>
          <a:prstGeom prst="rect">
            <a:avLst/>
          </a:prstGeom>
          <a:noFill/>
          <a:ln w="9525">
            <a:noFill/>
            <a:miter lim="800000"/>
            <a:headEnd/>
            <a:tailEnd/>
          </a:ln>
        </p:spPr>
      </p:pic>
    </p:spTree>
  </p:cSld>
  <p:clrMapOvr>
    <a:masterClrMapping/>
  </p:clrMapOvr>
  <p:transition>
    <p:spli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s-ES" sz="4000" b="1" smtClean="0">
                <a:solidFill>
                  <a:schemeClr val="bg1"/>
                </a:solidFill>
              </a:rPr>
              <a:t>Palazzo Vecchio</a:t>
            </a:r>
            <a:br>
              <a:rPr lang="es-ES" sz="4000" b="1" smtClean="0">
                <a:solidFill>
                  <a:schemeClr val="bg1"/>
                </a:solidFill>
              </a:rPr>
            </a:br>
            <a:endParaRPr lang="es-ES" sz="4000" b="1" smtClean="0">
              <a:solidFill>
                <a:schemeClr val="bg1"/>
              </a:solidFill>
            </a:endParaRPr>
          </a:p>
        </p:txBody>
      </p:sp>
      <p:sp>
        <p:nvSpPr>
          <p:cNvPr id="15363" name="Rectangle 3"/>
          <p:cNvSpPr>
            <a:spLocks noGrp="1" noChangeArrowheads="1"/>
          </p:cNvSpPr>
          <p:nvPr>
            <p:ph type="body" idx="1"/>
          </p:nvPr>
        </p:nvSpPr>
        <p:spPr>
          <a:xfrm>
            <a:off x="323850" y="1412875"/>
            <a:ext cx="8496300" cy="4824413"/>
          </a:xfrm>
          <a:noFill/>
          <a:ln>
            <a:solidFill>
              <a:schemeClr val="bg1"/>
            </a:solidFill>
          </a:ln>
        </p:spPr>
        <p:txBody>
          <a:bodyPr/>
          <a:lstStyle/>
          <a:p>
            <a:pPr eaLnBrk="1" hangingPunct="1">
              <a:lnSpc>
                <a:spcPct val="80000"/>
              </a:lnSpc>
              <a:buFontTx/>
              <a:buNone/>
            </a:pPr>
            <a:r>
              <a:rPr lang="es-ES" sz="1600" smtClean="0"/>
              <a:t>    </a:t>
            </a:r>
          </a:p>
          <a:p>
            <a:pPr algn="ctr" eaLnBrk="1" hangingPunct="1">
              <a:lnSpc>
                <a:spcPct val="80000"/>
              </a:lnSpc>
              <a:buFontTx/>
              <a:buNone/>
            </a:pPr>
            <a:r>
              <a:rPr lang="es-ES" sz="1600" smtClean="0"/>
              <a:t>    </a:t>
            </a:r>
            <a:r>
              <a:rPr lang="es-ES" sz="2000" b="1" smtClean="0">
                <a:solidFill>
                  <a:schemeClr val="bg1"/>
                </a:solidFill>
              </a:rPr>
              <a:t>En su interior el palacio acoge un museo en el que se exponen obras de: Bronzino, Miguel Ángel, Giorgio Vasari y otros.</a:t>
            </a:r>
          </a:p>
          <a:p>
            <a:pPr algn="ctr" eaLnBrk="1" hangingPunct="1">
              <a:lnSpc>
                <a:spcPct val="80000"/>
              </a:lnSpc>
              <a:buFontTx/>
              <a:buNone/>
            </a:pPr>
            <a:endParaRPr lang="es-ES" sz="2000" b="1" smtClean="0">
              <a:solidFill>
                <a:schemeClr val="bg1"/>
              </a:solidFill>
            </a:endParaRPr>
          </a:p>
          <a:p>
            <a:pPr algn="ctr" eaLnBrk="1" hangingPunct="1">
              <a:lnSpc>
                <a:spcPct val="80000"/>
              </a:lnSpc>
              <a:buFontTx/>
              <a:buNone/>
            </a:pPr>
            <a:r>
              <a:rPr lang="es-ES" sz="2000" b="1" smtClean="0">
                <a:solidFill>
                  <a:schemeClr val="bg1"/>
                </a:solidFill>
              </a:rPr>
              <a:t>    Llamado, en origen, </a:t>
            </a:r>
            <a:r>
              <a:rPr lang="es-ES" sz="2000" b="1" i="1" smtClean="0">
                <a:solidFill>
                  <a:schemeClr val="bg1"/>
                </a:solidFill>
              </a:rPr>
              <a:t>Palacio de la Signoria</a:t>
            </a:r>
            <a:r>
              <a:rPr lang="es-ES" sz="2000" b="1" smtClean="0">
                <a:solidFill>
                  <a:schemeClr val="bg1"/>
                </a:solidFill>
              </a:rPr>
              <a:t>, nombre del organismo principal de la República florentina, fue cambiando de nombre: </a:t>
            </a:r>
            <a:r>
              <a:rPr lang="es-ES" sz="2000" b="1" i="1" smtClean="0">
                <a:solidFill>
                  <a:schemeClr val="bg1"/>
                </a:solidFill>
              </a:rPr>
              <a:t>Palacio del Priori</a:t>
            </a:r>
            <a:r>
              <a:rPr lang="es-ES" sz="2000" b="1" smtClean="0">
                <a:solidFill>
                  <a:schemeClr val="bg1"/>
                </a:solidFill>
              </a:rPr>
              <a:t> o </a:t>
            </a:r>
            <a:r>
              <a:rPr lang="es-ES" sz="2000" b="1" i="1" smtClean="0">
                <a:solidFill>
                  <a:schemeClr val="bg1"/>
                </a:solidFill>
              </a:rPr>
              <a:t>Palacio Ducal</a:t>
            </a:r>
            <a:r>
              <a:rPr lang="es-ES" sz="2000" b="1" smtClean="0">
                <a:solidFill>
                  <a:schemeClr val="bg1"/>
                </a:solidFill>
              </a:rPr>
              <a:t>, dependiendo de los diversos gobiernos de la ciudad.</a:t>
            </a:r>
          </a:p>
          <a:p>
            <a:pPr algn="ctr" eaLnBrk="1" hangingPunct="1">
              <a:lnSpc>
                <a:spcPct val="80000"/>
              </a:lnSpc>
              <a:buFontTx/>
              <a:buNone/>
            </a:pPr>
            <a:endParaRPr lang="es-ES" sz="2000" b="1" smtClean="0">
              <a:solidFill>
                <a:schemeClr val="bg1"/>
              </a:solidFill>
            </a:endParaRPr>
          </a:p>
          <a:p>
            <a:pPr algn="ctr" eaLnBrk="1" hangingPunct="1">
              <a:lnSpc>
                <a:spcPct val="80000"/>
              </a:lnSpc>
              <a:buFontTx/>
              <a:buNone/>
            </a:pPr>
            <a:r>
              <a:rPr lang="es-ES" sz="2000" b="1" smtClean="0">
                <a:solidFill>
                  <a:schemeClr val="bg1"/>
                </a:solidFill>
              </a:rPr>
              <a:t>    Se inició en 1299 y fue terminado en 1314.</a:t>
            </a:r>
          </a:p>
          <a:p>
            <a:pPr algn="ctr" eaLnBrk="1" hangingPunct="1">
              <a:lnSpc>
                <a:spcPct val="80000"/>
              </a:lnSpc>
              <a:buFontTx/>
              <a:buNone/>
            </a:pPr>
            <a:endParaRPr lang="es-ES" sz="2000" b="1" smtClean="0">
              <a:solidFill>
                <a:schemeClr val="bg1"/>
              </a:solidFill>
            </a:endParaRPr>
          </a:p>
          <a:p>
            <a:pPr algn="ctr" eaLnBrk="1" hangingPunct="1">
              <a:lnSpc>
                <a:spcPct val="80000"/>
              </a:lnSpc>
              <a:buFontTx/>
              <a:buNone/>
            </a:pPr>
            <a:r>
              <a:rPr lang="es-ES" sz="2000" b="1" smtClean="0">
                <a:solidFill>
                  <a:schemeClr val="bg1"/>
                </a:solidFill>
              </a:rPr>
              <a:t>     En 1400 la torre y el jardín interior tuvieron que ser reconstruidos ya que corrían peligro de derrumbarse.</a:t>
            </a:r>
          </a:p>
          <a:p>
            <a:pPr algn="ctr" eaLnBrk="1" hangingPunct="1">
              <a:lnSpc>
                <a:spcPct val="80000"/>
              </a:lnSpc>
              <a:buFontTx/>
              <a:buNone/>
            </a:pPr>
            <a:endParaRPr lang="es-ES" sz="2000" b="1" smtClean="0">
              <a:solidFill>
                <a:schemeClr val="bg1"/>
              </a:solidFill>
            </a:endParaRPr>
          </a:p>
          <a:p>
            <a:pPr algn="ctr" eaLnBrk="1" hangingPunct="1">
              <a:lnSpc>
                <a:spcPct val="80000"/>
              </a:lnSpc>
              <a:buFontTx/>
              <a:buNone/>
            </a:pPr>
            <a:r>
              <a:rPr lang="es-ES" sz="2000" b="1" smtClean="0">
                <a:solidFill>
                  <a:schemeClr val="bg1"/>
                </a:solidFill>
              </a:rPr>
              <a:t>     Entre 1540 a 1550 el edificio fue utilizado como residencia de Cosme de Médicis llamándose, entonces, </a:t>
            </a:r>
            <a:r>
              <a:rPr lang="es-ES" sz="2000" b="1" i="1" smtClean="0">
                <a:solidFill>
                  <a:schemeClr val="bg1"/>
                </a:solidFill>
              </a:rPr>
              <a:t>Palacio Ducal</a:t>
            </a:r>
            <a:r>
              <a:rPr lang="es-ES" sz="2000" b="1" smtClean="0">
                <a:solidFill>
                  <a:schemeClr val="bg1"/>
                </a:solidFill>
              </a:rPr>
              <a:t>.</a:t>
            </a:r>
          </a:p>
        </p:txBody>
      </p:sp>
    </p:spTree>
  </p:cSld>
  <p:clrMapOvr>
    <a:masterClrMapping/>
  </p:clrMapOvr>
  <p:transition>
    <p:cover di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6386" name="Picture 2" descr="Sin-título-1"/>
          <p:cNvPicPr>
            <a:picLocks noChangeAspect="1" noChangeArrowheads="1"/>
          </p:cNvPicPr>
          <p:nvPr/>
        </p:nvPicPr>
        <p:blipFill>
          <a:blip r:embed="rId2"/>
          <a:srcRect/>
          <a:stretch>
            <a:fillRect/>
          </a:stretch>
        </p:blipFill>
        <p:spPr bwMode="auto">
          <a:xfrm>
            <a:off x="1905000" y="-638175"/>
            <a:ext cx="5334000" cy="8134350"/>
          </a:xfrm>
          <a:prstGeom prst="rect">
            <a:avLst/>
          </a:prstGeom>
          <a:noFill/>
          <a:ln w="9525">
            <a:solidFill>
              <a:schemeClr val="bg1"/>
            </a:solidFill>
            <a:miter lim="800000"/>
            <a:headEnd/>
            <a:tailEnd/>
          </a:ln>
        </p:spPr>
      </p:pic>
    </p:spTree>
  </p:cSld>
  <p:clrMapOvr>
    <a:masterClrMapping/>
  </p:clrMapOvr>
  <p:transition>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wheel/>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7410" name="Picture 2" descr="palazzo-vecchio-9"/>
          <p:cNvPicPr>
            <a:picLocks noChangeAspect="1" noChangeArrowheads="1"/>
          </p:cNvPicPr>
          <p:nvPr/>
        </p:nvPicPr>
        <p:blipFill>
          <a:blip r:embed="rId2"/>
          <a:srcRect/>
          <a:stretch>
            <a:fillRect/>
          </a:stretch>
        </p:blipFill>
        <p:spPr bwMode="auto">
          <a:xfrm>
            <a:off x="0" y="822325"/>
            <a:ext cx="9144000" cy="5213350"/>
          </a:xfrm>
          <a:prstGeom prst="rect">
            <a:avLst/>
          </a:prstGeom>
          <a:noFill/>
          <a:ln w="9525">
            <a:solidFill>
              <a:schemeClr val="bg1"/>
            </a:solidFill>
            <a:miter lim="800000"/>
            <a:headEnd/>
            <a:tailEnd/>
          </a:ln>
        </p:spPr>
      </p:pic>
    </p:spTree>
  </p:cSld>
  <p:clrMapOvr>
    <a:masterClrMapping/>
  </p:clrMapOvr>
  <p:transition>
    <p:wipe di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wipe di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8434" name="Picture 4" descr="palazzao-vecchio-loggia"/>
          <p:cNvPicPr>
            <a:picLocks noChangeAspect="1" noChangeArrowheads="1"/>
          </p:cNvPicPr>
          <p:nvPr/>
        </p:nvPicPr>
        <p:blipFill>
          <a:blip r:embed="rId2"/>
          <a:srcRect/>
          <a:stretch>
            <a:fillRect/>
          </a:stretch>
        </p:blipFill>
        <p:spPr bwMode="auto">
          <a:xfrm>
            <a:off x="1857375" y="-1328738"/>
            <a:ext cx="5429250" cy="9515476"/>
          </a:xfrm>
          <a:prstGeom prst="rect">
            <a:avLst/>
          </a:prstGeom>
          <a:noFill/>
          <a:ln w="9525">
            <a:solidFill>
              <a:schemeClr val="bg1"/>
            </a:solidFill>
            <a:miter lim="800000"/>
            <a:headEnd/>
            <a:tailEnd/>
          </a:ln>
        </p:spPr>
      </p:pic>
    </p:spTree>
  </p:cSld>
  <p:clrMapOvr>
    <a:masterClrMapping/>
  </p:clrMapOvr>
  <p:transition>
    <p:cover dir="l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9458" name="Picture 2" descr="palazzo-vecchio-10"/>
          <p:cNvPicPr>
            <a:picLocks noChangeAspect="1" noChangeArrowheads="1"/>
          </p:cNvPicPr>
          <p:nvPr/>
        </p:nvPicPr>
        <p:blipFill>
          <a:blip r:embed="rId2"/>
          <a:srcRect/>
          <a:stretch>
            <a:fillRect/>
          </a:stretch>
        </p:blipFill>
        <p:spPr bwMode="auto">
          <a:xfrm>
            <a:off x="0" y="925513"/>
            <a:ext cx="9324975" cy="5213350"/>
          </a:xfrm>
          <a:prstGeom prst="rect">
            <a:avLst/>
          </a:prstGeom>
          <a:noFill/>
          <a:ln w="9525">
            <a:solidFill>
              <a:schemeClr val="bg1"/>
            </a:solidFill>
            <a:miter lim="800000"/>
            <a:headEnd/>
            <a:tailEnd/>
          </a:ln>
        </p:spPr>
      </p:pic>
    </p:spTree>
  </p:cSld>
  <p:clrMapOvr>
    <a:masterClrMapping/>
  </p:clrMapOvr>
  <p:transition>
    <p:cover dir="l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cover dir="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vecchio"/>
          <p:cNvPicPr>
            <a:picLocks noChangeAspect="1" noChangeArrowheads="1"/>
          </p:cNvPicPr>
          <p:nvPr/>
        </p:nvPicPr>
        <p:blipFill>
          <a:blip r:embed="rId2"/>
          <a:srcRect/>
          <a:stretch>
            <a:fillRect/>
          </a:stretch>
        </p:blipFill>
        <p:spPr bwMode="auto">
          <a:xfrm>
            <a:off x="0" y="-23813"/>
            <a:ext cx="9144000" cy="6905626"/>
          </a:xfrm>
          <a:prstGeom prst="rect">
            <a:avLst/>
          </a:prstGeom>
          <a:noFill/>
          <a:ln w="9525">
            <a:noFill/>
            <a:miter lim="800000"/>
            <a:headEnd/>
            <a:tailEnd/>
          </a:ln>
        </p:spPr>
      </p:pic>
    </p:spTree>
  </p:cSld>
  <p:clrMapOvr>
    <a:masterClrMapping/>
  </p:clrMapOvr>
  <p:transition>
    <p:zo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palazzo_vecchio0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push dir="u"/>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diamon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spli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2530" name="Picture 2" descr="florencia-08"/>
          <p:cNvPicPr>
            <a:picLocks noChangeAspect="1" noChangeArrowheads="1"/>
          </p:cNvPicPr>
          <p:nvPr/>
        </p:nvPicPr>
        <p:blipFill>
          <a:blip r:embed="rId2"/>
          <a:srcRect/>
          <a:stretch>
            <a:fillRect/>
          </a:stretch>
        </p:blipFill>
        <p:spPr bwMode="auto">
          <a:xfrm>
            <a:off x="2135188" y="0"/>
            <a:ext cx="4572000" cy="6858000"/>
          </a:xfrm>
          <a:prstGeom prst="rect">
            <a:avLst/>
          </a:prstGeom>
          <a:noFill/>
          <a:ln w="9525">
            <a:solidFill>
              <a:schemeClr val="bg1"/>
            </a:solidFill>
            <a:miter lim="800000"/>
            <a:headEnd/>
            <a:tailEnd/>
          </a:ln>
        </p:spPr>
      </p:pic>
      <p:sp>
        <p:nvSpPr>
          <p:cNvPr id="22531" name="WordArt 3"/>
          <p:cNvSpPr>
            <a:spLocks noChangeArrowheads="1" noChangeShapeType="1" noTextEdit="1"/>
          </p:cNvSpPr>
          <p:nvPr/>
        </p:nvSpPr>
        <p:spPr bwMode="auto">
          <a:xfrm>
            <a:off x="7524750" y="5516563"/>
            <a:ext cx="828675" cy="874712"/>
          </a:xfrm>
          <a:prstGeom prst="rect">
            <a:avLst/>
          </a:prstGeom>
        </p:spPr>
        <p:txBody>
          <a:bodyPr wrap="none" fromWordArt="1">
            <a:prstTxWarp prst="textCascadeUp">
              <a:avLst>
                <a:gd name="adj" fmla="val 44444"/>
              </a:avLst>
            </a:prstTxWarp>
            <a:scene3d>
              <a:camera prst="legacyPerspectiveFront">
                <a:rot lat="20519997" lon="1080000" rev="0"/>
              </a:camera>
              <a:lightRig rig="legacyHarsh2" dir="b"/>
            </a:scene3d>
            <a:sp3d extrusionH="430200" prstMaterial="legacyMatte">
              <a:extrusionClr>
                <a:srgbClr val="FF6600"/>
              </a:extrusionClr>
            </a:sp3d>
          </a:bodyPr>
          <a:lstStyle/>
          <a:p>
            <a:pPr algn="ctr"/>
            <a:r>
              <a:rPr lang="es-ES" sz="3600" kern="10">
                <a:ln w="9525">
                  <a:round/>
                  <a:headEnd/>
                  <a:tailEnd/>
                </a:ln>
                <a:gradFill rotWithShape="1">
                  <a:gsLst>
                    <a:gs pos="0">
                      <a:srgbClr val="FFE701"/>
                    </a:gs>
                    <a:gs pos="100000">
                      <a:srgbClr val="FE3E02"/>
                    </a:gs>
                  </a:gsLst>
                  <a:lin ang="5400000" scaled="1"/>
                </a:gradFill>
                <a:latin typeface="Impact"/>
              </a:rPr>
              <a:t>ramo</a:t>
            </a:r>
          </a:p>
        </p:txBody>
      </p:sp>
    </p:spTree>
  </p:cSld>
  <p:clrMapOvr>
    <a:masterClrMapping/>
  </p:clrMapOvr>
  <p:transition>
    <p:newsflash/>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entro-historico-de-florencia">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centro-historico-de-florencia</Template>
  <TotalTime>2</TotalTime>
  <Words>652</Words>
  <Application>Microsoft Office PowerPoint</Application>
  <PresentationFormat>Presentación en pantalla (4:3)</PresentationFormat>
  <Paragraphs>57</Paragraphs>
  <Slides>59</Slides>
  <Notes>0</Notes>
  <HiddenSlides>0</HiddenSlides>
  <MMClips>1</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59</vt:i4>
      </vt:variant>
    </vt:vector>
  </HeadingPairs>
  <TitlesOfParts>
    <vt:vector size="63" baseType="lpstr">
      <vt:lpstr>Arial</vt:lpstr>
      <vt:lpstr>Calibri</vt:lpstr>
      <vt:lpstr>centro-historico-de-florencia</vt:lpstr>
      <vt:lpstr>Diseño predeterminado</vt:lpstr>
      <vt:lpstr>Diapositiva 1</vt:lpstr>
      <vt:lpstr>Diapositiva 2</vt:lpstr>
      <vt:lpstr>Diapositiva 3</vt:lpstr>
      <vt:lpstr>Diapositiva 4</vt:lpstr>
      <vt:lpstr>Diapositiva 5</vt:lpstr>
      <vt:lpstr>Diapositiva 6</vt:lpstr>
      <vt:lpstr>La Basílica de Santa Maria del Fiore</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Campanario de Giotto </vt:lpstr>
      <vt:lpstr>Diapositiva 22</vt:lpstr>
      <vt:lpstr>Diapositiva 23</vt:lpstr>
      <vt:lpstr>Diapositiva 24</vt:lpstr>
      <vt:lpstr>Diapositiva 25</vt:lpstr>
      <vt:lpstr>Diapositiva 26</vt:lpstr>
      <vt:lpstr>Diapositiva 27</vt:lpstr>
      <vt:lpstr>Palacio Medici Riccardi </vt:lpstr>
      <vt:lpstr>Diapositiva 29</vt:lpstr>
      <vt:lpstr>Diapositiva 30</vt:lpstr>
      <vt:lpstr>Diapositiva 31</vt:lpstr>
      <vt:lpstr>Diapositiva 32</vt:lpstr>
      <vt:lpstr>Diapositiva 33</vt:lpstr>
      <vt:lpstr>Diapositiva 34</vt:lpstr>
      <vt:lpstr>Diapositiva 35</vt:lpstr>
      <vt:lpstr>La Galería Uffizi</vt:lpstr>
      <vt:lpstr>Diapositiva 37</vt:lpstr>
      <vt:lpstr>Diapositiva 38</vt:lpstr>
      <vt:lpstr>Diapositiva 39</vt:lpstr>
      <vt:lpstr>Diapositiva 40</vt:lpstr>
      <vt:lpstr>Diapositiva 41</vt:lpstr>
      <vt:lpstr>Diapositiva 42</vt:lpstr>
      <vt:lpstr>Diapositiva 43</vt:lpstr>
      <vt:lpstr>Diapositiva 44</vt:lpstr>
      <vt:lpstr>Palazzo Vecchio </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2013-11-14T14:27:43Z</dcterms:created>
  <dcterms:modified xsi:type="dcterms:W3CDTF">2013-11-14T14:29:58Z</dcterms:modified>
</cp:coreProperties>
</file>