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5" r:id="rId3"/>
    <p:sldId id="318" r:id="rId4"/>
    <p:sldId id="317" r:id="rId5"/>
    <p:sldId id="260" r:id="rId6"/>
    <p:sldId id="319" r:id="rId7"/>
    <p:sldId id="320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28" r:id="rId16"/>
    <p:sldId id="329" r:id="rId17"/>
    <p:sldId id="330" r:id="rId18"/>
    <p:sldId id="331" r:id="rId19"/>
    <p:sldId id="332" r:id="rId20"/>
    <p:sldId id="333" r:id="rId21"/>
    <p:sldId id="334" r:id="rId22"/>
    <p:sldId id="335" r:id="rId23"/>
    <p:sldId id="336" r:id="rId24"/>
    <p:sldId id="295" r:id="rId25"/>
    <p:sldId id="337" r:id="rId26"/>
    <p:sldId id="277" r:id="rId27"/>
    <p:sldId id="338" r:id="rId2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DBB363"/>
    <a:srgbClr val="032643"/>
    <a:srgbClr val="002D7E"/>
    <a:srgbClr val="00091A"/>
    <a:srgbClr val="002060"/>
    <a:srgbClr val="00133A"/>
    <a:srgbClr val="003399"/>
    <a:srgbClr val="000066"/>
    <a:srgbClr val="053F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90" y="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71C6DA-3DB7-4D1B-AA87-06968D1BA06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2FF4CA-644B-4579-A4A4-9D58FD28EB1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5721A6-98F4-4139-A959-28064642AF1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BFD7C7-578C-421B-8AA0-7F1EAD70EB9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AE8BD5-8E25-41AF-9587-29C0137423A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875DD5-D445-4401-9988-15C50DB20AE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FC7916-1A7D-44E1-957F-C53FC3F19C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502958-0AF4-46DA-9015-8F894ECDAD9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1BAA3B-E93C-4B94-A77C-9AD6F707740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B54E6C-BE54-4163-AA06-27E0467482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7E5BE6-777C-477C-8BF7-6F3ABB11A93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1771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Click to edit Master text styles</a:t>
            </a:r>
          </a:p>
          <a:p>
            <a:pPr lvl="1"/>
            <a:r>
              <a:rPr lang="es-ES" smtClean="0"/>
              <a:t>Second level</a:t>
            </a:r>
          </a:p>
          <a:p>
            <a:pPr lvl="2"/>
            <a:r>
              <a:rPr lang="es-ES" smtClean="0"/>
              <a:t>Third level</a:t>
            </a:r>
          </a:p>
          <a:p>
            <a:pPr lvl="3"/>
            <a:r>
              <a:rPr lang="es-ES" smtClean="0"/>
              <a:t>Fourth level</a:t>
            </a:r>
          </a:p>
          <a:p>
            <a:pPr lvl="4"/>
            <a:r>
              <a:rPr lang="es-E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5F096FE-6ECF-42F5-B2D4-01100FA188B1}" type="slidenum">
              <a:rPr lang="es-ES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260419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_M_55555555sica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pic>
        <p:nvPicPr>
          <p:cNvPr id="7" name="6 Imagen" descr="1197296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642974" y="-285776"/>
            <a:ext cx="10429948" cy="739276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1500166" y="214290"/>
            <a:ext cx="6072230" cy="132343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000" b="1" dirty="0" smtClean="0">
                <a:ln w="11430"/>
                <a:gradFill flip="none" rotWithShape="1">
                  <a:gsLst>
                    <a:gs pos="0">
                      <a:srgbClr val="55431F"/>
                    </a:gs>
                    <a:gs pos="50000">
                      <a:srgbClr val="917233"/>
                    </a:gs>
                    <a:gs pos="100000">
                      <a:srgbClr val="ECCC8C"/>
                    </a:gs>
                  </a:gsLst>
                  <a:lin ang="16200000" scaled="1"/>
                  <a:tileRect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nap ITC" pitchFamily="82" charset="0"/>
              </a:rPr>
              <a:t>El Castillo de Praga</a:t>
            </a:r>
            <a:br>
              <a:rPr lang="es-ES" sz="4000" b="1" dirty="0" smtClean="0">
                <a:ln w="11430"/>
                <a:gradFill flip="none" rotWithShape="1">
                  <a:gsLst>
                    <a:gs pos="0">
                      <a:srgbClr val="55431F"/>
                    </a:gs>
                    <a:gs pos="50000">
                      <a:srgbClr val="917233"/>
                    </a:gs>
                    <a:gs pos="100000">
                      <a:srgbClr val="ECCC8C"/>
                    </a:gs>
                  </a:gsLst>
                  <a:lin ang="16200000" scaled="1"/>
                  <a:tileRect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Snap ITC" pitchFamily="82" charset="0"/>
              </a:rPr>
            </a:br>
            <a:endParaRPr lang="es-UY" sz="4000" b="1" dirty="0">
              <a:ln w="11430"/>
              <a:gradFill flip="none" rotWithShape="1">
                <a:gsLst>
                  <a:gs pos="0">
                    <a:srgbClr val="55431F"/>
                  </a:gs>
                  <a:gs pos="50000">
                    <a:srgbClr val="917233"/>
                  </a:gs>
                  <a:gs pos="100000">
                    <a:srgbClr val="ECCC8C"/>
                  </a:gs>
                </a:gsLst>
                <a:lin ang="16200000" scaled="1"/>
                <a:tileRect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5" name="Mozart_ wav.wav">
            <a:hlinkClick r:id="" action="ppaction://media"/>
          </p:cNvPr>
          <p:cNvPicPr>
            <a:picLocks noRot="1" noChangeAspect="1"/>
          </p:cNvPicPr>
          <p:nvPr>
            <a:wavAudioFile r:embed="rId2" name="Mozart_ wav.wav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14282" y="6000768"/>
            <a:ext cx="33983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UY" sz="1200" b="1" dirty="0" smtClean="0">
                <a:solidFill>
                  <a:srgbClr val="DBB363"/>
                </a:solidFill>
                <a:latin typeface="Maiandra GD" pitchFamily="34" charset="0"/>
              </a:rPr>
              <a:t>Audio :Mozart: </a:t>
            </a:r>
            <a:r>
              <a:rPr lang="es-UY" sz="1200" b="1" dirty="0" err="1" smtClean="0">
                <a:solidFill>
                  <a:srgbClr val="DBB363"/>
                </a:solidFill>
                <a:latin typeface="Maiandra GD" pitchFamily="34" charset="0"/>
              </a:rPr>
              <a:t>Sinfonia</a:t>
            </a:r>
            <a:r>
              <a:rPr lang="es-UY" sz="1200" b="1" dirty="0" smtClean="0">
                <a:solidFill>
                  <a:srgbClr val="DBB363"/>
                </a:solidFill>
                <a:latin typeface="Maiandra GD" pitchFamily="34" charset="0"/>
              </a:rPr>
              <a:t> No. 38, K. 504 "Praga“</a:t>
            </a:r>
          </a:p>
          <a:p>
            <a:r>
              <a:rPr lang="es-UY" sz="1200" b="1" dirty="0" smtClean="0">
                <a:solidFill>
                  <a:srgbClr val="DBB363"/>
                </a:solidFill>
                <a:latin typeface="Maiandra GD" pitchFamily="34" charset="0"/>
              </a:rPr>
              <a:t>Fotografía : Propia e internet</a:t>
            </a:r>
          </a:p>
          <a:p>
            <a:r>
              <a:rPr lang="es-UY" sz="1200" b="1" dirty="0" smtClean="0">
                <a:solidFill>
                  <a:srgbClr val="DBB363"/>
                </a:solidFill>
                <a:latin typeface="Maiandra GD" pitchFamily="34" charset="0"/>
              </a:rPr>
              <a:t>Diseño: </a:t>
            </a:r>
            <a:r>
              <a:rPr lang="es-UY" sz="1200" b="1" dirty="0" err="1" smtClean="0">
                <a:solidFill>
                  <a:srgbClr val="DBB363"/>
                </a:solidFill>
                <a:latin typeface="Maiandra GD" pitchFamily="34" charset="0"/>
              </a:rPr>
              <a:t>Eliza</a:t>
            </a:r>
            <a:r>
              <a:rPr lang="es-UY" sz="1200" b="1" dirty="0" smtClean="0">
                <a:solidFill>
                  <a:srgbClr val="DBB363"/>
                </a:solidFill>
                <a:latin typeface="Maiandra GD" pitchFamily="34" charset="0"/>
              </a:rPr>
              <a:t> </a:t>
            </a:r>
            <a:endParaRPr lang="es-UY" sz="1200" b="1" dirty="0">
              <a:solidFill>
                <a:srgbClr val="DBB363"/>
              </a:solidFill>
              <a:latin typeface="Maiandra GD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74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numSld="999" showWhenStopped="0">
                <p:cTn id="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9951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258358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14282" y="0"/>
            <a:ext cx="45719" cy="5500702"/>
          </a:xfrm>
          <a:prstGeom prst="rect">
            <a:avLst/>
          </a:prstGeom>
          <a:solidFill>
            <a:srgbClr val="ECCC8C"/>
          </a:solidFill>
          <a:ln>
            <a:solidFill>
              <a:srgbClr val="9172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" name="3 Rectángulo"/>
          <p:cNvSpPr/>
          <p:nvPr/>
        </p:nvSpPr>
        <p:spPr>
          <a:xfrm>
            <a:off x="0" y="142852"/>
            <a:ext cx="7143768" cy="45719"/>
          </a:xfrm>
          <a:prstGeom prst="rect">
            <a:avLst/>
          </a:prstGeom>
          <a:solidFill>
            <a:srgbClr val="DBB363"/>
          </a:solidFill>
          <a:ln>
            <a:solidFill>
              <a:srgbClr val="6852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6" name="5 Rectángulo"/>
          <p:cNvSpPr/>
          <p:nvPr/>
        </p:nvSpPr>
        <p:spPr>
          <a:xfrm>
            <a:off x="357158" y="0"/>
            <a:ext cx="45719" cy="6572272"/>
          </a:xfrm>
          <a:prstGeom prst="rect">
            <a:avLst/>
          </a:prstGeom>
          <a:solidFill>
            <a:srgbClr val="ECCC8C"/>
          </a:solidFill>
          <a:ln>
            <a:solidFill>
              <a:srgbClr val="9172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7" name="6 Rectángulo"/>
          <p:cNvSpPr/>
          <p:nvPr/>
        </p:nvSpPr>
        <p:spPr>
          <a:xfrm>
            <a:off x="0" y="285728"/>
            <a:ext cx="8286776" cy="45719"/>
          </a:xfrm>
          <a:prstGeom prst="rect">
            <a:avLst/>
          </a:prstGeom>
          <a:solidFill>
            <a:srgbClr val="DBB363"/>
          </a:solidFill>
          <a:ln>
            <a:solidFill>
              <a:srgbClr val="6852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8" name="7 Rectángulo"/>
          <p:cNvSpPr/>
          <p:nvPr/>
        </p:nvSpPr>
        <p:spPr>
          <a:xfrm>
            <a:off x="571472" y="642918"/>
            <a:ext cx="857252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s-ES" sz="2400" b="1" dirty="0" smtClean="0">
                <a:solidFill>
                  <a:srgbClr val="DBB363"/>
                </a:solidFill>
                <a:latin typeface="Maiandra GD" pitchFamily="34" charset="0"/>
              </a:rPr>
              <a:t>A la izquierda del cauce del río que divide en dos la ciudad se halla un gran recinto que simboliza el poder de la ciudad, con visos de solidez y eternidad. Con 570 metros de largo y 130 de anchura media, es considerada ;</a:t>
            </a:r>
          </a:p>
          <a:p>
            <a:pPr>
              <a:lnSpc>
                <a:spcPct val="80000"/>
              </a:lnSpc>
              <a:buFontTx/>
              <a:buNone/>
            </a:pPr>
            <a:endParaRPr lang="es-ES" sz="2400" b="1" dirty="0" smtClean="0">
              <a:solidFill>
                <a:srgbClr val="DBB363"/>
              </a:solidFill>
              <a:latin typeface="Maiandra GD" pitchFamily="34" charset="0"/>
            </a:endParaRPr>
          </a:p>
          <a:p>
            <a:pPr algn="ctr">
              <a:lnSpc>
                <a:spcPct val="80000"/>
              </a:lnSpc>
              <a:buFontTx/>
              <a:buNone/>
            </a:pPr>
            <a:r>
              <a:rPr lang="es-ES" sz="2400" b="1" dirty="0" smtClean="0">
                <a:solidFill>
                  <a:srgbClr val="DBB363"/>
                </a:solidFill>
                <a:latin typeface="Maiandra GD" pitchFamily="34" charset="0"/>
              </a:rPr>
              <a:t>    </a:t>
            </a:r>
            <a:r>
              <a:rPr lang="es-ES" sz="2400" b="1" u="sng" dirty="0" smtClean="0">
                <a:solidFill>
                  <a:srgbClr val="DBB363"/>
                </a:solidFill>
                <a:latin typeface="Maiandra GD" pitchFamily="34" charset="0"/>
              </a:rPr>
              <a:t>la mayor fortaleza medieval del mundo</a:t>
            </a:r>
            <a:r>
              <a:rPr lang="es-ES" sz="2400" u="sng" dirty="0" smtClean="0">
                <a:solidFill>
                  <a:srgbClr val="DBB363"/>
                </a:solidFill>
                <a:latin typeface="Maiandra GD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s-ES" sz="2400" dirty="0" smtClean="0">
                <a:solidFill>
                  <a:srgbClr val="DBB363"/>
                </a:solidFill>
                <a:latin typeface="Maiandra GD" pitchFamily="34" charset="0"/>
              </a:rPr>
              <a:t> 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s-ES" sz="2400" dirty="0" smtClean="0">
                <a:solidFill>
                  <a:srgbClr val="DBB363"/>
                </a:solidFill>
                <a:latin typeface="Maiandra GD" pitchFamily="34" charset="0"/>
              </a:rPr>
              <a:t>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s-ES" sz="2400" b="1" dirty="0" smtClean="0">
                <a:solidFill>
                  <a:srgbClr val="DBB363"/>
                </a:solidFill>
                <a:latin typeface="Maiandra GD" pitchFamily="34" charset="0"/>
              </a:rPr>
              <a:t> Su base es medieval. Aquí surgió en el siglo IX un fortín y una iglesia, en torno al cual fueron ampliándose dependencias: casas sencillas o palaciegas, patios, palacios y edificaciones religiosas. </a:t>
            </a:r>
          </a:p>
          <a:p>
            <a:pPr>
              <a:lnSpc>
                <a:spcPct val="80000"/>
              </a:lnSpc>
            </a:pPr>
            <a:r>
              <a:rPr lang="es-ES" sz="2400" b="1" dirty="0" smtClean="0">
                <a:solidFill>
                  <a:srgbClr val="DBB363"/>
                </a:solidFill>
                <a:latin typeface="Maiandra GD" pitchFamily="34" charset="0"/>
              </a:rPr>
              <a:t>Hoy, en el Castillo de Praga es un </a:t>
            </a:r>
            <a:r>
              <a:rPr lang="es-ES" sz="2400" b="1" dirty="0" err="1" smtClean="0">
                <a:solidFill>
                  <a:srgbClr val="DBB363"/>
                </a:solidFill>
                <a:latin typeface="Maiandra GD" pitchFamily="34" charset="0"/>
              </a:rPr>
              <a:t>un</a:t>
            </a:r>
            <a:r>
              <a:rPr lang="es-ES" sz="2400" b="1" dirty="0" smtClean="0">
                <a:solidFill>
                  <a:srgbClr val="DBB363"/>
                </a:solidFill>
                <a:latin typeface="Maiandra GD" pitchFamily="34" charset="0"/>
              </a:rPr>
              <a:t> recinto defensivo donde se pueden ver dentro  : La catedral, el palacio real, la basílica de San Jorge, el palacio </a:t>
            </a:r>
            <a:r>
              <a:rPr lang="es-ES" sz="2400" b="1" dirty="0" err="1" smtClean="0">
                <a:solidFill>
                  <a:srgbClr val="DBB363"/>
                </a:solidFill>
                <a:latin typeface="Maiandra GD" pitchFamily="34" charset="0"/>
              </a:rPr>
              <a:t>Lobkowizk</a:t>
            </a:r>
            <a:r>
              <a:rPr lang="es-ES" sz="2400" b="1" dirty="0" smtClean="0">
                <a:solidFill>
                  <a:srgbClr val="DBB363"/>
                </a:solidFill>
                <a:latin typeface="Maiandra GD" pitchFamily="34" charset="0"/>
              </a:rPr>
              <a:t>, y algunas otras zona cargadas de atractivo, como el Callejón de Oro, de sencillas casitas artesanales. </a:t>
            </a:r>
          </a:p>
          <a:p>
            <a:pPr>
              <a:lnSpc>
                <a:spcPct val="80000"/>
              </a:lnSpc>
            </a:pPr>
            <a:r>
              <a:rPr lang="es-ES" sz="2400" b="1" dirty="0" smtClean="0">
                <a:solidFill>
                  <a:srgbClr val="DBB363"/>
                </a:solidFill>
                <a:latin typeface="Maiandra GD" pitchFamily="34" charset="0"/>
              </a:rPr>
              <a:t>Desde el </a:t>
            </a:r>
            <a:r>
              <a:rPr lang="es-ES" sz="2400" b="1" dirty="0" err="1" smtClean="0">
                <a:solidFill>
                  <a:srgbClr val="DBB363"/>
                </a:solidFill>
                <a:latin typeface="Maiandra GD" pitchFamily="34" charset="0"/>
              </a:rPr>
              <a:t>medioevo</a:t>
            </a:r>
            <a:r>
              <a:rPr lang="es-ES" sz="2400" b="1" dirty="0" smtClean="0">
                <a:solidFill>
                  <a:srgbClr val="DBB363"/>
                </a:solidFill>
                <a:latin typeface="Maiandra GD" pitchFamily="34" charset="0"/>
              </a:rPr>
              <a:t> hasta la época de los Habsburgo, aquí residieron los mandatarios del estado. Aquí, en palacios </a:t>
            </a:r>
            <a:r>
              <a:rPr lang="es-ES" sz="2400" b="1" dirty="0" err="1" smtClean="0">
                <a:solidFill>
                  <a:srgbClr val="DBB363"/>
                </a:solidFill>
                <a:latin typeface="Maiandra GD" pitchFamily="34" charset="0"/>
              </a:rPr>
              <a:t>tardobarrocos</a:t>
            </a:r>
            <a:r>
              <a:rPr lang="es-ES" sz="2400" b="1" dirty="0" smtClean="0">
                <a:solidFill>
                  <a:srgbClr val="DBB363"/>
                </a:solidFill>
                <a:latin typeface="Maiandra GD" pitchFamily="34" charset="0"/>
              </a:rPr>
              <a:t>, sigue estando el despacho presidencial checo. </a:t>
            </a:r>
            <a:endParaRPr lang="es-UY" sz="2400" dirty="0">
              <a:solidFill>
                <a:srgbClr val="DBB363"/>
              </a:solidFill>
              <a:latin typeface="Maiandra GD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ra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0"/>
            <a:ext cx="8248650" cy="5172075"/>
          </a:xfrm>
          <a:prstGeom prst="rect">
            <a:avLst/>
          </a:prstGeom>
          <a:noFill/>
        </p:spPr>
      </p:pic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179388" y="5157788"/>
            <a:ext cx="8729662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b="1" dirty="0">
                <a:solidFill>
                  <a:srgbClr val="032643"/>
                </a:solidFill>
                <a:latin typeface="Maiandra GD" pitchFamily="34" charset="0"/>
              </a:rPr>
              <a:t>2 Catedral de San Vito, 3 Jardines Sur, 4 Jardines reales, 5 La estancia de verano de la reina Anna, 6 </a:t>
            </a:r>
            <a:r>
              <a:rPr lang="es-ES" b="1" dirty="0" err="1">
                <a:solidFill>
                  <a:srgbClr val="032643"/>
                </a:solidFill>
                <a:latin typeface="Maiandra GD" pitchFamily="34" charset="0"/>
              </a:rPr>
              <a:t>Mícovna</a:t>
            </a:r>
            <a:r>
              <a:rPr lang="es-ES" b="1" dirty="0">
                <a:solidFill>
                  <a:srgbClr val="032643"/>
                </a:solidFill>
                <a:latin typeface="Maiandra GD" pitchFamily="34" charset="0"/>
              </a:rPr>
              <a:t>, 7 </a:t>
            </a:r>
            <a:r>
              <a:rPr lang="es-ES" b="1" dirty="0" err="1">
                <a:solidFill>
                  <a:srgbClr val="032643"/>
                </a:solidFill>
                <a:latin typeface="Maiandra GD" pitchFamily="34" charset="0"/>
              </a:rPr>
              <a:t>Jízdárna</a:t>
            </a:r>
            <a:r>
              <a:rPr lang="es-ES" b="1" dirty="0">
                <a:solidFill>
                  <a:srgbClr val="032643"/>
                </a:solidFill>
                <a:latin typeface="Maiandra GD" pitchFamily="34" charset="0"/>
              </a:rPr>
              <a:t>, 8 Torre </a:t>
            </a:r>
            <a:r>
              <a:rPr lang="es-ES" b="1" dirty="0" err="1">
                <a:solidFill>
                  <a:srgbClr val="032643"/>
                </a:solidFill>
                <a:latin typeface="Maiandra GD" pitchFamily="34" charset="0"/>
              </a:rPr>
              <a:t>Mihulka</a:t>
            </a:r>
            <a:r>
              <a:rPr lang="es-ES" b="1" dirty="0">
                <a:solidFill>
                  <a:srgbClr val="032643"/>
                </a:solidFill>
                <a:latin typeface="Maiandra GD" pitchFamily="34" charset="0"/>
              </a:rPr>
              <a:t>, 9 Palacio Real , 10 Basílica de San Jorge , 11 </a:t>
            </a:r>
            <a:r>
              <a:rPr lang="es-ES" b="1" dirty="0" smtClean="0">
                <a:solidFill>
                  <a:srgbClr val="032643"/>
                </a:solidFill>
                <a:latin typeface="Maiandra GD" pitchFamily="34" charset="0"/>
              </a:rPr>
              <a:t>Callejón del Oro, </a:t>
            </a:r>
            <a:r>
              <a:rPr lang="es-ES" b="1" dirty="0">
                <a:solidFill>
                  <a:srgbClr val="032643"/>
                </a:solidFill>
                <a:latin typeface="Maiandra GD" pitchFamily="34" charset="0"/>
              </a:rPr>
              <a:t>12 </a:t>
            </a:r>
            <a:r>
              <a:rPr lang="es-ES" b="1" dirty="0" err="1">
                <a:solidFill>
                  <a:srgbClr val="032643"/>
                </a:solidFill>
                <a:latin typeface="Maiandra GD" pitchFamily="34" charset="0"/>
              </a:rPr>
              <a:t>Purkrabství</a:t>
            </a:r>
            <a:r>
              <a:rPr lang="es-ES" b="1" dirty="0">
                <a:solidFill>
                  <a:srgbClr val="032643"/>
                </a:solidFill>
                <a:latin typeface="Maiandra GD" pitchFamily="34" charset="0"/>
              </a:rPr>
              <a:t>, 13 Palacio </a:t>
            </a:r>
            <a:r>
              <a:rPr lang="es-ES" b="1" dirty="0" err="1">
                <a:solidFill>
                  <a:srgbClr val="032643"/>
                </a:solidFill>
                <a:latin typeface="Maiandra GD" pitchFamily="34" charset="0"/>
              </a:rPr>
              <a:t>Lobkovitz</a:t>
            </a:r>
            <a:r>
              <a:rPr lang="es-ES" b="1" dirty="0">
                <a:solidFill>
                  <a:srgbClr val="032643"/>
                </a:solidFill>
                <a:latin typeface="Maiandra GD" pitchFamily="34" charset="0"/>
              </a:rPr>
              <a:t>, 14 </a:t>
            </a:r>
            <a:r>
              <a:rPr lang="es-ES" b="1" dirty="0" err="1">
                <a:solidFill>
                  <a:srgbClr val="032643"/>
                </a:solidFill>
                <a:latin typeface="Maiandra GD" pitchFamily="34" charset="0"/>
              </a:rPr>
              <a:t>konírna</a:t>
            </a:r>
            <a:r>
              <a:rPr lang="es-ES" b="1" dirty="0">
                <a:solidFill>
                  <a:srgbClr val="032643"/>
                </a:solidFill>
                <a:latin typeface="Maiandra GD" pitchFamily="34" charset="0"/>
              </a:rPr>
              <a:t> a </a:t>
            </a:r>
            <a:r>
              <a:rPr lang="es-ES" b="1" dirty="0" err="1">
                <a:solidFill>
                  <a:srgbClr val="032643"/>
                </a:solidFill>
                <a:latin typeface="Maiandra GD" pitchFamily="34" charset="0"/>
              </a:rPr>
              <a:t>Obrazárna</a:t>
            </a:r>
            <a:r>
              <a:rPr lang="es-ES" b="1" dirty="0">
                <a:solidFill>
                  <a:srgbClr val="032643"/>
                </a:solidFill>
                <a:latin typeface="Maiandra GD" pitchFamily="34" charset="0"/>
              </a:rPr>
              <a:t> </a:t>
            </a:r>
            <a:r>
              <a:rPr lang="es-ES" b="1" dirty="0" err="1">
                <a:solidFill>
                  <a:srgbClr val="032643"/>
                </a:solidFill>
                <a:latin typeface="Maiandra GD" pitchFamily="34" charset="0"/>
              </a:rPr>
              <a:t>Pražského</a:t>
            </a:r>
            <a:r>
              <a:rPr lang="es-ES" b="1" dirty="0">
                <a:solidFill>
                  <a:srgbClr val="032643"/>
                </a:solidFill>
                <a:latin typeface="Maiandra GD" pitchFamily="34" charset="0"/>
              </a:rPr>
              <a:t> </a:t>
            </a:r>
            <a:r>
              <a:rPr lang="es-ES" b="1" dirty="0" err="1">
                <a:solidFill>
                  <a:srgbClr val="032643"/>
                </a:solidFill>
                <a:latin typeface="Maiandra GD" pitchFamily="34" charset="0"/>
              </a:rPr>
              <a:t>hradu</a:t>
            </a:r>
            <a:endParaRPr lang="es-ES" b="1" dirty="0">
              <a:solidFill>
                <a:srgbClr val="032643"/>
              </a:solidFill>
              <a:latin typeface="Maiandra GD" pitchFamily="34" charset="0"/>
            </a:endParaRPr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5741" y="0"/>
            <a:ext cx="9295482" cy="6858000"/>
          </a:xfrm>
          <a:prstGeom prst="rect">
            <a:avLst/>
          </a:prstGeom>
        </p:spPr>
      </p:pic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2908" y="5080"/>
            <a:ext cx="9286908" cy="6852920"/>
          </a:xfrm>
          <a:prstGeom prst="rect">
            <a:avLst/>
          </a:prstGeo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3348038" y="333375"/>
            <a:ext cx="23034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 dirty="0">
                <a:solidFill>
                  <a:srgbClr val="032643"/>
                </a:solidFill>
                <a:latin typeface="Maiandra GD" pitchFamily="34" charset="0"/>
              </a:rPr>
              <a:t>La entrada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0" y="188913"/>
            <a:ext cx="3816350" cy="779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032643"/>
                </a:solidFill>
                <a:latin typeface="Maiandra GD" pitchFamily="34" charset="0"/>
              </a:rPr>
              <a:t>La entrada mirando hacia el</a:t>
            </a:r>
          </a:p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032643"/>
                </a:solidFill>
                <a:latin typeface="Maiandra GD" pitchFamily="34" charset="0"/>
              </a:rPr>
              <a:t>Palacio Arzobispal</a:t>
            </a:r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8211" y="0"/>
            <a:ext cx="5145789" cy="6858000"/>
          </a:xfrm>
          <a:prstGeom prst="rect">
            <a:avLst/>
          </a:prstGeom>
        </p:spPr>
      </p:pic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714876" cy="6858000"/>
          </a:xfrm>
          <a:prstGeom prst="rect">
            <a:avLst/>
          </a:prstGeom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3143240" y="357166"/>
            <a:ext cx="29289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>
                <a:solidFill>
                  <a:srgbClr val="032643"/>
                </a:solidFill>
                <a:latin typeface="Maiandra GD" pitchFamily="34" charset="0"/>
              </a:rPr>
              <a:t>Esculturas de la entrada</a:t>
            </a:r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50825" y="188913"/>
            <a:ext cx="3313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>
                <a:solidFill>
                  <a:srgbClr val="032643"/>
                </a:solidFill>
                <a:latin typeface="Maiandra GD" pitchFamily="34" charset="0"/>
              </a:rPr>
              <a:t>Puerta hacia la fortaleza</a:t>
            </a:r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286512" y="785794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0000"/>
                </a:solidFill>
                <a:latin typeface="Maiandra GD" pitchFamily="34" charset="0"/>
              </a:rPr>
              <a:t>Primer patio</a:t>
            </a:r>
            <a:endParaRPr lang="es-UY" b="1" dirty="0">
              <a:solidFill>
                <a:srgbClr val="000000"/>
              </a:solidFill>
              <a:latin typeface="Maiandra GD" pitchFamily="34" charset="0"/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26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4282" y="0"/>
            <a:ext cx="45719" cy="5500702"/>
          </a:xfrm>
          <a:prstGeom prst="rect">
            <a:avLst/>
          </a:prstGeom>
          <a:solidFill>
            <a:srgbClr val="ECCC8C"/>
          </a:solidFill>
          <a:ln>
            <a:solidFill>
              <a:srgbClr val="9172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" name="2 Rectángulo"/>
          <p:cNvSpPr/>
          <p:nvPr/>
        </p:nvSpPr>
        <p:spPr>
          <a:xfrm>
            <a:off x="0" y="142852"/>
            <a:ext cx="7143768" cy="45719"/>
          </a:xfrm>
          <a:prstGeom prst="rect">
            <a:avLst/>
          </a:prstGeom>
          <a:solidFill>
            <a:srgbClr val="DBB363"/>
          </a:solidFill>
          <a:ln>
            <a:solidFill>
              <a:srgbClr val="6852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" name="3 Rectángulo"/>
          <p:cNvSpPr/>
          <p:nvPr/>
        </p:nvSpPr>
        <p:spPr>
          <a:xfrm>
            <a:off x="357158" y="0"/>
            <a:ext cx="45719" cy="6572272"/>
          </a:xfrm>
          <a:prstGeom prst="rect">
            <a:avLst/>
          </a:prstGeom>
          <a:solidFill>
            <a:srgbClr val="ECCC8C"/>
          </a:solidFill>
          <a:ln>
            <a:solidFill>
              <a:srgbClr val="9172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" name="4 Rectángulo"/>
          <p:cNvSpPr/>
          <p:nvPr/>
        </p:nvSpPr>
        <p:spPr>
          <a:xfrm>
            <a:off x="0" y="285728"/>
            <a:ext cx="8286776" cy="45719"/>
          </a:xfrm>
          <a:prstGeom prst="rect">
            <a:avLst/>
          </a:prstGeom>
          <a:solidFill>
            <a:srgbClr val="DBB363"/>
          </a:solidFill>
          <a:ln>
            <a:solidFill>
              <a:srgbClr val="6852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6" name="5 Rectángulo"/>
          <p:cNvSpPr/>
          <p:nvPr/>
        </p:nvSpPr>
        <p:spPr>
          <a:xfrm>
            <a:off x="642910" y="1785926"/>
            <a:ext cx="8215370" cy="4358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s-ES" sz="2800" b="1" dirty="0" smtClean="0">
                <a:solidFill>
                  <a:srgbClr val="DBB363"/>
                </a:solidFill>
                <a:latin typeface="Maiandra GD" pitchFamily="34" charset="0"/>
              </a:rPr>
              <a:t>Forma parte del conjunto artístico monumental del Castillo de Praga y es la mayor muestra del Arte gótico de la ciudad. Se encuentra en el segundo patio del complejo. Desde 1989 está dedicada a San Vito, San Venceslao y San Adalberto.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s-ES" sz="2800" b="1" dirty="0" smtClean="0">
                <a:solidFill>
                  <a:srgbClr val="DBB363"/>
                </a:solidFill>
                <a:latin typeface="Maiandra GD" pitchFamily="34" charset="0"/>
              </a:rPr>
              <a:t>Ha sido el escenario de la coronación de todos los reyes de Bohemia y en ella se encuentran también enterrados todos los santos obispos y arzobispos y un buen número de reyes. La catedral, aunque católica, es de propiedad estatal desde el inicio de su construcción en el siglo XIV. </a:t>
            </a:r>
            <a:endParaRPr lang="es-ES" sz="2800" b="1" dirty="0">
              <a:solidFill>
                <a:srgbClr val="DBB363"/>
              </a:solidFill>
              <a:latin typeface="Maiandra GD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85918" y="642918"/>
            <a:ext cx="597599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DBB363"/>
                </a:solidFill>
                <a:latin typeface="Maiandra GD" pitchFamily="34" charset="0"/>
              </a:rPr>
              <a:t>La</a:t>
            </a:r>
            <a:r>
              <a:rPr lang="es-ES" sz="4400" dirty="0" smtClean="0">
                <a:solidFill>
                  <a:srgbClr val="DBB363"/>
                </a:solidFill>
                <a:latin typeface="Maiandra GD" pitchFamily="34" charset="0"/>
              </a:rPr>
              <a:t> </a:t>
            </a:r>
            <a:r>
              <a:rPr lang="es-ES" sz="4400" b="1" dirty="0" smtClean="0">
                <a:solidFill>
                  <a:srgbClr val="DBB363"/>
                </a:solidFill>
                <a:latin typeface="Maiandra GD" pitchFamily="34" charset="0"/>
              </a:rPr>
              <a:t>catedral de San Vito</a:t>
            </a:r>
            <a:r>
              <a:rPr lang="es-ES" sz="4400" dirty="0" smtClean="0">
                <a:solidFill>
                  <a:srgbClr val="DBB363"/>
                </a:solidFill>
                <a:latin typeface="Maiandra GD" pitchFamily="34" charset="0"/>
              </a:rPr>
              <a:t> </a:t>
            </a:r>
            <a:endParaRPr lang="es-UY" sz="4400" dirty="0">
              <a:solidFill>
                <a:srgbClr val="DBB363"/>
              </a:solidFill>
              <a:latin typeface="Maiandra GD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39603" y="1"/>
            <a:ext cx="9283603" cy="6858000"/>
          </a:xfrm>
          <a:prstGeom prst="rect">
            <a:avLst/>
          </a:prstGeom>
        </p:spPr>
      </p:pic>
      <p:pic>
        <p:nvPicPr>
          <p:cNvPr id="5" name="4 Imagen" descr="Imagen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5 Imagen" descr="Imagen1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3163" y="1"/>
            <a:ext cx="9510323" cy="6858000"/>
          </a:xfrm>
          <a:prstGeom prst="rect">
            <a:avLst/>
          </a:prstGeom>
        </p:spPr>
      </p:pic>
      <p:pic>
        <p:nvPicPr>
          <p:cNvPr id="3" name="2 Imagen" descr="Imagen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3" name="2 Imagen" descr="Imagen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2535"/>
            <a:ext cx="9144000" cy="6863069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286116" y="785794"/>
            <a:ext cx="2857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0000"/>
                </a:solidFill>
                <a:latin typeface="Maiandra GD" pitchFamily="34" charset="0"/>
              </a:rPr>
              <a:t>Gárgolas</a:t>
            </a:r>
            <a:endParaRPr lang="es-UY" sz="2800" b="1" dirty="0">
              <a:solidFill>
                <a:srgbClr val="000000"/>
              </a:solidFill>
              <a:latin typeface="Maiandra GD" pitchFamily="34" charset="0"/>
            </a:endParaRPr>
          </a:p>
        </p:txBody>
      </p:sp>
      <p:pic>
        <p:nvPicPr>
          <p:cNvPr id="5" name="4 Imagen" descr="Imagen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2535"/>
            <a:ext cx="9144000" cy="6863069"/>
          </a:xfrm>
          <a:prstGeom prst="rect">
            <a:avLst/>
          </a:prstGeom>
        </p:spPr>
      </p:pic>
      <p:pic>
        <p:nvPicPr>
          <p:cNvPr id="6" name="5 Imagen" descr="Imagen1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76" y="-2535"/>
            <a:ext cx="9140624" cy="6860535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2 Imagen" descr="Imagen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5795963" y="260350"/>
            <a:ext cx="230152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000000"/>
                </a:solidFill>
                <a:latin typeface="Maiandra GD" pitchFamily="34" charset="0"/>
              </a:rPr>
              <a:t>E</a:t>
            </a:r>
            <a:r>
              <a:rPr lang="es-ES" b="1" dirty="0" smtClean="0">
                <a:solidFill>
                  <a:srgbClr val="000000"/>
                </a:solidFill>
                <a:latin typeface="Maiandra GD" pitchFamily="34" charset="0"/>
              </a:rPr>
              <a:t>l </a:t>
            </a:r>
            <a:r>
              <a:rPr lang="es-ES" b="1" dirty="0">
                <a:solidFill>
                  <a:srgbClr val="000000"/>
                </a:solidFill>
                <a:latin typeface="Maiandra GD" pitchFamily="34" charset="0"/>
              </a:rPr>
              <a:t>palacio </a:t>
            </a:r>
            <a:r>
              <a:rPr lang="es-ES" b="1" dirty="0" err="1">
                <a:solidFill>
                  <a:srgbClr val="000000"/>
                </a:solidFill>
                <a:latin typeface="Maiandra GD" pitchFamily="34" charset="0"/>
              </a:rPr>
              <a:t>Lobkowizk</a:t>
            </a:r>
            <a:endParaRPr lang="es-ES" b="1" dirty="0">
              <a:solidFill>
                <a:srgbClr val="000000"/>
              </a:solidFill>
              <a:latin typeface="Maiandra GD" pitchFamily="34" charset="0"/>
            </a:endParaRPr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5" name="4 Imagen" descr="Imagen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26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4282" y="0"/>
            <a:ext cx="45719" cy="5500702"/>
          </a:xfrm>
          <a:prstGeom prst="rect">
            <a:avLst/>
          </a:prstGeom>
          <a:solidFill>
            <a:srgbClr val="ECCC8C"/>
          </a:solidFill>
          <a:ln>
            <a:solidFill>
              <a:srgbClr val="9172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" name="2 Rectángulo"/>
          <p:cNvSpPr/>
          <p:nvPr/>
        </p:nvSpPr>
        <p:spPr>
          <a:xfrm>
            <a:off x="0" y="142852"/>
            <a:ext cx="7143768" cy="45719"/>
          </a:xfrm>
          <a:prstGeom prst="rect">
            <a:avLst/>
          </a:prstGeom>
          <a:solidFill>
            <a:srgbClr val="DBB363"/>
          </a:solidFill>
          <a:ln>
            <a:solidFill>
              <a:srgbClr val="6852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" name="3 Rectángulo"/>
          <p:cNvSpPr/>
          <p:nvPr/>
        </p:nvSpPr>
        <p:spPr>
          <a:xfrm>
            <a:off x="357158" y="0"/>
            <a:ext cx="45719" cy="6572272"/>
          </a:xfrm>
          <a:prstGeom prst="rect">
            <a:avLst/>
          </a:prstGeom>
          <a:solidFill>
            <a:srgbClr val="ECCC8C"/>
          </a:solidFill>
          <a:ln>
            <a:solidFill>
              <a:srgbClr val="9172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" name="4 Rectángulo"/>
          <p:cNvSpPr/>
          <p:nvPr/>
        </p:nvSpPr>
        <p:spPr>
          <a:xfrm>
            <a:off x="0" y="285728"/>
            <a:ext cx="8286776" cy="45719"/>
          </a:xfrm>
          <a:prstGeom prst="rect">
            <a:avLst/>
          </a:prstGeom>
          <a:solidFill>
            <a:srgbClr val="DBB363"/>
          </a:solidFill>
          <a:ln>
            <a:solidFill>
              <a:srgbClr val="6852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6" name="5 Rectángulo"/>
          <p:cNvSpPr/>
          <p:nvPr/>
        </p:nvSpPr>
        <p:spPr>
          <a:xfrm>
            <a:off x="571472" y="1142984"/>
            <a:ext cx="8286808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es-ES" sz="3200" b="1" u="sng" dirty="0" smtClean="0">
                <a:solidFill>
                  <a:srgbClr val="DBB363"/>
                </a:solidFill>
                <a:latin typeface="Maiandra GD" pitchFamily="34" charset="0"/>
              </a:rPr>
              <a:t>La Basílica de San Jorge</a:t>
            </a:r>
            <a:r>
              <a:rPr lang="es-ES" sz="3200" b="1" dirty="0" smtClean="0">
                <a:solidFill>
                  <a:srgbClr val="DBB363"/>
                </a:solidFill>
                <a:latin typeface="Maiandra GD" pitchFamily="34" charset="0"/>
              </a:rPr>
              <a:t> y el adjunto </a:t>
            </a:r>
            <a:r>
              <a:rPr lang="es-ES" sz="3200" b="1" u="sng" dirty="0" smtClean="0">
                <a:solidFill>
                  <a:srgbClr val="DBB363"/>
                </a:solidFill>
                <a:latin typeface="Maiandra GD" pitchFamily="34" charset="0"/>
              </a:rPr>
              <a:t>Monasterio de San Jorge</a:t>
            </a:r>
            <a:r>
              <a:rPr lang="es-ES" sz="3200" b="1" dirty="0" smtClean="0">
                <a:solidFill>
                  <a:srgbClr val="DBB363"/>
                </a:solidFill>
                <a:latin typeface="Maiandra GD" pitchFamily="34" charset="0"/>
              </a:rPr>
              <a:t> es el edificio religioso más antiguo del Castillo de Praga, 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es-ES" sz="3200" b="1" dirty="0" smtClean="0">
                <a:solidFill>
                  <a:srgbClr val="DBB363"/>
                </a:solidFill>
                <a:latin typeface="Maiandra GD" pitchFamily="34" charset="0"/>
              </a:rPr>
              <a:t>    y el monasterio más antiguo de toda la República Checa.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es-ES" sz="3200" b="1" dirty="0" smtClean="0">
                <a:solidFill>
                  <a:srgbClr val="DBB363"/>
                </a:solidFill>
                <a:latin typeface="Maiandra GD" pitchFamily="34" charset="0"/>
              </a:rPr>
              <a:t>    La Basílica de San Jorge fue construida en el año 920, pero tras la posterior construcción del monasterio de las monjas benedictinas en el año 973, la basílica fue ampliada y remodelada. Un devastador fuego en el año 1142 obligó a una nueva y total reconstrucción.</a:t>
            </a:r>
            <a:endParaRPr lang="es-ES" sz="3200" b="1" dirty="0">
              <a:solidFill>
                <a:srgbClr val="DBB363"/>
              </a:solidFill>
              <a:latin typeface="Maiandra GD" pitchFamily="34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76" y="-2535"/>
            <a:ext cx="9140624" cy="686053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285852" y="357166"/>
            <a:ext cx="2595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u="sng" dirty="0" smtClean="0">
                <a:solidFill>
                  <a:srgbClr val="000000"/>
                </a:solidFill>
                <a:latin typeface="Maiandra GD" pitchFamily="34" charset="0"/>
              </a:rPr>
              <a:t>La Basílica de San Jorge</a:t>
            </a:r>
            <a:r>
              <a:rPr lang="es-ES" b="1" dirty="0" smtClean="0">
                <a:solidFill>
                  <a:srgbClr val="000000"/>
                </a:solidFill>
                <a:latin typeface="Maiandra GD" pitchFamily="34" charset="0"/>
              </a:rPr>
              <a:t> </a:t>
            </a:r>
            <a:endParaRPr lang="es-UY" dirty="0">
              <a:solidFill>
                <a:srgbClr val="000000"/>
              </a:solidFill>
            </a:endParaRPr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Imagen2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6783" y="0"/>
            <a:ext cx="9157565" cy="6857999"/>
          </a:xfrm>
          <a:prstGeom prst="rect">
            <a:avLst/>
          </a:prstGeom>
        </p:spPr>
      </p:pic>
      <p:pic>
        <p:nvPicPr>
          <p:cNvPr id="6" name="5 Imagen" descr="Imagen2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Imagen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5 Imagen" descr="Imagen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7" name="6 Imagen" descr="Imagen3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8" name="7 Imagen" descr="Imagen3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" y="-35560"/>
            <a:ext cx="9144000" cy="6893560"/>
          </a:xfrm>
          <a:prstGeom prst="rect">
            <a:avLst/>
          </a:prstGeom>
        </p:spPr>
      </p:pic>
      <p:pic>
        <p:nvPicPr>
          <p:cNvPr id="9" name="8 Imagen" descr="Imagen3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-35560"/>
            <a:ext cx="9144000" cy="689356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6215074" y="285728"/>
            <a:ext cx="27382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u="sng" dirty="0" smtClean="0">
                <a:solidFill>
                  <a:srgbClr val="000000"/>
                </a:solidFill>
                <a:latin typeface="Maiandra GD" pitchFamily="34" charset="0"/>
              </a:rPr>
              <a:t>Monasterio de San Jorge</a:t>
            </a:r>
            <a:r>
              <a:rPr lang="es-ES" b="1" dirty="0" smtClean="0">
                <a:solidFill>
                  <a:srgbClr val="000000"/>
                </a:solidFill>
                <a:latin typeface="Maiandra GD" pitchFamily="34" charset="0"/>
              </a:rPr>
              <a:t> </a:t>
            </a:r>
            <a:endParaRPr lang="es-UY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3588" y="1"/>
            <a:ext cx="9171174" cy="6858000"/>
          </a:xfrm>
          <a:prstGeom prst="rect">
            <a:avLst/>
          </a:prstGeom>
        </p:spPr>
      </p:pic>
      <p:pic>
        <p:nvPicPr>
          <p:cNvPr id="4" name="3 Imagen" descr="Imagen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79206" y="0"/>
            <a:ext cx="9423206" cy="6858000"/>
          </a:xfrm>
          <a:prstGeom prst="rect">
            <a:avLst/>
          </a:prstGeom>
        </p:spPr>
      </p:pic>
      <p:pic>
        <p:nvPicPr>
          <p:cNvPr id="5" name="4 Imagen" descr="Imagen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04810" y="0"/>
            <a:ext cx="5134380" cy="6858000"/>
          </a:xfrm>
          <a:prstGeom prst="rect">
            <a:avLst/>
          </a:prstGeom>
        </p:spPr>
      </p:pic>
      <p:pic>
        <p:nvPicPr>
          <p:cNvPr id="6" name="5 Imagen" descr="Imagen3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7" name="6 Imagen" descr="Imagen3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8" name="7 Imagen" descr="Imagen3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26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4282" y="0"/>
            <a:ext cx="45719" cy="5500702"/>
          </a:xfrm>
          <a:prstGeom prst="rect">
            <a:avLst/>
          </a:prstGeom>
          <a:solidFill>
            <a:srgbClr val="ECCC8C"/>
          </a:solidFill>
          <a:ln>
            <a:solidFill>
              <a:srgbClr val="9172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3" name="2 Rectángulo"/>
          <p:cNvSpPr/>
          <p:nvPr/>
        </p:nvSpPr>
        <p:spPr>
          <a:xfrm>
            <a:off x="0" y="142852"/>
            <a:ext cx="7143768" cy="45719"/>
          </a:xfrm>
          <a:prstGeom prst="rect">
            <a:avLst/>
          </a:prstGeom>
          <a:solidFill>
            <a:srgbClr val="DBB363"/>
          </a:solidFill>
          <a:ln>
            <a:solidFill>
              <a:srgbClr val="6852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" name="3 Rectángulo"/>
          <p:cNvSpPr/>
          <p:nvPr/>
        </p:nvSpPr>
        <p:spPr>
          <a:xfrm>
            <a:off x="357158" y="0"/>
            <a:ext cx="45719" cy="6572272"/>
          </a:xfrm>
          <a:prstGeom prst="rect">
            <a:avLst/>
          </a:prstGeom>
          <a:solidFill>
            <a:srgbClr val="ECCC8C"/>
          </a:solidFill>
          <a:ln>
            <a:solidFill>
              <a:srgbClr val="9172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5" name="4 Rectángulo"/>
          <p:cNvSpPr/>
          <p:nvPr/>
        </p:nvSpPr>
        <p:spPr>
          <a:xfrm>
            <a:off x="0" y="285728"/>
            <a:ext cx="8286776" cy="45719"/>
          </a:xfrm>
          <a:prstGeom prst="rect">
            <a:avLst/>
          </a:prstGeom>
          <a:solidFill>
            <a:srgbClr val="DBB363"/>
          </a:solidFill>
          <a:ln>
            <a:solidFill>
              <a:srgbClr val="6852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7" name="6 Rectángulo"/>
          <p:cNvSpPr/>
          <p:nvPr/>
        </p:nvSpPr>
        <p:spPr>
          <a:xfrm>
            <a:off x="571472" y="785794"/>
            <a:ext cx="835824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DBB363"/>
                </a:solidFill>
                <a:latin typeface="Maiandra GD" pitchFamily="34" charset="0"/>
              </a:rPr>
              <a:t>El Callejón del Oro es una calle corta, estrecha y preciosa situada en el interior del Castillo.</a:t>
            </a:r>
          </a:p>
          <a:p>
            <a:pPr algn="ctr"/>
            <a:r>
              <a:rPr lang="es-ES" sz="2800" b="1" dirty="0" smtClean="0">
                <a:solidFill>
                  <a:srgbClr val="DBB363"/>
                </a:solidFill>
                <a:latin typeface="Maiandra GD" pitchFamily="34" charset="0"/>
              </a:rPr>
              <a:t>Debe su nombre a los orfebres que la habitaron en el siglo XVII.</a:t>
            </a:r>
          </a:p>
          <a:p>
            <a:pPr algn="ctr"/>
            <a:r>
              <a:rPr lang="es-ES" sz="2800" b="1" dirty="0" smtClean="0">
                <a:solidFill>
                  <a:srgbClr val="DBB363"/>
                </a:solidFill>
                <a:latin typeface="Maiandra GD" pitchFamily="34" charset="0"/>
              </a:rPr>
              <a:t>El lado izquierdo está ocupado por casitas de colores que fueron construidas en los muros del castillo. Estas casas se construyeron a finales del siglo XVI con el propósito inicial de dar cobijo a los 24 guardianes del castillo.</a:t>
            </a:r>
          </a:p>
          <a:p>
            <a:pPr algn="ctr"/>
            <a:r>
              <a:rPr lang="es-ES" sz="2800" b="1" dirty="0" smtClean="0">
                <a:solidFill>
                  <a:srgbClr val="DBB363"/>
                </a:solidFill>
                <a:latin typeface="Maiandra GD" pitchFamily="34" charset="0"/>
              </a:rPr>
              <a:t>Un siglo después de ser construidas, el gremio de los orfebres ocupó las casas y la modificó. </a:t>
            </a:r>
          </a:p>
          <a:p>
            <a:pPr algn="ctr"/>
            <a:r>
              <a:rPr lang="es-ES" sz="2800" b="1" dirty="0" smtClean="0">
                <a:solidFill>
                  <a:srgbClr val="DBB363"/>
                </a:solidFill>
                <a:latin typeface="Maiandra GD" pitchFamily="34" charset="0"/>
              </a:rPr>
              <a:t>Habitaron en ellas varios siglos.</a:t>
            </a:r>
            <a:endParaRPr lang="es-ES" sz="2800" b="1" dirty="0">
              <a:solidFill>
                <a:srgbClr val="DBB363"/>
              </a:solidFill>
              <a:latin typeface="Maiandra GD" pitchFamily="34" charset="0"/>
            </a:endParaRP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2 Imagen" descr="_prag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8772" cy="6858000"/>
          </a:xfrm>
          <a:prstGeom prst="rect">
            <a:avLst/>
          </a:prstGeom>
        </p:spPr>
      </p:pic>
      <p:pic>
        <p:nvPicPr>
          <p:cNvPr id="4" name="3 Imagen" descr="callejonOr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50825" y="188913"/>
            <a:ext cx="3168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>
                <a:solidFill>
                  <a:srgbClr val="000000"/>
                </a:solidFill>
                <a:latin typeface="Maiandra GD" pitchFamily="34" charset="0"/>
              </a:rPr>
              <a:t>Parte de la muralla</a:t>
            </a:r>
          </a:p>
        </p:txBody>
      </p:sp>
      <p:pic>
        <p:nvPicPr>
          <p:cNvPr id="4" name="3 Imagen" descr="Imagen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14477" y="0"/>
            <a:ext cx="11760716" cy="6858000"/>
          </a:xfrm>
          <a:prstGeom prst="rect">
            <a:avLst/>
          </a:prstGeom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928794" y="0"/>
            <a:ext cx="664373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es-ES" sz="2000" b="1" dirty="0">
                <a:solidFill>
                  <a:srgbClr val="000000"/>
                </a:solidFill>
                <a:latin typeface="Maiandra GD" pitchFamily="34" charset="0"/>
              </a:rPr>
              <a:t>El </a:t>
            </a:r>
            <a:r>
              <a:rPr lang="es-ES" sz="2000" b="1" dirty="0" err="1">
                <a:solidFill>
                  <a:srgbClr val="000000"/>
                </a:solidFill>
                <a:latin typeface="Maiandra GD" pitchFamily="34" charset="0"/>
              </a:rPr>
              <a:t>Beldevere</a:t>
            </a:r>
            <a:r>
              <a:rPr lang="es-ES" sz="2000" b="1" dirty="0">
                <a:solidFill>
                  <a:srgbClr val="000000"/>
                </a:solidFill>
                <a:latin typeface="Maiandra GD" pitchFamily="34" charset="0"/>
              </a:rPr>
              <a:t> o La estancia de verano de la reina Anna, uno de los mejores edificios renacentistas de Praga.  Fue construido en 1530.</a:t>
            </a:r>
          </a:p>
        </p:txBody>
      </p:sp>
      <p:pic>
        <p:nvPicPr>
          <p:cNvPr id="5" name="4 Imagen" descr="Imagen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5619" y="0"/>
            <a:ext cx="9809361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535"/>
            <a:ext cx="9144000" cy="6863069"/>
          </a:xfrm>
          <a:prstGeom prst="rect">
            <a:avLst/>
          </a:prstGeom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4643438" y="333375"/>
            <a:ext cx="45005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>
                <a:solidFill>
                  <a:srgbClr val="000000"/>
                </a:solidFill>
                <a:latin typeface="Maiandra GD" pitchFamily="34" charset="0"/>
              </a:rPr>
              <a:t>La salida hacia los jardines y viñedos</a:t>
            </a:r>
          </a:p>
        </p:txBody>
      </p:sp>
      <p:pic>
        <p:nvPicPr>
          <p:cNvPr id="4" name="3 Imagen" descr="Imagen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5" name="4 Imagen" descr="Imagen4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6" name="5 Imagen" descr="Imagen4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5867400" y="250825"/>
            <a:ext cx="3097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 dirty="0">
                <a:solidFill>
                  <a:srgbClr val="000000"/>
                </a:solidFill>
                <a:latin typeface="Maiandra GD" pitchFamily="34" charset="0"/>
              </a:rPr>
              <a:t>Los jardines del castillo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2 Imagen" descr="177843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291651" cy="6858000"/>
          </a:xfrm>
          <a:prstGeom prst="rect">
            <a:avLst/>
          </a:prstGeom>
        </p:spPr>
      </p:pic>
      <p:pic>
        <p:nvPicPr>
          <p:cNvPr id="4" name="3 Imagen" descr="Imagen5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6783" y="0"/>
            <a:ext cx="9157565" cy="6857999"/>
          </a:xfrm>
          <a:prstGeom prst="rect">
            <a:avLst/>
          </a:prstGeom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6011863" y="476250"/>
            <a:ext cx="28813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/>
              <a:t>Gárgolas de la Catedral</a:t>
            </a:r>
          </a:p>
        </p:txBody>
      </p:sp>
      <p:pic>
        <p:nvPicPr>
          <p:cNvPr id="3" name="2 Imagen" descr="Imagen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5 Imagen" descr="Imagen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230604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285852" y="500042"/>
            <a:ext cx="49164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b="1" dirty="0">
                <a:solidFill>
                  <a:srgbClr val="000000"/>
                </a:solidFill>
                <a:latin typeface="Maiandra GD" pitchFamily="34" charset="0"/>
              </a:rPr>
              <a:t>San Vito desde los jardines Reales</a:t>
            </a:r>
          </a:p>
        </p:txBody>
      </p:sp>
      <p:pic>
        <p:nvPicPr>
          <p:cNvPr id="9" name="8 Imagen" descr="Imagen5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Imagen5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 smtClean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 smtClean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64028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526</Words>
  <Application>Microsoft Office PowerPoint</Application>
  <PresentationFormat>Presentación en pantalla (4:3)</PresentationFormat>
  <Paragraphs>42</Paragraphs>
  <Slides>26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2" baseType="lpstr">
      <vt:lpstr>Arial</vt:lpstr>
      <vt:lpstr>Kristen ITC</vt:lpstr>
      <vt:lpstr>Maiandra GD</vt:lpstr>
      <vt:lpstr>Snap ITC</vt:lpstr>
      <vt:lpstr>Default Design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Castillo de Praga</dc:title>
  <dc:creator/>
  <cp:lastModifiedBy/>
  <cp:revision>33</cp:revision>
  <dcterms:created xsi:type="dcterms:W3CDTF">2010-06-09T04:07:00Z</dcterms:created>
  <dcterms:modified xsi:type="dcterms:W3CDTF">2018-02-04T04:54:58Z</dcterms:modified>
</cp:coreProperties>
</file>