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15" r:id="rId2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6600"/>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WordArt 6"/>
          <p:cNvSpPr>
            <a:spLocks noChangeArrowheads="1" noChangeShapeType="1" noTextEdit="1"/>
          </p:cNvSpPr>
          <p:nvPr/>
        </p:nvSpPr>
        <p:spPr bwMode="auto">
          <a:xfrm>
            <a:off x="179388" y="692150"/>
            <a:ext cx="8640762" cy="2305050"/>
          </a:xfrm>
          <a:prstGeom prst="rect">
            <a:avLst/>
          </a:prstGeom>
        </p:spPr>
        <p:txBody>
          <a:bodyPr wrap="none" fromWordArt="1">
            <a:prstTxWarp prst="textPlain">
              <a:avLst>
                <a:gd name="adj" fmla="val 50000"/>
              </a:avLst>
            </a:prstTxWarp>
          </a:bodyPr>
          <a:lstStyle/>
          <a:p>
            <a:pPr algn="ctr"/>
            <a:r>
              <a:rPr lang="es-ES" sz="54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Harlow Solid Italic"/>
              </a:rPr>
              <a:t>El camino del cochino,</a:t>
            </a:r>
          </a:p>
          <a:p>
            <a:pPr algn="ctr"/>
            <a:r>
              <a:rPr lang="es-ES" sz="54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Harlow Solid Italic"/>
              </a:rPr>
              <a:t> una ruta ibérica pura</a:t>
            </a:r>
          </a:p>
        </p:txBody>
      </p:sp>
      <p:pic>
        <p:nvPicPr>
          <p:cNvPr id="20488" name="Picture 8" descr="bellotas_dehesa_extremadura"/>
          <p:cNvPicPr>
            <a:picLocks noChangeAspect="1" noChangeArrowheads="1"/>
          </p:cNvPicPr>
          <p:nvPr/>
        </p:nvPicPr>
        <p:blipFill>
          <a:blip r:embed="rId3"/>
          <a:srcRect/>
          <a:stretch>
            <a:fillRect/>
          </a:stretch>
        </p:blipFill>
        <p:spPr bwMode="auto">
          <a:xfrm>
            <a:off x="2051050" y="2852738"/>
            <a:ext cx="5113338" cy="4005262"/>
          </a:xfrm>
          <a:prstGeom prst="rect">
            <a:avLst/>
          </a:prstGeom>
          <a:noFill/>
        </p:spPr>
      </p:pic>
    </p:spTree>
  </p:cSld>
  <p:clrMapOvr>
    <a:masterClrMapping/>
  </p:clrMapOvr>
  <p:transition spd="slow" advTm="7000">
    <p:checker dir="vert"/>
    <p:sndAc>
      <p:stSnd loop="1">
        <p:snd r:embed="rId2" name="paco de lucia - tango flamenc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grpId="0" nodeType="withEffect">
                                  <p:stCondLst>
                                    <p:cond delay="0"/>
                                  </p:stCondLst>
                                  <p:childTnLst>
                                    <p:set>
                                      <p:cBhvr>
                                        <p:cTn id="6" dur="1" fill="hold">
                                          <p:stCondLst>
                                            <p:cond delay="0"/>
                                          </p:stCondLst>
                                        </p:cTn>
                                        <p:tgtEl>
                                          <p:spTgt spid="20486"/>
                                        </p:tgtEl>
                                        <p:attrNameLst>
                                          <p:attrName>style.visibility</p:attrName>
                                        </p:attrNameLst>
                                      </p:cBhvr>
                                      <p:to>
                                        <p:strVal val="visible"/>
                                      </p:to>
                                    </p:set>
                                    <p:animEffect transition="in" filter="checkerboard(down)">
                                      <p:cBhvr>
                                        <p:cTn id="7" dur="1000"/>
                                        <p:tgtEl>
                                          <p:spTgt spid="204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Text Box 4"/>
          <p:cNvSpPr txBox="1">
            <a:spLocks noChangeArrowheads="1"/>
          </p:cNvSpPr>
          <p:nvPr/>
        </p:nvSpPr>
        <p:spPr bwMode="auto">
          <a:xfrm>
            <a:off x="0" y="5229225"/>
            <a:ext cx="9144000" cy="1373188"/>
          </a:xfrm>
          <a:prstGeom prst="rect">
            <a:avLst/>
          </a:prstGeom>
          <a:noFill/>
          <a:ln w="9525">
            <a:noFill/>
            <a:miter lim="800000"/>
            <a:headEnd/>
            <a:tailEnd/>
          </a:ln>
          <a:effectLst/>
        </p:spPr>
        <p:txBody>
          <a:bodyPr>
            <a:spAutoFit/>
          </a:bodyPr>
          <a:lstStyle/>
          <a:p>
            <a:pPr>
              <a:spcBef>
                <a:spcPct val="50000"/>
              </a:spcBef>
            </a:pPr>
            <a:r>
              <a:rPr lang="es-ES_tradnl" sz="2800">
                <a:solidFill>
                  <a:srgbClr val="FFFF00"/>
                </a:solidFill>
                <a:latin typeface="Lucida Handwriting" pitchFamily="66" charset="0"/>
              </a:rPr>
              <a:t>Estamos  en  plena  montanera, el engorde  tradicional  del cerdo ibérico  a   base de bellota</a:t>
            </a:r>
            <a:endParaRPr lang="es-ES" sz="2800">
              <a:solidFill>
                <a:srgbClr val="FFFF00"/>
              </a:solidFill>
              <a:latin typeface="Lucida Handwriting" pitchFamily="66" charset="0"/>
            </a:endParaRPr>
          </a:p>
        </p:txBody>
      </p:sp>
      <p:pic>
        <p:nvPicPr>
          <p:cNvPr id="25606" name="Picture 6" descr="1352202078_extras_albumes_0"/>
          <p:cNvPicPr>
            <a:picLocks noChangeAspect="1" noChangeArrowheads="1"/>
          </p:cNvPicPr>
          <p:nvPr/>
        </p:nvPicPr>
        <p:blipFill>
          <a:blip r:embed="rId2"/>
          <a:srcRect/>
          <a:stretch>
            <a:fillRect/>
          </a:stretch>
        </p:blipFill>
        <p:spPr bwMode="auto">
          <a:xfrm>
            <a:off x="0" y="0"/>
            <a:ext cx="9144000" cy="5157788"/>
          </a:xfrm>
          <a:prstGeom prst="rect">
            <a:avLst/>
          </a:prstGeom>
          <a:noFill/>
        </p:spPr>
      </p:pic>
      <p:sp>
        <p:nvSpPr>
          <p:cNvPr id="25607" name="Rectangle 7" descr="1352201344_extras_albumes_0"/>
          <p:cNvSpPr>
            <a:spLocks noGrp="1" noChangeAspect="1" noChangeArrowheads="1"/>
          </p:cNvSpPr>
          <p:nvPr isPhoto="1"/>
        </p:nvSpPr>
        <p:spPr bwMode="auto">
          <a:xfrm>
            <a:off x="0" y="0"/>
            <a:ext cx="9144000" cy="6858000"/>
          </a:xfrm>
          <a:prstGeom prst="rect">
            <a:avLst/>
          </a:prstGeom>
          <a:blipFill dpi="0" rotWithShape="1">
            <a:blip r:embed="rId3"/>
            <a:srcRect/>
            <a:stretch>
              <a:fillRect r="-33543"/>
            </a:stretch>
          </a:blipFill>
          <a:ln w="9525">
            <a:solidFill>
              <a:schemeClr val="tx1"/>
            </a:solidFill>
            <a:miter lim="800000"/>
            <a:headEnd/>
            <a:tailEnd/>
          </a:ln>
          <a:effectLst/>
        </p:spPr>
        <p:txBody>
          <a:bodyPr/>
          <a:lstStyle/>
          <a:p>
            <a:endParaRPr lang="es-ES"/>
          </a:p>
        </p:txBody>
      </p:sp>
      <p:sp>
        <p:nvSpPr>
          <p:cNvPr id="25608" name="Text Box 8"/>
          <p:cNvSpPr txBox="1">
            <a:spLocks noChangeArrowheads="1"/>
          </p:cNvSpPr>
          <p:nvPr/>
        </p:nvSpPr>
        <p:spPr bwMode="auto">
          <a:xfrm>
            <a:off x="250825" y="5157788"/>
            <a:ext cx="8497888" cy="946150"/>
          </a:xfrm>
          <a:prstGeom prst="rect">
            <a:avLst/>
          </a:prstGeom>
          <a:noFill/>
          <a:ln w="9525">
            <a:noFill/>
            <a:miter lim="800000"/>
            <a:headEnd/>
            <a:tailEnd/>
          </a:ln>
          <a:effectLst/>
        </p:spPr>
        <p:txBody>
          <a:bodyPr>
            <a:spAutoFit/>
          </a:bodyPr>
          <a:lstStyle/>
          <a:p>
            <a:pPr algn="ctr">
              <a:spcBef>
                <a:spcPct val="50000"/>
              </a:spcBef>
            </a:pPr>
            <a:r>
              <a:rPr lang="es-ES_tradnl" sz="2800">
                <a:solidFill>
                  <a:srgbClr val="FFFF00"/>
                </a:solidFill>
                <a:latin typeface="Lucida Handwriting" pitchFamily="66" charset="0"/>
              </a:rPr>
              <a:t>El cerdo negro ibérico comedor de bellotas, se cría en libertad</a:t>
            </a:r>
            <a:endParaRPr lang="es-ES" sz="2800">
              <a:solidFill>
                <a:srgbClr val="FFFF00"/>
              </a:solidFill>
              <a:latin typeface="Lucida Handwriting" pitchFamily="66" charset="0"/>
            </a:endParaRPr>
          </a:p>
        </p:txBody>
      </p:sp>
      <p:pic>
        <p:nvPicPr>
          <p:cNvPr id="25610" name="Picture 10" descr="phoca_thumb_l_Lechones yaya"/>
          <p:cNvPicPr>
            <a:picLocks noChangeAspect="1" noChangeArrowheads="1"/>
          </p:cNvPicPr>
          <p:nvPr/>
        </p:nvPicPr>
        <p:blipFill>
          <a:blip r:embed="rId4"/>
          <a:srcRect/>
          <a:stretch>
            <a:fillRect/>
          </a:stretch>
        </p:blipFill>
        <p:spPr bwMode="auto">
          <a:xfrm>
            <a:off x="684213" y="0"/>
            <a:ext cx="8089900" cy="5041900"/>
          </a:xfrm>
          <a:prstGeom prst="rect">
            <a:avLst/>
          </a:prstGeom>
          <a:noFill/>
        </p:spPr>
      </p:pic>
    </p:spTree>
  </p:cSld>
  <p:clrMapOvr>
    <a:masterClrMapping/>
  </p:clrMapOvr>
  <p:transition spd="slow" advTm="20000">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37" fill="hold" nodeType="clickEffect">
                                  <p:stCondLst>
                                    <p:cond delay="0"/>
                                  </p:stCondLst>
                                  <p:childTnLst>
                                    <p:animEffect transition="out" filter="barn(outVertical)">
                                      <p:cBhvr>
                                        <p:cTn id="6" dur="2000"/>
                                        <p:tgtEl>
                                          <p:spTgt spid="25610"/>
                                        </p:tgtEl>
                                      </p:cBhvr>
                                    </p:animEffect>
                                    <p:set>
                                      <p:cBhvr>
                                        <p:cTn id="7" dur="1" fill="hold">
                                          <p:stCondLst>
                                            <p:cond delay="1999"/>
                                          </p:stCondLst>
                                        </p:cTn>
                                        <p:tgtEl>
                                          <p:spTgt spid="256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0" nodeType="clickEffect">
                                  <p:stCondLst>
                                    <p:cond delay="0"/>
                                  </p:stCondLst>
                                  <p:childTnLst>
                                    <p:animEffect transition="out" filter="blinds(horizontal)">
                                      <p:cBhvr>
                                        <p:cTn id="11" dur="500"/>
                                        <p:tgtEl>
                                          <p:spTgt spid="25608"/>
                                        </p:tgtEl>
                                      </p:cBhvr>
                                    </p:animEffect>
                                    <p:set>
                                      <p:cBhvr>
                                        <p:cTn id="12" dur="1" fill="hold">
                                          <p:stCondLst>
                                            <p:cond delay="499"/>
                                          </p:stCondLst>
                                        </p:cTn>
                                        <p:tgtEl>
                                          <p:spTgt spid="25608"/>
                                        </p:tgtEl>
                                        <p:attrNameLst>
                                          <p:attrName>style.visibility</p:attrName>
                                        </p:attrNameLst>
                                      </p:cBhvr>
                                      <p:to>
                                        <p:strVal val="hidden"/>
                                      </p:to>
                                    </p:set>
                                  </p:childTnLst>
                                </p:cTn>
                              </p:par>
                            </p:childTnLst>
                          </p:cTn>
                        </p:par>
                        <p:par>
                          <p:cTn id="13" fill="hold">
                            <p:stCondLst>
                              <p:cond delay="500"/>
                            </p:stCondLst>
                            <p:childTnLst>
                              <p:par>
                                <p:cTn id="14" presetID="6" presetClass="exit" presetSubtype="16" fill="hold" grpId="0" nodeType="afterEffect">
                                  <p:stCondLst>
                                    <p:cond delay="0"/>
                                  </p:stCondLst>
                                  <p:childTnLst>
                                    <p:animEffect transition="out" filter="circle(in)">
                                      <p:cBhvr>
                                        <p:cTn id="15" dur="2000"/>
                                        <p:tgtEl>
                                          <p:spTgt spid="25607"/>
                                        </p:tgtEl>
                                      </p:cBhvr>
                                    </p:animEffect>
                                    <p:set>
                                      <p:cBhvr>
                                        <p:cTn id="16" dur="1" fill="hold">
                                          <p:stCondLst>
                                            <p:cond delay="1999"/>
                                          </p:stCondLst>
                                        </p:cTn>
                                        <p:tgtEl>
                                          <p:spTgt spid="25607"/>
                                        </p:tgtEl>
                                        <p:attrNameLst>
                                          <p:attrName>style.visibility</p:attrName>
                                        </p:attrNameLst>
                                      </p:cBhvr>
                                      <p:to>
                                        <p:strVal val="hidden"/>
                                      </p:to>
                                    </p:set>
                                  </p:childTnLst>
                                </p:cTn>
                              </p:par>
                              <p:par>
                                <p:cTn id="17" presetID="53" presetClass="exit" presetSubtype="0" fill="hold" grpId="1" nodeType="withEffect">
                                  <p:stCondLst>
                                    <p:cond delay="0"/>
                                  </p:stCondLst>
                                  <p:childTnLst>
                                    <p:anim calcmode="lin" valueType="num">
                                      <p:cBhvr>
                                        <p:cTn id="18" dur="3000"/>
                                        <p:tgtEl>
                                          <p:spTgt spid="25607"/>
                                        </p:tgtEl>
                                        <p:attrNameLst>
                                          <p:attrName>ppt_w</p:attrName>
                                        </p:attrNameLst>
                                      </p:cBhvr>
                                      <p:tavLst>
                                        <p:tav tm="0">
                                          <p:val>
                                            <p:strVal val="ppt_w"/>
                                          </p:val>
                                        </p:tav>
                                        <p:tav tm="100000">
                                          <p:val>
                                            <p:fltVal val="0"/>
                                          </p:val>
                                        </p:tav>
                                      </p:tavLst>
                                    </p:anim>
                                    <p:anim calcmode="lin" valueType="num">
                                      <p:cBhvr>
                                        <p:cTn id="19" dur="3000"/>
                                        <p:tgtEl>
                                          <p:spTgt spid="25607"/>
                                        </p:tgtEl>
                                        <p:attrNameLst>
                                          <p:attrName>ppt_h</p:attrName>
                                        </p:attrNameLst>
                                      </p:cBhvr>
                                      <p:tavLst>
                                        <p:tav tm="0">
                                          <p:val>
                                            <p:strVal val="ppt_h"/>
                                          </p:val>
                                        </p:tav>
                                        <p:tav tm="100000">
                                          <p:val>
                                            <p:fltVal val="0"/>
                                          </p:val>
                                        </p:tav>
                                      </p:tavLst>
                                    </p:anim>
                                    <p:animEffect transition="out" filter="fade">
                                      <p:cBhvr>
                                        <p:cTn id="20" dur="3000"/>
                                        <p:tgtEl>
                                          <p:spTgt spid="25607"/>
                                        </p:tgtEl>
                                      </p:cBhvr>
                                    </p:animEffect>
                                    <p:set>
                                      <p:cBhvr>
                                        <p:cTn id="21" dur="1" fill="hold">
                                          <p:stCondLst>
                                            <p:cond delay="2999"/>
                                          </p:stCondLst>
                                        </p:cTn>
                                        <p:tgtEl>
                                          <p:spTgt spid="25607"/>
                                        </p:tgtEl>
                                        <p:attrNameLst>
                                          <p:attrName>style.visibility</p:attrName>
                                        </p:attrNameLst>
                                      </p:cBhvr>
                                      <p:to>
                                        <p:strVal val="hidden"/>
                                      </p:to>
                                    </p:set>
                                  </p:childTnLst>
                                </p:cTn>
                              </p:par>
                            </p:childTnLst>
                          </p:cTn>
                        </p:par>
                        <p:par>
                          <p:cTn id="22" fill="hold">
                            <p:stCondLst>
                              <p:cond delay="3500"/>
                            </p:stCondLst>
                            <p:childTnLst>
                              <p:par>
                                <p:cTn id="23" presetID="3" presetClass="entr" presetSubtype="10" fill="hold" grpId="0" nodeType="afterEffect">
                                  <p:stCondLst>
                                    <p:cond delay="0"/>
                                  </p:stCondLst>
                                  <p:childTnLst>
                                    <p:set>
                                      <p:cBhvr>
                                        <p:cTn id="24" dur="1" fill="hold">
                                          <p:stCondLst>
                                            <p:cond delay="0"/>
                                          </p:stCondLst>
                                        </p:cTn>
                                        <p:tgtEl>
                                          <p:spTgt spid="25604"/>
                                        </p:tgtEl>
                                        <p:attrNameLst>
                                          <p:attrName>style.visibility</p:attrName>
                                        </p:attrNameLst>
                                      </p:cBhvr>
                                      <p:to>
                                        <p:strVal val="visible"/>
                                      </p:to>
                                    </p:set>
                                    <p:animEffect transition="in" filter="blinds(horizontal)">
                                      <p:cBhvr>
                                        <p:cTn id="25" dur="5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P spid="25607" grpId="0" animBg="1"/>
      <p:bldP spid="25607" grpId="1" animBg="1"/>
      <p:bldP spid="2560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hidden="1"/>
          <p:cNvSpPr>
            <a:spLocks noGrp="1" noChangeArrowheads="1"/>
          </p:cNvSpPr>
          <p:nvPr>
            <p:ph type="title"/>
          </p:nvPr>
        </p:nvSpPr>
        <p:spPr/>
        <p:txBody>
          <a:bodyPr/>
          <a:lstStyle/>
          <a:p>
            <a:endParaRPr lang="es-ES"/>
          </a:p>
        </p:txBody>
      </p:sp>
      <p:sp>
        <p:nvSpPr>
          <p:cNvPr id="18436" name="Rectangle 4"/>
          <p:cNvSpPr>
            <a:spLocks noChangeArrowheads="1"/>
          </p:cNvSpPr>
          <p:nvPr/>
        </p:nvSpPr>
        <p:spPr bwMode="auto">
          <a:xfrm>
            <a:off x="0" y="5151438"/>
            <a:ext cx="8893175" cy="1616075"/>
          </a:xfrm>
          <a:prstGeom prst="rect">
            <a:avLst/>
          </a:prstGeom>
          <a:noFill/>
          <a:ln w="9525">
            <a:noFill/>
            <a:miter lim="800000"/>
            <a:headEnd/>
            <a:tailEnd/>
          </a:ln>
          <a:effectLst/>
        </p:spPr>
        <p:txBody>
          <a:bodyPr anchor="ctr">
            <a:spAutoFit/>
          </a:bodyPr>
          <a:lstStyle/>
          <a:p>
            <a:r>
              <a:rPr lang="es-ES_tradnl" sz="2000">
                <a:solidFill>
                  <a:srgbClr val="FFFF00"/>
                </a:solidFill>
                <a:latin typeface="Lucida Handwriting" pitchFamily="66" charset="0"/>
              </a:rPr>
              <a:t>La  temporada  de  la  bellota,  empieza   a   principios  de  Noviembre  y no  termina   hasta  el  mes  de  Marzo .  En   estos  cuatro  meses ,  los  cochinos  se  pondrán  la  friolera  de  70  kilos  encima  , pasando  de  90 kg.  de  media  a  160 kg.  Todo bajo  la atenta  mirada  del  porquero.</a:t>
            </a:r>
            <a:endParaRPr lang="es-ES" sz="2000">
              <a:solidFill>
                <a:srgbClr val="FFFF00"/>
              </a:solidFill>
              <a:latin typeface="Lucida Handwriting" pitchFamily="66" charset="0"/>
            </a:endParaRPr>
          </a:p>
        </p:txBody>
      </p:sp>
      <p:pic>
        <p:nvPicPr>
          <p:cNvPr id="18437" name="Picture 5" descr="phoca_thumb_l_Cerdos_en_una_Dehesa"/>
          <p:cNvPicPr>
            <a:picLocks noChangeAspect="1" noChangeArrowheads="1"/>
          </p:cNvPicPr>
          <p:nvPr/>
        </p:nvPicPr>
        <p:blipFill>
          <a:blip r:embed="rId2"/>
          <a:srcRect/>
          <a:stretch>
            <a:fillRect/>
          </a:stretch>
        </p:blipFill>
        <p:spPr bwMode="auto">
          <a:xfrm>
            <a:off x="1187450" y="0"/>
            <a:ext cx="6697663" cy="5013325"/>
          </a:xfrm>
          <a:prstGeom prst="rect">
            <a:avLst/>
          </a:prstGeom>
          <a:noFill/>
        </p:spPr>
      </p:pic>
      <p:pic>
        <p:nvPicPr>
          <p:cNvPr id="18439" name="Picture 7" descr="phoca_thumb_l_Piara_de_Cerdos_en_una_Dehesa"/>
          <p:cNvPicPr>
            <a:picLocks noChangeAspect="1" noChangeArrowheads="1"/>
          </p:cNvPicPr>
          <p:nvPr/>
        </p:nvPicPr>
        <p:blipFill>
          <a:blip r:embed="rId3"/>
          <a:srcRect/>
          <a:stretch>
            <a:fillRect/>
          </a:stretch>
        </p:blipFill>
        <p:spPr bwMode="auto">
          <a:xfrm>
            <a:off x="1187450" y="0"/>
            <a:ext cx="6697663" cy="5013325"/>
          </a:xfrm>
          <a:prstGeom prst="rect">
            <a:avLst/>
          </a:prstGeom>
          <a:noFill/>
        </p:spPr>
      </p:pic>
    </p:spTree>
  </p:cSld>
  <p:clrMapOvr>
    <a:masterClrMapping/>
  </p:clrMapOvr>
  <p:transition spd="slow" advTm="20000">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8436"/>
                                        </p:tgtEl>
                                        <p:attrNameLst>
                                          <p:attrName>style.visibility</p:attrName>
                                        </p:attrNameLst>
                                      </p:cBhvr>
                                      <p:to>
                                        <p:strVal val="visible"/>
                                      </p:to>
                                    </p:set>
                                    <p:animEffect transition="in" filter="wipe(up)">
                                      <p:cBhvr>
                                        <p:cTn id="7" dur="2000"/>
                                        <p:tgtEl>
                                          <p:spTgt spid="18436"/>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xit" presetSubtype="12" fill="hold" nodeType="clickEffect">
                                  <p:stCondLst>
                                    <p:cond delay="0"/>
                                  </p:stCondLst>
                                  <p:childTnLst>
                                    <p:animEffect transition="out" filter="strips(downLeft)">
                                      <p:cBhvr>
                                        <p:cTn id="11" dur="2000"/>
                                        <p:tgtEl>
                                          <p:spTgt spid="18439"/>
                                        </p:tgtEl>
                                      </p:cBhvr>
                                    </p:animEffect>
                                    <p:set>
                                      <p:cBhvr>
                                        <p:cTn id="12" dur="1" fill="hold">
                                          <p:stCondLst>
                                            <p:cond delay="1999"/>
                                          </p:stCondLst>
                                        </p:cTn>
                                        <p:tgtEl>
                                          <p:spTgt spid="1843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61" name="Picture 5" descr="512_Cerdo_iberico_Sierra_de_Aracena"/>
          <p:cNvPicPr>
            <a:picLocks noChangeAspect="1" noChangeArrowheads="1"/>
          </p:cNvPicPr>
          <p:nvPr/>
        </p:nvPicPr>
        <p:blipFill>
          <a:blip r:embed="rId2"/>
          <a:srcRect/>
          <a:stretch>
            <a:fillRect/>
          </a:stretch>
        </p:blipFill>
        <p:spPr bwMode="auto">
          <a:xfrm>
            <a:off x="0" y="0"/>
            <a:ext cx="9144000" cy="5300663"/>
          </a:xfrm>
          <a:prstGeom prst="rect">
            <a:avLst/>
          </a:prstGeom>
          <a:noFill/>
        </p:spPr>
      </p:pic>
      <p:sp>
        <p:nvSpPr>
          <p:cNvPr id="45062" name="Rectangle 6"/>
          <p:cNvSpPr>
            <a:spLocks noChangeArrowheads="1"/>
          </p:cNvSpPr>
          <p:nvPr/>
        </p:nvSpPr>
        <p:spPr bwMode="auto">
          <a:xfrm>
            <a:off x="0" y="5397500"/>
            <a:ext cx="9144000" cy="1311275"/>
          </a:xfrm>
          <a:prstGeom prst="rect">
            <a:avLst/>
          </a:prstGeom>
          <a:noFill/>
          <a:ln w="9525">
            <a:noFill/>
            <a:miter lim="800000"/>
            <a:headEnd/>
            <a:tailEnd/>
          </a:ln>
          <a:effectLst/>
        </p:spPr>
        <p:txBody>
          <a:bodyPr anchor="ctr">
            <a:spAutoFit/>
          </a:bodyPr>
          <a:lstStyle/>
          <a:p>
            <a:r>
              <a:rPr lang="es-ES" sz="2000">
                <a:solidFill>
                  <a:srgbClr val="FFFF00"/>
                </a:solidFill>
                <a:latin typeface="Lucida Handwriting" pitchFamily="66" charset="0"/>
              </a:rPr>
              <a:t>Las orejas gachas, la pezuña negra y la caña fina constituyen las señas de identidad . </a:t>
            </a:r>
          </a:p>
          <a:p>
            <a:r>
              <a:rPr lang="es-ES" sz="2000">
                <a:solidFill>
                  <a:srgbClr val="FFFF00"/>
                </a:solidFill>
                <a:latin typeface="Lucida Handwriting" pitchFamily="66" charset="0"/>
              </a:rPr>
              <a:t>El cerdo ibérico en montanera llega a caminar 14 kilómetros al día.</a:t>
            </a:r>
          </a:p>
        </p:txBody>
      </p:sp>
    </p:spTree>
  </p:cSld>
  <p:clrMapOvr>
    <a:masterClrMapping/>
  </p:clrMapOvr>
  <p:transition spd="slow" advTm="12000">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hidden="1"/>
          <p:cNvSpPr>
            <a:spLocks noGrp="1" noChangeArrowheads="1"/>
          </p:cNvSpPr>
          <p:nvPr>
            <p:ph type="title"/>
          </p:nvPr>
        </p:nvSpPr>
        <p:spPr/>
        <p:txBody>
          <a:bodyPr/>
          <a:lstStyle/>
          <a:p>
            <a:endParaRPr lang="es-ES"/>
          </a:p>
        </p:txBody>
      </p:sp>
      <p:sp>
        <p:nvSpPr>
          <p:cNvPr id="17411" name="Rectangle 3" descr="1352201555_extras_albumes_0"/>
          <p:cNvSpPr>
            <a:spLocks noGrp="1" noChangeAspect="1" noChangeArrowheads="1"/>
          </p:cNvSpPr>
          <p:nvPr isPhoto="1"/>
        </p:nvSpPr>
        <p:spPr bwMode="auto">
          <a:xfrm>
            <a:off x="0" y="0"/>
            <a:ext cx="9144000" cy="5157788"/>
          </a:xfrm>
          <a:prstGeom prst="rect">
            <a:avLst/>
          </a:prstGeom>
          <a:blipFill dpi="0" rotWithShape="1">
            <a:blip r:embed="rId2"/>
            <a:srcRect/>
            <a:stretch>
              <a:fillRect r="-436"/>
            </a:stretch>
          </a:blipFill>
          <a:ln w="9525">
            <a:solidFill>
              <a:schemeClr val="tx1"/>
            </a:solidFill>
            <a:miter lim="800000"/>
            <a:headEnd/>
            <a:tailEnd/>
          </a:ln>
          <a:effectLst/>
        </p:spPr>
        <p:txBody>
          <a:bodyPr/>
          <a:lstStyle/>
          <a:p>
            <a:endParaRPr lang="es-ES"/>
          </a:p>
        </p:txBody>
      </p:sp>
      <p:sp>
        <p:nvSpPr>
          <p:cNvPr id="17412" name="Text Box 4"/>
          <p:cNvSpPr txBox="1">
            <a:spLocks noChangeArrowheads="1"/>
          </p:cNvSpPr>
          <p:nvPr/>
        </p:nvSpPr>
        <p:spPr bwMode="auto">
          <a:xfrm>
            <a:off x="0" y="5157788"/>
            <a:ext cx="9144000" cy="1616075"/>
          </a:xfrm>
          <a:prstGeom prst="rect">
            <a:avLst/>
          </a:prstGeom>
          <a:noFill/>
          <a:ln w="9525">
            <a:noFill/>
            <a:miter lim="800000"/>
            <a:headEnd/>
            <a:tailEnd/>
          </a:ln>
          <a:effectLst/>
        </p:spPr>
        <p:txBody>
          <a:bodyPr>
            <a:spAutoFit/>
          </a:bodyPr>
          <a:lstStyle/>
          <a:p>
            <a:pPr>
              <a:spcBef>
                <a:spcPct val="50000"/>
              </a:spcBef>
            </a:pPr>
            <a:r>
              <a:rPr lang="es-ES_tradnl" sz="2000">
                <a:solidFill>
                  <a:srgbClr val="FFFF00"/>
                </a:solidFill>
                <a:latin typeface="Lucida Handwriting" pitchFamily="66" charset="0"/>
              </a:rPr>
              <a:t>Así  es  su  vida,  corta  pero  intensa,  pasta  en  las  dehesas  de  la  Sierra  de  Aracena,  al  norte  de  la  provincia  de  Huelva,  un  ecosistema  ancestral  de  encinas,  alcornoques,  robles  y   quejigos,  cuyo  fruto  la  bellota,  hace   que  el  marrano  sepa  como  sabe ….  y  cueste  lo  que  cuesta</a:t>
            </a:r>
            <a:endParaRPr lang="es-ES" sz="2000">
              <a:solidFill>
                <a:srgbClr val="FFFF00"/>
              </a:solidFill>
              <a:latin typeface="Lucida Handwriting" pitchFamily="66" charset="0"/>
            </a:endParaRPr>
          </a:p>
        </p:txBody>
      </p:sp>
    </p:spTree>
  </p:cSld>
  <p:clrMapOvr>
    <a:masterClrMapping/>
  </p:clrMapOvr>
  <p:transition spd="slow" advTm="20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wipe(up)">
                                      <p:cBhvr>
                                        <p:cTn id="7" dur="3000"/>
                                        <p:tgtEl>
                                          <p:spTgt spid="174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hidden="1"/>
          <p:cNvSpPr>
            <a:spLocks noGrp="1" noChangeArrowheads="1"/>
          </p:cNvSpPr>
          <p:nvPr>
            <p:ph type="title"/>
          </p:nvPr>
        </p:nvSpPr>
        <p:spPr/>
        <p:txBody>
          <a:bodyPr/>
          <a:lstStyle/>
          <a:p>
            <a:endParaRPr lang="es-ES"/>
          </a:p>
        </p:txBody>
      </p:sp>
      <p:sp>
        <p:nvSpPr>
          <p:cNvPr id="15363" name="Rectangle 3" descr="1352201242_extras_albumes_0"/>
          <p:cNvSpPr>
            <a:spLocks noGrp="1" noChangeAspect="1" noChangeArrowheads="1"/>
          </p:cNvSpPr>
          <p:nvPr isPhoto="1"/>
        </p:nvSpPr>
        <p:spPr bwMode="auto">
          <a:xfrm>
            <a:off x="0" y="0"/>
            <a:ext cx="9144000" cy="5135563"/>
          </a:xfrm>
          <a:prstGeom prst="rect">
            <a:avLst/>
          </a:prstGeom>
          <a:blipFill dpi="0" rotWithShape="1">
            <a:blip r:embed="rId2"/>
            <a:srcRect/>
            <a:stretch>
              <a:fillRect r="-3"/>
            </a:stretch>
          </a:blipFill>
          <a:ln w="9525">
            <a:solidFill>
              <a:schemeClr val="tx1"/>
            </a:solidFill>
            <a:miter lim="800000"/>
            <a:headEnd/>
            <a:tailEnd/>
          </a:ln>
          <a:effectLst/>
        </p:spPr>
        <p:txBody>
          <a:bodyPr/>
          <a:lstStyle/>
          <a:p>
            <a:endParaRPr lang="es-ES"/>
          </a:p>
        </p:txBody>
      </p:sp>
      <p:sp>
        <p:nvSpPr>
          <p:cNvPr id="15364" name="Text Box 4"/>
          <p:cNvSpPr txBox="1">
            <a:spLocks noChangeArrowheads="1"/>
          </p:cNvSpPr>
          <p:nvPr/>
        </p:nvSpPr>
        <p:spPr bwMode="auto">
          <a:xfrm>
            <a:off x="179388" y="5300663"/>
            <a:ext cx="8785225" cy="1465262"/>
          </a:xfrm>
          <a:prstGeom prst="rect">
            <a:avLst/>
          </a:prstGeom>
          <a:noFill/>
          <a:ln w="9525">
            <a:noFill/>
            <a:miter lim="800000"/>
            <a:headEnd/>
            <a:tailEnd/>
          </a:ln>
          <a:effectLst/>
        </p:spPr>
        <p:txBody>
          <a:bodyPr>
            <a:spAutoFit/>
          </a:bodyPr>
          <a:lstStyle/>
          <a:p>
            <a:pPr>
              <a:spcBef>
                <a:spcPct val="50000"/>
              </a:spcBef>
            </a:pPr>
            <a:r>
              <a:rPr lang="es-ES_tradnl">
                <a:solidFill>
                  <a:srgbClr val="FFFF00"/>
                </a:solidFill>
                <a:latin typeface="Lucida Handwriting" pitchFamily="66" charset="0"/>
              </a:rPr>
              <a:t>Para producir un kilo de carne, el cerdo debe de comer 14 kilos de bellotas.  Hay  otro  aspecto   en  la  ciencia  del  cerdo  ibérico,  a  tener  muy  en  cuenta ,  y  es  que  la  puntiaguda  bellota ,  cargada  de  acido  oleico,  además  de  sabor, hace  que  su  carne  sea  un  antioxidante  de   primera.</a:t>
            </a:r>
            <a:endParaRPr lang="es-ES">
              <a:solidFill>
                <a:srgbClr val="FFFF00"/>
              </a:solidFill>
              <a:latin typeface="Lucida Handwriting" pitchFamily="66" charset="0"/>
            </a:endParaRPr>
          </a:p>
        </p:txBody>
      </p:sp>
    </p:spTree>
  </p:cSld>
  <p:clrMapOvr>
    <a:masterClrMapping/>
  </p:clrMapOvr>
  <p:transition spd="slow" advTm="16000">
    <p:circl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hidden="1"/>
          <p:cNvSpPr>
            <a:spLocks noGrp="1" noChangeArrowheads="1"/>
          </p:cNvSpPr>
          <p:nvPr>
            <p:ph type="title"/>
          </p:nvPr>
        </p:nvSpPr>
        <p:spPr/>
        <p:txBody>
          <a:bodyPr/>
          <a:lstStyle/>
          <a:p>
            <a:endParaRPr lang="es-ES"/>
          </a:p>
        </p:txBody>
      </p:sp>
      <p:sp>
        <p:nvSpPr>
          <p:cNvPr id="8195" name="Rectangle 3" descr="1352200624_extras_albumes_0"/>
          <p:cNvSpPr>
            <a:spLocks noGrp="1" noChangeAspect="1" noChangeArrowheads="1"/>
          </p:cNvSpPr>
          <p:nvPr isPhoto="1"/>
        </p:nvSpPr>
        <p:spPr bwMode="auto">
          <a:xfrm>
            <a:off x="0" y="0"/>
            <a:ext cx="9144000" cy="6165850"/>
          </a:xfrm>
          <a:prstGeom prst="rect">
            <a:avLst/>
          </a:prstGeom>
          <a:blipFill dpi="0" rotWithShape="1">
            <a:blip r:embed="rId2"/>
            <a:srcRect/>
            <a:stretch>
              <a:fillRect r="-20065"/>
            </a:stretch>
          </a:blipFill>
          <a:ln w="9525">
            <a:solidFill>
              <a:schemeClr val="tx1"/>
            </a:solidFill>
            <a:miter lim="800000"/>
            <a:headEnd/>
            <a:tailEnd/>
          </a:ln>
          <a:effectLst/>
        </p:spPr>
        <p:txBody>
          <a:bodyPr/>
          <a:lstStyle/>
          <a:p>
            <a:endParaRPr lang="es-ES"/>
          </a:p>
        </p:txBody>
      </p:sp>
      <p:sp>
        <p:nvSpPr>
          <p:cNvPr id="8197" name="Text Box 5"/>
          <p:cNvSpPr txBox="1">
            <a:spLocks noChangeArrowheads="1"/>
          </p:cNvSpPr>
          <p:nvPr/>
        </p:nvSpPr>
        <p:spPr bwMode="auto">
          <a:xfrm>
            <a:off x="0" y="6237288"/>
            <a:ext cx="9144000" cy="336550"/>
          </a:xfrm>
          <a:prstGeom prst="rect">
            <a:avLst/>
          </a:prstGeom>
          <a:noFill/>
          <a:ln w="9525">
            <a:noFill/>
            <a:miter lim="800000"/>
            <a:headEnd/>
            <a:tailEnd/>
          </a:ln>
          <a:effectLst/>
        </p:spPr>
        <p:txBody>
          <a:bodyPr>
            <a:spAutoFit/>
          </a:bodyPr>
          <a:lstStyle/>
          <a:p>
            <a:pPr>
              <a:spcBef>
                <a:spcPct val="50000"/>
              </a:spcBef>
            </a:pPr>
            <a:r>
              <a:rPr lang="es-ES_tradnl" sz="1600">
                <a:solidFill>
                  <a:srgbClr val="FFFF00"/>
                </a:solidFill>
                <a:latin typeface="Lucida Handwriting" pitchFamily="66" charset="0"/>
              </a:rPr>
              <a:t>Peña de Arias Montano, Puerta de Alajar, las mejores dehesas de bellotas</a:t>
            </a:r>
            <a:endParaRPr lang="es-ES" sz="1600">
              <a:solidFill>
                <a:srgbClr val="FFFF00"/>
              </a:solidFill>
              <a:latin typeface="Lucida Handwriting" pitchFamily="66" charset="0"/>
            </a:endParaRPr>
          </a:p>
        </p:txBody>
      </p:sp>
    </p:spTree>
  </p:cSld>
  <p:clrMapOvr>
    <a:masterClrMapping/>
  </p:clrMapOvr>
  <p:transition spd="slow" advTm="10000">
    <p:wheel spokes="8"/>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hidden="1"/>
          <p:cNvSpPr>
            <a:spLocks noGrp="1" noChangeArrowheads="1"/>
          </p:cNvSpPr>
          <p:nvPr>
            <p:ph type="title"/>
          </p:nvPr>
        </p:nvSpPr>
        <p:spPr/>
        <p:txBody>
          <a:bodyPr/>
          <a:lstStyle/>
          <a:p>
            <a:endParaRPr lang="es-ES"/>
          </a:p>
        </p:txBody>
      </p:sp>
      <p:sp>
        <p:nvSpPr>
          <p:cNvPr id="11267" name="Rectangle 3" descr="1352200924_extras_albumes_0"/>
          <p:cNvSpPr>
            <a:spLocks noGrp="1" noChangeAspect="1" noChangeArrowheads="1"/>
          </p:cNvSpPr>
          <p:nvPr isPhoto="1"/>
        </p:nvSpPr>
        <p:spPr bwMode="auto">
          <a:xfrm>
            <a:off x="0" y="0"/>
            <a:ext cx="9144000" cy="5589588"/>
          </a:xfrm>
          <a:prstGeom prst="rect">
            <a:avLst/>
          </a:prstGeom>
          <a:blipFill dpi="0" rotWithShape="1">
            <a:blip r:embed="rId2"/>
            <a:srcRect/>
            <a:stretch>
              <a:fillRect r="-8844"/>
            </a:stretch>
          </a:blipFill>
          <a:ln w="9525">
            <a:solidFill>
              <a:schemeClr val="tx1"/>
            </a:solidFill>
            <a:miter lim="800000"/>
            <a:headEnd/>
            <a:tailEnd/>
          </a:ln>
          <a:effectLst/>
        </p:spPr>
        <p:txBody>
          <a:bodyPr/>
          <a:lstStyle/>
          <a:p>
            <a:endParaRPr lang="es-ES"/>
          </a:p>
        </p:txBody>
      </p:sp>
      <p:sp>
        <p:nvSpPr>
          <p:cNvPr id="11268" name="Rectangle 4"/>
          <p:cNvSpPr>
            <a:spLocks noChangeArrowheads="1"/>
          </p:cNvSpPr>
          <p:nvPr/>
        </p:nvSpPr>
        <p:spPr bwMode="auto">
          <a:xfrm>
            <a:off x="0" y="5373688"/>
            <a:ext cx="9144000" cy="1317625"/>
          </a:xfrm>
          <a:prstGeom prst="rect">
            <a:avLst/>
          </a:prstGeom>
          <a:noFill/>
          <a:ln w="9525">
            <a:noFill/>
            <a:miter lim="800000"/>
            <a:headEnd/>
            <a:tailEnd/>
          </a:ln>
          <a:effectLst/>
        </p:spPr>
        <p:txBody>
          <a:bodyPr anchor="ctr">
            <a:spAutoFit/>
          </a:bodyPr>
          <a:lstStyle/>
          <a:p>
            <a:endParaRPr lang="es-ES" sz="1600">
              <a:solidFill>
                <a:srgbClr val="FFFF00"/>
              </a:solidFill>
              <a:latin typeface="Lucida Handwriting" pitchFamily="66" charset="0"/>
            </a:endParaRPr>
          </a:p>
          <a:p>
            <a:r>
              <a:rPr lang="es-ES" sz="1600">
                <a:solidFill>
                  <a:srgbClr val="FFFF00"/>
                </a:solidFill>
                <a:latin typeface="Lucida Handwriting" pitchFamily="66" charset="0"/>
              </a:rPr>
              <a:t>La ruta del jamón empieza en las dehesas onduladas entre montes y cerros, hace parada y fonda en Aracena y termina, de manera inmejorable, en Jabugo. Es un recorrido por un paraje excepcional: la Sierra de Aracena ,es un parque natural declarado  - Reserva de la Biosfera -  por la Unesco.</a:t>
            </a:r>
          </a:p>
        </p:txBody>
      </p:sp>
    </p:spTree>
  </p:cSld>
  <p:clrMapOvr>
    <a:masterClrMapping/>
  </p:clrMapOvr>
  <p:transition spd="slow" advTm="20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wipe(up)">
                                      <p:cBhvr>
                                        <p:cTn id="7" dur="3000"/>
                                        <p:tgtEl>
                                          <p:spTgt spid="112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428px-Calle_barco_jabugo"/>
          <p:cNvPicPr>
            <a:picLocks noChangeAspect="1" noChangeArrowheads="1"/>
          </p:cNvPicPr>
          <p:nvPr/>
        </p:nvPicPr>
        <p:blipFill>
          <a:blip r:embed="rId2"/>
          <a:srcRect/>
          <a:stretch>
            <a:fillRect/>
          </a:stretch>
        </p:blipFill>
        <p:spPr bwMode="auto">
          <a:xfrm>
            <a:off x="3779838" y="0"/>
            <a:ext cx="5364162" cy="6858000"/>
          </a:xfrm>
          <a:prstGeom prst="rect">
            <a:avLst/>
          </a:prstGeom>
          <a:noFill/>
        </p:spPr>
      </p:pic>
      <p:pic>
        <p:nvPicPr>
          <p:cNvPr id="22533" name="Picture 5" descr="jabugo_iglesia_de_san_miguel_arcangel_fachada"/>
          <p:cNvPicPr>
            <a:picLocks noChangeAspect="1" noChangeArrowheads="1"/>
          </p:cNvPicPr>
          <p:nvPr/>
        </p:nvPicPr>
        <p:blipFill>
          <a:blip r:embed="rId3"/>
          <a:srcRect/>
          <a:stretch>
            <a:fillRect/>
          </a:stretch>
        </p:blipFill>
        <p:spPr bwMode="auto">
          <a:xfrm>
            <a:off x="3779838" y="0"/>
            <a:ext cx="6840537" cy="6858000"/>
          </a:xfrm>
          <a:prstGeom prst="rect">
            <a:avLst/>
          </a:prstGeom>
          <a:noFill/>
        </p:spPr>
      </p:pic>
      <p:sp>
        <p:nvSpPr>
          <p:cNvPr id="22534" name="Rectangle 6"/>
          <p:cNvSpPr>
            <a:spLocks noChangeArrowheads="1"/>
          </p:cNvSpPr>
          <p:nvPr/>
        </p:nvSpPr>
        <p:spPr bwMode="auto">
          <a:xfrm>
            <a:off x="0" y="2266950"/>
            <a:ext cx="3708400" cy="2225675"/>
          </a:xfrm>
          <a:prstGeom prst="rect">
            <a:avLst/>
          </a:prstGeom>
          <a:noFill/>
          <a:ln w="9525">
            <a:noFill/>
            <a:miter lim="800000"/>
            <a:headEnd/>
            <a:tailEnd/>
          </a:ln>
          <a:effectLst/>
        </p:spPr>
        <p:txBody>
          <a:bodyPr anchor="ctr">
            <a:spAutoFit/>
          </a:bodyPr>
          <a:lstStyle/>
          <a:p>
            <a:r>
              <a:rPr lang="es-ES" sz="2000" b="1">
                <a:solidFill>
                  <a:srgbClr val="FFFF00"/>
                </a:solidFill>
                <a:latin typeface="Lucida Handwriting" pitchFamily="66" charset="0"/>
              </a:rPr>
              <a:t/>
            </a:r>
            <a:br>
              <a:rPr lang="es-ES" sz="2000" b="1">
                <a:solidFill>
                  <a:srgbClr val="FFFF00"/>
                </a:solidFill>
                <a:latin typeface="Lucida Handwriting" pitchFamily="66" charset="0"/>
              </a:rPr>
            </a:br>
            <a:r>
              <a:rPr lang="es-ES" sz="2000" b="1">
                <a:solidFill>
                  <a:srgbClr val="FFFF00"/>
                </a:solidFill>
                <a:latin typeface="Lucida Handwriting" pitchFamily="66" charset="0"/>
              </a:rPr>
              <a:t>Jabugo  (2.400 hab.)</a:t>
            </a:r>
            <a:br>
              <a:rPr lang="es-ES" sz="2000" b="1">
                <a:solidFill>
                  <a:srgbClr val="FFFF00"/>
                </a:solidFill>
                <a:latin typeface="Lucida Handwriting" pitchFamily="66" charset="0"/>
              </a:rPr>
            </a:br>
            <a:r>
              <a:rPr lang="es-ES" sz="2000" b="1">
                <a:solidFill>
                  <a:srgbClr val="FFFF00"/>
                </a:solidFill>
                <a:latin typeface="Lucida Handwriting" pitchFamily="66" charset="0"/>
              </a:rPr>
              <a:t>Pequeño pueblo, es hoy el lugar más famoso de la región por su producción del cerdo ibérico ("Pata Negra").  </a:t>
            </a:r>
          </a:p>
        </p:txBody>
      </p:sp>
    </p:spTree>
  </p:cSld>
  <p:clrMapOvr>
    <a:masterClrMapping/>
  </p:clrMapOvr>
  <p:transition spd="slow" advTm="1700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2534"/>
                                        </p:tgtEl>
                                        <p:attrNameLst>
                                          <p:attrName>style.visibility</p:attrName>
                                        </p:attrNameLst>
                                      </p:cBhvr>
                                      <p:to>
                                        <p:strVal val="visible"/>
                                      </p:to>
                                    </p:set>
                                    <p:animEffect transition="in" filter="wipe(up)">
                                      <p:cBhvr>
                                        <p:cTn id="7" dur="3000"/>
                                        <p:tgtEl>
                                          <p:spTgt spid="2253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nodeType="clickEffect">
                                  <p:stCondLst>
                                    <p:cond delay="0"/>
                                  </p:stCondLst>
                                  <p:childTnLst>
                                    <p:animEffect transition="out" filter="blinds(horizontal)">
                                      <p:cBhvr>
                                        <p:cTn id="11" dur="3000"/>
                                        <p:tgtEl>
                                          <p:spTgt spid="22533"/>
                                        </p:tgtEl>
                                      </p:cBhvr>
                                    </p:animEffect>
                                    <p:set>
                                      <p:cBhvr>
                                        <p:cTn id="12" dur="1" fill="hold">
                                          <p:stCondLst>
                                            <p:cond delay="2999"/>
                                          </p:stCondLst>
                                        </p:cTn>
                                        <p:tgtEl>
                                          <p:spTgt spid="225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hidden="1"/>
          <p:cNvSpPr>
            <a:spLocks noGrp="1" noChangeArrowheads="1"/>
          </p:cNvSpPr>
          <p:nvPr>
            <p:ph type="title"/>
          </p:nvPr>
        </p:nvSpPr>
        <p:spPr/>
        <p:txBody>
          <a:bodyPr/>
          <a:lstStyle/>
          <a:p>
            <a:endParaRPr lang="es-ES"/>
          </a:p>
        </p:txBody>
      </p:sp>
      <p:sp>
        <p:nvSpPr>
          <p:cNvPr id="10243" name="Rectangle 3" descr="1352200877_extras_albumes_1"/>
          <p:cNvSpPr>
            <a:spLocks noGrp="1" noChangeAspect="1" noChangeArrowheads="1"/>
          </p:cNvSpPr>
          <p:nvPr isPhoto="1"/>
        </p:nvSpPr>
        <p:spPr bwMode="auto">
          <a:xfrm>
            <a:off x="0" y="0"/>
            <a:ext cx="9144000" cy="5516563"/>
          </a:xfrm>
          <a:prstGeom prst="rect">
            <a:avLst/>
          </a:prstGeom>
          <a:blipFill dpi="0" rotWithShape="1">
            <a:blip r:embed="rId2"/>
            <a:srcRect/>
            <a:stretch>
              <a:fillRect r="-7422"/>
            </a:stretch>
          </a:blipFill>
          <a:ln w="9525">
            <a:solidFill>
              <a:schemeClr val="tx1"/>
            </a:solidFill>
            <a:miter lim="800000"/>
            <a:headEnd/>
            <a:tailEnd/>
          </a:ln>
          <a:effectLst/>
        </p:spPr>
        <p:txBody>
          <a:bodyPr/>
          <a:lstStyle/>
          <a:p>
            <a:endParaRPr lang="es-ES"/>
          </a:p>
        </p:txBody>
      </p:sp>
      <p:sp>
        <p:nvSpPr>
          <p:cNvPr id="10244" name="Rectangle 4"/>
          <p:cNvSpPr>
            <a:spLocks noChangeArrowheads="1"/>
          </p:cNvSpPr>
          <p:nvPr/>
        </p:nvSpPr>
        <p:spPr bwMode="auto">
          <a:xfrm>
            <a:off x="0" y="5303838"/>
            <a:ext cx="9144000" cy="5773737"/>
          </a:xfrm>
          <a:prstGeom prst="rect">
            <a:avLst/>
          </a:prstGeom>
          <a:noFill/>
          <a:ln w="9525">
            <a:noFill/>
            <a:miter lim="800000"/>
            <a:headEnd/>
            <a:tailEnd/>
          </a:ln>
          <a:effectLst/>
        </p:spPr>
        <p:txBody>
          <a:bodyPr lIns="0" tIns="0" rIns="0" bIns="4284900" anchor="ctr">
            <a:spAutoFit/>
          </a:bodyPr>
          <a:lstStyle/>
          <a:p>
            <a:endParaRPr lang="es-ES" sz="1400">
              <a:solidFill>
                <a:srgbClr val="FFFF00"/>
              </a:solidFill>
              <a:latin typeface="Lucida Handwriting" pitchFamily="66" charset="0"/>
            </a:endParaRPr>
          </a:p>
          <a:p>
            <a:r>
              <a:rPr lang="es-ES" sz="1400">
                <a:solidFill>
                  <a:srgbClr val="FFFF00"/>
                </a:solidFill>
                <a:latin typeface="Lucida Handwriting" pitchFamily="66" charset="0"/>
              </a:rPr>
              <a:t>Aracena, la capital de la comarca, es un pueblo que obliga mirar arriba y abajo. Arriba por su cerro y lo que queda del castillo. Abajo porque sus entrañas esconden la gruta de las Maravillas, una proeza subterránea de 1.200 metros de longitud (y esta es sólo la parte visitable) donde la naturaleza se expresa en forma de miles de estalactitas, estalagmitas, coladas, lagunas y otras formaciones geológicas tan misteriosas como milenarias.</a:t>
            </a:r>
          </a:p>
        </p:txBody>
      </p:sp>
    </p:spTree>
  </p:cSld>
  <p:clrMapOvr>
    <a:masterClrMapping/>
  </p:clrMapOvr>
  <p:transition spd="slow" advTm="3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10244"/>
                                        </p:tgtEl>
                                        <p:attrNameLst>
                                          <p:attrName>style.visibility</p:attrName>
                                        </p:attrNameLst>
                                      </p:cBhvr>
                                      <p:to>
                                        <p:strVal val="visible"/>
                                      </p:to>
                                    </p:set>
                                    <p:animEffect transition="in" filter="wipe(up)">
                                      <p:cBhvr>
                                        <p:cTn id="7" dur="3000"/>
                                        <p:tgtEl>
                                          <p:spTgt spid="102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Rectangle 4" descr="1352201063_extras_albumes_0"/>
          <p:cNvSpPr>
            <a:spLocks noGrp="1" noChangeAspect="1" noChangeArrowheads="1"/>
          </p:cNvSpPr>
          <p:nvPr isPhoto="1"/>
        </p:nvSpPr>
        <p:spPr bwMode="auto">
          <a:xfrm>
            <a:off x="0" y="0"/>
            <a:ext cx="9144000" cy="6858000"/>
          </a:xfrm>
          <a:prstGeom prst="rect">
            <a:avLst/>
          </a:prstGeom>
          <a:blipFill dpi="0" rotWithShape="1">
            <a:blip r:embed="rId2"/>
            <a:srcRect/>
            <a:stretch>
              <a:fillRect r="-33543"/>
            </a:stretch>
          </a:blipFill>
          <a:ln w="9525">
            <a:solidFill>
              <a:schemeClr val="tx1"/>
            </a:solidFill>
            <a:miter lim="800000"/>
            <a:headEnd/>
            <a:tailEnd/>
          </a:ln>
          <a:effectLst/>
        </p:spPr>
        <p:txBody>
          <a:bodyPr/>
          <a:lstStyle/>
          <a:p>
            <a:endParaRPr lang="es-ES"/>
          </a:p>
        </p:txBody>
      </p:sp>
      <p:sp>
        <p:nvSpPr>
          <p:cNvPr id="40965" name="Text Box 5"/>
          <p:cNvSpPr txBox="1">
            <a:spLocks noChangeArrowheads="1"/>
          </p:cNvSpPr>
          <p:nvPr/>
        </p:nvSpPr>
        <p:spPr bwMode="auto">
          <a:xfrm>
            <a:off x="2987675" y="6092825"/>
            <a:ext cx="3384550" cy="579438"/>
          </a:xfrm>
          <a:prstGeom prst="rect">
            <a:avLst/>
          </a:prstGeom>
          <a:noFill/>
          <a:ln w="9525">
            <a:noFill/>
            <a:miter lim="800000"/>
            <a:headEnd/>
            <a:tailEnd/>
          </a:ln>
          <a:effectLst/>
        </p:spPr>
        <p:txBody>
          <a:bodyPr>
            <a:spAutoFit/>
          </a:bodyPr>
          <a:lstStyle/>
          <a:p>
            <a:pPr algn="ctr">
              <a:spcBef>
                <a:spcPct val="50000"/>
              </a:spcBef>
            </a:pPr>
            <a:r>
              <a:rPr lang="es-ES_tradnl" sz="3200" b="1">
                <a:solidFill>
                  <a:srgbClr val="FFFF00"/>
                </a:solidFill>
                <a:latin typeface="Lucida Handwriting" pitchFamily="66" charset="0"/>
              </a:rPr>
              <a:t>Aracena</a:t>
            </a:r>
            <a:endParaRPr lang="es-ES" sz="3200" b="1">
              <a:solidFill>
                <a:srgbClr val="FFFF00"/>
              </a:solidFill>
              <a:latin typeface="Lucida Handwriting" pitchFamily="66" charset="0"/>
            </a:endParaRPr>
          </a:p>
        </p:txBody>
      </p:sp>
    </p:spTree>
  </p:cSld>
  <p:clrMapOvr>
    <a:masterClrMapping/>
  </p:clrMapOvr>
  <p:transition spd="slow" advTm="6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hidden="1"/>
          <p:cNvSpPr>
            <a:spLocks noGrp="1" noChangeArrowheads="1"/>
          </p:cNvSpPr>
          <p:nvPr>
            <p:ph type="title"/>
          </p:nvPr>
        </p:nvSpPr>
        <p:spPr/>
        <p:txBody>
          <a:bodyPr/>
          <a:lstStyle/>
          <a:p>
            <a:endParaRPr lang="es-ES"/>
          </a:p>
        </p:txBody>
      </p:sp>
      <p:sp>
        <p:nvSpPr>
          <p:cNvPr id="9219" name="Rectangle 3" descr="1352200711_extras_albumes_0"/>
          <p:cNvSpPr>
            <a:spLocks noGrp="1" noChangeAspect="1" noChangeArrowheads="1"/>
          </p:cNvSpPr>
          <p:nvPr isPhoto="1"/>
        </p:nvSpPr>
        <p:spPr bwMode="auto">
          <a:xfrm>
            <a:off x="0" y="0"/>
            <a:ext cx="9144000" cy="6165850"/>
          </a:xfrm>
          <a:prstGeom prst="rect">
            <a:avLst/>
          </a:prstGeom>
          <a:blipFill dpi="0" rotWithShape="1">
            <a:blip r:embed="rId2"/>
            <a:srcRect/>
            <a:stretch>
              <a:fillRect r="-20065"/>
            </a:stretch>
          </a:blipFill>
          <a:ln w="9525">
            <a:solidFill>
              <a:schemeClr val="tx1"/>
            </a:solidFill>
            <a:miter lim="800000"/>
            <a:headEnd/>
            <a:tailEnd/>
          </a:ln>
          <a:effectLst/>
        </p:spPr>
        <p:txBody>
          <a:bodyPr/>
          <a:lstStyle/>
          <a:p>
            <a:endParaRPr lang="es-ES"/>
          </a:p>
        </p:txBody>
      </p:sp>
      <p:sp>
        <p:nvSpPr>
          <p:cNvPr id="9221" name="Text Box 5"/>
          <p:cNvSpPr txBox="1">
            <a:spLocks noChangeArrowheads="1"/>
          </p:cNvSpPr>
          <p:nvPr/>
        </p:nvSpPr>
        <p:spPr bwMode="auto">
          <a:xfrm>
            <a:off x="179388" y="6165850"/>
            <a:ext cx="8964612" cy="641350"/>
          </a:xfrm>
          <a:prstGeom prst="rect">
            <a:avLst/>
          </a:prstGeom>
          <a:noFill/>
          <a:ln w="9525">
            <a:noFill/>
            <a:miter lim="800000"/>
            <a:headEnd/>
            <a:tailEnd/>
          </a:ln>
          <a:effectLst/>
        </p:spPr>
        <p:txBody>
          <a:bodyPr>
            <a:spAutoFit/>
          </a:bodyPr>
          <a:lstStyle/>
          <a:p>
            <a:pPr algn="ctr">
              <a:spcBef>
                <a:spcPct val="50000"/>
              </a:spcBef>
            </a:pPr>
            <a:r>
              <a:rPr lang="es-ES_tradnl">
                <a:solidFill>
                  <a:srgbClr val="FFFF00"/>
                </a:solidFill>
                <a:latin typeface="Lucida Handwriting" pitchFamily="66" charset="0"/>
              </a:rPr>
              <a:t>Linares de la Sierra con sus casas impolutas y sus calles empedradas. Todo el pueblo produce jamón.</a:t>
            </a:r>
            <a:endParaRPr lang="es-ES">
              <a:solidFill>
                <a:srgbClr val="FFFF00"/>
              </a:solidFill>
              <a:latin typeface="Lucida Handwriting" pitchFamily="66" charset="0"/>
            </a:endParaRPr>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wipe(up)">
                                      <p:cBhvr>
                                        <p:cTn id="7" dur="3000"/>
                                        <p:tgtEl>
                                          <p:spTgt spid="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hidden="1"/>
          <p:cNvSpPr>
            <a:spLocks noGrp="1" noChangeArrowheads="1"/>
          </p:cNvSpPr>
          <p:nvPr>
            <p:ph type="title"/>
          </p:nvPr>
        </p:nvSpPr>
        <p:spPr/>
        <p:txBody>
          <a:bodyPr/>
          <a:lstStyle/>
          <a:p>
            <a:endParaRPr lang="es-ES"/>
          </a:p>
        </p:txBody>
      </p:sp>
      <p:sp>
        <p:nvSpPr>
          <p:cNvPr id="14340" name="Rectangle 4"/>
          <p:cNvSpPr>
            <a:spLocks noChangeArrowheads="1"/>
          </p:cNvSpPr>
          <p:nvPr/>
        </p:nvSpPr>
        <p:spPr bwMode="auto">
          <a:xfrm>
            <a:off x="0" y="4841875"/>
            <a:ext cx="9144000" cy="1793875"/>
          </a:xfrm>
          <a:prstGeom prst="rect">
            <a:avLst/>
          </a:prstGeom>
          <a:noFill/>
          <a:ln w="9525">
            <a:noFill/>
            <a:miter lim="800000"/>
            <a:headEnd/>
            <a:tailEnd/>
          </a:ln>
          <a:effectLst/>
        </p:spPr>
        <p:txBody>
          <a:bodyPr anchor="ctr">
            <a:spAutoFit/>
          </a:bodyPr>
          <a:lstStyle/>
          <a:p>
            <a:r>
              <a:rPr lang="es-ES" sz="1400">
                <a:solidFill>
                  <a:srgbClr val="FFFF00"/>
                </a:solidFill>
                <a:latin typeface="Lucida Handwriting" pitchFamily="66" charset="0"/>
              </a:rPr>
              <a:t>El Museo del Jamón de Aracena ofrece una lección magistral sobre la raza ibérica, una barra cargada de delicias gastronómicas de temporada y los clásicos ibéricos.</a:t>
            </a:r>
          </a:p>
          <a:p>
            <a:r>
              <a:rPr lang="es-ES" sz="1400">
                <a:solidFill>
                  <a:srgbClr val="FFFF00"/>
                </a:solidFill>
                <a:latin typeface="Lucida Handwriting" pitchFamily="66" charset="0"/>
              </a:rPr>
              <a:t> A saber, castañetas ibéricas a la plancha y montaditos de pringaita para picar. Boletus a la plancha con aceite de trufa para seguir... Y para el postre, la confitería Rufino, a la vuelta de la esquina, en pie desde 1875.</a:t>
            </a:r>
          </a:p>
          <a:p>
            <a:r>
              <a:rPr lang="es-ES" sz="1400">
                <a:solidFill>
                  <a:srgbClr val="FFFF00"/>
                </a:solidFill>
                <a:latin typeface="Lucida Handwriting" pitchFamily="66" charset="0"/>
              </a:rPr>
              <a:t> El Museo del Jamón es un buen lugar para conocer mejor el ciclo de vida del marrano, desde que cae la bellota hasta que el jamón está listo para su consumo, un proceso que lleva 4 años y medio.</a:t>
            </a:r>
          </a:p>
        </p:txBody>
      </p:sp>
      <p:pic>
        <p:nvPicPr>
          <p:cNvPr id="14341" name="Picture 5" descr="phoca_thumb_l_Tienda_del_Museo"/>
          <p:cNvPicPr>
            <a:picLocks noChangeAspect="1" noChangeArrowheads="1"/>
          </p:cNvPicPr>
          <p:nvPr/>
        </p:nvPicPr>
        <p:blipFill>
          <a:blip r:embed="rId2"/>
          <a:srcRect/>
          <a:stretch>
            <a:fillRect/>
          </a:stretch>
        </p:blipFill>
        <p:spPr bwMode="auto">
          <a:xfrm>
            <a:off x="1331913" y="0"/>
            <a:ext cx="6408737" cy="4692650"/>
          </a:xfrm>
          <a:prstGeom prst="rect">
            <a:avLst/>
          </a:prstGeom>
          <a:noFill/>
        </p:spPr>
      </p:pic>
      <p:pic>
        <p:nvPicPr>
          <p:cNvPr id="14342" name="Picture 6" descr="phoca_thumb_l_Interior_del_Museo_2"/>
          <p:cNvPicPr>
            <a:picLocks noChangeAspect="1" noChangeArrowheads="1"/>
          </p:cNvPicPr>
          <p:nvPr/>
        </p:nvPicPr>
        <p:blipFill>
          <a:blip r:embed="rId3"/>
          <a:srcRect/>
          <a:stretch>
            <a:fillRect/>
          </a:stretch>
        </p:blipFill>
        <p:spPr bwMode="auto">
          <a:xfrm>
            <a:off x="1331913" y="0"/>
            <a:ext cx="6408737" cy="4751388"/>
          </a:xfrm>
          <a:prstGeom prst="rect">
            <a:avLst/>
          </a:prstGeom>
          <a:noFill/>
        </p:spPr>
      </p:pic>
    </p:spTree>
  </p:cSld>
  <p:clrMapOvr>
    <a:masterClrMapping/>
  </p:clrMapOvr>
  <p:transition spd="slow" advTm="40000">
    <p:newsfla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xit" presetSubtype="2" fill="hold" nodeType="clickEffect">
                                  <p:stCondLst>
                                    <p:cond delay="0"/>
                                  </p:stCondLst>
                                  <p:childTnLst>
                                    <p:anim calcmode="lin" valueType="num">
                                      <p:cBhvr additive="base">
                                        <p:cTn id="6" dur="5000"/>
                                        <p:tgtEl>
                                          <p:spTgt spid="14342"/>
                                        </p:tgtEl>
                                        <p:attrNameLst>
                                          <p:attrName>ppt_x</p:attrName>
                                        </p:attrNameLst>
                                      </p:cBhvr>
                                      <p:tavLst>
                                        <p:tav tm="0">
                                          <p:val>
                                            <p:strVal val="ppt_x"/>
                                          </p:val>
                                        </p:tav>
                                        <p:tav tm="100000">
                                          <p:val>
                                            <p:strVal val="1+ppt_w/2"/>
                                          </p:val>
                                        </p:tav>
                                      </p:tavLst>
                                    </p:anim>
                                    <p:anim calcmode="lin" valueType="num">
                                      <p:cBhvr additive="base">
                                        <p:cTn id="7" dur="5000"/>
                                        <p:tgtEl>
                                          <p:spTgt spid="14342"/>
                                        </p:tgtEl>
                                        <p:attrNameLst>
                                          <p:attrName>ppt_y</p:attrName>
                                        </p:attrNameLst>
                                      </p:cBhvr>
                                      <p:tavLst>
                                        <p:tav tm="0">
                                          <p:val>
                                            <p:strVal val="ppt_y"/>
                                          </p:val>
                                        </p:tav>
                                        <p:tav tm="100000">
                                          <p:val>
                                            <p:strVal val="ppt_y"/>
                                          </p:val>
                                        </p:tav>
                                      </p:tavLst>
                                    </p:anim>
                                    <p:set>
                                      <p:cBhvr>
                                        <p:cTn id="8" dur="1" fill="hold">
                                          <p:stCondLst>
                                            <p:cond delay="4999"/>
                                          </p:stCondLst>
                                        </p:cTn>
                                        <p:tgtEl>
                                          <p:spTgt spid="1434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hidden="1"/>
          <p:cNvSpPr>
            <a:spLocks noGrp="1" noChangeArrowheads="1"/>
          </p:cNvSpPr>
          <p:nvPr>
            <p:ph type="title"/>
          </p:nvPr>
        </p:nvSpPr>
        <p:spPr/>
        <p:txBody>
          <a:bodyPr/>
          <a:lstStyle/>
          <a:p>
            <a:endParaRPr lang="es-ES"/>
          </a:p>
        </p:txBody>
      </p:sp>
      <p:sp>
        <p:nvSpPr>
          <p:cNvPr id="12291" name="Rectangle 3" descr="1352200964_extras_albumes_0"/>
          <p:cNvSpPr>
            <a:spLocks noGrp="1" noChangeAspect="1" noChangeArrowheads="1"/>
          </p:cNvSpPr>
          <p:nvPr isPhoto="1"/>
        </p:nvSpPr>
        <p:spPr bwMode="auto">
          <a:xfrm>
            <a:off x="0" y="0"/>
            <a:ext cx="9144000" cy="6376988"/>
          </a:xfrm>
          <a:prstGeom prst="rect">
            <a:avLst/>
          </a:prstGeom>
          <a:blipFill dpi="0" rotWithShape="1">
            <a:blip r:embed="rId2"/>
            <a:srcRect/>
            <a:stretch>
              <a:fillRect r="-24177"/>
            </a:stretch>
          </a:blipFill>
          <a:ln w="9525">
            <a:solidFill>
              <a:schemeClr val="tx1"/>
            </a:solidFill>
            <a:miter lim="800000"/>
            <a:headEnd/>
            <a:tailEnd/>
          </a:ln>
          <a:effectLst/>
        </p:spPr>
        <p:txBody>
          <a:bodyPr/>
          <a:lstStyle/>
          <a:p>
            <a:endParaRPr lang="es-ES"/>
          </a:p>
        </p:txBody>
      </p:sp>
      <p:sp>
        <p:nvSpPr>
          <p:cNvPr id="12292" name="Rectangle 4" descr="1352201012_extras_albumes_0"/>
          <p:cNvSpPr>
            <a:spLocks noGrp="1" noChangeAspect="1" noChangeArrowheads="1"/>
          </p:cNvSpPr>
          <p:nvPr isPhoto="1"/>
        </p:nvSpPr>
        <p:spPr bwMode="auto">
          <a:xfrm>
            <a:off x="0" y="0"/>
            <a:ext cx="9144000" cy="6381750"/>
          </a:xfrm>
          <a:prstGeom prst="rect">
            <a:avLst/>
          </a:prstGeom>
          <a:blipFill dpi="0" rotWithShape="1">
            <a:blip r:embed="rId3"/>
            <a:srcRect/>
            <a:stretch>
              <a:fillRect r="-24269"/>
            </a:stretch>
          </a:blipFill>
          <a:ln w="9525">
            <a:solidFill>
              <a:schemeClr val="tx1"/>
            </a:solidFill>
            <a:miter lim="800000"/>
            <a:headEnd/>
            <a:tailEnd/>
          </a:ln>
          <a:effectLst/>
        </p:spPr>
        <p:txBody>
          <a:bodyPr/>
          <a:lstStyle/>
          <a:p>
            <a:endParaRPr lang="es-ES"/>
          </a:p>
        </p:txBody>
      </p:sp>
      <p:sp>
        <p:nvSpPr>
          <p:cNvPr id="12293" name="Rectangle 5"/>
          <p:cNvSpPr>
            <a:spLocks noChangeArrowheads="1"/>
          </p:cNvSpPr>
          <p:nvPr/>
        </p:nvSpPr>
        <p:spPr bwMode="auto">
          <a:xfrm>
            <a:off x="0" y="6332538"/>
            <a:ext cx="9144000" cy="366712"/>
          </a:xfrm>
          <a:prstGeom prst="rect">
            <a:avLst/>
          </a:prstGeom>
          <a:noFill/>
          <a:ln w="9525">
            <a:noFill/>
            <a:miter lim="800000"/>
            <a:headEnd/>
            <a:tailEnd/>
          </a:ln>
          <a:effectLst/>
        </p:spPr>
        <p:txBody>
          <a:bodyPr anchor="ctr">
            <a:spAutoFit/>
          </a:bodyPr>
          <a:lstStyle/>
          <a:p>
            <a:r>
              <a:rPr lang="es-ES">
                <a:solidFill>
                  <a:srgbClr val="FFFF00"/>
                </a:solidFill>
                <a:latin typeface="Lucida Handwriting" pitchFamily="66" charset="0"/>
              </a:rPr>
              <a:t>Confitería Rufino, una de las 'instituciones' de Aracena desde 1875 </a:t>
            </a:r>
          </a:p>
        </p:txBody>
      </p:sp>
    </p:spTree>
  </p:cSld>
  <p:clrMapOvr>
    <a:masterClrMapping/>
  </p:clrMapOvr>
  <p:transition spd="slow" advTm="20000">
    <p:cover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xit" presetSubtype="32" fill="hold" grpId="0" nodeType="clickEffect">
                                  <p:stCondLst>
                                    <p:cond delay="0"/>
                                  </p:stCondLst>
                                  <p:childTnLst>
                                    <p:animEffect transition="out" filter="box(out)">
                                      <p:cBhvr>
                                        <p:cTn id="6" dur="5000"/>
                                        <p:tgtEl>
                                          <p:spTgt spid="12292"/>
                                        </p:tgtEl>
                                      </p:cBhvr>
                                    </p:animEffect>
                                    <p:set>
                                      <p:cBhvr>
                                        <p:cTn id="7" dur="1" fill="hold">
                                          <p:stCondLst>
                                            <p:cond delay="4999"/>
                                          </p:stCondLst>
                                        </p:cTn>
                                        <p:tgtEl>
                                          <p:spTgt spid="12292"/>
                                        </p:tgtEl>
                                        <p:attrNameLst>
                                          <p:attrName>style.visibility</p:attrName>
                                        </p:attrNameLst>
                                      </p:cBhvr>
                                      <p:to>
                                        <p:strVal val="hidden"/>
                                      </p:to>
                                    </p:set>
                                  </p:childTnLst>
                                </p:cTn>
                              </p:par>
                              <p:par>
                                <p:cTn id="8" presetID="53" presetClass="exit" presetSubtype="0" fill="hold" grpId="1" nodeType="withEffect">
                                  <p:stCondLst>
                                    <p:cond delay="0"/>
                                  </p:stCondLst>
                                  <p:childTnLst>
                                    <p:anim calcmode="lin" valueType="num">
                                      <p:cBhvr>
                                        <p:cTn id="9" dur="5000"/>
                                        <p:tgtEl>
                                          <p:spTgt spid="12292"/>
                                        </p:tgtEl>
                                        <p:attrNameLst>
                                          <p:attrName>ppt_w</p:attrName>
                                        </p:attrNameLst>
                                      </p:cBhvr>
                                      <p:tavLst>
                                        <p:tav tm="0">
                                          <p:val>
                                            <p:strVal val="ppt_w"/>
                                          </p:val>
                                        </p:tav>
                                        <p:tav tm="100000">
                                          <p:val>
                                            <p:fltVal val="0"/>
                                          </p:val>
                                        </p:tav>
                                      </p:tavLst>
                                    </p:anim>
                                    <p:anim calcmode="lin" valueType="num">
                                      <p:cBhvr>
                                        <p:cTn id="10" dur="5000"/>
                                        <p:tgtEl>
                                          <p:spTgt spid="12292"/>
                                        </p:tgtEl>
                                        <p:attrNameLst>
                                          <p:attrName>ppt_h</p:attrName>
                                        </p:attrNameLst>
                                      </p:cBhvr>
                                      <p:tavLst>
                                        <p:tav tm="0">
                                          <p:val>
                                            <p:strVal val="ppt_h"/>
                                          </p:val>
                                        </p:tav>
                                        <p:tav tm="100000">
                                          <p:val>
                                            <p:fltVal val="0"/>
                                          </p:val>
                                        </p:tav>
                                      </p:tavLst>
                                    </p:anim>
                                    <p:animEffect transition="out" filter="fade">
                                      <p:cBhvr>
                                        <p:cTn id="11" dur="5000"/>
                                        <p:tgtEl>
                                          <p:spTgt spid="12292"/>
                                        </p:tgtEl>
                                      </p:cBhvr>
                                    </p:animEffect>
                                    <p:set>
                                      <p:cBhvr>
                                        <p:cTn id="12" dur="1" fill="hold">
                                          <p:stCondLst>
                                            <p:cond delay="4999"/>
                                          </p:stCondLst>
                                        </p:cTn>
                                        <p:tgtEl>
                                          <p:spTgt spid="1229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P spid="12292"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4" descr="1352200427_extras_albumes_0"/>
          <p:cNvSpPr>
            <a:spLocks noGrp="1" noChangeAspect="1" noChangeArrowheads="1"/>
          </p:cNvSpPr>
          <p:nvPr isPhoto="1"/>
        </p:nvSpPr>
        <p:spPr bwMode="auto">
          <a:xfrm>
            <a:off x="0" y="0"/>
            <a:ext cx="9144000" cy="6858000"/>
          </a:xfrm>
          <a:prstGeom prst="rect">
            <a:avLst/>
          </a:prstGeom>
          <a:blipFill dpi="0" rotWithShape="1">
            <a:blip r:embed="rId2"/>
            <a:srcRect/>
            <a:stretch>
              <a:fillRect r="-33356"/>
            </a:stretch>
          </a:blipFill>
          <a:ln w="9525">
            <a:solidFill>
              <a:schemeClr val="tx1"/>
            </a:solidFill>
            <a:miter lim="800000"/>
            <a:headEnd/>
            <a:tailEnd/>
          </a:ln>
          <a:effectLst/>
        </p:spPr>
        <p:txBody>
          <a:bodyPr/>
          <a:lstStyle/>
          <a:p>
            <a:endParaRPr lang="es-ES"/>
          </a:p>
        </p:txBody>
      </p:sp>
      <p:pic>
        <p:nvPicPr>
          <p:cNvPr id="41989" name="Picture 5" descr="phoca_thumb_l_Jamones_en_proceso_de_salazon"/>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1992" name="Rectangle 8" descr="1352200530_extras_albumes_0"/>
          <p:cNvSpPr>
            <a:spLocks noGrp="1" noChangeAspect="1" noChangeArrowheads="1"/>
          </p:cNvSpPr>
          <p:nvPr isPhoto="1"/>
        </p:nvSpPr>
        <p:spPr bwMode="auto">
          <a:xfrm>
            <a:off x="0" y="0"/>
            <a:ext cx="9144000" cy="6858000"/>
          </a:xfrm>
          <a:prstGeom prst="rect">
            <a:avLst/>
          </a:prstGeom>
          <a:blipFill dpi="0" rotWithShape="1">
            <a:blip r:embed="rId4"/>
            <a:srcRect/>
            <a:stretch>
              <a:fillRect r="-33543"/>
            </a:stretch>
          </a:blipFill>
          <a:ln w="9525">
            <a:solidFill>
              <a:schemeClr val="tx1"/>
            </a:solidFill>
            <a:miter lim="800000"/>
            <a:headEnd/>
            <a:tailEnd/>
          </a:ln>
          <a:effectLst/>
        </p:spPr>
        <p:txBody>
          <a:bodyPr/>
          <a:lstStyle/>
          <a:p>
            <a:endParaRPr lang="es-ES"/>
          </a:p>
        </p:txBody>
      </p:sp>
      <p:sp>
        <p:nvSpPr>
          <p:cNvPr id="41993" name="Text Box 9"/>
          <p:cNvSpPr txBox="1">
            <a:spLocks noChangeArrowheads="1"/>
          </p:cNvSpPr>
          <p:nvPr/>
        </p:nvSpPr>
        <p:spPr bwMode="auto">
          <a:xfrm>
            <a:off x="395288" y="4652963"/>
            <a:ext cx="8497887" cy="762000"/>
          </a:xfrm>
          <a:prstGeom prst="rect">
            <a:avLst/>
          </a:prstGeom>
          <a:noFill/>
          <a:ln w="9525">
            <a:noFill/>
            <a:miter lim="800000"/>
            <a:headEnd/>
            <a:tailEnd/>
          </a:ln>
          <a:effectLst/>
        </p:spPr>
        <p:txBody>
          <a:bodyPr>
            <a:spAutoFit/>
          </a:bodyPr>
          <a:lstStyle/>
          <a:p>
            <a:pPr algn="ctr">
              <a:spcBef>
                <a:spcPct val="50000"/>
              </a:spcBef>
            </a:pPr>
            <a:r>
              <a:rPr lang="es-ES_tradnl" sz="4400">
                <a:latin typeface="Lucida Handwriting" pitchFamily="66" charset="0"/>
              </a:rPr>
              <a:t>La “catedral” del jamón</a:t>
            </a:r>
            <a:endParaRPr lang="es-ES" sz="4400">
              <a:latin typeface="Lucida Handwriting" pitchFamily="66" charset="0"/>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xit" presetSubtype="0" fill="hold" grpId="0" nodeType="afterEffect">
                                  <p:stCondLst>
                                    <p:cond delay="0"/>
                                  </p:stCondLst>
                                  <p:childTnLst>
                                    <p:animEffect transition="out" filter="fade">
                                      <p:cBhvr>
                                        <p:cTn id="6" dur="4000" accel="100000">
                                          <p:stCondLst>
                                            <p:cond delay="1000"/>
                                          </p:stCondLst>
                                        </p:cTn>
                                        <p:tgtEl>
                                          <p:spTgt spid="41993"/>
                                        </p:tgtEl>
                                      </p:cBhvr>
                                    </p:animEffect>
                                    <p:anim calcmode="lin" valueType="num">
                                      <p:cBhvr>
                                        <p:cTn id="7" dur="4000" accel="100000">
                                          <p:stCondLst>
                                            <p:cond delay="1000"/>
                                          </p:stCondLst>
                                        </p:cTn>
                                        <p:tgtEl>
                                          <p:spTgt spid="41993"/>
                                        </p:tgtEl>
                                        <p:attrNameLst>
                                          <p:attrName>style.rotation</p:attrName>
                                        </p:attrNameLst>
                                      </p:cBhvr>
                                      <p:tavLst>
                                        <p:tav tm="0">
                                          <p:val>
                                            <p:fltVal val="0"/>
                                          </p:val>
                                        </p:tav>
                                        <p:tav tm="100000">
                                          <p:val>
                                            <p:fltVal val="-90"/>
                                          </p:val>
                                        </p:tav>
                                      </p:tavLst>
                                    </p:anim>
                                    <p:anim calcmode="lin" valueType="num">
                                      <p:cBhvr>
                                        <p:cTn id="8" dur="1000" decel="100000"/>
                                        <p:tgtEl>
                                          <p:spTgt spid="41993"/>
                                        </p:tgtEl>
                                        <p:attrNameLst>
                                          <p:attrName>ppt_x</p:attrName>
                                        </p:attrNameLst>
                                      </p:cBhvr>
                                      <p:tavLst>
                                        <p:tav tm="0">
                                          <p:val>
                                            <p:strVal val="ppt_x"/>
                                          </p:val>
                                        </p:tav>
                                        <p:tav tm="100000">
                                          <p:val>
                                            <p:strVal val="ppt_x-0.05"/>
                                          </p:val>
                                        </p:tav>
                                      </p:tavLst>
                                    </p:anim>
                                    <p:anim calcmode="lin" valueType="num">
                                      <p:cBhvr>
                                        <p:cTn id="9" dur="1000" decel="100000"/>
                                        <p:tgtEl>
                                          <p:spTgt spid="41993"/>
                                        </p:tgtEl>
                                        <p:attrNameLst>
                                          <p:attrName>ppt_y</p:attrName>
                                        </p:attrNameLst>
                                      </p:cBhvr>
                                      <p:tavLst>
                                        <p:tav tm="0">
                                          <p:val>
                                            <p:strVal val="ppt_y"/>
                                          </p:val>
                                        </p:tav>
                                        <p:tav tm="100000">
                                          <p:val>
                                            <p:strVal val="ppt_y+0.1"/>
                                          </p:val>
                                        </p:tav>
                                      </p:tavLst>
                                    </p:anim>
                                    <p:anim calcmode="lin" valueType="num">
                                      <p:cBhvr>
                                        <p:cTn id="10" dur="4000" accel="100000">
                                          <p:stCondLst>
                                            <p:cond delay="1000"/>
                                          </p:stCondLst>
                                        </p:cTn>
                                        <p:tgtEl>
                                          <p:spTgt spid="41993"/>
                                        </p:tgtEl>
                                        <p:attrNameLst>
                                          <p:attrName>ppt_x</p:attrName>
                                        </p:attrNameLst>
                                      </p:cBhvr>
                                      <p:tavLst>
                                        <p:tav tm="0">
                                          <p:val>
                                            <p:strVal val="ppt_x"/>
                                          </p:val>
                                        </p:tav>
                                        <p:tav tm="100000">
                                          <p:val>
                                            <p:strVal val="ppt_x+0.4+0.05"/>
                                          </p:val>
                                        </p:tav>
                                      </p:tavLst>
                                    </p:anim>
                                    <p:anim calcmode="lin" valueType="num">
                                      <p:cBhvr>
                                        <p:cTn id="11" dur="4000" accel="100000">
                                          <p:stCondLst>
                                            <p:cond delay="1000"/>
                                          </p:stCondLst>
                                        </p:cTn>
                                        <p:tgtEl>
                                          <p:spTgt spid="41993"/>
                                        </p:tgtEl>
                                        <p:attrNameLst>
                                          <p:attrName>ppt_y</p:attrName>
                                        </p:attrNameLst>
                                      </p:cBhvr>
                                      <p:tavLst>
                                        <p:tav tm="0">
                                          <p:val>
                                            <p:strVal val="ppt_y"/>
                                          </p:val>
                                        </p:tav>
                                        <p:tav tm="100000">
                                          <p:val>
                                            <p:strVal val="ppt_y-0.4-0.1"/>
                                          </p:val>
                                        </p:tav>
                                      </p:tavLst>
                                    </p:anim>
                                    <p:set>
                                      <p:cBhvr>
                                        <p:cTn id="12" dur="1" fill="hold">
                                          <p:stCondLst>
                                            <p:cond delay="4999"/>
                                          </p:stCondLst>
                                        </p:cTn>
                                        <p:tgtEl>
                                          <p:spTgt spid="4199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0" presetClass="exit" presetSubtype="0" fill="hold" grpId="0" nodeType="clickEffect">
                                  <p:stCondLst>
                                    <p:cond delay="0"/>
                                  </p:stCondLst>
                                  <p:childTnLst>
                                    <p:animEffect transition="out" filter="fade">
                                      <p:cBhvr>
                                        <p:cTn id="16" dur="4000" accel="100000">
                                          <p:stCondLst>
                                            <p:cond delay="1000"/>
                                          </p:stCondLst>
                                        </p:cTn>
                                        <p:tgtEl>
                                          <p:spTgt spid="41992"/>
                                        </p:tgtEl>
                                      </p:cBhvr>
                                    </p:animEffect>
                                    <p:anim calcmode="lin" valueType="num">
                                      <p:cBhvr>
                                        <p:cTn id="17" dur="4000" accel="100000">
                                          <p:stCondLst>
                                            <p:cond delay="1000"/>
                                          </p:stCondLst>
                                        </p:cTn>
                                        <p:tgtEl>
                                          <p:spTgt spid="41992"/>
                                        </p:tgtEl>
                                        <p:attrNameLst>
                                          <p:attrName>style.rotation</p:attrName>
                                        </p:attrNameLst>
                                      </p:cBhvr>
                                      <p:tavLst>
                                        <p:tav tm="0">
                                          <p:val>
                                            <p:fltVal val="0"/>
                                          </p:val>
                                        </p:tav>
                                        <p:tav tm="100000">
                                          <p:val>
                                            <p:fltVal val="-90"/>
                                          </p:val>
                                        </p:tav>
                                      </p:tavLst>
                                    </p:anim>
                                    <p:anim calcmode="lin" valueType="num">
                                      <p:cBhvr>
                                        <p:cTn id="18" dur="1000" decel="100000"/>
                                        <p:tgtEl>
                                          <p:spTgt spid="41992"/>
                                        </p:tgtEl>
                                        <p:attrNameLst>
                                          <p:attrName>ppt_x</p:attrName>
                                        </p:attrNameLst>
                                      </p:cBhvr>
                                      <p:tavLst>
                                        <p:tav tm="0">
                                          <p:val>
                                            <p:strVal val="ppt_x"/>
                                          </p:val>
                                        </p:tav>
                                        <p:tav tm="100000">
                                          <p:val>
                                            <p:strVal val="ppt_x-0.05"/>
                                          </p:val>
                                        </p:tav>
                                      </p:tavLst>
                                    </p:anim>
                                    <p:anim calcmode="lin" valueType="num">
                                      <p:cBhvr>
                                        <p:cTn id="19" dur="1000" decel="100000"/>
                                        <p:tgtEl>
                                          <p:spTgt spid="41992"/>
                                        </p:tgtEl>
                                        <p:attrNameLst>
                                          <p:attrName>ppt_y</p:attrName>
                                        </p:attrNameLst>
                                      </p:cBhvr>
                                      <p:tavLst>
                                        <p:tav tm="0">
                                          <p:val>
                                            <p:strVal val="ppt_y"/>
                                          </p:val>
                                        </p:tav>
                                        <p:tav tm="100000">
                                          <p:val>
                                            <p:strVal val="ppt_y+0.1"/>
                                          </p:val>
                                        </p:tav>
                                      </p:tavLst>
                                    </p:anim>
                                    <p:anim calcmode="lin" valueType="num">
                                      <p:cBhvr>
                                        <p:cTn id="20" dur="4000" accel="100000">
                                          <p:stCondLst>
                                            <p:cond delay="1000"/>
                                          </p:stCondLst>
                                        </p:cTn>
                                        <p:tgtEl>
                                          <p:spTgt spid="41992"/>
                                        </p:tgtEl>
                                        <p:attrNameLst>
                                          <p:attrName>ppt_x</p:attrName>
                                        </p:attrNameLst>
                                      </p:cBhvr>
                                      <p:tavLst>
                                        <p:tav tm="0">
                                          <p:val>
                                            <p:strVal val="ppt_x"/>
                                          </p:val>
                                        </p:tav>
                                        <p:tav tm="100000">
                                          <p:val>
                                            <p:strVal val="ppt_x+0.4+0.05"/>
                                          </p:val>
                                        </p:tav>
                                      </p:tavLst>
                                    </p:anim>
                                    <p:anim calcmode="lin" valueType="num">
                                      <p:cBhvr>
                                        <p:cTn id="21" dur="4000" accel="100000">
                                          <p:stCondLst>
                                            <p:cond delay="1000"/>
                                          </p:stCondLst>
                                        </p:cTn>
                                        <p:tgtEl>
                                          <p:spTgt spid="41992"/>
                                        </p:tgtEl>
                                        <p:attrNameLst>
                                          <p:attrName>ppt_y</p:attrName>
                                        </p:attrNameLst>
                                      </p:cBhvr>
                                      <p:tavLst>
                                        <p:tav tm="0">
                                          <p:val>
                                            <p:strVal val="ppt_y"/>
                                          </p:val>
                                        </p:tav>
                                        <p:tav tm="100000">
                                          <p:val>
                                            <p:strVal val="ppt_y-0.4-0.1"/>
                                          </p:val>
                                        </p:tav>
                                      </p:tavLst>
                                    </p:anim>
                                    <p:set>
                                      <p:cBhvr>
                                        <p:cTn id="22" dur="1" fill="hold">
                                          <p:stCondLst>
                                            <p:cond delay="4999"/>
                                          </p:stCondLst>
                                        </p:cTn>
                                        <p:tgtEl>
                                          <p:spTgt spid="41992"/>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0" presetClass="exit" presetSubtype="0" fill="hold" nodeType="clickEffect">
                                  <p:stCondLst>
                                    <p:cond delay="0"/>
                                  </p:stCondLst>
                                  <p:childTnLst>
                                    <p:animEffect transition="out" filter="fade">
                                      <p:cBhvr>
                                        <p:cTn id="26" dur="4000" accel="100000">
                                          <p:stCondLst>
                                            <p:cond delay="1000"/>
                                          </p:stCondLst>
                                        </p:cTn>
                                        <p:tgtEl>
                                          <p:spTgt spid="41989"/>
                                        </p:tgtEl>
                                      </p:cBhvr>
                                    </p:animEffect>
                                    <p:anim calcmode="lin" valueType="num">
                                      <p:cBhvr>
                                        <p:cTn id="27" dur="4000" accel="100000">
                                          <p:stCondLst>
                                            <p:cond delay="1000"/>
                                          </p:stCondLst>
                                        </p:cTn>
                                        <p:tgtEl>
                                          <p:spTgt spid="41989"/>
                                        </p:tgtEl>
                                        <p:attrNameLst>
                                          <p:attrName>style.rotation</p:attrName>
                                        </p:attrNameLst>
                                      </p:cBhvr>
                                      <p:tavLst>
                                        <p:tav tm="0">
                                          <p:val>
                                            <p:fltVal val="0"/>
                                          </p:val>
                                        </p:tav>
                                        <p:tav tm="100000">
                                          <p:val>
                                            <p:fltVal val="-90"/>
                                          </p:val>
                                        </p:tav>
                                      </p:tavLst>
                                    </p:anim>
                                    <p:anim calcmode="lin" valueType="num">
                                      <p:cBhvr>
                                        <p:cTn id="28" dur="1000" decel="100000"/>
                                        <p:tgtEl>
                                          <p:spTgt spid="41989"/>
                                        </p:tgtEl>
                                        <p:attrNameLst>
                                          <p:attrName>ppt_x</p:attrName>
                                        </p:attrNameLst>
                                      </p:cBhvr>
                                      <p:tavLst>
                                        <p:tav tm="0">
                                          <p:val>
                                            <p:strVal val="ppt_x"/>
                                          </p:val>
                                        </p:tav>
                                        <p:tav tm="100000">
                                          <p:val>
                                            <p:strVal val="ppt_x-0.05"/>
                                          </p:val>
                                        </p:tav>
                                      </p:tavLst>
                                    </p:anim>
                                    <p:anim calcmode="lin" valueType="num">
                                      <p:cBhvr>
                                        <p:cTn id="29" dur="1000" decel="100000"/>
                                        <p:tgtEl>
                                          <p:spTgt spid="41989"/>
                                        </p:tgtEl>
                                        <p:attrNameLst>
                                          <p:attrName>ppt_y</p:attrName>
                                        </p:attrNameLst>
                                      </p:cBhvr>
                                      <p:tavLst>
                                        <p:tav tm="0">
                                          <p:val>
                                            <p:strVal val="ppt_y"/>
                                          </p:val>
                                        </p:tav>
                                        <p:tav tm="100000">
                                          <p:val>
                                            <p:strVal val="ppt_y+0.1"/>
                                          </p:val>
                                        </p:tav>
                                      </p:tavLst>
                                    </p:anim>
                                    <p:anim calcmode="lin" valueType="num">
                                      <p:cBhvr>
                                        <p:cTn id="30" dur="4000" accel="100000">
                                          <p:stCondLst>
                                            <p:cond delay="1000"/>
                                          </p:stCondLst>
                                        </p:cTn>
                                        <p:tgtEl>
                                          <p:spTgt spid="41989"/>
                                        </p:tgtEl>
                                        <p:attrNameLst>
                                          <p:attrName>ppt_x</p:attrName>
                                        </p:attrNameLst>
                                      </p:cBhvr>
                                      <p:tavLst>
                                        <p:tav tm="0">
                                          <p:val>
                                            <p:strVal val="ppt_x"/>
                                          </p:val>
                                        </p:tav>
                                        <p:tav tm="100000">
                                          <p:val>
                                            <p:strVal val="ppt_x+0.4+0.05"/>
                                          </p:val>
                                        </p:tav>
                                      </p:tavLst>
                                    </p:anim>
                                    <p:anim calcmode="lin" valueType="num">
                                      <p:cBhvr>
                                        <p:cTn id="31" dur="4000" accel="100000">
                                          <p:stCondLst>
                                            <p:cond delay="1000"/>
                                          </p:stCondLst>
                                        </p:cTn>
                                        <p:tgtEl>
                                          <p:spTgt spid="41989"/>
                                        </p:tgtEl>
                                        <p:attrNameLst>
                                          <p:attrName>ppt_y</p:attrName>
                                        </p:attrNameLst>
                                      </p:cBhvr>
                                      <p:tavLst>
                                        <p:tav tm="0">
                                          <p:val>
                                            <p:strVal val="ppt_y"/>
                                          </p:val>
                                        </p:tav>
                                        <p:tav tm="100000">
                                          <p:val>
                                            <p:strVal val="ppt_y-0.4-0.1"/>
                                          </p:val>
                                        </p:tav>
                                      </p:tavLst>
                                    </p:anim>
                                    <p:set>
                                      <p:cBhvr>
                                        <p:cTn id="32" dur="1" fill="hold">
                                          <p:stCondLst>
                                            <p:cond delay="4999"/>
                                          </p:stCondLst>
                                        </p:cTn>
                                        <p:tgtEl>
                                          <p:spTgt spid="4198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92" grpId="0" animBg="1"/>
      <p:bldP spid="4199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hidden="1"/>
          <p:cNvSpPr>
            <a:spLocks noGrp="1" noChangeArrowheads="1"/>
          </p:cNvSpPr>
          <p:nvPr>
            <p:ph type="title"/>
          </p:nvPr>
        </p:nvSpPr>
        <p:spPr/>
        <p:txBody>
          <a:bodyPr/>
          <a:lstStyle/>
          <a:p>
            <a:endParaRPr lang="es-ES"/>
          </a:p>
        </p:txBody>
      </p:sp>
      <p:sp>
        <p:nvSpPr>
          <p:cNvPr id="5123" name="Rectangle 3" descr="1352200498_extras_albumes_0"/>
          <p:cNvSpPr>
            <a:spLocks noGrp="1" noChangeAspect="1" noChangeArrowheads="1"/>
          </p:cNvSpPr>
          <p:nvPr isPhoto="1"/>
        </p:nvSpPr>
        <p:spPr bwMode="auto">
          <a:xfrm>
            <a:off x="0" y="0"/>
            <a:ext cx="9144000" cy="6858000"/>
          </a:xfrm>
          <a:prstGeom prst="rect">
            <a:avLst/>
          </a:prstGeom>
          <a:blipFill dpi="0" rotWithShape="1">
            <a:blip r:embed="rId2"/>
            <a:srcRect/>
            <a:stretch>
              <a:fillRect r="-33543"/>
            </a:stretch>
          </a:blipFill>
          <a:ln w="9525">
            <a:solidFill>
              <a:schemeClr val="tx1"/>
            </a:solidFill>
            <a:miter lim="800000"/>
            <a:headEnd/>
            <a:tailEnd/>
          </a:ln>
          <a:effectLst/>
        </p:spPr>
        <p:txBody>
          <a:bodyPr/>
          <a:lstStyle/>
          <a:p>
            <a:endParaRPr lang="es-ES"/>
          </a:p>
        </p:txBody>
      </p:sp>
    </p:spTree>
  </p:cSld>
  <p:clrMapOvr>
    <a:masterClrMapping/>
  </p:clrMapOvr>
  <p:transition spd="slow" advTm="6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descr="03-noviembre-2012-12-58-00-jamon-de-jabugo_detalle_media"/>
          <p:cNvPicPr>
            <a:picLocks noChangeAspect="1" noChangeArrowheads="1"/>
          </p:cNvPicPr>
          <p:nvPr/>
        </p:nvPicPr>
        <p:blipFill>
          <a:blip r:embed="rId2"/>
          <a:srcRect/>
          <a:stretch>
            <a:fillRect/>
          </a:stretch>
        </p:blipFill>
        <p:spPr bwMode="auto">
          <a:xfrm>
            <a:off x="1042988" y="476250"/>
            <a:ext cx="6985000" cy="6048375"/>
          </a:xfrm>
          <a:prstGeom prst="rect">
            <a:avLst/>
          </a:prstGeom>
          <a:noFill/>
        </p:spPr>
      </p:pic>
    </p:spTree>
  </p:cSld>
  <p:clrMapOvr>
    <a:masterClrMapping/>
  </p:clrMapOvr>
  <p:transition spd="slow" advTm="7000">
    <p:push/>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6" name="Picture 4" descr="jamon-iberico"/>
          <p:cNvPicPr>
            <a:picLocks noChangeAspect="1" noChangeArrowheads="1"/>
          </p:cNvPicPr>
          <p:nvPr/>
        </p:nvPicPr>
        <p:blipFill>
          <a:blip r:embed="rId2"/>
          <a:srcRect/>
          <a:stretch>
            <a:fillRect/>
          </a:stretch>
        </p:blipFill>
        <p:spPr bwMode="auto">
          <a:xfrm>
            <a:off x="1042988" y="692150"/>
            <a:ext cx="7416800" cy="5473700"/>
          </a:xfrm>
          <a:prstGeom prst="rect">
            <a:avLst/>
          </a:prstGeom>
          <a:noFill/>
        </p:spPr>
      </p:pic>
    </p:spTree>
  </p:cSld>
  <p:clrMapOvr>
    <a:masterClrMapping/>
  </p:clrMapOvr>
  <p:transition spd="slow" advTm="7000">
    <p:circl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2012_10_10_IMG_2012_10_10_103A523A55_jamonserrano_2"/>
          <p:cNvPicPr>
            <a:picLocks noChangeAspect="1" noChangeArrowheads="1"/>
          </p:cNvPicPr>
          <p:nvPr/>
        </p:nvPicPr>
        <p:blipFill>
          <a:blip r:embed="rId2"/>
          <a:srcRect/>
          <a:stretch>
            <a:fillRect/>
          </a:stretch>
        </p:blipFill>
        <p:spPr bwMode="auto">
          <a:xfrm>
            <a:off x="1042988" y="692150"/>
            <a:ext cx="7200900" cy="5461000"/>
          </a:xfrm>
          <a:prstGeom prst="rect">
            <a:avLst/>
          </a:prstGeom>
          <a:noFill/>
        </p:spPr>
      </p:pic>
    </p:spTree>
  </p:cSld>
  <p:clrMapOvr>
    <a:masterClrMapping/>
  </p:clrMapOvr>
  <p:transition spd="slow" advTm="7000">
    <p:newsflash/>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7" name="Picture 5" descr="102944_ham_fotoFichaProducto"/>
          <p:cNvPicPr>
            <a:picLocks noChangeAspect="1" noChangeArrowheads="1"/>
          </p:cNvPicPr>
          <p:nvPr/>
        </p:nvPicPr>
        <p:blipFill>
          <a:blip r:embed="rId2"/>
          <a:srcRect/>
          <a:stretch>
            <a:fillRect/>
          </a:stretch>
        </p:blipFill>
        <p:spPr bwMode="auto">
          <a:xfrm>
            <a:off x="2124075" y="1412875"/>
            <a:ext cx="5184775" cy="4032250"/>
          </a:xfrm>
          <a:prstGeom prst="rect">
            <a:avLst/>
          </a:prstGeom>
          <a:noFill/>
        </p:spPr>
      </p:pic>
      <p:pic>
        <p:nvPicPr>
          <p:cNvPr id="28678" name="Picture 6" descr="1327750543_0"/>
          <p:cNvPicPr>
            <a:picLocks noChangeAspect="1" noChangeArrowheads="1"/>
          </p:cNvPicPr>
          <p:nvPr/>
        </p:nvPicPr>
        <p:blipFill>
          <a:blip r:embed="rId3"/>
          <a:srcRect/>
          <a:stretch>
            <a:fillRect/>
          </a:stretch>
        </p:blipFill>
        <p:spPr bwMode="auto">
          <a:xfrm>
            <a:off x="1331913" y="692150"/>
            <a:ext cx="6624637" cy="5545138"/>
          </a:xfrm>
          <a:prstGeom prst="rect">
            <a:avLst/>
          </a:prstGeom>
          <a:noFill/>
        </p:spPr>
      </p:pic>
    </p:spTree>
  </p:cSld>
  <p:clrMapOvr>
    <a:masterClrMapping/>
  </p:clrMapOvr>
  <p:transition spd="slow" advTm="700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3000"/>
                                        <p:tgtEl>
                                          <p:spTgt spid="28678"/>
                                        </p:tgtEl>
                                        <p:attrNameLst>
                                          <p:attrName>ppt_w</p:attrName>
                                        </p:attrNameLst>
                                      </p:cBhvr>
                                      <p:tavLst>
                                        <p:tav tm="0">
                                          <p:val>
                                            <p:strVal val="ppt_w"/>
                                          </p:val>
                                        </p:tav>
                                        <p:tav tm="100000">
                                          <p:val>
                                            <p:fltVal val="0"/>
                                          </p:val>
                                        </p:tav>
                                      </p:tavLst>
                                    </p:anim>
                                    <p:anim calcmode="lin" valueType="num">
                                      <p:cBhvr>
                                        <p:cTn id="7" dur="3000"/>
                                        <p:tgtEl>
                                          <p:spTgt spid="28678"/>
                                        </p:tgtEl>
                                        <p:attrNameLst>
                                          <p:attrName>ppt_h</p:attrName>
                                        </p:attrNameLst>
                                      </p:cBhvr>
                                      <p:tavLst>
                                        <p:tav tm="0">
                                          <p:val>
                                            <p:strVal val="ppt_h"/>
                                          </p:val>
                                        </p:tav>
                                        <p:tav tm="100000">
                                          <p:val>
                                            <p:fltVal val="0"/>
                                          </p:val>
                                        </p:tav>
                                      </p:tavLst>
                                    </p:anim>
                                    <p:animEffect transition="out" filter="fade">
                                      <p:cBhvr>
                                        <p:cTn id="8" dur="3000"/>
                                        <p:tgtEl>
                                          <p:spTgt spid="28678"/>
                                        </p:tgtEl>
                                      </p:cBhvr>
                                    </p:animEffect>
                                    <p:set>
                                      <p:cBhvr>
                                        <p:cTn id="9" dur="1" fill="hold">
                                          <p:stCondLst>
                                            <p:cond delay="2999"/>
                                          </p:stCondLst>
                                        </p:cTn>
                                        <p:tgtEl>
                                          <p:spTgt spid="2867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20081209jamoniberico"/>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33798" name="Picture 6" descr="jamoniberico"/>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Tm="7000">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3000"/>
                                        <p:tgtEl>
                                          <p:spTgt spid="33798"/>
                                        </p:tgtEl>
                                        <p:attrNameLst>
                                          <p:attrName>ppt_w</p:attrName>
                                        </p:attrNameLst>
                                      </p:cBhvr>
                                      <p:tavLst>
                                        <p:tav tm="0">
                                          <p:val>
                                            <p:strVal val="ppt_w"/>
                                          </p:val>
                                        </p:tav>
                                        <p:tav tm="100000">
                                          <p:val>
                                            <p:strVal val="ppt_w*0.70"/>
                                          </p:val>
                                        </p:tav>
                                      </p:tavLst>
                                    </p:anim>
                                    <p:anim calcmode="lin" valueType="num">
                                      <p:cBhvr>
                                        <p:cTn id="7" dur="3000"/>
                                        <p:tgtEl>
                                          <p:spTgt spid="33798"/>
                                        </p:tgtEl>
                                        <p:attrNameLst>
                                          <p:attrName>ppt_h</p:attrName>
                                        </p:attrNameLst>
                                      </p:cBhvr>
                                      <p:tavLst>
                                        <p:tav tm="0">
                                          <p:val>
                                            <p:strVal val="ppt_h"/>
                                          </p:val>
                                        </p:tav>
                                        <p:tav tm="100000">
                                          <p:val>
                                            <p:strVal val="ppt_h"/>
                                          </p:val>
                                        </p:tav>
                                      </p:tavLst>
                                    </p:anim>
                                    <p:animEffect transition="out" filter="fade">
                                      <p:cBhvr>
                                        <p:cTn id="8" dur="3000"/>
                                        <p:tgtEl>
                                          <p:spTgt spid="33798"/>
                                        </p:tgtEl>
                                      </p:cBhvr>
                                    </p:animEffect>
                                    <p:set>
                                      <p:cBhvr>
                                        <p:cTn id="9" dur="1" fill="hold">
                                          <p:stCondLst>
                                            <p:cond delay="2999"/>
                                          </p:stCondLst>
                                        </p:cTn>
                                        <p:tgtEl>
                                          <p:spTgt spid="3379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9" name="Picture 5" descr="SDC11477yaya"/>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10000">
    <p:wheel spokes="8"/>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3" name="Picture 5" descr="jamonibericollo"/>
          <p:cNvPicPr>
            <a:picLocks noChangeAspect="1" noChangeArrowheads="1"/>
          </p:cNvPicPr>
          <p:nvPr/>
        </p:nvPicPr>
        <p:blipFill>
          <a:blip r:embed="rId2"/>
          <a:srcRect/>
          <a:stretch>
            <a:fillRect/>
          </a:stretch>
        </p:blipFill>
        <p:spPr bwMode="auto">
          <a:xfrm>
            <a:off x="4716463" y="765175"/>
            <a:ext cx="4238625" cy="5400675"/>
          </a:xfrm>
          <a:prstGeom prst="rect">
            <a:avLst/>
          </a:prstGeom>
          <a:noFill/>
        </p:spPr>
      </p:pic>
      <p:sp>
        <p:nvSpPr>
          <p:cNvPr id="32774" name="Rectangle 6"/>
          <p:cNvSpPr>
            <a:spLocks noChangeArrowheads="1"/>
          </p:cNvSpPr>
          <p:nvPr/>
        </p:nvSpPr>
        <p:spPr bwMode="auto">
          <a:xfrm>
            <a:off x="179388" y="881063"/>
            <a:ext cx="4537075" cy="4664075"/>
          </a:xfrm>
          <a:prstGeom prst="rect">
            <a:avLst/>
          </a:prstGeom>
          <a:noFill/>
          <a:ln w="9525">
            <a:noFill/>
            <a:miter lim="800000"/>
            <a:headEnd/>
            <a:tailEnd/>
          </a:ln>
          <a:effectLst/>
        </p:spPr>
        <p:txBody>
          <a:bodyPr anchor="ctr">
            <a:spAutoFit/>
          </a:bodyPr>
          <a:lstStyle/>
          <a:p>
            <a:r>
              <a:rPr lang="es-ES" sz="2000">
                <a:solidFill>
                  <a:srgbClr val="FFFF00"/>
                </a:solidFill>
                <a:latin typeface="Lucida Handwriting" pitchFamily="66" charset="0"/>
              </a:rPr>
              <a:t>El jamón ibérico reduce el colesterol, disminuye la tensión arterial, minimiza el riesgo de trombos y aporta vitamina E al organismo. </a:t>
            </a:r>
          </a:p>
          <a:p>
            <a:endParaRPr lang="es-ES" sz="2000">
              <a:solidFill>
                <a:srgbClr val="FFFF00"/>
              </a:solidFill>
              <a:latin typeface="Lucida Handwriting" pitchFamily="66" charset="0"/>
            </a:endParaRPr>
          </a:p>
          <a:p>
            <a:r>
              <a:rPr lang="es-ES" sz="2000">
                <a:solidFill>
                  <a:srgbClr val="FFFF00"/>
                </a:solidFill>
                <a:latin typeface="Lucida Handwriting" pitchFamily="66" charset="0"/>
              </a:rPr>
              <a:t>Además, no provoca variaciones del peso corporal y es "cardiosaludable".</a:t>
            </a:r>
          </a:p>
          <a:p>
            <a:endParaRPr lang="es-ES_tradnl" sz="2000">
              <a:solidFill>
                <a:srgbClr val="FFFF00"/>
              </a:solidFill>
              <a:latin typeface="Lucida Handwriting" pitchFamily="66" charset="0"/>
            </a:endParaRPr>
          </a:p>
          <a:p>
            <a:r>
              <a:rPr lang="es-ES_tradnl" sz="2000">
                <a:solidFill>
                  <a:srgbClr val="FFFF00"/>
                </a:solidFill>
                <a:latin typeface="Lucida Handwriting" pitchFamily="66" charset="0"/>
              </a:rPr>
              <a:t>Según un estudio elaborado por el Doctor Avelino Ortiz, del Servicio de Medicina Interna del Complejo Universitario de Badajoz</a:t>
            </a:r>
            <a:endParaRPr lang="es-ES" sz="2000">
              <a:solidFill>
                <a:srgbClr val="FFFF00"/>
              </a:solidFill>
              <a:latin typeface="Lucida Handwriting" pitchFamily="66" charset="0"/>
            </a:endParaRPr>
          </a:p>
        </p:txBody>
      </p:sp>
    </p:spTree>
  </p:cSld>
  <p:clrMapOvr>
    <a:masterClrMapping/>
  </p:clrMapOvr>
  <p:transition spd="slow" advTm="23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8" name="Picture 4" descr="imagesCAQ20XX3"/>
          <p:cNvPicPr>
            <a:picLocks noChangeAspect="1" noChangeArrowheads="1"/>
          </p:cNvPicPr>
          <p:nvPr/>
        </p:nvPicPr>
        <p:blipFill>
          <a:blip r:embed="rId2"/>
          <a:srcRect/>
          <a:stretch>
            <a:fillRect/>
          </a:stretch>
        </p:blipFill>
        <p:spPr bwMode="auto">
          <a:xfrm>
            <a:off x="6300788" y="404813"/>
            <a:ext cx="2457450" cy="1857375"/>
          </a:xfrm>
          <a:prstGeom prst="rect">
            <a:avLst/>
          </a:prstGeom>
          <a:noFill/>
        </p:spPr>
      </p:pic>
      <p:sp>
        <p:nvSpPr>
          <p:cNvPr id="47109" name="WordArt 5"/>
          <p:cNvSpPr>
            <a:spLocks noChangeArrowheads="1" noChangeShapeType="1" noTextEdit="1"/>
          </p:cNvSpPr>
          <p:nvPr/>
        </p:nvSpPr>
        <p:spPr bwMode="auto">
          <a:xfrm>
            <a:off x="2843213" y="2205038"/>
            <a:ext cx="2917825" cy="1800225"/>
          </a:xfrm>
          <a:prstGeom prst="rect">
            <a:avLst/>
          </a:prstGeom>
        </p:spPr>
        <p:txBody>
          <a:bodyPr wrap="none" fromWordArt="1">
            <a:prstTxWarp prst="textPlain">
              <a:avLst>
                <a:gd name="adj" fmla="val 50000"/>
              </a:avLst>
            </a:prstTxWarp>
          </a:bodyPr>
          <a:lstStyle/>
          <a:p>
            <a:pPr algn="ctr"/>
            <a:r>
              <a:rPr lang="es-ES" sz="9600" kern="10">
                <a:ln w="9525">
                  <a:solidFill>
                    <a:srgbClr val="000000"/>
                  </a:solidFill>
                  <a:round/>
                  <a:headEnd/>
                  <a:tailEnd/>
                </a:ln>
                <a:gradFill rotWithShape="1">
                  <a:gsLst>
                    <a:gs pos="0">
                      <a:srgbClr val="FFFF00"/>
                    </a:gs>
                    <a:gs pos="50000">
                      <a:srgbClr val="FF9900"/>
                    </a:gs>
                    <a:gs pos="100000">
                      <a:srgbClr val="FFFF00"/>
                    </a:gs>
                  </a:gsLst>
                  <a:lin ang="5400000" scaled="1"/>
                </a:gradFill>
                <a:latin typeface="Harlow Solid Italic"/>
              </a:rPr>
              <a:t>Fin</a:t>
            </a:r>
          </a:p>
        </p:txBody>
      </p:sp>
      <p:sp>
        <p:nvSpPr>
          <p:cNvPr id="47111" name="WordArt 7"/>
          <p:cNvSpPr>
            <a:spLocks noChangeArrowheads="1" noChangeShapeType="1" noTextEdit="1"/>
          </p:cNvSpPr>
          <p:nvPr/>
        </p:nvSpPr>
        <p:spPr bwMode="auto">
          <a:xfrm>
            <a:off x="6516688" y="3644900"/>
            <a:ext cx="274637" cy="1920875"/>
          </a:xfrm>
          <a:prstGeom prst="rect">
            <a:avLst/>
          </a:prstGeom>
        </p:spPr>
        <p:txBody>
          <a:bodyPr wrap="none" fromWordArt="1">
            <a:prstTxWarp prst="textPlain">
              <a:avLst>
                <a:gd name="adj" fmla="val 50000"/>
              </a:avLst>
            </a:prstTxWarp>
          </a:bodyPr>
          <a:lstStyle/>
          <a:p>
            <a:pPr algn="ctr"/>
            <a:r>
              <a:rPr lang="pt-BR" sz="2000" kern="10">
                <a:ln w="9525">
                  <a:solidFill>
                    <a:srgbClr val="000000"/>
                  </a:solidFill>
                  <a:round/>
                  <a:headEnd/>
                  <a:tailEnd/>
                </a:ln>
                <a:gradFill rotWithShape="1">
                  <a:gsLst>
                    <a:gs pos="0">
                      <a:srgbClr val="FF9900"/>
                    </a:gs>
                    <a:gs pos="50000">
                      <a:srgbClr val="FFFF00"/>
                    </a:gs>
                    <a:gs pos="100000">
                      <a:srgbClr val="FF9900"/>
                    </a:gs>
                  </a:gsLst>
                  <a:lin ang="5400000" scaled="1"/>
                </a:gradFill>
                <a:latin typeface="Elephant"/>
              </a:rPr>
              <a:t>M</a:t>
            </a:r>
          </a:p>
          <a:p>
            <a:pPr algn="ctr"/>
            <a:r>
              <a:rPr lang="pt-BR" sz="2000" kern="10">
                <a:ln w="9525">
                  <a:solidFill>
                    <a:srgbClr val="000000"/>
                  </a:solidFill>
                  <a:round/>
                  <a:headEnd/>
                  <a:tailEnd/>
                </a:ln>
                <a:gradFill rotWithShape="1">
                  <a:gsLst>
                    <a:gs pos="0">
                      <a:srgbClr val="FF9900"/>
                    </a:gs>
                    <a:gs pos="50000">
                      <a:srgbClr val="FFFF00"/>
                    </a:gs>
                    <a:gs pos="100000">
                      <a:srgbClr val="FF9900"/>
                    </a:gs>
                  </a:gsLst>
                  <a:lin ang="5400000" scaled="1"/>
                </a:gradFill>
                <a:latin typeface="Elephant"/>
              </a:rPr>
              <a:t>A</a:t>
            </a:r>
          </a:p>
          <a:p>
            <a:pPr algn="ctr"/>
            <a:r>
              <a:rPr lang="pt-BR" sz="2000" kern="10">
                <a:ln w="9525">
                  <a:solidFill>
                    <a:srgbClr val="000000"/>
                  </a:solidFill>
                  <a:round/>
                  <a:headEnd/>
                  <a:tailEnd/>
                </a:ln>
                <a:gradFill rotWithShape="1">
                  <a:gsLst>
                    <a:gs pos="0">
                      <a:srgbClr val="FF9900"/>
                    </a:gs>
                    <a:gs pos="50000">
                      <a:srgbClr val="FFFF00"/>
                    </a:gs>
                    <a:gs pos="100000">
                      <a:srgbClr val="FF9900"/>
                    </a:gs>
                  </a:gsLst>
                  <a:lin ang="5400000" scaled="1"/>
                </a:gradFill>
                <a:latin typeface="Elephant"/>
              </a:rPr>
              <a:t>R</a:t>
            </a:r>
          </a:p>
          <a:p>
            <a:pPr algn="ctr"/>
            <a:r>
              <a:rPr lang="pt-BR" sz="2000" kern="10">
                <a:ln w="9525">
                  <a:solidFill>
                    <a:srgbClr val="000000"/>
                  </a:solidFill>
                  <a:round/>
                  <a:headEnd/>
                  <a:tailEnd/>
                </a:ln>
                <a:gradFill rotWithShape="1">
                  <a:gsLst>
                    <a:gs pos="0">
                      <a:srgbClr val="FF9900"/>
                    </a:gs>
                    <a:gs pos="50000">
                      <a:srgbClr val="FFFF00"/>
                    </a:gs>
                    <a:gs pos="100000">
                      <a:srgbClr val="FF9900"/>
                    </a:gs>
                  </a:gsLst>
                  <a:lin ang="5400000" scaled="1"/>
                </a:gradFill>
                <a:latin typeface="Elephant"/>
              </a:rPr>
              <a:t>I</a:t>
            </a:r>
          </a:p>
          <a:p>
            <a:pPr algn="ctr"/>
            <a:r>
              <a:rPr lang="pt-BR" sz="2000" kern="10">
                <a:ln w="9525">
                  <a:solidFill>
                    <a:srgbClr val="000000"/>
                  </a:solidFill>
                  <a:round/>
                  <a:headEnd/>
                  <a:tailEnd/>
                </a:ln>
                <a:gradFill rotWithShape="1">
                  <a:gsLst>
                    <a:gs pos="0">
                      <a:srgbClr val="FF9900"/>
                    </a:gs>
                    <a:gs pos="50000">
                      <a:srgbClr val="FFFF00"/>
                    </a:gs>
                    <a:gs pos="100000">
                      <a:srgbClr val="FF9900"/>
                    </a:gs>
                  </a:gsLst>
                  <a:lin ang="5400000" scaled="1"/>
                </a:gradFill>
                <a:latin typeface="Elephant"/>
              </a:rPr>
              <a:t>S</a:t>
            </a:r>
          </a:p>
          <a:p>
            <a:pPr algn="ctr"/>
            <a:r>
              <a:rPr lang="pt-BR" sz="2000" kern="10">
                <a:ln w="9525">
                  <a:solidFill>
                    <a:srgbClr val="000000"/>
                  </a:solidFill>
                  <a:round/>
                  <a:headEnd/>
                  <a:tailEnd/>
                </a:ln>
                <a:gradFill rotWithShape="1">
                  <a:gsLst>
                    <a:gs pos="0">
                      <a:srgbClr val="FF9900"/>
                    </a:gs>
                    <a:gs pos="50000">
                      <a:srgbClr val="FFFF00"/>
                    </a:gs>
                    <a:gs pos="100000">
                      <a:srgbClr val="FF9900"/>
                    </a:gs>
                  </a:gsLst>
                  <a:lin ang="5400000" scaled="1"/>
                </a:gradFill>
                <a:latin typeface="Elephant"/>
              </a:rPr>
              <a:t>A</a:t>
            </a:r>
            <a:endParaRPr lang="es-ES" sz="2000" kern="10">
              <a:ln w="9525">
                <a:solidFill>
                  <a:srgbClr val="000000"/>
                </a:solidFill>
                <a:round/>
                <a:headEnd/>
                <a:tailEnd/>
              </a:ln>
              <a:gradFill rotWithShape="1">
                <a:gsLst>
                  <a:gs pos="0">
                    <a:srgbClr val="FF9900"/>
                  </a:gs>
                  <a:gs pos="50000">
                    <a:srgbClr val="FFFF00"/>
                  </a:gs>
                  <a:gs pos="100000">
                    <a:srgbClr val="FF9900"/>
                  </a:gs>
                </a:gsLst>
                <a:lin ang="5400000" scaled="1"/>
              </a:gradFill>
              <a:latin typeface="Elephant"/>
            </a:endParaRPr>
          </a:p>
        </p:txBody>
      </p:sp>
      <p:sp>
        <p:nvSpPr>
          <p:cNvPr id="47112" name="Text Box 8"/>
          <p:cNvSpPr txBox="1">
            <a:spLocks noChangeArrowheads="1"/>
          </p:cNvSpPr>
          <p:nvPr/>
        </p:nvSpPr>
        <p:spPr bwMode="auto">
          <a:xfrm>
            <a:off x="0" y="5661025"/>
            <a:ext cx="6229350" cy="366713"/>
          </a:xfrm>
          <a:prstGeom prst="rect">
            <a:avLst/>
          </a:prstGeom>
          <a:noFill/>
          <a:ln w="9525">
            <a:noFill/>
            <a:miter lim="800000"/>
            <a:headEnd/>
            <a:tailEnd/>
          </a:ln>
          <a:effectLst/>
        </p:spPr>
        <p:txBody>
          <a:bodyPr>
            <a:spAutoFit/>
          </a:bodyPr>
          <a:lstStyle/>
          <a:p>
            <a:pPr>
              <a:spcBef>
                <a:spcPct val="50000"/>
              </a:spcBef>
            </a:pPr>
            <a:r>
              <a:rPr lang="es-ES_tradnl">
                <a:solidFill>
                  <a:srgbClr val="FFFF00"/>
                </a:solidFill>
                <a:latin typeface="Lucida Handwriting" pitchFamily="66" charset="0"/>
              </a:rPr>
              <a:t>Música - Tanguillo flamenco – Paco de Lucia</a:t>
            </a:r>
            <a:endParaRPr lang="es-ES">
              <a:solidFill>
                <a:srgbClr val="FFFF00"/>
              </a:solidFill>
              <a:latin typeface="Lucida Handwriting" pitchFamily="66" charset="0"/>
            </a:endParaRPr>
          </a:p>
        </p:txBody>
      </p:sp>
      <p:sp>
        <p:nvSpPr>
          <p:cNvPr id="47113" name="Text Box 9"/>
          <p:cNvSpPr txBox="1">
            <a:spLocks noChangeArrowheads="1"/>
          </p:cNvSpPr>
          <p:nvPr/>
        </p:nvSpPr>
        <p:spPr bwMode="auto">
          <a:xfrm>
            <a:off x="0" y="6453188"/>
            <a:ext cx="2411413" cy="228600"/>
          </a:xfrm>
          <a:prstGeom prst="rect">
            <a:avLst/>
          </a:prstGeom>
          <a:noFill/>
          <a:ln w="9525">
            <a:noFill/>
            <a:miter lim="800000"/>
            <a:headEnd/>
            <a:tailEnd/>
          </a:ln>
          <a:effectLst/>
        </p:spPr>
        <p:txBody>
          <a:bodyPr>
            <a:spAutoFit/>
          </a:bodyPr>
          <a:lstStyle/>
          <a:p>
            <a:pPr>
              <a:spcBef>
                <a:spcPct val="50000"/>
              </a:spcBef>
            </a:pPr>
            <a:r>
              <a:rPr lang="es-ES_tradnl" sz="900">
                <a:solidFill>
                  <a:srgbClr val="FFFF00"/>
                </a:solidFill>
                <a:latin typeface="Lucida Handwriting" pitchFamily="66" charset="0"/>
              </a:rPr>
              <a:t>Diciembre 2012</a:t>
            </a:r>
            <a:endParaRPr lang="es-ES" sz="900">
              <a:solidFill>
                <a:srgbClr val="FFFF00"/>
              </a:solidFill>
              <a:latin typeface="Lucida Handwriting" pitchFamily="66" charset="0"/>
            </a:endParaRPr>
          </a:p>
        </p:txBody>
      </p:sp>
    </p:spTree>
  </p:cSld>
  <p:clrMapOvr>
    <a:masterClrMapping/>
  </p:clrMapOvr>
  <p:transition spd="slow" advTm="16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47109"/>
                                        </p:tgtEl>
                                        <p:attrNameLst>
                                          <p:attrName>style.visibility</p:attrName>
                                        </p:attrNameLst>
                                      </p:cBhvr>
                                      <p:to>
                                        <p:strVal val="visible"/>
                                      </p:to>
                                    </p:set>
                                    <p:anim calcmode="lin" valueType="num">
                                      <p:cBhvr>
                                        <p:cTn id="7" dur="500" fill="hold"/>
                                        <p:tgtEl>
                                          <p:spTgt spid="47109"/>
                                        </p:tgtEl>
                                        <p:attrNameLst>
                                          <p:attrName>ppt_w</p:attrName>
                                        </p:attrNameLst>
                                      </p:cBhvr>
                                      <p:tavLst>
                                        <p:tav tm="0">
                                          <p:val>
                                            <p:fltVal val="0"/>
                                          </p:val>
                                        </p:tav>
                                        <p:tav tm="100000">
                                          <p:val>
                                            <p:strVal val="#ppt_w"/>
                                          </p:val>
                                        </p:tav>
                                      </p:tavLst>
                                    </p:anim>
                                    <p:anim calcmode="lin" valueType="num">
                                      <p:cBhvr>
                                        <p:cTn id="8" dur="500" fill="hold"/>
                                        <p:tgtEl>
                                          <p:spTgt spid="47109"/>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17" presetClass="entr" presetSubtype="1" fill="hold" grpId="0" nodeType="afterEffect">
                                  <p:stCondLst>
                                    <p:cond delay="0"/>
                                  </p:stCondLst>
                                  <p:childTnLst>
                                    <p:set>
                                      <p:cBhvr>
                                        <p:cTn id="11" dur="1" fill="hold">
                                          <p:stCondLst>
                                            <p:cond delay="0"/>
                                          </p:stCondLst>
                                        </p:cTn>
                                        <p:tgtEl>
                                          <p:spTgt spid="47111"/>
                                        </p:tgtEl>
                                        <p:attrNameLst>
                                          <p:attrName>style.visibility</p:attrName>
                                        </p:attrNameLst>
                                      </p:cBhvr>
                                      <p:to>
                                        <p:strVal val="visible"/>
                                      </p:to>
                                    </p:set>
                                    <p:anim calcmode="lin" valueType="num">
                                      <p:cBhvr>
                                        <p:cTn id="12" dur="500" fill="hold"/>
                                        <p:tgtEl>
                                          <p:spTgt spid="47111"/>
                                        </p:tgtEl>
                                        <p:attrNameLst>
                                          <p:attrName>ppt_x</p:attrName>
                                        </p:attrNameLst>
                                      </p:cBhvr>
                                      <p:tavLst>
                                        <p:tav tm="0">
                                          <p:val>
                                            <p:strVal val="#ppt_x"/>
                                          </p:val>
                                        </p:tav>
                                        <p:tav tm="100000">
                                          <p:val>
                                            <p:strVal val="#ppt_x"/>
                                          </p:val>
                                        </p:tav>
                                      </p:tavLst>
                                    </p:anim>
                                    <p:anim calcmode="lin" valueType="num">
                                      <p:cBhvr>
                                        <p:cTn id="13" dur="500" fill="hold"/>
                                        <p:tgtEl>
                                          <p:spTgt spid="47111"/>
                                        </p:tgtEl>
                                        <p:attrNameLst>
                                          <p:attrName>ppt_y</p:attrName>
                                        </p:attrNameLst>
                                      </p:cBhvr>
                                      <p:tavLst>
                                        <p:tav tm="0">
                                          <p:val>
                                            <p:strVal val="#ppt_y-#ppt_h/2"/>
                                          </p:val>
                                        </p:tav>
                                        <p:tav tm="100000">
                                          <p:val>
                                            <p:strVal val="#ppt_y"/>
                                          </p:val>
                                        </p:tav>
                                      </p:tavLst>
                                    </p:anim>
                                    <p:anim calcmode="lin" valueType="num">
                                      <p:cBhvr>
                                        <p:cTn id="14" dur="500" fill="hold"/>
                                        <p:tgtEl>
                                          <p:spTgt spid="47111"/>
                                        </p:tgtEl>
                                        <p:attrNameLst>
                                          <p:attrName>ppt_w</p:attrName>
                                        </p:attrNameLst>
                                      </p:cBhvr>
                                      <p:tavLst>
                                        <p:tav tm="0">
                                          <p:val>
                                            <p:strVal val="#ppt_w"/>
                                          </p:val>
                                        </p:tav>
                                        <p:tav tm="100000">
                                          <p:val>
                                            <p:strVal val="#ppt_w"/>
                                          </p:val>
                                        </p:tav>
                                      </p:tavLst>
                                    </p:anim>
                                    <p:anim calcmode="lin" valueType="num">
                                      <p:cBhvr>
                                        <p:cTn id="15" dur="500" fill="hold"/>
                                        <p:tgtEl>
                                          <p:spTgt spid="4711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animBg="1"/>
      <p:bldP spid="4711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CREACION PROPIA</Template>
  <TotalTime>4</TotalTime>
  <Words>684</Words>
  <Application>Microsoft Office PowerPoint</Application>
  <PresentationFormat>Presentación en pantalla (4:3)</PresentationFormat>
  <Paragraphs>64</Paragraphs>
  <Slides>25</Slides>
  <Notes>0</Notes>
  <HiddenSlides>0</HiddenSlides>
  <MMClips>0</MMClips>
  <ScaleCrop>false</ScaleCrop>
  <HeadingPairs>
    <vt:vector size="4" baseType="variant">
      <vt:variant>
        <vt:lpstr>Tema</vt:lpstr>
      </vt:variant>
      <vt:variant>
        <vt:i4>1</vt:i4>
      </vt:variant>
      <vt:variant>
        <vt:lpstr>Títulos de diapositiva</vt:lpstr>
      </vt:variant>
      <vt:variant>
        <vt:i4>25</vt:i4>
      </vt:variant>
    </vt:vector>
  </HeadingPairs>
  <TitlesOfParts>
    <vt:vector size="26" baseType="lpstr">
      <vt:lpstr>CREACION PROPIA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2013-09-09T09:49:54Z</dcterms:created>
  <dcterms:modified xsi:type="dcterms:W3CDTF">2013-09-09T09:54:29Z</dcterms:modified>
</cp:coreProperties>
</file>