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76" r:id="rId4"/>
    <p:sldId id="257" r:id="rId5"/>
    <p:sldId id="277" r:id="rId6"/>
    <p:sldId id="258" r:id="rId7"/>
    <p:sldId id="287" r:id="rId8"/>
    <p:sldId id="290" r:id="rId9"/>
    <p:sldId id="291" r:id="rId10"/>
    <p:sldId id="278" r:id="rId11"/>
    <p:sldId id="279" r:id="rId12"/>
    <p:sldId id="280" r:id="rId13"/>
    <p:sldId id="281" r:id="rId14"/>
    <p:sldId id="282" r:id="rId15"/>
    <p:sldId id="266" r:id="rId16"/>
    <p:sldId id="267" r:id="rId17"/>
    <p:sldId id="283" r:id="rId18"/>
    <p:sldId id="284" r:id="rId19"/>
    <p:sldId id="285" r:id="rId20"/>
    <p:sldId id="271" r:id="rId21"/>
    <p:sldId id="272" r:id="rId22"/>
    <p:sldId id="273" r:id="rId23"/>
    <p:sldId id="274" r:id="rId24"/>
    <p:sldId id="275" r:id="rId25"/>
    <p:sldId id="292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0sxdRTEZ35sFV6cfzryqA==" hashData="XOskH1K/jr/sE2H9aaoWaMk+XO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17A2A35-9115-4236-B321-CD3440418C3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93929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9B6EA9-69C6-4BA1-AD37-D4C7F3DCCEC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8504448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7D5C57-F6AC-488D-8848-6A537E26B3B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8068013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DB660-5302-4495-807E-33C0476365B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8425413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0D4E49-38E8-4ABA-B512-DF3B8B233C7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051260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29D66-C1D1-42BE-B7FC-B44CD854615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5559107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FA1B25-6589-4872-841B-1A4BEBFDFA3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937269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2F3E83-4219-42BB-97F2-3F3E8B8F3A0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3510575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61CCA-BB42-4DAE-A997-3A9F29324AF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5133863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F1508B-649E-4E8C-8322-9E82C5A9939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947908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1394A0-8DD2-44D9-9E8D-FE05964FDF8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8583396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E09ECB-9556-4174-990A-5DF05C58A79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4507079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918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3DA440-E21A-492D-A398-5AED5DD8229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%C3%81rea_metropolitana" TargetMode="External"/><Relationship Id="rId3" Type="http://schemas.openxmlformats.org/officeDocument/2006/relationships/hyperlink" Target="http://es.wikipedia.org/wiki/Capital_%28pol%C3%ADtica%29" TargetMode="External"/><Relationship Id="rId7" Type="http://schemas.openxmlformats.org/officeDocument/2006/relationships/hyperlink" Target="http://es.wikipedia.org/wiki/%C3%81frica" TargetMode="External"/><Relationship Id="rId12" Type="http://schemas.openxmlformats.org/officeDocument/2006/relationships/hyperlink" Target="http://es.wikipedia.org/wiki/Minarete" TargetMode="External"/><Relationship Id="rId2" Type="http://schemas.openxmlformats.org/officeDocument/2006/relationships/hyperlink" Target="http://es.wikipedia.org/wiki/Idioma_%C3%A1rab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s.wikipedia.org/wiki/Muhafazah" TargetMode="External"/><Relationship Id="rId11" Type="http://schemas.openxmlformats.org/officeDocument/2006/relationships/hyperlink" Target="http://es.wikipedia.org/wiki/El_Cairo#cite_note-1" TargetMode="External"/><Relationship Id="rId5" Type="http://schemas.openxmlformats.org/officeDocument/2006/relationships/hyperlink" Target="http://es.wikipedia.org/wiki/Gobernaciones_de_Egipto" TargetMode="External"/><Relationship Id="rId10" Type="http://schemas.openxmlformats.org/officeDocument/2006/relationships/hyperlink" Target="http://es.wikipedia.org/wiki/Anexo:Ciudades_m%C3%A1s_grandes_del_mundo" TargetMode="External"/><Relationship Id="rId4" Type="http://schemas.openxmlformats.org/officeDocument/2006/relationships/hyperlink" Target="http://es.wikipedia.org/wiki/Egipto" TargetMode="External"/><Relationship Id="rId9" Type="http://schemas.openxmlformats.org/officeDocument/2006/relationships/hyperlink" Target="http://es.wikipedia.org/wiki/El_Cairo#cite_note-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Otomanos" TargetMode="External"/><Relationship Id="rId13" Type="http://schemas.openxmlformats.org/officeDocument/2006/relationships/hyperlink" Target="http://es.wikipedia.org/wiki/Nilo" TargetMode="External"/><Relationship Id="rId18" Type="http://schemas.openxmlformats.org/officeDocument/2006/relationships/hyperlink" Target="http://es.wikipedia.org/wiki/Menfis_%28Egipto%29" TargetMode="External"/><Relationship Id="rId3" Type="http://schemas.openxmlformats.org/officeDocument/2006/relationships/hyperlink" Target="http://es.wikipedia.org/wiki/Persia" TargetMode="External"/><Relationship Id="rId7" Type="http://schemas.openxmlformats.org/officeDocument/2006/relationships/hyperlink" Target="http://es.wikipedia.org/wiki/Mamelucos" TargetMode="External"/><Relationship Id="rId12" Type="http://schemas.openxmlformats.org/officeDocument/2006/relationships/hyperlink" Target="http://es.wikipedia.org/wiki/El_Cairo#cite_note-vision-2" TargetMode="External"/><Relationship Id="rId17" Type="http://schemas.openxmlformats.org/officeDocument/2006/relationships/hyperlink" Target="http://es.wikipedia.org/wiki/Necr%C3%B3polis_de_Giza" TargetMode="External"/><Relationship Id="rId2" Type="http://schemas.openxmlformats.org/officeDocument/2006/relationships/hyperlink" Target="http://es.wikipedia.org/wiki/Imperio_romano" TargetMode="External"/><Relationship Id="rId16" Type="http://schemas.openxmlformats.org/officeDocument/2006/relationships/hyperlink" Target="http://es.wikipedia.org/wiki/Giza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s.wikipedia.org/wiki/Califato_Fatim%C3%AD" TargetMode="External"/><Relationship Id="rId11" Type="http://schemas.openxmlformats.org/officeDocument/2006/relationships/hyperlink" Target="http://es.wikipedia.org/wiki/1952" TargetMode="External"/><Relationship Id="rId5" Type="http://schemas.openxmlformats.org/officeDocument/2006/relationships/hyperlink" Target="http://es.wikipedia.org/wiki/Menfis" TargetMode="External"/><Relationship Id="rId15" Type="http://schemas.openxmlformats.org/officeDocument/2006/relationships/hyperlink" Target="http://stable.toolserver.org/geohack/geohack.php?pagename=El_Cairo&amp;language=es&amp;params=30_3_0_N_31_15_40_E_" TargetMode="External"/><Relationship Id="rId10" Type="http://schemas.openxmlformats.org/officeDocument/2006/relationships/hyperlink" Target="http://es.wikipedia.org/wiki/Brit%C3%A1nico" TargetMode="External"/><Relationship Id="rId19" Type="http://schemas.openxmlformats.org/officeDocument/2006/relationships/hyperlink" Target="http://es.wikipedia.org/wiki/Gran_Pir%C3%A1mide_de_Giza" TargetMode="External"/><Relationship Id="rId4" Type="http://schemas.openxmlformats.org/officeDocument/2006/relationships/hyperlink" Target="http://es.wikipedia.org/wiki/R%C3%ADo_Nilo" TargetMode="External"/><Relationship Id="rId9" Type="http://schemas.openxmlformats.org/officeDocument/2006/relationships/hyperlink" Target="http://es.wikipedia.org/wiki/Napole%C3%B3n" TargetMode="External"/><Relationship Id="rId14" Type="http://schemas.openxmlformats.org/officeDocument/2006/relationships/hyperlink" Target="http://es.wikipedia.org/wiki/Delta_del_Nilo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971550" y="1773238"/>
            <a:ext cx="7488238" cy="37433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Ravie"/>
              </a:rPr>
              <a:t>EL CAIRO</a:t>
            </a: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Dibuj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4938"/>
            <a:ext cx="9324975" cy="699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  <p:sndAc>
      <p:stSnd loop="1">
        <p:snd r:embed="rId2" name="la vida es bell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404813"/>
            <a:ext cx="8424863" cy="6264275"/>
          </a:xfrm>
        </p:spPr>
        <p:txBody>
          <a:bodyPr/>
          <a:lstStyle/>
          <a:p>
            <a:r>
              <a:rPr lang="es-ES" sz="2800" b="1">
                <a:solidFill>
                  <a:srgbClr val="00FF00"/>
                </a:solidFill>
              </a:rPr>
              <a:t>El Cairo</a:t>
            </a:r>
            <a:r>
              <a:rPr lang="es-ES" sz="2800">
                <a:solidFill>
                  <a:srgbClr val="00FF00"/>
                </a:solidFill>
              </a:rPr>
              <a:t> (en </a:t>
            </a:r>
            <a:r>
              <a:rPr lang="es-ES" sz="2800">
                <a:solidFill>
                  <a:srgbClr val="00FF00"/>
                </a:solidFill>
                <a:hlinkClick r:id="rId2" tooltip="Idioma árabe"/>
              </a:rPr>
              <a:t>árabe</a:t>
            </a:r>
            <a:r>
              <a:rPr lang="es-ES" sz="2800">
                <a:solidFill>
                  <a:srgbClr val="00FF00"/>
                </a:solidFill>
              </a:rPr>
              <a:t>,</a:t>
            </a:r>
            <a:r>
              <a:rPr lang="ar-SA" sz="2800" b="1">
                <a:solidFill>
                  <a:srgbClr val="00FF00"/>
                </a:solidFill>
              </a:rPr>
              <a:t>القاهرة</a:t>
            </a:r>
            <a:r>
              <a:rPr lang="es-ES" sz="2800" b="1">
                <a:solidFill>
                  <a:srgbClr val="00FF00"/>
                </a:solidFill>
              </a:rPr>
              <a:t> Al-Qāhira</a:t>
            </a:r>
            <a:r>
              <a:rPr lang="es-ES" sz="2800">
                <a:solidFill>
                  <a:srgbClr val="00FF00"/>
                </a:solidFill>
              </a:rPr>
              <a:t> "la fuerte", "la victoriosa") es la </a:t>
            </a:r>
            <a:r>
              <a:rPr lang="es-ES" sz="2800">
                <a:solidFill>
                  <a:srgbClr val="00FF00"/>
                </a:solidFill>
                <a:hlinkClick r:id="rId3" tooltip="Capital (política)"/>
              </a:rPr>
              <a:t>capital</a:t>
            </a:r>
            <a:r>
              <a:rPr lang="es-ES" sz="2800">
                <a:solidFill>
                  <a:srgbClr val="00FF00"/>
                </a:solidFill>
              </a:rPr>
              <a:t> de </a:t>
            </a:r>
            <a:r>
              <a:rPr lang="es-ES" sz="2800">
                <a:solidFill>
                  <a:srgbClr val="00FF00"/>
                </a:solidFill>
                <a:hlinkClick r:id="rId4" tooltip="Egipto"/>
              </a:rPr>
              <a:t>Egipto</a:t>
            </a:r>
            <a:r>
              <a:rPr lang="es-ES" sz="2800">
                <a:solidFill>
                  <a:srgbClr val="00FF00"/>
                </a:solidFill>
              </a:rPr>
              <a:t> y de su </a:t>
            </a:r>
            <a:r>
              <a:rPr lang="es-ES" sz="2800">
                <a:solidFill>
                  <a:srgbClr val="00FF00"/>
                </a:solidFill>
                <a:hlinkClick r:id="rId5" tooltip="Gobernaciones de Egipto"/>
              </a:rPr>
              <a:t>gobernación</a:t>
            </a:r>
            <a:r>
              <a:rPr lang="es-ES" sz="2800">
                <a:solidFill>
                  <a:srgbClr val="00FF00"/>
                </a:solidFill>
              </a:rPr>
              <a:t> (</a:t>
            </a:r>
            <a:r>
              <a:rPr lang="es-ES" sz="2800" i="1">
                <a:solidFill>
                  <a:srgbClr val="00FF00"/>
                </a:solidFill>
                <a:hlinkClick r:id="rId6" tooltip="Muhafazah"/>
              </a:rPr>
              <a:t>muhafazah</a:t>
            </a:r>
            <a:r>
              <a:rPr lang="es-ES" sz="2800">
                <a:solidFill>
                  <a:srgbClr val="00FF00"/>
                </a:solidFill>
              </a:rPr>
              <a:t> o provincia). Es la mayor ciudad del mundo árabe y de </a:t>
            </a:r>
            <a:r>
              <a:rPr lang="es-ES" sz="2800">
                <a:solidFill>
                  <a:srgbClr val="00FF00"/>
                </a:solidFill>
                <a:hlinkClick r:id="rId7" tooltip="África"/>
              </a:rPr>
              <a:t>África</a:t>
            </a:r>
            <a:r>
              <a:rPr lang="es-ES" sz="2800">
                <a:solidFill>
                  <a:srgbClr val="00FF00"/>
                </a:solidFill>
              </a:rPr>
              <a:t>, y los egipcios la denominan a menudo sencillamente con el nombre del país, </a:t>
            </a:r>
            <a:r>
              <a:rPr lang="ar-SA" sz="2800">
                <a:solidFill>
                  <a:srgbClr val="00FF00"/>
                </a:solidFill>
              </a:rPr>
              <a:t>مصر</a:t>
            </a:r>
            <a:r>
              <a:rPr lang="es-ES" sz="2800">
                <a:solidFill>
                  <a:srgbClr val="00FF00"/>
                </a:solidFill>
              </a:rPr>
              <a:t>, árabe culto </a:t>
            </a:r>
            <a:r>
              <a:rPr lang="es-ES" sz="2800" i="1">
                <a:solidFill>
                  <a:srgbClr val="00FF00"/>
                </a:solidFill>
              </a:rPr>
              <a:t>Misr</a:t>
            </a:r>
            <a:r>
              <a:rPr lang="es-ES" sz="2800">
                <a:solidFill>
                  <a:srgbClr val="00FF00"/>
                </a:solidFill>
              </a:rPr>
              <a:t>, en el árabe de Egipto </a:t>
            </a:r>
            <a:r>
              <a:rPr lang="es-ES" sz="2800" i="1">
                <a:solidFill>
                  <a:srgbClr val="00FF00"/>
                </a:solidFill>
              </a:rPr>
              <a:t>Masr</a:t>
            </a:r>
            <a:r>
              <a:rPr lang="es-ES" sz="2800">
                <a:solidFill>
                  <a:srgbClr val="00FF00"/>
                </a:solidFill>
              </a:rPr>
              <a:t>.</a:t>
            </a:r>
          </a:p>
          <a:p>
            <a:r>
              <a:rPr lang="es-ES" sz="2800">
                <a:solidFill>
                  <a:srgbClr val="00FF00"/>
                </a:solidFill>
              </a:rPr>
              <a:t>El </a:t>
            </a:r>
            <a:r>
              <a:rPr lang="es-ES" sz="2800">
                <a:solidFill>
                  <a:srgbClr val="00FF00"/>
                </a:solidFill>
                <a:hlinkClick r:id="rId8" tooltip="Área metropolitana"/>
              </a:rPr>
              <a:t>área metropolitana</a:t>
            </a:r>
            <a:r>
              <a:rPr lang="es-ES" sz="2800">
                <a:solidFill>
                  <a:srgbClr val="00FF00"/>
                </a:solidFill>
              </a:rPr>
              <a:t> incluye una población de unos 17.285.000 habitantes,</a:t>
            </a:r>
            <a:r>
              <a:rPr lang="es-ES" sz="2800">
                <a:solidFill>
                  <a:srgbClr val="00FF00"/>
                </a:solidFill>
                <a:hlinkClick r:id="rId9"/>
              </a:rPr>
              <a:t>[1]</a:t>
            </a:r>
            <a:r>
              <a:rPr lang="es-ES" sz="2800">
                <a:solidFill>
                  <a:srgbClr val="00FF00"/>
                </a:solidFill>
              </a:rPr>
              <a:t> convirtiendo a El Cairo en la </a:t>
            </a:r>
            <a:r>
              <a:rPr lang="es-ES" sz="2800">
                <a:solidFill>
                  <a:srgbClr val="00FF00"/>
                </a:solidFill>
                <a:hlinkClick r:id="rId10" tooltip="Anexo:Ciudades más grandes del mundo"/>
              </a:rPr>
              <a:t>decimotercera urbe más poblada del mundo</a:t>
            </a:r>
            <a:r>
              <a:rPr lang="es-ES" sz="2800">
                <a:solidFill>
                  <a:srgbClr val="00FF00"/>
                </a:solidFill>
              </a:rPr>
              <a:t>. Es, también, el área metropolitana más poblada de todo el continente </a:t>
            </a:r>
            <a:r>
              <a:rPr lang="es-ES" sz="2800">
                <a:solidFill>
                  <a:srgbClr val="00FF00"/>
                </a:solidFill>
                <a:hlinkClick r:id="rId7" tooltip="África"/>
              </a:rPr>
              <a:t>africano</a:t>
            </a:r>
            <a:r>
              <a:rPr lang="es-ES" sz="2800">
                <a:solidFill>
                  <a:srgbClr val="00FF00"/>
                </a:solidFill>
              </a:rPr>
              <a:t>.</a:t>
            </a:r>
            <a:r>
              <a:rPr lang="es-ES" sz="2800">
                <a:solidFill>
                  <a:srgbClr val="00FF00"/>
                </a:solidFill>
                <a:hlinkClick r:id="rId11"/>
              </a:rPr>
              <a:t>[2]</a:t>
            </a:r>
            <a:r>
              <a:rPr lang="es-ES" sz="2800">
                <a:solidFill>
                  <a:srgbClr val="00FF00"/>
                </a:solidFill>
              </a:rPr>
              <a:t> Es conocida por los egipcios como la "madre de todas ciudades" y la "ciudad de los mil </a:t>
            </a:r>
            <a:r>
              <a:rPr lang="es-ES" sz="2800">
                <a:solidFill>
                  <a:srgbClr val="00FF00"/>
                </a:solidFill>
                <a:hlinkClick r:id="rId12" tooltip="Minarete"/>
              </a:rPr>
              <a:t>minaretes</a:t>
            </a:r>
            <a:endParaRPr lang="es-ES" sz="2800">
              <a:solidFill>
                <a:srgbClr val="00FF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9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476250"/>
            <a:ext cx="8964613" cy="63817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800">
                <a:solidFill>
                  <a:srgbClr val="00FF00"/>
                </a:solidFill>
              </a:rPr>
              <a:t>La ciudad fue fundada en el año 116 a. C., en lo que hoy en día se conoce como Viejo Cairo, cuando los </a:t>
            </a:r>
            <a:r>
              <a:rPr lang="es-ES" sz="2800">
                <a:solidFill>
                  <a:srgbClr val="00FF00"/>
                </a:solidFill>
                <a:hlinkClick r:id="rId2" tooltip="Imperio romano"/>
              </a:rPr>
              <a:t>romanos</a:t>
            </a:r>
            <a:r>
              <a:rPr lang="es-ES" sz="2800">
                <a:solidFill>
                  <a:srgbClr val="00FF00"/>
                </a:solidFill>
              </a:rPr>
              <a:t> reconstruyeron una antigua fortaleza </a:t>
            </a:r>
            <a:r>
              <a:rPr lang="es-ES" sz="2800">
                <a:solidFill>
                  <a:srgbClr val="00FF00"/>
                </a:solidFill>
                <a:hlinkClick r:id="rId3" tooltip="Persia"/>
              </a:rPr>
              <a:t>persa</a:t>
            </a:r>
            <a:r>
              <a:rPr lang="es-ES" sz="2800">
                <a:solidFill>
                  <a:srgbClr val="00FF00"/>
                </a:solidFill>
              </a:rPr>
              <a:t> junto al </a:t>
            </a:r>
            <a:r>
              <a:rPr lang="es-ES" sz="2800">
                <a:solidFill>
                  <a:srgbClr val="00FF00"/>
                </a:solidFill>
                <a:hlinkClick r:id="rId4" tooltip="Río Nilo"/>
              </a:rPr>
              <a:t>río Nilo</a:t>
            </a:r>
            <a:r>
              <a:rPr lang="es-ES" sz="2800">
                <a:solidFill>
                  <a:srgbClr val="00FF00"/>
                </a:solidFill>
              </a:rPr>
              <a:t>. Antes de su fundación, </a:t>
            </a:r>
            <a:r>
              <a:rPr lang="es-ES" sz="2800">
                <a:solidFill>
                  <a:srgbClr val="00FF00"/>
                </a:solidFill>
                <a:hlinkClick r:id="rId5" tooltip="Menfis"/>
              </a:rPr>
              <a:t>Menfis</a:t>
            </a:r>
            <a:r>
              <a:rPr lang="es-ES" sz="2800">
                <a:solidFill>
                  <a:srgbClr val="00FF00"/>
                </a:solidFill>
              </a:rPr>
              <a:t> u otras ciudades eran la capital del imperio faraónico. El nombre actual se debe a los </a:t>
            </a:r>
            <a:r>
              <a:rPr lang="es-ES" sz="2800">
                <a:solidFill>
                  <a:srgbClr val="00FF00"/>
                </a:solidFill>
                <a:hlinkClick r:id="rId6" tooltip="Califato Fatimí"/>
              </a:rPr>
              <a:t>fatimís</a:t>
            </a:r>
            <a:r>
              <a:rPr lang="es-ES" sz="2800">
                <a:solidFill>
                  <a:srgbClr val="00FF00"/>
                </a:solidFill>
              </a:rPr>
              <a:t>, que bautizaron la ciudad con el nombre de </a:t>
            </a:r>
            <a:r>
              <a:rPr lang="es-ES" sz="2800" b="1">
                <a:solidFill>
                  <a:srgbClr val="00FF00"/>
                </a:solidFill>
              </a:rPr>
              <a:t>Al-Qahira</a:t>
            </a:r>
            <a:r>
              <a:rPr lang="es-ES" sz="2800">
                <a:solidFill>
                  <a:srgbClr val="00FF00"/>
                </a:solidFill>
              </a:rPr>
              <a:t>. Tras diversas invasiones como la de los </a:t>
            </a:r>
            <a:r>
              <a:rPr lang="es-ES" sz="2800">
                <a:solidFill>
                  <a:srgbClr val="00FF00"/>
                </a:solidFill>
                <a:hlinkClick r:id="rId7" tooltip="Mamelucos"/>
              </a:rPr>
              <a:t>mamelucos</a:t>
            </a:r>
            <a:r>
              <a:rPr lang="es-ES" sz="2800">
                <a:solidFill>
                  <a:srgbClr val="00FF00"/>
                </a:solidFill>
              </a:rPr>
              <a:t>, </a:t>
            </a:r>
            <a:r>
              <a:rPr lang="es-ES" sz="2800">
                <a:solidFill>
                  <a:srgbClr val="00FF00"/>
                </a:solidFill>
                <a:hlinkClick r:id="rId8" tooltip="Otomanos"/>
              </a:rPr>
              <a:t>otomanos</a:t>
            </a:r>
            <a:r>
              <a:rPr lang="es-ES" sz="2800">
                <a:solidFill>
                  <a:srgbClr val="00FF00"/>
                </a:solidFill>
              </a:rPr>
              <a:t>, </a:t>
            </a:r>
            <a:r>
              <a:rPr lang="es-ES" sz="2800">
                <a:solidFill>
                  <a:srgbClr val="00FF00"/>
                </a:solidFill>
                <a:hlinkClick r:id="rId9" tooltip="Napoleón"/>
              </a:rPr>
              <a:t>Napoleón</a:t>
            </a:r>
            <a:r>
              <a:rPr lang="es-ES" sz="2800">
                <a:solidFill>
                  <a:srgbClr val="00FF00"/>
                </a:solidFill>
              </a:rPr>
              <a:t> y los </a:t>
            </a:r>
            <a:r>
              <a:rPr lang="es-ES" sz="2800">
                <a:solidFill>
                  <a:srgbClr val="00FF00"/>
                </a:solidFill>
                <a:hlinkClick r:id="rId10" tooltip="Británico"/>
              </a:rPr>
              <a:t>británicos</a:t>
            </a:r>
            <a:r>
              <a:rPr lang="es-ES" sz="2800">
                <a:solidFill>
                  <a:srgbClr val="00FF00"/>
                </a:solidFill>
              </a:rPr>
              <a:t>, El Cairo se convirtió en la capital soberana en </a:t>
            </a:r>
            <a:r>
              <a:rPr lang="es-ES" sz="2800">
                <a:solidFill>
                  <a:srgbClr val="00FF00"/>
                </a:solidFill>
                <a:hlinkClick r:id="rId11" tooltip="1952"/>
              </a:rPr>
              <a:t>1952</a:t>
            </a:r>
            <a:r>
              <a:rPr lang="es-ES" sz="2800">
                <a:solidFill>
                  <a:srgbClr val="00FF00"/>
                </a:solidFill>
              </a:rPr>
              <a:t>.</a:t>
            </a:r>
            <a:r>
              <a:rPr lang="es-ES" sz="2800">
                <a:solidFill>
                  <a:srgbClr val="00FF00"/>
                </a:solidFill>
                <a:hlinkClick r:id="rId12"/>
              </a:rPr>
              <a:t>[3]</a:t>
            </a:r>
            <a:endParaRPr lang="es-ES" sz="2800">
              <a:solidFill>
                <a:srgbClr val="00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800">
                <a:solidFill>
                  <a:srgbClr val="00FF00"/>
                </a:solidFill>
              </a:rPr>
              <a:t>El Cairo está ubicado en las riberas e islas del río </a:t>
            </a:r>
            <a:r>
              <a:rPr lang="es-ES" sz="2800">
                <a:solidFill>
                  <a:srgbClr val="00FF00"/>
                </a:solidFill>
                <a:hlinkClick r:id="rId13" tooltip="Nilo"/>
              </a:rPr>
              <a:t>Nilo</a:t>
            </a:r>
            <a:r>
              <a:rPr lang="es-ES" sz="2800">
                <a:solidFill>
                  <a:srgbClr val="00FF00"/>
                </a:solidFill>
              </a:rPr>
              <a:t>, al sur del </a:t>
            </a:r>
            <a:r>
              <a:rPr lang="es-ES" sz="2800">
                <a:solidFill>
                  <a:srgbClr val="00FF00"/>
                </a:solidFill>
                <a:hlinkClick r:id="rId14" tooltip="Delta del Nilo"/>
              </a:rPr>
              <a:t>delta</a:t>
            </a:r>
            <a:r>
              <a:rPr lang="es-ES" sz="2800">
                <a:solidFill>
                  <a:srgbClr val="00FF00"/>
                </a:solidFill>
              </a:rPr>
              <a:t> ( </a:t>
            </a:r>
            <a:r>
              <a:rPr lang="es-ES" sz="2800">
                <a:solidFill>
                  <a:srgbClr val="00FF00"/>
                </a:solidFill>
                <a:hlinkClick r:id="rId15"/>
              </a:rPr>
              <a:t>30°3′0″N 31°15′40″E﻿ / ﻿30.05, 31.26111</a:t>
            </a:r>
            <a:r>
              <a:rPr lang="es-ES" sz="2800">
                <a:solidFill>
                  <a:srgbClr val="00FF00"/>
                </a:solidFill>
              </a:rPr>
              <a:t>). Hacia el sudoeste se encuentra la ciudad de </a:t>
            </a:r>
            <a:r>
              <a:rPr lang="es-ES" sz="2800">
                <a:solidFill>
                  <a:srgbClr val="00FF00"/>
                </a:solidFill>
                <a:hlinkClick r:id="rId16" tooltip="Giza"/>
              </a:rPr>
              <a:t>Giza</a:t>
            </a:r>
            <a:r>
              <a:rPr lang="es-ES" sz="2800">
                <a:solidFill>
                  <a:srgbClr val="00FF00"/>
                </a:solidFill>
              </a:rPr>
              <a:t> y la antigua </a:t>
            </a:r>
            <a:r>
              <a:rPr lang="es-ES" sz="2800">
                <a:solidFill>
                  <a:srgbClr val="00FF00"/>
                </a:solidFill>
                <a:hlinkClick r:id="rId17" tooltip="Necrópolis de Giza"/>
              </a:rPr>
              <a:t>necrópolis</a:t>
            </a:r>
            <a:r>
              <a:rPr lang="es-ES" sz="2800">
                <a:solidFill>
                  <a:srgbClr val="00FF00"/>
                </a:solidFill>
              </a:rPr>
              <a:t> de </a:t>
            </a:r>
            <a:r>
              <a:rPr lang="es-ES" sz="2800">
                <a:solidFill>
                  <a:srgbClr val="00FF00"/>
                </a:solidFill>
                <a:hlinkClick r:id="rId18" tooltip="Menfis (Egipto)"/>
              </a:rPr>
              <a:t>Menfis</a:t>
            </a:r>
            <a:r>
              <a:rPr lang="es-ES" sz="2800">
                <a:solidFill>
                  <a:srgbClr val="00FF00"/>
                </a:solidFill>
              </a:rPr>
              <a:t>, con la meseta de Giza y sus monumentales pirámides, como la </a:t>
            </a:r>
            <a:r>
              <a:rPr lang="es-ES" sz="2800">
                <a:solidFill>
                  <a:srgbClr val="00FF00"/>
                </a:solidFill>
                <a:hlinkClick r:id="rId19" tooltip="Gran Pirámide de Giza"/>
              </a:rPr>
              <a:t>Gran Pirámide</a:t>
            </a:r>
            <a:r>
              <a:rPr lang="es-ES" sz="2800">
                <a:solidFill>
                  <a:srgbClr val="00FF00"/>
                </a:solidFill>
              </a:rPr>
              <a:t>. Al sur se encuentra el lugar donde se edificó la antigua ciudad de Menfis</a:t>
            </a:r>
            <a:r>
              <a:rPr lang="es-ES" sz="2800"/>
              <a:t>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CairoUni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425"/>
            <a:ext cx="9144000" cy="666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-558800"/>
            <a:ext cx="6985000" cy="741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9144000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138"/>
            <a:ext cx="9144000" cy="668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338"/>
            <a:ext cx="9144000" cy="628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EL 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L RIO NILO DESDE EL 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911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9144000" cy="690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Dibu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LAS MEZQUITAS DEL 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MEZQUITA DE ALABASTRO EL 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TECHOS EN EL 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viejo-ca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8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Wallpapers_Egipto_El_Cairo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539750" y="6092825"/>
            <a:ext cx="1514475" cy="4095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Ravie"/>
              </a:rPr>
              <a:t>J.D.BEL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gypte - Le Caire  .. 24 06 201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Egypte - Le Caire  .. 24 06 2010</Template>
  <TotalTime>2</TotalTime>
  <Words>158</Words>
  <Application>Microsoft Office PowerPoint</Application>
  <PresentationFormat>Presentación en pantalla (4:3)</PresentationFormat>
  <Paragraphs>8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MS Gothic</vt:lpstr>
      <vt:lpstr>Wingdings</vt:lpstr>
      <vt:lpstr>Calibri</vt:lpstr>
      <vt:lpstr>Egypte - Le Caire  .. 24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2021-04-29T13:27:11Z</dcterms:created>
  <dcterms:modified xsi:type="dcterms:W3CDTF">2021-04-29T13:29:23Z</dcterms:modified>
</cp:coreProperties>
</file>