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278" r:id="rId3"/>
    <p:sldId id="256" r:id="rId4"/>
    <p:sldId id="270" r:id="rId5"/>
    <p:sldId id="258" r:id="rId6"/>
    <p:sldId id="271" r:id="rId7"/>
    <p:sldId id="259" r:id="rId8"/>
    <p:sldId id="272" r:id="rId9"/>
    <p:sldId id="260" r:id="rId10"/>
    <p:sldId id="273" r:id="rId11"/>
    <p:sldId id="261" r:id="rId12"/>
    <p:sldId id="274" r:id="rId13"/>
    <p:sldId id="262" r:id="rId14"/>
    <p:sldId id="275" r:id="rId15"/>
    <p:sldId id="263" r:id="rId16"/>
    <p:sldId id="276" r:id="rId17"/>
    <p:sldId id="264" r:id="rId18"/>
    <p:sldId id="277" r:id="rId19"/>
    <p:sldId id="265" r:id="rId20"/>
    <p:sldId id="269" r:id="rId21"/>
    <p:sldId id="266" r:id="rId22"/>
    <p:sldId id="257" r:id="rId23"/>
    <p:sldId id="268" r:id="rId24"/>
    <p:sldId id="279" r:id="rId2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xtVoNeQULCn+6xHUlEdAow" hashData="L/Ur39Vm37loba0aj1CJpakkeS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78" autoAdjust="0"/>
    <p:restoredTop sz="86444" autoAdjust="0"/>
  </p:normalViewPr>
  <p:slideViewPr>
    <p:cSldViewPr>
      <p:cViewPr>
        <p:scale>
          <a:sx n="75" d="100"/>
          <a:sy n="75" d="100"/>
        </p:scale>
        <p:origin x="-846" y="-84"/>
      </p:cViewPr>
      <p:guideLst>
        <p:guide orient="horz" pos="2160"/>
        <p:guide pos="2880"/>
      </p:guideLst>
    </p:cSldViewPr>
  </p:slideViewPr>
  <p:outlineViewPr>
    <p:cViewPr>
      <p:scale>
        <a:sx n="33" d="100"/>
        <a:sy n="33" d="100"/>
      </p:scale>
      <p:origin x="24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266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2662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66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66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266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C33BBBD-9155-4122-B55D-9DF1B9C1DF0C}"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AFC5443-CF5E-43A6-86F4-B468CE96BD6A}" type="slidenum">
              <a:rPr lang="es-ES"/>
              <a:pPr/>
              <a:t>1</a:t>
            </a:fld>
            <a:endParaRPr lang="es-ES"/>
          </a:p>
        </p:txBody>
      </p:sp>
      <p:sp>
        <p:nvSpPr>
          <p:cNvPr id="27650" name="Rectangle 2"/>
          <p:cNvSpPr>
            <a:spLocks noRot="1" noChangeArrowheads="1" noTextEdit="1"/>
          </p:cNvSpPr>
          <p:nvPr>
            <p:ph type="sldImg"/>
          </p:nvPr>
        </p:nvSpPr>
        <p:spPr>
          <a:ln/>
        </p:spPr>
      </p:sp>
      <p:sp>
        <p:nvSpPr>
          <p:cNvPr id="27651" name="Rectangle 3"/>
          <p:cNvSpPr>
            <a:spLocks noGrp="1" noChangeArrowheads="1"/>
          </p:cNvSpPr>
          <p:nvPr>
            <p:ph type="body" idx="1"/>
          </p:nvPr>
        </p:nvSpPr>
        <p:spPr>
          <a:xfrm>
            <a:off x="914400" y="4343400"/>
            <a:ext cx="5029200" cy="4114800"/>
          </a:xfrm>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8591203-B9C8-4420-B8A4-4247808CAACC}"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D27F2E2-7736-478C-BE8D-26C7AC66818A}"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53DBA8B-5347-449F-81B4-39E213126207}"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B0FE1A7D-90C3-4C3D-BE4C-782B834C0A21}"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F30A9711-17B9-4FE3-A1F8-54F171A1FBC7}"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07EE3A43-34CC-4841-B0F5-33081EAE8D3C}"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E6A8A5C4-F77C-4C6A-A426-3E28DAFA1E53}"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EC39889-364D-464C-830D-F2A566F14CA7}"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B3EF9B45-D61E-4DE2-A0D4-4FD612C09743}"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AB0CBE6-4551-474F-9E0B-4E34E0BB5EA7}"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CB4E6FA-A3F0-468D-91F4-1ECC705178A1}"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F24C623-9D19-42FA-9134-118D2F48518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B02C812-44EB-4DFF-A672-D5A4BB1C8B85}"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6FE83DA-AE80-4C1A-A3A6-7CBCB35D6B3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pn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6019800" y="6248400"/>
            <a:ext cx="3124200" cy="457200"/>
          </a:xfrm>
          <a:prstGeom prst="rect">
            <a:avLst/>
          </a:prstGeom>
          <a:noFill/>
          <a:ln w="9525">
            <a:noFill/>
            <a:miter lim="800000"/>
            <a:headEnd/>
            <a:tailEnd/>
          </a:ln>
          <a:effectLst/>
        </p:spPr>
        <p:txBody>
          <a:bodyPr>
            <a:spAutoFit/>
          </a:bodyPr>
          <a:lstStyle/>
          <a:p>
            <a:pPr>
              <a:spcBef>
                <a:spcPct val="50000"/>
              </a:spcBef>
            </a:pPr>
            <a:endParaRPr lang="es-ES" sz="2400">
              <a:latin typeface="Times New Roman" pitchFamily="18" charset="0"/>
            </a:endParaRPr>
          </a:p>
        </p:txBody>
      </p:sp>
      <p:pic>
        <p:nvPicPr>
          <p:cNvPr id="25603" name="Picture 3" descr="p2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25605" name="WordArt 5"/>
          <p:cNvSpPr>
            <a:spLocks noChangeArrowheads="1" noChangeShapeType="1" noTextEdit="1"/>
          </p:cNvSpPr>
          <p:nvPr/>
        </p:nvSpPr>
        <p:spPr bwMode="auto">
          <a:xfrm>
            <a:off x="539750" y="1196975"/>
            <a:ext cx="8069263" cy="2817813"/>
          </a:xfrm>
          <a:prstGeom prst="rect">
            <a:avLst/>
          </a:prstGeom>
        </p:spPr>
        <p:txBody>
          <a:bodyPr wrap="none" fromWordArt="1">
            <a:prstTxWarp prst="textCanUp">
              <a:avLst>
                <a:gd name="adj" fmla="val 85713"/>
              </a:avLst>
            </a:prstTxWarp>
          </a:bodyPr>
          <a:lstStyle/>
          <a:p>
            <a:pPr algn="ctr"/>
            <a:r>
              <a:rPr lang="es-ES" sz="3200" kern="10">
                <a:ln w="9525">
                  <a:solidFill>
                    <a:srgbClr val="0066FF"/>
                  </a:solidFill>
                  <a:round/>
                  <a:headEnd/>
                  <a:tailEnd/>
                </a:ln>
                <a:solidFill>
                  <a:srgbClr val="FF3300"/>
                </a:solidFill>
                <a:latin typeface="Arial Black"/>
              </a:rPr>
              <a:t>DIEZ IGLESIAS ORIGINALES</a:t>
            </a:r>
          </a:p>
        </p:txBody>
      </p:sp>
      <p:sp>
        <p:nvSpPr>
          <p:cNvPr id="25606" name="WordArt 6"/>
          <p:cNvSpPr>
            <a:spLocks noChangeArrowheads="1" noChangeShapeType="1" noTextEdit="1"/>
          </p:cNvSpPr>
          <p:nvPr/>
        </p:nvSpPr>
        <p:spPr bwMode="auto">
          <a:xfrm>
            <a:off x="5940425" y="5949950"/>
            <a:ext cx="2667000" cy="458788"/>
          </a:xfrm>
          <a:prstGeom prst="rect">
            <a:avLst/>
          </a:prstGeom>
        </p:spPr>
        <p:txBody>
          <a:bodyPr wrap="none" fromWordArt="1">
            <a:prstTxWarp prst="textDeflate">
              <a:avLst>
                <a:gd name="adj" fmla="val 18750"/>
              </a:avLst>
            </a:prstTxWarp>
          </a:bodyPr>
          <a:lstStyle/>
          <a:p>
            <a:pPr algn="ctr"/>
            <a:r>
              <a:rPr lang="es-ES" sz="2000" kern="10">
                <a:ln w="9525">
                  <a:solidFill>
                    <a:srgbClr val="0066FF"/>
                  </a:solidFill>
                  <a:round/>
                  <a:headEnd/>
                  <a:tailEnd/>
                </a:ln>
                <a:solidFill>
                  <a:srgbClr val="FFFFFF"/>
                </a:solidFill>
                <a:latin typeface="Arial Black"/>
              </a:rPr>
              <a:t>CLICK PARA AVANZAR</a:t>
            </a:r>
          </a:p>
        </p:txBody>
      </p:sp>
    </p:spTree>
  </p:cSld>
  <p:clrMapOvr>
    <a:masterClrMapping/>
  </p:clrMapOvr>
  <p:transition>
    <p:zoom/>
    <p:sndAc>
      <p:stSnd loop="1">
        <p:snd r:embed="rId3" name="Anjinhos21.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7" name="Picture 9"/>
          <p:cNvPicPr>
            <a:picLocks noChangeAspect="1" noChangeArrowheads="1"/>
          </p:cNvPicPr>
          <p:nvPr/>
        </p:nvPicPr>
        <p:blipFill>
          <a:blip r:embed="rId2"/>
          <a:srcRect/>
          <a:stretch>
            <a:fillRect/>
          </a:stretch>
        </p:blipFill>
        <p:spPr bwMode="auto">
          <a:xfrm>
            <a:off x="4852988" y="0"/>
            <a:ext cx="4327525" cy="6858000"/>
          </a:xfrm>
          <a:prstGeom prst="rect">
            <a:avLst/>
          </a:prstGeom>
          <a:noFill/>
          <a:ln w="9525">
            <a:noFill/>
            <a:miter lim="800000"/>
            <a:headEnd/>
            <a:tailEnd/>
          </a:ln>
          <a:effectLst/>
        </p:spPr>
      </p:pic>
      <p:sp>
        <p:nvSpPr>
          <p:cNvPr id="2055" name="Oval 7"/>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2056" name="Text Box 8"/>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1</a:t>
            </a:r>
          </a:p>
        </p:txBody>
      </p:sp>
      <p:sp>
        <p:nvSpPr>
          <p:cNvPr id="2058" name="Text Box 10"/>
          <p:cNvSpPr txBox="1">
            <a:spLocks noChangeArrowheads="1"/>
          </p:cNvSpPr>
          <p:nvPr/>
        </p:nvSpPr>
        <p:spPr bwMode="auto">
          <a:xfrm>
            <a:off x="395288" y="1196975"/>
            <a:ext cx="4464050" cy="2014538"/>
          </a:xfrm>
          <a:prstGeom prst="rect">
            <a:avLst/>
          </a:prstGeom>
          <a:noFill/>
          <a:ln w="9525">
            <a:noFill/>
            <a:miter lim="800000"/>
            <a:headEnd/>
            <a:tailEnd/>
          </a:ln>
          <a:effectLst/>
        </p:spPr>
        <p:txBody>
          <a:bodyPr>
            <a:spAutoFit/>
          </a:bodyPr>
          <a:lstStyle/>
          <a:p>
            <a:pPr>
              <a:spcBef>
                <a:spcPct val="50000"/>
              </a:spcBef>
            </a:pPr>
            <a:r>
              <a:rPr lang="es-ES"/>
              <a:t>Este futurista iglesia protestante se encuentra en Tokio y es un diseño de la empresa Ciel Rouge Creation en el 2005. El techo está diseñado especialmente para reverberar sonido natural durante 2 segundos para ofrecer una experiencia única para los siervos y los turistas. </a:t>
            </a:r>
          </a:p>
        </p:txBody>
      </p:sp>
      <p:sp>
        <p:nvSpPr>
          <p:cNvPr id="2060" name="Text Box 12"/>
          <p:cNvSpPr txBox="1">
            <a:spLocks noChangeArrowheads="1"/>
          </p:cNvSpPr>
          <p:nvPr/>
        </p:nvSpPr>
        <p:spPr bwMode="auto">
          <a:xfrm>
            <a:off x="1331913" y="404813"/>
            <a:ext cx="3455987" cy="779462"/>
          </a:xfrm>
          <a:prstGeom prst="rect">
            <a:avLst/>
          </a:prstGeom>
          <a:noFill/>
          <a:ln w="9525">
            <a:noFill/>
            <a:miter lim="800000"/>
            <a:headEnd/>
            <a:tailEnd/>
          </a:ln>
          <a:effectLst/>
        </p:spPr>
        <p:txBody>
          <a:bodyPr>
            <a:spAutoFit/>
          </a:bodyPr>
          <a:lstStyle/>
          <a:p>
            <a:pPr>
              <a:spcBef>
                <a:spcPct val="50000"/>
              </a:spcBef>
            </a:pPr>
            <a:r>
              <a:rPr lang="es-ES" b="1" i="1"/>
              <a:t>Harajuku</a:t>
            </a:r>
          </a:p>
          <a:p>
            <a:pPr>
              <a:spcBef>
                <a:spcPct val="50000"/>
              </a:spcBef>
            </a:pPr>
            <a:r>
              <a:rPr lang="es-ES" b="1"/>
              <a:t>Iglesia Futurista Japonesa</a:t>
            </a:r>
          </a:p>
        </p:txBody>
      </p:sp>
      <p:pic>
        <p:nvPicPr>
          <p:cNvPr id="2062" name="Picture 14"/>
          <p:cNvPicPr>
            <a:picLocks noChangeAspect="1" noChangeArrowheads="1"/>
          </p:cNvPicPr>
          <p:nvPr/>
        </p:nvPicPr>
        <p:blipFill>
          <a:blip r:embed="rId3"/>
          <a:srcRect/>
          <a:stretch>
            <a:fillRect/>
          </a:stretch>
        </p:blipFill>
        <p:spPr bwMode="auto">
          <a:xfrm>
            <a:off x="2544763" y="3357563"/>
            <a:ext cx="2314575" cy="3500437"/>
          </a:xfrm>
          <a:prstGeom prst="rect">
            <a:avLst/>
          </a:prstGeom>
          <a:noFill/>
          <a:ln w="9525">
            <a:noFill/>
            <a:miter lim="800000"/>
            <a:headEnd/>
            <a:tailEnd/>
          </a:ln>
          <a:effectLst/>
        </p:spPr>
      </p:pic>
      <p:pic>
        <p:nvPicPr>
          <p:cNvPr id="2063" name="Picture 15"/>
          <p:cNvPicPr>
            <a:picLocks noChangeAspect="1" noChangeArrowheads="1"/>
          </p:cNvPicPr>
          <p:nvPr/>
        </p:nvPicPr>
        <p:blipFill>
          <a:blip r:embed="rId4"/>
          <a:srcRect/>
          <a:stretch>
            <a:fillRect/>
          </a:stretch>
        </p:blipFill>
        <p:spPr bwMode="auto">
          <a:xfrm>
            <a:off x="0" y="3357563"/>
            <a:ext cx="2555875" cy="3500437"/>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1" name="Picture 7"/>
          <p:cNvPicPr>
            <a:picLocks noChangeAspect="1" noChangeArrowheads="1"/>
          </p:cNvPicPr>
          <p:nvPr/>
        </p:nvPicPr>
        <p:blipFill>
          <a:blip r:embed="rId2"/>
          <a:srcRect/>
          <a:stretch>
            <a:fillRect/>
          </a:stretch>
        </p:blipFill>
        <p:spPr bwMode="auto">
          <a:xfrm>
            <a:off x="4275138" y="0"/>
            <a:ext cx="4868862" cy="6858000"/>
          </a:xfrm>
          <a:prstGeom prst="rect">
            <a:avLst/>
          </a:prstGeom>
          <a:noFill/>
          <a:ln w="9525">
            <a:noFill/>
            <a:miter lim="800000"/>
            <a:headEnd/>
            <a:tailEnd/>
          </a:ln>
          <a:effectLst/>
        </p:spPr>
      </p:pic>
      <p:pic>
        <p:nvPicPr>
          <p:cNvPr id="16392" name="Picture 8"/>
          <p:cNvPicPr>
            <a:picLocks noChangeAspect="1" noChangeArrowheads="1"/>
          </p:cNvPicPr>
          <p:nvPr/>
        </p:nvPicPr>
        <p:blipFill>
          <a:blip r:embed="rId3"/>
          <a:srcRect/>
          <a:stretch>
            <a:fillRect/>
          </a:stretch>
        </p:blipFill>
        <p:spPr bwMode="auto">
          <a:xfrm>
            <a:off x="0" y="2573338"/>
            <a:ext cx="4284663" cy="4284662"/>
          </a:xfrm>
          <a:prstGeom prst="rect">
            <a:avLst/>
          </a:prstGeom>
          <a:noFill/>
          <a:ln w="9525">
            <a:noFill/>
            <a:miter lim="800000"/>
            <a:headEnd/>
            <a:tailEnd/>
          </a:ln>
          <a:effectLst/>
        </p:spPr>
      </p:pic>
      <p:sp>
        <p:nvSpPr>
          <p:cNvPr id="16393" name="Oval 9"/>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16394" name="Text Box 10"/>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1</a:t>
            </a:r>
          </a:p>
        </p:txBody>
      </p:sp>
      <p:sp>
        <p:nvSpPr>
          <p:cNvPr id="16395" name="Rectangle 11"/>
          <p:cNvSpPr>
            <a:spLocks noChangeArrowheads="1"/>
          </p:cNvSpPr>
          <p:nvPr/>
        </p:nvSpPr>
        <p:spPr bwMode="auto">
          <a:xfrm>
            <a:off x="1403350" y="952500"/>
            <a:ext cx="1920875" cy="579438"/>
          </a:xfrm>
          <a:prstGeom prst="rect">
            <a:avLst/>
          </a:prstGeom>
          <a:noFill/>
          <a:ln w="9525">
            <a:noFill/>
            <a:miter lim="800000"/>
            <a:headEnd/>
            <a:tailEnd/>
          </a:ln>
          <a:effectLst/>
        </p:spPr>
        <p:txBody>
          <a:bodyPr wrap="none">
            <a:spAutoFit/>
          </a:bodyPr>
          <a:lstStyle/>
          <a:p>
            <a:pPr>
              <a:spcBef>
                <a:spcPct val="50000"/>
              </a:spcBef>
            </a:pPr>
            <a:r>
              <a:rPr lang="es-ES" sz="3200" b="1" i="1"/>
              <a:t>Harajuku</a:t>
            </a:r>
          </a:p>
        </p:txBody>
      </p:sp>
    </p:spTree>
  </p:cSld>
  <p:clrMapOvr>
    <a:masterClrMapping/>
  </p:clrMapOvr>
  <p:transition>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p:cNvPicPr>
            <a:picLocks noChangeAspect="1" noChangeArrowheads="1"/>
          </p:cNvPicPr>
          <p:nvPr/>
        </p:nvPicPr>
        <p:blipFill>
          <a:blip r:embed="rId2"/>
          <a:srcRect/>
          <a:stretch>
            <a:fillRect/>
          </a:stretch>
        </p:blipFill>
        <p:spPr bwMode="auto">
          <a:xfrm>
            <a:off x="4572000" y="0"/>
            <a:ext cx="4572000" cy="4318000"/>
          </a:xfrm>
          <a:prstGeom prst="rect">
            <a:avLst/>
          </a:prstGeom>
          <a:noFill/>
          <a:ln w="9525">
            <a:noFill/>
            <a:miter lim="800000"/>
            <a:headEnd/>
            <a:tailEnd/>
          </a:ln>
          <a:effectLst/>
        </p:spPr>
      </p:pic>
      <p:sp>
        <p:nvSpPr>
          <p:cNvPr id="13317"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13318"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2</a:t>
            </a:r>
          </a:p>
        </p:txBody>
      </p:sp>
      <p:sp>
        <p:nvSpPr>
          <p:cNvPr id="13319" name="Text Box 7"/>
          <p:cNvSpPr txBox="1">
            <a:spLocks noChangeArrowheads="1"/>
          </p:cNvSpPr>
          <p:nvPr/>
        </p:nvSpPr>
        <p:spPr bwMode="auto">
          <a:xfrm>
            <a:off x="1116013" y="476250"/>
            <a:ext cx="3095625" cy="1054100"/>
          </a:xfrm>
          <a:prstGeom prst="rect">
            <a:avLst/>
          </a:prstGeom>
          <a:noFill/>
          <a:ln w="9525">
            <a:noFill/>
            <a:miter lim="800000"/>
            <a:headEnd/>
            <a:tailEnd/>
          </a:ln>
          <a:effectLst/>
        </p:spPr>
        <p:txBody>
          <a:bodyPr>
            <a:spAutoFit/>
          </a:bodyPr>
          <a:lstStyle/>
          <a:p>
            <a:pPr>
              <a:spcBef>
                <a:spcPct val="50000"/>
              </a:spcBef>
            </a:pPr>
            <a:r>
              <a:rPr lang="es-ES" b="1" i="1"/>
              <a:t>La Catedral de San Basilio</a:t>
            </a:r>
          </a:p>
          <a:p>
            <a:pPr>
              <a:spcBef>
                <a:spcPct val="50000"/>
              </a:spcBef>
            </a:pPr>
            <a:r>
              <a:rPr lang="es-ES" b="1"/>
              <a:t>La colorida Iglesia de la Plaza Roja</a:t>
            </a:r>
          </a:p>
        </p:txBody>
      </p:sp>
      <p:sp>
        <p:nvSpPr>
          <p:cNvPr id="13320" name="Text Box 8"/>
          <p:cNvSpPr txBox="1">
            <a:spLocks noChangeArrowheads="1"/>
          </p:cNvSpPr>
          <p:nvPr/>
        </p:nvSpPr>
        <p:spPr bwMode="auto">
          <a:xfrm>
            <a:off x="250825" y="1700213"/>
            <a:ext cx="4321175" cy="2289175"/>
          </a:xfrm>
          <a:prstGeom prst="rect">
            <a:avLst/>
          </a:prstGeom>
          <a:noFill/>
          <a:ln w="9525">
            <a:noFill/>
            <a:miter lim="800000"/>
            <a:headEnd/>
            <a:tailEnd/>
          </a:ln>
          <a:effectLst/>
        </p:spPr>
        <p:txBody>
          <a:bodyPr>
            <a:spAutoFit/>
          </a:bodyPr>
          <a:lstStyle/>
          <a:p>
            <a:pPr>
              <a:spcBef>
                <a:spcPct val="50000"/>
              </a:spcBef>
            </a:pPr>
            <a:r>
              <a:rPr lang="es-ES"/>
              <a:t>La Catedral de San Basilio está situada en la Plaza Roja en Moscú, Rusia. </a:t>
            </a:r>
            <a:br>
              <a:rPr lang="es-ES"/>
            </a:br>
            <a:r>
              <a:rPr lang="es-ES"/>
              <a:t>Una Iglesia Ortodoxa Rusa, la Catedral presenta una serie de coloridas cúpulas en forma de bulbos que rematan en forma cónica, acertadamente llamadas cebollas, que forman parte del horizonte del Kremlin en Moscú</a:t>
            </a:r>
          </a:p>
        </p:txBody>
      </p:sp>
      <p:sp>
        <p:nvSpPr>
          <p:cNvPr id="13321" name="Text Box 9"/>
          <p:cNvSpPr txBox="1">
            <a:spLocks noChangeArrowheads="1"/>
          </p:cNvSpPr>
          <p:nvPr/>
        </p:nvSpPr>
        <p:spPr bwMode="auto">
          <a:xfrm>
            <a:off x="323850" y="4652963"/>
            <a:ext cx="8640763" cy="1878012"/>
          </a:xfrm>
          <a:prstGeom prst="rect">
            <a:avLst/>
          </a:prstGeom>
          <a:noFill/>
          <a:ln w="9525">
            <a:noFill/>
            <a:miter lim="800000"/>
            <a:headEnd/>
            <a:tailEnd/>
          </a:ln>
          <a:effectLst/>
        </p:spPr>
        <p:txBody>
          <a:bodyPr>
            <a:spAutoFit/>
          </a:bodyPr>
          <a:lstStyle/>
          <a:p>
            <a:pPr>
              <a:spcBef>
                <a:spcPct val="50000"/>
              </a:spcBef>
            </a:pPr>
            <a:r>
              <a:rPr lang="es-ES"/>
              <a:t>La catedral fue encargada por Iván el Terrible para conmemorar la captura del Janato de Kazán .</a:t>
            </a:r>
          </a:p>
          <a:p>
            <a:pPr>
              <a:spcBef>
                <a:spcPct val="50000"/>
              </a:spcBef>
            </a:pPr>
            <a:r>
              <a:rPr lang="es-ES"/>
              <a:t> </a:t>
            </a:r>
            <a:br>
              <a:rPr lang="es-ES"/>
            </a:br>
            <a:r>
              <a:rPr lang="es-ES"/>
              <a:t>En 1588 el zar Fiodor Ivanovich ordenó que se agregara una nueva capilla en el lado este de la construcción, sobre la tumba de San Basilio el Bendito, santo ortodoxo ruso por el cual se empezó a llamar popularmente la catedral.  </a:t>
            </a:r>
          </a:p>
        </p:txBody>
      </p:sp>
    </p:spTree>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Oval 3"/>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17412" name="Text Box 4"/>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2</a:t>
            </a:r>
          </a:p>
        </p:txBody>
      </p:sp>
      <p:pic>
        <p:nvPicPr>
          <p:cNvPr id="17416" name="Picture 8"/>
          <p:cNvPicPr>
            <a:picLocks noChangeAspect="1" noChangeArrowheads="1"/>
          </p:cNvPicPr>
          <p:nvPr/>
        </p:nvPicPr>
        <p:blipFill>
          <a:blip r:embed="rId2"/>
          <a:srcRect/>
          <a:stretch>
            <a:fillRect/>
          </a:stretch>
        </p:blipFill>
        <p:spPr bwMode="auto">
          <a:xfrm>
            <a:off x="3992563" y="0"/>
            <a:ext cx="5151437" cy="6858000"/>
          </a:xfrm>
          <a:prstGeom prst="rect">
            <a:avLst/>
          </a:prstGeom>
          <a:noFill/>
          <a:ln w="9525">
            <a:noFill/>
            <a:miter lim="800000"/>
            <a:headEnd/>
            <a:tailEnd/>
          </a:ln>
          <a:effectLst/>
        </p:spPr>
      </p:pic>
      <p:pic>
        <p:nvPicPr>
          <p:cNvPr id="17417" name="Picture 9"/>
          <p:cNvPicPr>
            <a:picLocks noChangeAspect="1" noChangeArrowheads="1"/>
          </p:cNvPicPr>
          <p:nvPr/>
        </p:nvPicPr>
        <p:blipFill>
          <a:blip r:embed="rId3"/>
          <a:srcRect/>
          <a:stretch>
            <a:fillRect/>
          </a:stretch>
        </p:blipFill>
        <p:spPr bwMode="auto">
          <a:xfrm>
            <a:off x="0" y="1844675"/>
            <a:ext cx="3976688" cy="5013325"/>
          </a:xfrm>
          <a:prstGeom prst="rect">
            <a:avLst/>
          </a:prstGeom>
          <a:noFill/>
          <a:ln w="9525">
            <a:noFill/>
            <a:miter lim="800000"/>
            <a:headEnd/>
            <a:tailEnd/>
          </a:ln>
          <a:effectLst/>
        </p:spPr>
      </p:pic>
      <p:sp>
        <p:nvSpPr>
          <p:cNvPr id="17418" name="Rectangle 10"/>
          <p:cNvSpPr>
            <a:spLocks noChangeArrowheads="1"/>
          </p:cNvSpPr>
          <p:nvPr/>
        </p:nvSpPr>
        <p:spPr bwMode="auto">
          <a:xfrm>
            <a:off x="1116013" y="765175"/>
            <a:ext cx="2447925" cy="822325"/>
          </a:xfrm>
          <a:prstGeom prst="rect">
            <a:avLst/>
          </a:prstGeom>
          <a:noFill/>
          <a:ln w="9525">
            <a:noFill/>
            <a:miter lim="800000"/>
            <a:headEnd/>
            <a:tailEnd/>
          </a:ln>
          <a:effectLst/>
        </p:spPr>
        <p:txBody>
          <a:bodyPr>
            <a:spAutoFit/>
          </a:bodyPr>
          <a:lstStyle/>
          <a:p>
            <a:pPr algn="ctr"/>
            <a:r>
              <a:rPr lang="es-ES" sz="2400" b="1" i="1"/>
              <a:t>La Catedral de San Basilio</a:t>
            </a:r>
          </a:p>
        </p:txBody>
      </p:sp>
    </p:spTree>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1042988" y="484188"/>
            <a:ext cx="3168650" cy="779462"/>
          </a:xfrm>
          <a:prstGeom prst="rect">
            <a:avLst/>
          </a:prstGeom>
          <a:noFill/>
          <a:ln w="9525">
            <a:noFill/>
            <a:miter lim="800000"/>
            <a:headEnd/>
            <a:tailEnd/>
          </a:ln>
          <a:effectLst/>
        </p:spPr>
        <p:txBody>
          <a:bodyPr>
            <a:spAutoFit/>
          </a:bodyPr>
          <a:lstStyle/>
          <a:p>
            <a:pPr>
              <a:spcBef>
                <a:spcPct val="50000"/>
              </a:spcBef>
            </a:pPr>
            <a:r>
              <a:rPr lang="es-ES" b="1" i="1"/>
              <a:t>Hallgrímskirkja</a:t>
            </a:r>
            <a:r>
              <a:rPr lang="es-ES"/>
              <a:t> </a:t>
            </a:r>
          </a:p>
          <a:p>
            <a:pPr>
              <a:spcBef>
                <a:spcPct val="50000"/>
              </a:spcBef>
            </a:pPr>
            <a:r>
              <a:rPr lang="es-ES" b="1"/>
              <a:t>Increíble iglesia de Islandia</a:t>
            </a:r>
            <a:r>
              <a:rPr lang="es-ES"/>
              <a:t> </a:t>
            </a:r>
          </a:p>
        </p:txBody>
      </p:sp>
      <p:pic>
        <p:nvPicPr>
          <p:cNvPr id="12291" name="Picture 3"/>
          <p:cNvPicPr>
            <a:picLocks noChangeAspect="1" noChangeArrowheads="1"/>
          </p:cNvPicPr>
          <p:nvPr/>
        </p:nvPicPr>
        <p:blipFill>
          <a:blip r:embed="rId2"/>
          <a:srcRect/>
          <a:stretch>
            <a:fillRect/>
          </a:stretch>
        </p:blipFill>
        <p:spPr bwMode="auto">
          <a:xfrm>
            <a:off x="4211638" y="0"/>
            <a:ext cx="4932362" cy="3595688"/>
          </a:xfrm>
          <a:prstGeom prst="rect">
            <a:avLst/>
          </a:prstGeom>
          <a:noFill/>
          <a:ln w="9525">
            <a:noFill/>
            <a:miter lim="800000"/>
            <a:headEnd/>
            <a:tailEnd/>
          </a:ln>
          <a:effectLst/>
        </p:spPr>
      </p:pic>
      <p:sp>
        <p:nvSpPr>
          <p:cNvPr id="12293"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12294"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3</a:t>
            </a:r>
          </a:p>
        </p:txBody>
      </p:sp>
      <p:sp>
        <p:nvSpPr>
          <p:cNvPr id="12295" name="Text Box 7"/>
          <p:cNvSpPr txBox="1">
            <a:spLocks noChangeArrowheads="1"/>
          </p:cNvSpPr>
          <p:nvPr/>
        </p:nvSpPr>
        <p:spPr bwMode="auto">
          <a:xfrm>
            <a:off x="684213" y="1833563"/>
            <a:ext cx="3527425" cy="1739900"/>
          </a:xfrm>
          <a:prstGeom prst="rect">
            <a:avLst/>
          </a:prstGeom>
          <a:noFill/>
          <a:ln w="9525">
            <a:noFill/>
            <a:miter lim="800000"/>
            <a:headEnd/>
            <a:tailEnd/>
          </a:ln>
          <a:effectLst/>
        </p:spPr>
        <p:txBody>
          <a:bodyPr>
            <a:spAutoFit/>
          </a:bodyPr>
          <a:lstStyle/>
          <a:p>
            <a:pPr>
              <a:spcBef>
                <a:spcPct val="50000"/>
              </a:spcBef>
            </a:pPr>
            <a:r>
              <a:rPr lang="es-ES"/>
              <a:t>La </a:t>
            </a:r>
            <a:r>
              <a:rPr lang="es-ES" b="1"/>
              <a:t>Hallgrímskirkja</a:t>
            </a:r>
            <a:r>
              <a:rPr lang="es-ES"/>
              <a:t> (literalmente, la iglesia de Hallgrímur) es una iglesia luterana situada en Reikjavik, Islandia. Con 74,5 metros, es el cuarto edificio más alto de Islandia.</a:t>
            </a:r>
          </a:p>
        </p:txBody>
      </p:sp>
      <p:sp>
        <p:nvSpPr>
          <p:cNvPr id="12296" name="Text Box 8"/>
          <p:cNvSpPr txBox="1">
            <a:spLocks noChangeArrowheads="1"/>
          </p:cNvSpPr>
          <p:nvPr/>
        </p:nvSpPr>
        <p:spPr bwMode="auto">
          <a:xfrm>
            <a:off x="611188" y="4076700"/>
            <a:ext cx="8064500" cy="2016125"/>
          </a:xfrm>
          <a:prstGeom prst="rect">
            <a:avLst/>
          </a:prstGeom>
          <a:noFill/>
          <a:ln w="9525">
            <a:noFill/>
            <a:miter lim="800000"/>
            <a:headEnd/>
            <a:tailEnd/>
          </a:ln>
          <a:effectLst/>
        </p:spPr>
        <p:txBody>
          <a:bodyPr>
            <a:spAutoFit/>
          </a:bodyPr>
          <a:lstStyle/>
          <a:p>
            <a:pPr>
              <a:spcBef>
                <a:spcPct val="50000"/>
              </a:spcBef>
            </a:pPr>
            <a:r>
              <a:rPr lang="es-ES"/>
              <a:t>La iglesia tiene su nombre dedicado al poeta islandés Hallgrímur Pétursson, (1614 a 1674) quien es más conocido en Islandia por sus himnos. </a:t>
            </a:r>
          </a:p>
          <a:p>
            <a:pPr>
              <a:spcBef>
                <a:spcPct val="50000"/>
              </a:spcBef>
            </a:pPr>
            <a:r>
              <a:rPr lang="es-ES"/>
              <a:t>Para el diseño de la iglesia se comisionó en 1937 al arquitecto del estado Guðjón Samúelsson's</a:t>
            </a:r>
          </a:p>
          <a:p>
            <a:pPr>
              <a:spcBef>
                <a:spcPct val="50000"/>
              </a:spcBef>
            </a:pPr>
            <a:r>
              <a:rPr lang="es-ES"/>
              <a:t>La construcción de la iglesia duró 38 años, la cual comenzó en 1948 y acabó en 1986.  </a:t>
            </a:r>
          </a:p>
        </p:txBody>
      </p:sp>
    </p:spTree>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Oval 4"/>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18437" name="Text Box 5"/>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3</a:t>
            </a:r>
          </a:p>
        </p:txBody>
      </p:sp>
      <p:pic>
        <p:nvPicPr>
          <p:cNvPr id="18440" name="Picture 8"/>
          <p:cNvPicPr>
            <a:picLocks noChangeAspect="1" noChangeArrowheads="1"/>
          </p:cNvPicPr>
          <p:nvPr/>
        </p:nvPicPr>
        <p:blipFill>
          <a:blip r:embed="rId2"/>
          <a:srcRect/>
          <a:stretch>
            <a:fillRect/>
          </a:stretch>
        </p:blipFill>
        <p:spPr bwMode="auto">
          <a:xfrm>
            <a:off x="4679950" y="0"/>
            <a:ext cx="4716463" cy="3538538"/>
          </a:xfrm>
          <a:prstGeom prst="rect">
            <a:avLst/>
          </a:prstGeom>
          <a:noFill/>
          <a:ln w="9525">
            <a:noFill/>
            <a:miter lim="800000"/>
            <a:headEnd/>
            <a:tailEnd/>
          </a:ln>
          <a:effectLst/>
        </p:spPr>
      </p:pic>
      <p:pic>
        <p:nvPicPr>
          <p:cNvPr id="18441" name="Picture 9"/>
          <p:cNvPicPr preferRelativeResize="0">
            <a:picLocks noChangeArrowheads="1"/>
          </p:cNvPicPr>
          <p:nvPr/>
        </p:nvPicPr>
        <p:blipFill>
          <a:blip r:embed="rId3"/>
          <a:srcRect/>
          <a:stretch>
            <a:fillRect/>
          </a:stretch>
        </p:blipFill>
        <p:spPr bwMode="auto">
          <a:xfrm>
            <a:off x="0" y="3549650"/>
            <a:ext cx="5003800" cy="3325813"/>
          </a:xfrm>
          <a:prstGeom prst="rect">
            <a:avLst/>
          </a:prstGeom>
          <a:noFill/>
          <a:ln w="9525">
            <a:noFill/>
            <a:miter lim="800000"/>
            <a:headEnd/>
            <a:tailEnd/>
          </a:ln>
          <a:effectLst/>
        </p:spPr>
      </p:pic>
      <p:pic>
        <p:nvPicPr>
          <p:cNvPr id="18442" name="Picture 10"/>
          <p:cNvPicPr>
            <a:picLocks noChangeAspect="1" noChangeArrowheads="1"/>
          </p:cNvPicPr>
          <p:nvPr/>
        </p:nvPicPr>
        <p:blipFill>
          <a:blip r:embed="rId4"/>
          <a:srcRect/>
          <a:stretch>
            <a:fillRect/>
          </a:stretch>
        </p:blipFill>
        <p:spPr bwMode="auto">
          <a:xfrm>
            <a:off x="4716463" y="3548063"/>
            <a:ext cx="4427537" cy="3325812"/>
          </a:xfrm>
          <a:prstGeom prst="rect">
            <a:avLst/>
          </a:prstGeom>
          <a:noFill/>
          <a:ln w="9525">
            <a:noFill/>
            <a:miter lim="800000"/>
            <a:headEnd/>
            <a:tailEnd/>
          </a:ln>
          <a:effectLst/>
        </p:spPr>
      </p:pic>
      <p:sp>
        <p:nvSpPr>
          <p:cNvPr id="18443" name="Rectangle 11"/>
          <p:cNvSpPr>
            <a:spLocks noChangeArrowheads="1"/>
          </p:cNvSpPr>
          <p:nvPr/>
        </p:nvSpPr>
        <p:spPr bwMode="auto">
          <a:xfrm>
            <a:off x="827088" y="1455738"/>
            <a:ext cx="3095625" cy="579437"/>
          </a:xfrm>
          <a:prstGeom prst="rect">
            <a:avLst/>
          </a:prstGeom>
          <a:noFill/>
          <a:ln w="9525">
            <a:noFill/>
            <a:miter lim="800000"/>
            <a:headEnd/>
            <a:tailEnd/>
          </a:ln>
          <a:effectLst/>
        </p:spPr>
        <p:txBody>
          <a:bodyPr wrap="none">
            <a:spAutoFit/>
          </a:bodyPr>
          <a:lstStyle/>
          <a:p>
            <a:r>
              <a:rPr lang="es-ES" sz="3200" b="1" i="1"/>
              <a:t>Hallgrímskirkja</a:t>
            </a:r>
          </a:p>
        </p:txBody>
      </p:sp>
    </p:spTree>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1187450" y="466725"/>
            <a:ext cx="3095625" cy="779463"/>
          </a:xfrm>
          <a:prstGeom prst="rect">
            <a:avLst/>
          </a:prstGeom>
          <a:noFill/>
          <a:ln w="9525">
            <a:noFill/>
            <a:miter lim="800000"/>
            <a:headEnd/>
            <a:tailEnd/>
          </a:ln>
          <a:effectLst/>
        </p:spPr>
        <p:txBody>
          <a:bodyPr>
            <a:spAutoFit/>
          </a:bodyPr>
          <a:lstStyle/>
          <a:p>
            <a:pPr>
              <a:spcBef>
                <a:spcPct val="50000"/>
              </a:spcBef>
            </a:pPr>
            <a:r>
              <a:rPr lang="es-ES" b="1" i="1"/>
              <a:t>Temppeliaukio Kirkko</a:t>
            </a:r>
            <a:endParaRPr lang="es-ES" b="1"/>
          </a:p>
          <a:p>
            <a:pPr>
              <a:spcBef>
                <a:spcPct val="50000"/>
              </a:spcBef>
            </a:pPr>
            <a:r>
              <a:rPr lang="es-ES" b="1"/>
              <a:t>Iglesia de la Roca</a:t>
            </a:r>
            <a:endParaRPr lang="es-ES"/>
          </a:p>
        </p:txBody>
      </p:sp>
      <p:pic>
        <p:nvPicPr>
          <p:cNvPr id="11267" name="Picture 3"/>
          <p:cNvPicPr>
            <a:picLocks noChangeAspect="1" noChangeArrowheads="1"/>
          </p:cNvPicPr>
          <p:nvPr/>
        </p:nvPicPr>
        <p:blipFill>
          <a:blip r:embed="rId2"/>
          <a:srcRect/>
          <a:stretch>
            <a:fillRect/>
          </a:stretch>
        </p:blipFill>
        <p:spPr bwMode="auto">
          <a:xfrm>
            <a:off x="4978400" y="188913"/>
            <a:ext cx="4149725" cy="6192837"/>
          </a:xfrm>
          <a:prstGeom prst="rect">
            <a:avLst/>
          </a:prstGeom>
          <a:noFill/>
          <a:ln w="9525">
            <a:noFill/>
            <a:miter lim="800000"/>
            <a:headEnd/>
            <a:tailEnd/>
          </a:ln>
          <a:effectLst/>
        </p:spPr>
      </p:pic>
      <p:sp>
        <p:nvSpPr>
          <p:cNvPr id="11269"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11270"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4</a:t>
            </a:r>
          </a:p>
        </p:txBody>
      </p:sp>
      <p:sp>
        <p:nvSpPr>
          <p:cNvPr id="11271" name="Text Box 7"/>
          <p:cNvSpPr txBox="1">
            <a:spLocks noChangeArrowheads="1"/>
          </p:cNvSpPr>
          <p:nvPr/>
        </p:nvSpPr>
        <p:spPr bwMode="auto">
          <a:xfrm>
            <a:off x="466725" y="1628775"/>
            <a:ext cx="4392613" cy="1190625"/>
          </a:xfrm>
          <a:prstGeom prst="rect">
            <a:avLst/>
          </a:prstGeom>
          <a:noFill/>
          <a:ln w="9525">
            <a:noFill/>
            <a:miter lim="800000"/>
            <a:headEnd/>
            <a:tailEnd/>
          </a:ln>
          <a:effectLst/>
        </p:spPr>
        <p:txBody>
          <a:bodyPr>
            <a:spAutoFit/>
          </a:bodyPr>
          <a:lstStyle/>
          <a:p>
            <a:pPr>
              <a:spcBef>
                <a:spcPct val="50000"/>
              </a:spcBef>
            </a:pPr>
            <a:r>
              <a:rPr lang="es-ES"/>
              <a:t>La </a:t>
            </a:r>
            <a:r>
              <a:rPr lang="es-ES" b="1"/>
              <a:t>Iglesia de Temppeliaukio</a:t>
            </a:r>
            <a:r>
              <a:rPr lang="es-ES"/>
              <a:t> (</a:t>
            </a:r>
            <a:r>
              <a:rPr lang="es-ES" i="1"/>
              <a:t>Temppeliaukion Kirkko</a:t>
            </a:r>
            <a:r>
              <a:rPr lang="es-ES"/>
              <a:t> en finés) es una iglesia luterana localizada en el distrito de Töölö, en Helsinki. </a:t>
            </a:r>
          </a:p>
        </p:txBody>
      </p:sp>
      <p:sp>
        <p:nvSpPr>
          <p:cNvPr id="11272" name="Text Box 8"/>
          <p:cNvSpPr txBox="1">
            <a:spLocks noChangeArrowheads="1"/>
          </p:cNvSpPr>
          <p:nvPr/>
        </p:nvSpPr>
        <p:spPr bwMode="auto">
          <a:xfrm>
            <a:off x="468313" y="2852738"/>
            <a:ext cx="4608512" cy="3387725"/>
          </a:xfrm>
          <a:prstGeom prst="rect">
            <a:avLst/>
          </a:prstGeom>
          <a:noFill/>
          <a:ln w="9525">
            <a:noFill/>
            <a:miter lim="800000"/>
            <a:headEnd/>
            <a:tailEnd/>
          </a:ln>
          <a:effectLst/>
        </p:spPr>
        <p:txBody>
          <a:bodyPr>
            <a:spAutoFit/>
          </a:bodyPr>
          <a:lstStyle/>
          <a:p>
            <a:pPr>
              <a:spcBef>
                <a:spcPct val="50000"/>
              </a:spcBef>
            </a:pPr>
            <a:r>
              <a:rPr lang="es-ES"/>
              <a:t>Expresión de la arquitectura moderna de Helsinki. Terminada en 1952. Se construyó totalmente bajo tierra y tiene un techo de alambre de cobre. Fue diseñada por los arquitectos hermanos Timo y Tuomo Suomalainen y terminada en 1969. Escogieron un afloramiento rocoso de alrededor de 40 pies sobre el nivel de la calle, y se excavó para hacer las paredes internas. Es una de las más populares atracciones turísticas de Helsinki y con frecuencia lleno de visitantes. </a:t>
            </a:r>
          </a:p>
        </p:txBody>
      </p:sp>
    </p:spTree>
  </p:cSld>
  <p:clrMapOvr>
    <a:masterClrMapping/>
  </p:clrMapOvr>
  <p:transition>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Oval 4"/>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19461" name="Text Box 5"/>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4</a:t>
            </a:r>
          </a:p>
        </p:txBody>
      </p:sp>
      <p:pic>
        <p:nvPicPr>
          <p:cNvPr id="19464" name="Picture 8"/>
          <p:cNvPicPr>
            <a:picLocks noChangeAspect="1" noChangeArrowheads="1"/>
          </p:cNvPicPr>
          <p:nvPr/>
        </p:nvPicPr>
        <p:blipFill>
          <a:blip r:embed="rId2"/>
          <a:srcRect/>
          <a:stretch>
            <a:fillRect/>
          </a:stretch>
        </p:blipFill>
        <p:spPr bwMode="auto">
          <a:xfrm>
            <a:off x="4572000" y="0"/>
            <a:ext cx="4572000" cy="3432175"/>
          </a:xfrm>
          <a:prstGeom prst="rect">
            <a:avLst/>
          </a:prstGeom>
          <a:noFill/>
          <a:ln w="9525">
            <a:noFill/>
            <a:miter lim="800000"/>
            <a:headEnd/>
            <a:tailEnd/>
          </a:ln>
          <a:effectLst/>
        </p:spPr>
      </p:pic>
      <p:pic>
        <p:nvPicPr>
          <p:cNvPr id="19465" name="Picture 9"/>
          <p:cNvPicPr>
            <a:picLocks noChangeAspect="1" noChangeArrowheads="1"/>
          </p:cNvPicPr>
          <p:nvPr/>
        </p:nvPicPr>
        <p:blipFill>
          <a:blip r:embed="rId3"/>
          <a:srcRect/>
          <a:stretch>
            <a:fillRect/>
          </a:stretch>
        </p:blipFill>
        <p:spPr bwMode="auto">
          <a:xfrm>
            <a:off x="4572000" y="3429000"/>
            <a:ext cx="4572000" cy="3429000"/>
          </a:xfrm>
          <a:prstGeom prst="rect">
            <a:avLst/>
          </a:prstGeom>
          <a:noFill/>
          <a:ln w="9525">
            <a:noFill/>
            <a:miter lim="800000"/>
            <a:headEnd/>
            <a:tailEnd/>
          </a:ln>
          <a:effectLst/>
        </p:spPr>
      </p:pic>
      <p:pic>
        <p:nvPicPr>
          <p:cNvPr id="19467" name="Picture 11"/>
          <p:cNvPicPr>
            <a:picLocks noChangeAspect="1" noChangeArrowheads="1"/>
          </p:cNvPicPr>
          <p:nvPr/>
        </p:nvPicPr>
        <p:blipFill>
          <a:blip r:embed="rId4"/>
          <a:srcRect/>
          <a:stretch>
            <a:fillRect/>
          </a:stretch>
        </p:blipFill>
        <p:spPr bwMode="auto">
          <a:xfrm>
            <a:off x="0" y="3429000"/>
            <a:ext cx="4572000" cy="3429000"/>
          </a:xfrm>
          <a:prstGeom prst="rect">
            <a:avLst/>
          </a:prstGeom>
          <a:noFill/>
          <a:ln w="9525">
            <a:noFill/>
            <a:miter lim="800000"/>
            <a:headEnd/>
            <a:tailEnd/>
          </a:ln>
          <a:effectLst/>
        </p:spPr>
      </p:pic>
      <p:sp>
        <p:nvSpPr>
          <p:cNvPr id="19468" name="Rectangle 12"/>
          <p:cNvSpPr>
            <a:spLocks noChangeArrowheads="1"/>
          </p:cNvSpPr>
          <p:nvPr/>
        </p:nvSpPr>
        <p:spPr bwMode="auto">
          <a:xfrm>
            <a:off x="401638" y="1533525"/>
            <a:ext cx="3883025" cy="519113"/>
          </a:xfrm>
          <a:prstGeom prst="rect">
            <a:avLst/>
          </a:prstGeom>
          <a:noFill/>
          <a:ln w="9525">
            <a:noFill/>
            <a:miter lim="800000"/>
            <a:headEnd/>
            <a:tailEnd/>
          </a:ln>
          <a:effectLst/>
        </p:spPr>
        <p:txBody>
          <a:bodyPr wrap="none">
            <a:spAutoFit/>
          </a:bodyPr>
          <a:lstStyle/>
          <a:p>
            <a:pPr>
              <a:spcBef>
                <a:spcPct val="50000"/>
              </a:spcBef>
            </a:pPr>
            <a:r>
              <a:rPr lang="es-ES" sz="2800" b="1" i="1"/>
              <a:t>Temppeliaukio Kirkko</a:t>
            </a:r>
          </a:p>
        </p:txBody>
      </p:sp>
    </p:spTree>
  </p:cSld>
  <p:clrMapOvr>
    <a:masterClrMapping/>
  </p:clrMapOvr>
  <p:transition>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116013" y="549275"/>
            <a:ext cx="3384550" cy="1054100"/>
          </a:xfrm>
          <a:prstGeom prst="rect">
            <a:avLst/>
          </a:prstGeom>
          <a:noFill/>
          <a:ln w="9525">
            <a:noFill/>
            <a:miter lim="800000"/>
            <a:headEnd/>
            <a:tailEnd/>
          </a:ln>
          <a:effectLst/>
        </p:spPr>
        <p:txBody>
          <a:bodyPr>
            <a:spAutoFit/>
          </a:bodyPr>
          <a:lstStyle/>
          <a:p>
            <a:pPr>
              <a:spcBef>
                <a:spcPct val="50000"/>
              </a:spcBef>
            </a:pPr>
            <a:r>
              <a:rPr lang="es-ES" b="1" i="1"/>
              <a:t>Catedral de Brasilia</a:t>
            </a:r>
            <a:r>
              <a:rPr lang="es-ES" b="1"/>
              <a:t> </a:t>
            </a:r>
          </a:p>
          <a:p>
            <a:pPr>
              <a:spcBef>
                <a:spcPct val="50000"/>
              </a:spcBef>
            </a:pPr>
            <a:r>
              <a:rPr lang="es-ES" b="1"/>
              <a:t>La moderna iglesia del arquitecto Oscar Niemeyer</a:t>
            </a:r>
            <a:r>
              <a:rPr lang="es-ES"/>
              <a:t> </a:t>
            </a:r>
          </a:p>
        </p:txBody>
      </p:sp>
      <p:pic>
        <p:nvPicPr>
          <p:cNvPr id="10243" name="Picture 3"/>
          <p:cNvPicPr>
            <a:picLocks noChangeAspect="1" noChangeArrowheads="1"/>
          </p:cNvPicPr>
          <p:nvPr/>
        </p:nvPicPr>
        <p:blipFill>
          <a:blip r:embed="rId2"/>
          <a:srcRect/>
          <a:stretch>
            <a:fillRect/>
          </a:stretch>
        </p:blipFill>
        <p:spPr bwMode="auto">
          <a:xfrm>
            <a:off x="4519613" y="0"/>
            <a:ext cx="4624387" cy="6858000"/>
          </a:xfrm>
          <a:prstGeom prst="rect">
            <a:avLst/>
          </a:prstGeom>
          <a:noFill/>
          <a:ln w="9525">
            <a:noFill/>
            <a:miter lim="800000"/>
            <a:headEnd/>
            <a:tailEnd/>
          </a:ln>
          <a:effectLst/>
        </p:spPr>
      </p:pic>
      <p:sp>
        <p:nvSpPr>
          <p:cNvPr id="10244" name="Text Box 4"/>
          <p:cNvSpPr txBox="1">
            <a:spLocks noChangeArrowheads="1"/>
          </p:cNvSpPr>
          <p:nvPr/>
        </p:nvSpPr>
        <p:spPr bwMode="auto">
          <a:xfrm>
            <a:off x="468313" y="1628775"/>
            <a:ext cx="4032250" cy="777875"/>
          </a:xfrm>
          <a:prstGeom prst="rect">
            <a:avLst/>
          </a:prstGeom>
          <a:noFill/>
          <a:ln w="9525">
            <a:noFill/>
            <a:miter lim="800000"/>
            <a:headEnd/>
            <a:tailEnd/>
          </a:ln>
          <a:effectLst/>
        </p:spPr>
        <p:txBody>
          <a:bodyPr>
            <a:spAutoFit/>
          </a:bodyPr>
          <a:lstStyle/>
          <a:p>
            <a:r>
              <a:rPr lang="es-ES" sz="1500"/>
              <a:t>La Catedral Metropolitana Nuestra Señora Aparecida  en la capital de Brasil es una expresión del arquitecto Oscar Niemeyer. </a:t>
            </a:r>
          </a:p>
        </p:txBody>
      </p:sp>
      <p:sp>
        <p:nvSpPr>
          <p:cNvPr id="10245"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10246"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5</a:t>
            </a:r>
          </a:p>
        </p:txBody>
      </p:sp>
      <p:sp>
        <p:nvSpPr>
          <p:cNvPr id="10247" name="Text Box 7"/>
          <p:cNvSpPr txBox="1">
            <a:spLocks noChangeArrowheads="1"/>
          </p:cNvSpPr>
          <p:nvPr/>
        </p:nvSpPr>
        <p:spPr bwMode="auto">
          <a:xfrm>
            <a:off x="395288" y="2565400"/>
            <a:ext cx="4105275" cy="2149475"/>
          </a:xfrm>
          <a:prstGeom prst="rect">
            <a:avLst/>
          </a:prstGeom>
          <a:noFill/>
          <a:ln w="9525">
            <a:noFill/>
            <a:miter lim="800000"/>
            <a:headEnd/>
            <a:tailEnd/>
          </a:ln>
          <a:effectLst/>
        </p:spPr>
        <p:txBody>
          <a:bodyPr>
            <a:spAutoFit/>
          </a:bodyPr>
          <a:lstStyle/>
          <a:p>
            <a:pPr>
              <a:spcBef>
                <a:spcPct val="50000"/>
              </a:spcBef>
            </a:pPr>
            <a:r>
              <a:rPr lang="es-ES" sz="1500"/>
              <a:t>Esta estructura hiperboloide está construida de concreto, y pareciera que con su techo de vidrio se alzara hacia cielo abierto. El 31 de mayo de 1970, la estructura de la catedral fue terminada, y sólo los 70 m de diámetro del área circular eran visibles. El proyecto de Niemeyer de la Catedral de Brasilia se basa en el hiperboloide de revolución de secciones asimétricas.  </a:t>
            </a:r>
          </a:p>
        </p:txBody>
      </p:sp>
      <p:sp>
        <p:nvSpPr>
          <p:cNvPr id="10248" name="Text Box 8"/>
          <p:cNvSpPr txBox="1">
            <a:spLocks noChangeArrowheads="1"/>
          </p:cNvSpPr>
          <p:nvPr/>
        </p:nvSpPr>
        <p:spPr bwMode="auto">
          <a:xfrm>
            <a:off x="395288" y="4652963"/>
            <a:ext cx="4176712" cy="1920875"/>
          </a:xfrm>
          <a:prstGeom prst="rect">
            <a:avLst/>
          </a:prstGeom>
          <a:noFill/>
          <a:ln w="9525">
            <a:noFill/>
            <a:miter lim="800000"/>
            <a:headEnd/>
            <a:tailEnd/>
          </a:ln>
          <a:effectLst/>
        </p:spPr>
        <p:txBody>
          <a:bodyPr>
            <a:spAutoFit/>
          </a:bodyPr>
          <a:lstStyle/>
          <a:p>
            <a:pPr>
              <a:spcBef>
                <a:spcPct val="50000"/>
              </a:spcBef>
            </a:pPr>
            <a:r>
              <a:rPr lang="es-ES" sz="1500"/>
              <a:t>La estructura hiperboloide en sí es el resultado de 16 columnas idénticas de concreto ensambladas. Estas columnas, de l sección hiperbólica y de un peso 90 toneladas, representan dos manos elevándose hacia el cielo. </a:t>
            </a:r>
            <a:br>
              <a:rPr lang="es-ES" sz="1500"/>
            </a:br>
            <a:r>
              <a:rPr lang="es-ES" sz="1500"/>
              <a:t>La catedral fue concluida el 31 de mayo de 1970. </a:t>
            </a:r>
          </a:p>
        </p:txBody>
      </p:sp>
    </p:spTree>
  </p:cSld>
  <p:clrMapOvr>
    <a:masterClrMapping/>
  </p:clrMapOvr>
  <p:transition>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20486"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5</a:t>
            </a:r>
          </a:p>
        </p:txBody>
      </p:sp>
      <p:pic>
        <p:nvPicPr>
          <p:cNvPr id="20489" name="Picture 9"/>
          <p:cNvPicPr>
            <a:picLocks noChangeAspect="1" noChangeArrowheads="1"/>
          </p:cNvPicPr>
          <p:nvPr/>
        </p:nvPicPr>
        <p:blipFill>
          <a:blip r:embed="rId2"/>
          <a:srcRect/>
          <a:stretch>
            <a:fillRect/>
          </a:stretch>
        </p:blipFill>
        <p:spPr bwMode="auto">
          <a:xfrm>
            <a:off x="4500563" y="0"/>
            <a:ext cx="4643437" cy="3482975"/>
          </a:xfrm>
          <a:prstGeom prst="rect">
            <a:avLst/>
          </a:prstGeom>
          <a:noFill/>
          <a:ln w="9525">
            <a:noFill/>
            <a:miter lim="800000"/>
            <a:headEnd/>
            <a:tailEnd/>
          </a:ln>
          <a:effectLst/>
        </p:spPr>
      </p:pic>
      <p:pic>
        <p:nvPicPr>
          <p:cNvPr id="20490" name="Picture 10"/>
          <p:cNvPicPr>
            <a:picLocks noChangeAspect="1" noChangeArrowheads="1"/>
          </p:cNvPicPr>
          <p:nvPr/>
        </p:nvPicPr>
        <p:blipFill>
          <a:blip r:embed="rId3"/>
          <a:srcRect/>
          <a:stretch>
            <a:fillRect/>
          </a:stretch>
        </p:blipFill>
        <p:spPr bwMode="auto">
          <a:xfrm>
            <a:off x="4500563" y="3500438"/>
            <a:ext cx="4643437" cy="3357562"/>
          </a:xfrm>
          <a:prstGeom prst="rect">
            <a:avLst/>
          </a:prstGeom>
          <a:noFill/>
          <a:ln w="9525">
            <a:noFill/>
            <a:miter lim="800000"/>
            <a:headEnd/>
            <a:tailEnd/>
          </a:ln>
          <a:effectLst/>
        </p:spPr>
      </p:pic>
      <p:pic>
        <p:nvPicPr>
          <p:cNvPr id="20491" name="Picture 11"/>
          <p:cNvPicPr>
            <a:picLocks noChangeAspect="1" noChangeArrowheads="1"/>
          </p:cNvPicPr>
          <p:nvPr/>
        </p:nvPicPr>
        <p:blipFill>
          <a:blip r:embed="rId4"/>
          <a:srcRect/>
          <a:stretch>
            <a:fillRect/>
          </a:stretch>
        </p:blipFill>
        <p:spPr bwMode="auto">
          <a:xfrm>
            <a:off x="0" y="3500438"/>
            <a:ext cx="4500563" cy="3673475"/>
          </a:xfrm>
          <a:prstGeom prst="rect">
            <a:avLst/>
          </a:prstGeom>
          <a:noFill/>
          <a:ln w="9525">
            <a:noFill/>
            <a:miter lim="800000"/>
            <a:headEnd/>
            <a:tailEnd/>
          </a:ln>
          <a:effectLst/>
        </p:spPr>
      </p:pic>
      <p:sp>
        <p:nvSpPr>
          <p:cNvPr id="20492" name="Line 12"/>
          <p:cNvSpPr>
            <a:spLocks noChangeShapeType="1"/>
          </p:cNvSpPr>
          <p:nvPr/>
        </p:nvSpPr>
        <p:spPr bwMode="auto">
          <a:xfrm>
            <a:off x="4500563" y="3500438"/>
            <a:ext cx="0" cy="3357562"/>
          </a:xfrm>
          <a:prstGeom prst="line">
            <a:avLst/>
          </a:prstGeom>
          <a:noFill/>
          <a:ln w="38100">
            <a:solidFill>
              <a:schemeClr val="bg1"/>
            </a:solidFill>
            <a:round/>
            <a:headEnd/>
            <a:tailEnd/>
          </a:ln>
          <a:effectLst/>
        </p:spPr>
        <p:txBody>
          <a:bodyPr/>
          <a:lstStyle/>
          <a:p>
            <a:endParaRPr lang="es-ES"/>
          </a:p>
        </p:txBody>
      </p:sp>
      <p:sp>
        <p:nvSpPr>
          <p:cNvPr id="20493" name="Rectangle 13"/>
          <p:cNvSpPr>
            <a:spLocks noChangeArrowheads="1"/>
          </p:cNvSpPr>
          <p:nvPr/>
        </p:nvSpPr>
        <p:spPr bwMode="auto">
          <a:xfrm>
            <a:off x="395288" y="1655763"/>
            <a:ext cx="3844925" cy="549275"/>
          </a:xfrm>
          <a:prstGeom prst="rect">
            <a:avLst/>
          </a:prstGeom>
          <a:noFill/>
          <a:ln w="9525">
            <a:noFill/>
            <a:miter lim="800000"/>
            <a:headEnd/>
            <a:tailEnd/>
          </a:ln>
          <a:effectLst/>
        </p:spPr>
        <p:txBody>
          <a:bodyPr wrap="none">
            <a:spAutoFit/>
          </a:bodyPr>
          <a:lstStyle/>
          <a:p>
            <a:pPr>
              <a:spcBef>
                <a:spcPct val="50000"/>
              </a:spcBef>
            </a:pPr>
            <a:r>
              <a:rPr lang="es-ES" sz="3000" b="1" i="1"/>
              <a:t>Catedral de Brasilia</a:t>
            </a:r>
            <a:r>
              <a:rPr lang="es-ES" sz="3000"/>
              <a:t> </a:t>
            </a:r>
          </a:p>
        </p:txBody>
      </p:sp>
    </p:spTree>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5" name="Picture 9"/>
          <p:cNvPicPr>
            <a:picLocks noChangeAspect="1" noChangeArrowheads="1"/>
          </p:cNvPicPr>
          <p:nvPr/>
        </p:nvPicPr>
        <p:blipFill>
          <a:blip r:embed="rId2"/>
          <a:srcRect/>
          <a:stretch>
            <a:fillRect/>
          </a:stretch>
        </p:blipFill>
        <p:spPr bwMode="auto">
          <a:xfrm>
            <a:off x="4284663" y="3486150"/>
            <a:ext cx="4895850" cy="3371850"/>
          </a:xfrm>
          <a:prstGeom prst="rect">
            <a:avLst/>
          </a:prstGeom>
          <a:noFill/>
          <a:ln w="9525">
            <a:noFill/>
            <a:miter lim="800000"/>
            <a:headEnd/>
            <a:tailEnd/>
          </a:ln>
          <a:effectLst/>
        </p:spPr>
      </p:pic>
      <p:sp>
        <p:nvSpPr>
          <p:cNvPr id="9218" name="Text Box 2"/>
          <p:cNvSpPr txBox="1">
            <a:spLocks noChangeArrowheads="1"/>
          </p:cNvSpPr>
          <p:nvPr/>
        </p:nvSpPr>
        <p:spPr bwMode="auto">
          <a:xfrm>
            <a:off x="1116013" y="476250"/>
            <a:ext cx="2879725" cy="1054100"/>
          </a:xfrm>
          <a:prstGeom prst="rect">
            <a:avLst/>
          </a:prstGeom>
          <a:noFill/>
          <a:ln w="9525">
            <a:noFill/>
            <a:miter lim="800000"/>
            <a:headEnd/>
            <a:tailEnd/>
          </a:ln>
          <a:effectLst/>
        </p:spPr>
        <p:txBody>
          <a:bodyPr>
            <a:spAutoFit/>
          </a:bodyPr>
          <a:lstStyle/>
          <a:p>
            <a:pPr>
              <a:spcBef>
                <a:spcPct val="50000"/>
              </a:spcBef>
            </a:pPr>
            <a:r>
              <a:rPr lang="es-ES" b="1" i="1"/>
              <a:t>Borgund </a:t>
            </a:r>
            <a:r>
              <a:rPr lang="es-ES"/>
              <a:t> </a:t>
            </a:r>
            <a:r>
              <a:rPr lang="es-ES" b="1" i="1"/>
              <a:t>Church</a:t>
            </a:r>
            <a:r>
              <a:rPr lang="es-ES" b="1"/>
              <a:t> </a:t>
            </a:r>
          </a:p>
          <a:p>
            <a:pPr>
              <a:spcBef>
                <a:spcPct val="50000"/>
              </a:spcBef>
            </a:pPr>
            <a:r>
              <a:rPr lang="es-ES" b="1"/>
              <a:t>La Iglesia de madera mejor preservada</a:t>
            </a:r>
            <a:endParaRPr lang="es-ES"/>
          </a:p>
        </p:txBody>
      </p:sp>
      <p:pic>
        <p:nvPicPr>
          <p:cNvPr id="9220" name="Picture 4"/>
          <p:cNvPicPr>
            <a:picLocks noChangeAspect="1" noChangeArrowheads="1"/>
          </p:cNvPicPr>
          <p:nvPr/>
        </p:nvPicPr>
        <p:blipFill>
          <a:blip r:embed="rId3"/>
          <a:srcRect/>
          <a:stretch>
            <a:fillRect/>
          </a:stretch>
        </p:blipFill>
        <p:spPr bwMode="auto">
          <a:xfrm>
            <a:off x="4284663" y="0"/>
            <a:ext cx="4895850" cy="3656013"/>
          </a:xfrm>
          <a:prstGeom prst="rect">
            <a:avLst/>
          </a:prstGeom>
          <a:noFill/>
          <a:ln w="9525">
            <a:noFill/>
            <a:miter lim="800000"/>
            <a:headEnd/>
            <a:tailEnd/>
          </a:ln>
          <a:effectLst/>
        </p:spPr>
      </p:pic>
      <p:sp>
        <p:nvSpPr>
          <p:cNvPr id="9222" name="Oval 6"/>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9223" name="Text Box 7"/>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6</a:t>
            </a:r>
          </a:p>
        </p:txBody>
      </p:sp>
      <p:sp>
        <p:nvSpPr>
          <p:cNvPr id="9224" name="Text Box 8"/>
          <p:cNvSpPr txBox="1">
            <a:spLocks noChangeArrowheads="1"/>
          </p:cNvSpPr>
          <p:nvPr/>
        </p:nvSpPr>
        <p:spPr bwMode="auto">
          <a:xfrm>
            <a:off x="250825" y="1989138"/>
            <a:ext cx="3889375" cy="4349750"/>
          </a:xfrm>
          <a:prstGeom prst="rect">
            <a:avLst/>
          </a:prstGeom>
          <a:noFill/>
          <a:ln w="9525">
            <a:noFill/>
            <a:miter lim="800000"/>
            <a:headEnd/>
            <a:tailEnd/>
          </a:ln>
          <a:effectLst/>
        </p:spPr>
        <p:txBody>
          <a:bodyPr>
            <a:spAutoFit/>
          </a:bodyPr>
          <a:lstStyle/>
          <a:p>
            <a:pPr>
              <a:spcBef>
                <a:spcPct val="50000"/>
              </a:spcBef>
            </a:pPr>
            <a:r>
              <a:rPr lang="es-ES"/>
              <a:t>Borgund es una iglesia de madera en Laerdal duela.</a:t>
            </a:r>
          </a:p>
          <a:p>
            <a:pPr>
              <a:spcBef>
                <a:spcPct val="50000"/>
              </a:spcBef>
            </a:pPr>
            <a:r>
              <a:rPr lang="es-ES"/>
              <a:t>Es la mejor conservada de 28 iglesias de madera existentes en Noruega. </a:t>
            </a:r>
            <a:br>
              <a:rPr lang="es-ES"/>
            </a:br>
            <a:r>
              <a:rPr lang="es-ES"/>
              <a:t>Esta iglesia de madera, construida probablemente al final del siglo 12, no ha cambiado la estructura </a:t>
            </a:r>
            <a:br>
              <a:rPr lang="es-ES"/>
            </a:br>
            <a:r>
              <a:rPr lang="es-ES"/>
              <a:t>ni tuvo una gran reconstrucción desde la fecha en que fue construida. </a:t>
            </a:r>
            <a:br>
              <a:rPr lang="es-ES"/>
            </a:br>
            <a:r>
              <a:rPr lang="es-ES"/>
              <a:t>La iglesia también se ofrece como una maravilla de la civilización vikinga en el videojuego Age of Empires II: The Age of Kings. </a:t>
            </a:r>
          </a:p>
        </p:txBody>
      </p:sp>
    </p:spTree>
  </p:cSld>
  <p:clrMapOvr>
    <a:masterClrMapping/>
  </p:clrMapOvr>
  <p:transition>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21510"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6</a:t>
            </a:r>
          </a:p>
        </p:txBody>
      </p:sp>
      <p:pic>
        <p:nvPicPr>
          <p:cNvPr id="21514" name="Picture 10"/>
          <p:cNvPicPr>
            <a:picLocks noChangeAspect="1" noChangeArrowheads="1"/>
          </p:cNvPicPr>
          <p:nvPr/>
        </p:nvPicPr>
        <p:blipFill>
          <a:blip r:embed="rId2"/>
          <a:srcRect/>
          <a:stretch>
            <a:fillRect/>
          </a:stretch>
        </p:blipFill>
        <p:spPr bwMode="auto">
          <a:xfrm>
            <a:off x="4572000" y="3429000"/>
            <a:ext cx="4572000" cy="3429000"/>
          </a:xfrm>
          <a:prstGeom prst="rect">
            <a:avLst/>
          </a:prstGeom>
          <a:noFill/>
          <a:ln w="9525">
            <a:noFill/>
            <a:miter lim="800000"/>
            <a:headEnd/>
            <a:tailEnd/>
          </a:ln>
          <a:effectLst/>
        </p:spPr>
      </p:pic>
      <p:pic>
        <p:nvPicPr>
          <p:cNvPr id="21515" name="Picture 11"/>
          <p:cNvPicPr>
            <a:picLocks noChangeAspect="1" noChangeArrowheads="1"/>
          </p:cNvPicPr>
          <p:nvPr/>
        </p:nvPicPr>
        <p:blipFill>
          <a:blip r:embed="rId3"/>
          <a:srcRect/>
          <a:stretch>
            <a:fillRect/>
          </a:stretch>
        </p:blipFill>
        <p:spPr bwMode="auto">
          <a:xfrm>
            <a:off x="4572000" y="0"/>
            <a:ext cx="4572000" cy="3429000"/>
          </a:xfrm>
          <a:prstGeom prst="rect">
            <a:avLst/>
          </a:prstGeom>
          <a:noFill/>
          <a:ln w="9525">
            <a:noFill/>
            <a:miter lim="800000"/>
            <a:headEnd/>
            <a:tailEnd/>
          </a:ln>
          <a:effectLst/>
        </p:spPr>
      </p:pic>
      <p:pic>
        <p:nvPicPr>
          <p:cNvPr id="21516" name="Picture 12"/>
          <p:cNvPicPr>
            <a:picLocks noChangeAspect="1" noChangeArrowheads="1"/>
          </p:cNvPicPr>
          <p:nvPr/>
        </p:nvPicPr>
        <p:blipFill>
          <a:blip r:embed="rId4"/>
          <a:srcRect/>
          <a:stretch>
            <a:fillRect/>
          </a:stretch>
        </p:blipFill>
        <p:spPr bwMode="auto">
          <a:xfrm>
            <a:off x="0" y="3429000"/>
            <a:ext cx="4572000" cy="3429000"/>
          </a:xfrm>
          <a:prstGeom prst="rect">
            <a:avLst/>
          </a:prstGeom>
          <a:noFill/>
          <a:ln w="9525">
            <a:noFill/>
            <a:miter lim="800000"/>
            <a:headEnd/>
            <a:tailEnd/>
          </a:ln>
          <a:effectLst/>
        </p:spPr>
      </p:pic>
      <p:sp>
        <p:nvSpPr>
          <p:cNvPr id="21517" name="Rectangle 13"/>
          <p:cNvSpPr>
            <a:spLocks noChangeArrowheads="1"/>
          </p:cNvSpPr>
          <p:nvPr/>
        </p:nvSpPr>
        <p:spPr bwMode="auto">
          <a:xfrm>
            <a:off x="684213" y="1671638"/>
            <a:ext cx="3521075" cy="579437"/>
          </a:xfrm>
          <a:prstGeom prst="rect">
            <a:avLst/>
          </a:prstGeom>
          <a:noFill/>
          <a:ln w="9525">
            <a:noFill/>
            <a:miter lim="800000"/>
            <a:headEnd/>
            <a:tailEnd/>
          </a:ln>
          <a:effectLst/>
        </p:spPr>
        <p:txBody>
          <a:bodyPr wrap="none">
            <a:spAutoFit/>
          </a:bodyPr>
          <a:lstStyle/>
          <a:p>
            <a:r>
              <a:rPr lang="es-ES" sz="3200" b="1" i="1"/>
              <a:t>Borgund </a:t>
            </a:r>
            <a:r>
              <a:rPr lang="es-ES" sz="3200"/>
              <a:t> </a:t>
            </a:r>
            <a:r>
              <a:rPr lang="es-ES" sz="3200" b="1" i="1"/>
              <a:t>Church</a:t>
            </a:r>
          </a:p>
        </p:txBody>
      </p:sp>
    </p:spTree>
  </p:cSld>
  <p:clrMapOvr>
    <a:masterClrMapping/>
  </p:clrMapOvr>
  <p:transition>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AutoShape 3" descr="Las Lajas Cathedral"/>
          <p:cNvSpPr>
            <a:spLocks noChangeAspect="1" noChangeArrowheads="1"/>
          </p:cNvSpPr>
          <p:nvPr/>
        </p:nvSpPr>
        <p:spPr bwMode="auto">
          <a:xfrm>
            <a:off x="-88900" y="1441450"/>
            <a:ext cx="4286250" cy="2847975"/>
          </a:xfrm>
          <a:prstGeom prst="rect">
            <a:avLst/>
          </a:prstGeom>
          <a:noFill/>
        </p:spPr>
        <p:txBody>
          <a:bodyPr/>
          <a:lstStyle/>
          <a:p>
            <a:endParaRPr lang="es-ES"/>
          </a:p>
        </p:txBody>
      </p:sp>
      <p:pic>
        <p:nvPicPr>
          <p:cNvPr id="8196" name="Picture 4"/>
          <p:cNvPicPr>
            <a:picLocks noChangeAspect="1" noChangeArrowheads="1"/>
          </p:cNvPicPr>
          <p:nvPr/>
        </p:nvPicPr>
        <p:blipFill>
          <a:blip r:embed="rId2"/>
          <a:srcRect/>
          <a:stretch>
            <a:fillRect/>
          </a:stretch>
        </p:blipFill>
        <p:spPr bwMode="auto">
          <a:xfrm>
            <a:off x="4067175" y="0"/>
            <a:ext cx="5076825" cy="3373438"/>
          </a:xfrm>
          <a:prstGeom prst="rect">
            <a:avLst/>
          </a:prstGeom>
          <a:noFill/>
          <a:ln w="9525">
            <a:noFill/>
            <a:miter lim="800000"/>
            <a:headEnd/>
            <a:tailEnd/>
          </a:ln>
          <a:effectLst/>
        </p:spPr>
      </p:pic>
      <p:sp>
        <p:nvSpPr>
          <p:cNvPr id="8197"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8198"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7</a:t>
            </a:r>
          </a:p>
        </p:txBody>
      </p:sp>
      <p:sp>
        <p:nvSpPr>
          <p:cNvPr id="8199" name="Rectangle 7"/>
          <p:cNvSpPr>
            <a:spLocks noChangeArrowheads="1"/>
          </p:cNvSpPr>
          <p:nvPr/>
        </p:nvSpPr>
        <p:spPr bwMode="auto">
          <a:xfrm>
            <a:off x="1116013" y="476250"/>
            <a:ext cx="2952750" cy="915988"/>
          </a:xfrm>
          <a:prstGeom prst="rect">
            <a:avLst/>
          </a:prstGeom>
          <a:noFill/>
          <a:ln w="9525">
            <a:noFill/>
            <a:miter lim="800000"/>
            <a:headEnd/>
            <a:tailEnd/>
          </a:ln>
          <a:effectLst/>
        </p:spPr>
        <p:txBody>
          <a:bodyPr anchor="ctr">
            <a:spAutoFit/>
          </a:bodyPr>
          <a:lstStyle/>
          <a:p>
            <a:r>
              <a:rPr lang="es-ES" b="1" i="1">
                <a:solidFill>
                  <a:srgbClr val="000000"/>
                </a:solidFill>
                <a:latin typeface="Verdana" pitchFamily="34" charset="0"/>
              </a:rPr>
              <a:t>Catedral de Las Lajas</a:t>
            </a:r>
            <a:endParaRPr lang="es-ES" b="1">
              <a:solidFill>
                <a:srgbClr val="000000"/>
              </a:solidFill>
              <a:latin typeface="Verdana" pitchFamily="34" charset="0"/>
            </a:endParaRPr>
          </a:p>
          <a:p>
            <a:r>
              <a:rPr lang="es-ES" b="1"/>
              <a:t>Una iglesia digna de un cuento de hadas </a:t>
            </a:r>
            <a:r>
              <a:rPr lang="es-ES" sz="1000">
                <a:solidFill>
                  <a:srgbClr val="000000"/>
                </a:solidFill>
                <a:latin typeface="Verdana" pitchFamily="34" charset="0"/>
              </a:rPr>
              <a:t>        </a:t>
            </a:r>
          </a:p>
        </p:txBody>
      </p:sp>
      <p:sp>
        <p:nvSpPr>
          <p:cNvPr id="8200" name="Text Box 8"/>
          <p:cNvSpPr txBox="1">
            <a:spLocks noChangeArrowheads="1"/>
          </p:cNvSpPr>
          <p:nvPr/>
        </p:nvSpPr>
        <p:spPr bwMode="auto">
          <a:xfrm>
            <a:off x="395288" y="1733550"/>
            <a:ext cx="3744912" cy="1190625"/>
          </a:xfrm>
          <a:prstGeom prst="rect">
            <a:avLst/>
          </a:prstGeom>
          <a:noFill/>
          <a:ln w="9525">
            <a:noFill/>
            <a:miter lim="800000"/>
            <a:headEnd/>
            <a:tailEnd/>
          </a:ln>
          <a:effectLst/>
        </p:spPr>
        <p:txBody>
          <a:bodyPr>
            <a:spAutoFit/>
          </a:bodyPr>
          <a:lstStyle/>
          <a:p>
            <a:pPr>
              <a:spcBef>
                <a:spcPct val="50000"/>
              </a:spcBef>
            </a:pPr>
            <a:r>
              <a:rPr lang="es-ES"/>
              <a:t>La Catedral de Las Lajas se encuentra en el sur de Colombia y construida en 1916 en el interior del cañón del río Guaitara. </a:t>
            </a:r>
          </a:p>
        </p:txBody>
      </p:sp>
      <p:sp>
        <p:nvSpPr>
          <p:cNvPr id="8201" name="Text Box 9"/>
          <p:cNvSpPr txBox="1">
            <a:spLocks noChangeArrowheads="1"/>
          </p:cNvSpPr>
          <p:nvPr/>
        </p:nvSpPr>
        <p:spPr bwMode="auto">
          <a:xfrm>
            <a:off x="358775" y="3429000"/>
            <a:ext cx="8893175" cy="1465263"/>
          </a:xfrm>
          <a:prstGeom prst="rect">
            <a:avLst/>
          </a:prstGeom>
          <a:noFill/>
          <a:ln w="9525">
            <a:noFill/>
            <a:miter lim="800000"/>
            <a:headEnd/>
            <a:tailEnd/>
          </a:ln>
          <a:effectLst/>
        </p:spPr>
        <p:txBody>
          <a:bodyPr>
            <a:spAutoFit/>
          </a:bodyPr>
          <a:lstStyle/>
          <a:p>
            <a:pPr>
              <a:spcBef>
                <a:spcPct val="50000"/>
              </a:spcBef>
            </a:pPr>
            <a:r>
              <a:rPr lang="es-ES"/>
              <a:t>Según la leyenda, este fue el lugar donde una mujer llamada María Mueses de Quiñones llevó a su hija sordomuda Rosa sobre su espalda espalda hasta las Las Lajas. </a:t>
            </a:r>
            <a:br>
              <a:rPr lang="es-ES"/>
            </a:br>
            <a:r>
              <a:rPr lang="es-ES"/>
              <a:t>Cansados de la subida,  María se sentó sobre una roca cuando Rosa habló (por primera vez) acerca de una aparición en la cueva. </a:t>
            </a:r>
          </a:p>
        </p:txBody>
      </p:sp>
      <p:sp>
        <p:nvSpPr>
          <p:cNvPr id="8202" name="Text Box 10"/>
          <p:cNvSpPr txBox="1">
            <a:spLocks noChangeArrowheads="1"/>
          </p:cNvSpPr>
          <p:nvPr/>
        </p:nvSpPr>
        <p:spPr bwMode="auto">
          <a:xfrm>
            <a:off x="395288" y="4941888"/>
            <a:ext cx="8713787" cy="1739900"/>
          </a:xfrm>
          <a:prstGeom prst="rect">
            <a:avLst/>
          </a:prstGeom>
          <a:noFill/>
          <a:ln w="9525">
            <a:noFill/>
            <a:miter lim="800000"/>
            <a:headEnd/>
            <a:tailEnd/>
          </a:ln>
          <a:effectLst/>
        </p:spPr>
        <p:txBody>
          <a:bodyPr>
            <a:spAutoFit/>
          </a:bodyPr>
          <a:lstStyle/>
          <a:p>
            <a:pPr>
              <a:spcBef>
                <a:spcPct val="50000"/>
              </a:spcBef>
            </a:pPr>
            <a:r>
              <a:rPr lang="es-ES"/>
              <a:t>Más tarde, una misteriosa pintura de la Virgen María con un bebé fue descubierta en la pared de la cueva. Supuestamente, los estudios de la pintura no mostró pruebas de pigmentos o pintura en la roca, en lugar de ello, cuando se tomó una muestra, se constató que los colores fueron impregnados en la roca a una profundidad de varios pies. Sea cierto o no, la leyenda estimuló la construcción de esta impresionante iglesia. </a:t>
            </a:r>
          </a:p>
        </p:txBody>
      </p:sp>
    </p:spTree>
  </p:cSld>
  <p:clrMapOvr>
    <a:masterClrMapping/>
  </p:clrMapOvr>
  <p:transition>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45" name="Picture 17"/>
          <p:cNvPicPr>
            <a:picLocks noChangeAspect="1" noChangeArrowheads="1"/>
          </p:cNvPicPr>
          <p:nvPr/>
        </p:nvPicPr>
        <p:blipFill>
          <a:blip r:embed="rId2"/>
          <a:srcRect/>
          <a:stretch>
            <a:fillRect/>
          </a:stretch>
        </p:blipFill>
        <p:spPr bwMode="auto">
          <a:xfrm>
            <a:off x="4629150" y="0"/>
            <a:ext cx="2247900" cy="2997200"/>
          </a:xfrm>
          <a:prstGeom prst="rect">
            <a:avLst/>
          </a:prstGeom>
          <a:noFill/>
          <a:ln w="9525">
            <a:noFill/>
            <a:miter lim="800000"/>
            <a:headEnd/>
            <a:tailEnd/>
          </a:ln>
          <a:effectLst/>
        </p:spPr>
      </p:pic>
      <p:sp>
        <p:nvSpPr>
          <p:cNvPr id="22530" name="AutoShape 2" descr="Las Lajas Cathedral"/>
          <p:cNvSpPr>
            <a:spLocks noChangeAspect="1" noChangeArrowheads="1"/>
          </p:cNvSpPr>
          <p:nvPr/>
        </p:nvSpPr>
        <p:spPr bwMode="auto">
          <a:xfrm>
            <a:off x="-88900" y="1441450"/>
            <a:ext cx="4286250" cy="2847975"/>
          </a:xfrm>
          <a:prstGeom prst="rect">
            <a:avLst/>
          </a:prstGeom>
          <a:noFill/>
        </p:spPr>
        <p:txBody>
          <a:bodyPr/>
          <a:lstStyle/>
          <a:p>
            <a:endParaRPr lang="es-ES"/>
          </a:p>
        </p:txBody>
      </p:sp>
      <p:sp>
        <p:nvSpPr>
          <p:cNvPr id="22532" name="Oval 4"/>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22533" name="Text Box 5"/>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7</a:t>
            </a:r>
          </a:p>
        </p:txBody>
      </p:sp>
      <p:sp>
        <p:nvSpPr>
          <p:cNvPr id="22534" name="Rectangle 6"/>
          <p:cNvSpPr>
            <a:spLocks noChangeArrowheads="1"/>
          </p:cNvSpPr>
          <p:nvPr/>
        </p:nvSpPr>
        <p:spPr bwMode="auto">
          <a:xfrm>
            <a:off x="468313" y="1557338"/>
            <a:ext cx="3598862" cy="427037"/>
          </a:xfrm>
          <a:prstGeom prst="rect">
            <a:avLst/>
          </a:prstGeom>
          <a:noFill/>
          <a:ln w="9525">
            <a:noFill/>
            <a:miter lim="800000"/>
            <a:headEnd/>
            <a:tailEnd/>
          </a:ln>
          <a:effectLst/>
        </p:spPr>
        <p:txBody>
          <a:bodyPr anchor="ctr">
            <a:spAutoFit/>
          </a:bodyPr>
          <a:lstStyle/>
          <a:p>
            <a:r>
              <a:rPr lang="es-ES" sz="2200" b="1" i="1">
                <a:solidFill>
                  <a:srgbClr val="000000"/>
                </a:solidFill>
                <a:latin typeface="Verdana" pitchFamily="34" charset="0"/>
              </a:rPr>
              <a:t>Catedral de Las Lajas</a:t>
            </a:r>
            <a:endParaRPr lang="es-ES" sz="2200">
              <a:solidFill>
                <a:srgbClr val="000000"/>
              </a:solidFill>
              <a:latin typeface="Verdana" pitchFamily="34" charset="0"/>
            </a:endParaRPr>
          </a:p>
        </p:txBody>
      </p:sp>
      <p:pic>
        <p:nvPicPr>
          <p:cNvPr id="22539" name="Picture 11"/>
          <p:cNvPicPr>
            <a:picLocks noChangeAspect="1" noChangeArrowheads="1"/>
          </p:cNvPicPr>
          <p:nvPr/>
        </p:nvPicPr>
        <p:blipFill>
          <a:blip r:embed="rId3"/>
          <a:srcRect/>
          <a:stretch>
            <a:fillRect/>
          </a:stretch>
        </p:blipFill>
        <p:spPr bwMode="auto">
          <a:xfrm>
            <a:off x="6878638" y="0"/>
            <a:ext cx="2301875" cy="2997200"/>
          </a:xfrm>
          <a:prstGeom prst="rect">
            <a:avLst/>
          </a:prstGeom>
          <a:noFill/>
          <a:ln w="9525">
            <a:noFill/>
            <a:miter lim="800000"/>
            <a:headEnd/>
            <a:tailEnd/>
          </a:ln>
          <a:effectLst/>
        </p:spPr>
      </p:pic>
      <p:pic>
        <p:nvPicPr>
          <p:cNvPr id="22540" name="Picture 12"/>
          <p:cNvPicPr>
            <a:picLocks noChangeAspect="1" noChangeArrowheads="1"/>
          </p:cNvPicPr>
          <p:nvPr/>
        </p:nvPicPr>
        <p:blipFill>
          <a:blip r:embed="rId4"/>
          <a:srcRect/>
          <a:stretch>
            <a:fillRect/>
          </a:stretch>
        </p:blipFill>
        <p:spPr bwMode="auto">
          <a:xfrm>
            <a:off x="5148263" y="3022600"/>
            <a:ext cx="3995737" cy="3835400"/>
          </a:xfrm>
          <a:prstGeom prst="rect">
            <a:avLst/>
          </a:prstGeom>
          <a:noFill/>
          <a:ln w="9525">
            <a:noFill/>
            <a:miter lim="800000"/>
            <a:headEnd/>
            <a:tailEnd/>
          </a:ln>
          <a:effectLst/>
        </p:spPr>
      </p:pic>
      <p:pic>
        <p:nvPicPr>
          <p:cNvPr id="22541" name="Picture 13"/>
          <p:cNvPicPr>
            <a:picLocks noChangeAspect="1" noChangeArrowheads="1"/>
          </p:cNvPicPr>
          <p:nvPr/>
        </p:nvPicPr>
        <p:blipFill>
          <a:blip r:embed="rId5"/>
          <a:srcRect/>
          <a:stretch>
            <a:fillRect/>
          </a:stretch>
        </p:blipFill>
        <p:spPr bwMode="auto">
          <a:xfrm>
            <a:off x="4567238" y="3424238"/>
            <a:ext cx="9525" cy="9525"/>
          </a:xfrm>
          <a:prstGeom prst="rect">
            <a:avLst/>
          </a:prstGeom>
          <a:noFill/>
          <a:ln w="9525">
            <a:noFill/>
            <a:miter lim="800000"/>
            <a:headEnd/>
            <a:tailEnd/>
          </a:ln>
          <a:effectLst/>
        </p:spPr>
      </p:pic>
      <p:pic>
        <p:nvPicPr>
          <p:cNvPr id="22542" name="Picture 14"/>
          <p:cNvPicPr>
            <a:picLocks noChangeAspect="1" noChangeArrowheads="1"/>
          </p:cNvPicPr>
          <p:nvPr/>
        </p:nvPicPr>
        <p:blipFill>
          <a:blip r:embed="rId5"/>
          <a:srcRect/>
          <a:stretch>
            <a:fillRect/>
          </a:stretch>
        </p:blipFill>
        <p:spPr bwMode="auto">
          <a:xfrm>
            <a:off x="4567238" y="3424238"/>
            <a:ext cx="9525" cy="9525"/>
          </a:xfrm>
          <a:prstGeom prst="rect">
            <a:avLst/>
          </a:prstGeom>
          <a:noFill/>
          <a:ln w="9525">
            <a:noFill/>
            <a:miter lim="800000"/>
            <a:headEnd/>
            <a:tailEnd/>
          </a:ln>
          <a:effectLst/>
        </p:spPr>
      </p:pic>
      <p:pic>
        <p:nvPicPr>
          <p:cNvPr id="22543" name="Picture 15"/>
          <p:cNvPicPr>
            <a:picLocks noChangeAspect="1" noChangeArrowheads="1"/>
          </p:cNvPicPr>
          <p:nvPr/>
        </p:nvPicPr>
        <p:blipFill>
          <a:blip r:embed="rId5"/>
          <a:srcRect/>
          <a:stretch>
            <a:fillRect/>
          </a:stretch>
        </p:blipFill>
        <p:spPr bwMode="auto">
          <a:xfrm>
            <a:off x="4567238" y="3424238"/>
            <a:ext cx="9525" cy="9525"/>
          </a:xfrm>
          <a:prstGeom prst="rect">
            <a:avLst/>
          </a:prstGeom>
          <a:noFill/>
          <a:ln w="9525">
            <a:noFill/>
            <a:miter lim="800000"/>
            <a:headEnd/>
            <a:tailEnd/>
          </a:ln>
          <a:effectLst/>
        </p:spPr>
      </p:pic>
      <p:pic>
        <p:nvPicPr>
          <p:cNvPr id="22544" name="Picture 16"/>
          <p:cNvPicPr>
            <a:picLocks noChangeAspect="1" noChangeArrowheads="1"/>
          </p:cNvPicPr>
          <p:nvPr/>
        </p:nvPicPr>
        <p:blipFill>
          <a:blip r:embed="rId6"/>
          <a:srcRect/>
          <a:stretch>
            <a:fillRect/>
          </a:stretch>
        </p:blipFill>
        <p:spPr bwMode="auto">
          <a:xfrm>
            <a:off x="0" y="2995613"/>
            <a:ext cx="5148263" cy="3862387"/>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187450" y="333375"/>
            <a:ext cx="3025775" cy="915988"/>
          </a:xfrm>
          <a:prstGeom prst="rect">
            <a:avLst/>
          </a:prstGeom>
          <a:noFill/>
          <a:ln w="9525">
            <a:noFill/>
            <a:miter lim="800000"/>
            <a:headEnd/>
            <a:tailEnd/>
          </a:ln>
          <a:effectLst/>
        </p:spPr>
        <p:txBody>
          <a:bodyPr>
            <a:spAutoFit/>
          </a:bodyPr>
          <a:lstStyle/>
          <a:p>
            <a:pPr>
              <a:spcBef>
                <a:spcPct val="50000"/>
              </a:spcBef>
            </a:pPr>
            <a:r>
              <a:rPr lang="es-ES" b="1" i="1"/>
              <a:t>St. Joseph </a:t>
            </a:r>
            <a:r>
              <a:rPr lang="es-ES"/>
              <a:t> </a:t>
            </a:r>
            <a:r>
              <a:rPr lang="es-ES" b="1" i="1"/>
              <a:t>Church</a:t>
            </a:r>
            <a:r>
              <a:rPr lang="es-ES" b="1"/>
              <a:t> Conocida por su techo de trece domos dorados.</a:t>
            </a:r>
            <a:r>
              <a:rPr lang="es-ES"/>
              <a:t> </a:t>
            </a:r>
          </a:p>
        </p:txBody>
      </p:sp>
      <p:pic>
        <p:nvPicPr>
          <p:cNvPr id="7171" name="Picture 3"/>
          <p:cNvPicPr>
            <a:picLocks noChangeAspect="1" noChangeArrowheads="1"/>
          </p:cNvPicPr>
          <p:nvPr/>
        </p:nvPicPr>
        <p:blipFill>
          <a:blip r:embed="rId2"/>
          <a:srcRect/>
          <a:stretch>
            <a:fillRect/>
          </a:stretch>
        </p:blipFill>
        <p:spPr bwMode="auto">
          <a:xfrm>
            <a:off x="4227513" y="-26988"/>
            <a:ext cx="4916487" cy="5157788"/>
          </a:xfrm>
          <a:prstGeom prst="rect">
            <a:avLst/>
          </a:prstGeom>
          <a:noFill/>
          <a:ln w="9525">
            <a:noFill/>
            <a:miter lim="800000"/>
            <a:headEnd/>
            <a:tailEnd/>
          </a:ln>
          <a:effectLst/>
        </p:spPr>
      </p:pic>
      <p:sp>
        <p:nvSpPr>
          <p:cNvPr id="7173"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7174"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8</a:t>
            </a:r>
          </a:p>
        </p:txBody>
      </p:sp>
      <p:sp>
        <p:nvSpPr>
          <p:cNvPr id="7175" name="Text Box 7"/>
          <p:cNvSpPr txBox="1">
            <a:spLocks noChangeArrowheads="1"/>
          </p:cNvSpPr>
          <p:nvPr/>
        </p:nvSpPr>
        <p:spPr bwMode="auto">
          <a:xfrm>
            <a:off x="250825" y="1563688"/>
            <a:ext cx="4032250" cy="641350"/>
          </a:xfrm>
          <a:prstGeom prst="rect">
            <a:avLst/>
          </a:prstGeom>
          <a:noFill/>
          <a:ln w="9525">
            <a:noFill/>
            <a:miter lim="800000"/>
            <a:headEnd/>
            <a:tailEnd/>
          </a:ln>
          <a:effectLst/>
        </p:spPr>
        <p:txBody>
          <a:bodyPr>
            <a:spAutoFit/>
          </a:bodyPr>
          <a:lstStyle/>
          <a:p>
            <a:pPr>
              <a:spcBef>
                <a:spcPct val="50000"/>
              </a:spcBef>
            </a:pPr>
            <a:r>
              <a:rPr lang="es-ES"/>
              <a:t>San José el prometido es una iglesia católica greco-ucraniana en Chicago.</a:t>
            </a:r>
          </a:p>
        </p:txBody>
      </p:sp>
      <p:sp>
        <p:nvSpPr>
          <p:cNvPr id="7176" name="Text Box 8"/>
          <p:cNvSpPr txBox="1">
            <a:spLocks noChangeArrowheads="1"/>
          </p:cNvSpPr>
          <p:nvPr/>
        </p:nvSpPr>
        <p:spPr bwMode="auto">
          <a:xfrm>
            <a:off x="323850" y="2598738"/>
            <a:ext cx="3887788" cy="2701925"/>
          </a:xfrm>
          <a:prstGeom prst="rect">
            <a:avLst/>
          </a:prstGeom>
          <a:noFill/>
          <a:ln w="9525">
            <a:noFill/>
            <a:miter lim="800000"/>
            <a:headEnd/>
            <a:tailEnd/>
          </a:ln>
          <a:effectLst/>
        </p:spPr>
        <p:txBody>
          <a:bodyPr>
            <a:spAutoFit/>
          </a:bodyPr>
          <a:lstStyle/>
          <a:p>
            <a:pPr>
              <a:spcBef>
                <a:spcPct val="50000"/>
              </a:spcBef>
            </a:pPr>
            <a:r>
              <a:rPr lang="es-ES"/>
              <a:t>Construida en 1956 es más conocida por sus ultra-modernos trece bóvedas doradas que simbolizan los doce apóstoles y  Jesucristo como cúpula central más grande. </a:t>
            </a:r>
          </a:p>
          <a:p>
            <a:pPr>
              <a:spcBef>
                <a:spcPct val="50000"/>
              </a:spcBef>
            </a:pPr>
            <a:r>
              <a:rPr lang="es-ES"/>
              <a:t>El interior de la iglesia está completamente adornado con íconos de estilo bizantino (frescos). </a:t>
            </a:r>
          </a:p>
        </p:txBody>
      </p:sp>
      <p:sp>
        <p:nvSpPr>
          <p:cNvPr id="7177" name="Text Box 9"/>
          <p:cNvSpPr txBox="1">
            <a:spLocks noChangeArrowheads="1"/>
          </p:cNvSpPr>
          <p:nvPr/>
        </p:nvSpPr>
        <p:spPr bwMode="auto">
          <a:xfrm>
            <a:off x="250825" y="5537200"/>
            <a:ext cx="8893175" cy="915988"/>
          </a:xfrm>
          <a:prstGeom prst="rect">
            <a:avLst/>
          </a:prstGeom>
          <a:noFill/>
          <a:ln w="9525">
            <a:noFill/>
            <a:miter lim="800000"/>
            <a:headEnd/>
            <a:tailEnd/>
          </a:ln>
          <a:effectLst/>
        </p:spPr>
        <p:txBody>
          <a:bodyPr>
            <a:spAutoFit/>
          </a:bodyPr>
          <a:lstStyle/>
          <a:p>
            <a:pPr>
              <a:spcBef>
                <a:spcPct val="50000"/>
              </a:spcBef>
            </a:pPr>
            <a:r>
              <a:rPr lang="es-ES"/>
              <a:t>Lamentablemente, el iconógrafo fue deportado de vuelta a su patria antes de que pudiera escribir los nombres de todos los santos, según lo estipulado por la tradición iconográfica. </a:t>
            </a:r>
          </a:p>
        </p:txBody>
      </p:sp>
    </p:spTree>
  </p:cSld>
  <p:clrMapOvr>
    <a:masterClrMapping/>
  </p:clrMapOvr>
  <p:transition>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395288" y="1700213"/>
            <a:ext cx="3960812" cy="579437"/>
          </a:xfrm>
          <a:prstGeom prst="rect">
            <a:avLst/>
          </a:prstGeom>
          <a:noFill/>
          <a:ln w="9525">
            <a:noFill/>
            <a:miter lim="800000"/>
            <a:headEnd/>
            <a:tailEnd/>
          </a:ln>
          <a:effectLst/>
        </p:spPr>
        <p:txBody>
          <a:bodyPr>
            <a:spAutoFit/>
          </a:bodyPr>
          <a:lstStyle/>
          <a:p>
            <a:pPr>
              <a:spcBef>
                <a:spcPct val="50000"/>
              </a:spcBef>
            </a:pPr>
            <a:r>
              <a:rPr lang="es-ES" sz="3200" b="1" i="1"/>
              <a:t>St. Joseph </a:t>
            </a:r>
            <a:r>
              <a:rPr lang="es-ES" sz="3200"/>
              <a:t> </a:t>
            </a:r>
            <a:r>
              <a:rPr lang="es-ES" sz="3200" b="1" i="1"/>
              <a:t>Church</a:t>
            </a:r>
            <a:endParaRPr lang="es-ES" sz="3200"/>
          </a:p>
        </p:txBody>
      </p:sp>
      <p:sp>
        <p:nvSpPr>
          <p:cNvPr id="23557"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23558"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8</a:t>
            </a:r>
          </a:p>
        </p:txBody>
      </p:sp>
      <p:pic>
        <p:nvPicPr>
          <p:cNvPr id="23559" name="Picture 7"/>
          <p:cNvPicPr>
            <a:picLocks noChangeAspect="1" noChangeArrowheads="1"/>
          </p:cNvPicPr>
          <p:nvPr/>
        </p:nvPicPr>
        <p:blipFill>
          <a:blip r:embed="rId2"/>
          <a:srcRect/>
          <a:stretch>
            <a:fillRect/>
          </a:stretch>
        </p:blipFill>
        <p:spPr bwMode="auto">
          <a:xfrm>
            <a:off x="4562475" y="0"/>
            <a:ext cx="4581525" cy="6858000"/>
          </a:xfrm>
          <a:prstGeom prst="rect">
            <a:avLst/>
          </a:prstGeom>
          <a:noFill/>
          <a:ln w="9525">
            <a:noFill/>
            <a:miter lim="800000"/>
            <a:headEnd/>
            <a:tailEnd/>
          </a:ln>
          <a:effectLst/>
        </p:spPr>
      </p:pic>
      <p:pic>
        <p:nvPicPr>
          <p:cNvPr id="23560" name="Picture 8"/>
          <p:cNvPicPr>
            <a:picLocks noChangeAspect="1" noChangeArrowheads="1"/>
          </p:cNvPicPr>
          <p:nvPr/>
        </p:nvPicPr>
        <p:blipFill>
          <a:blip r:embed="rId3"/>
          <a:srcRect/>
          <a:stretch>
            <a:fillRect/>
          </a:stretch>
        </p:blipFill>
        <p:spPr bwMode="auto">
          <a:xfrm>
            <a:off x="0" y="3500438"/>
            <a:ext cx="2249488" cy="3357562"/>
          </a:xfrm>
          <a:prstGeom prst="rect">
            <a:avLst/>
          </a:prstGeom>
          <a:noFill/>
          <a:ln w="9525">
            <a:noFill/>
            <a:miter lim="800000"/>
            <a:headEnd/>
            <a:tailEnd/>
          </a:ln>
          <a:effectLst/>
        </p:spPr>
      </p:pic>
      <p:pic>
        <p:nvPicPr>
          <p:cNvPr id="23561" name="Picture 9"/>
          <p:cNvPicPr>
            <a:picLocks noChangeAspect="1" noChangeArrowheads="1"/>
          </p:cNvPicPr>
          <p:nvPr/>
        </p:nvPicPr>
        <p:blipFill>
          <a:blip r:embed="rId4"/>
          <a:srcRect/>
          <a:stretch>
            <a:fillRect/>
          </a:stretch>
        </p:blipFill>
        <p:spPr bwMode="auto">
          <a:xfrm>
            <a:off x="2273300" y="3500438"/>
            <a:ext cx="2249488" cy="3357562"/>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srcRect/>
          <a:stretch>
            <a:fillRect/>
          </a:stretch>
        </p:blipFill>
        <p:spPr bwMode="auto">
          <a:xfrm>
            <a:off x="2952750" y="0"/>
            <a:ext cx="6227763" cy="4171950"/>
          </a:xfrm>
          <a:prstGeom prst="rect">
            <a:avLst/>
          </a:prstGeom>
          <a:noFill/>
          <a:ln w="9525">
            <a:noFill/>
            <a:miter lim="800000"/>
            <a:headEnd/>
            <a:tailEnd/>
          </a:ln>
          <a:effectLst/>
        </p:spPr>
      </p:pic>
      <p:sp>
        <p:nvSpPr>
          <p:cNvPr id="6146" name="Text Box 2"/>
          <p:cNvSpPr txBox="1">
            <a:spLocks noChangeArrowheads="1"/>
          </p:cNvSpPr>
          <p:nvPr/>
        </p:nvSpPr>
        <p:spPr bwMode="auto">
          <a:xfrm>
            <a:off x="539750" y="981075"/>
            <a:ext cx="2592388" cy="1465263"/>
          </a:xfrm>
          <a:prstGeom prst="rect">
            <a:avLst/>
          </a:prstGeom>
          <a:noFill/>
          <a:ln w="9525">
            <a:noFill/>
            <a:miter lim="800000"/>
            <a:headEnd/>
            <a:tailEnd/>
          </a:ln>
          <a:effectLst/>
        </p:spPr>
        <p:txBody>
          <a:bodyPr>
            <a:spAutoFit/>
          </a:bodyPr>
          <a:lstStyle/>
          <a:p>
            <a:r>
              <a:rPr lang="es-ES" b="1" i="1"/>
              <a:t>Ružica </a:t>
            </a:r>
            <a:r>
              <a:rPr lang="es-ES"/>
              <a:t> </a:t>
            </a:r>
            <a:r>
              <a:rPr lang="es-ES" b="1" i="1"/>
              <a:t>Church</a:t>
            </a:r>
            <a:endParaRPr lang="es-ES" b="1"/>
          </a:p>
          <a:p>
            <a:r>
              <a:rPr lang="es-ES" b="1"/>
              <a:t>Donde los candelabros están hechos con conchas de balas</a:t>
            </a:r>
          </a:p>
        </p:txBody>
      </p:sp>
      <p:sp>
        <p:nvSpPr>
          <p:cNvPr id="6148" name="Oval 4"/>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6149" name="Text Box 5"/>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9</a:t>
            </a:r>
          </a:p>
        </p:txBody>
      </p:sp>
      <p:sp>
        <p:nvSpPr>
          <p:cNvPr id="6151" name="Text Box 7"/>
          <p:cNvSpPr txBox="1">
            <a:spLocks noChangeArrowheads="1"/>
          </p:cNvSpPr>
          <p:nvPr/>
        </p:nvSpPr>
        <p:spPr bwMode="auto">
          <a:xfrm>
            <a:off x="179388" y="4619625"/>
            <a:ext cx="8785225" cy="609600"/>
          </a:xfrm>
          <a:prstGeom prst="rect">
            <a:avLst/>
          </a:prstGeom>
          <a:noFill/>
          <a:ln w="9525">
            <a:noFill/>
            <a:miter lim="800000"/>
            <a:headEnd/>
            <a:tailEnd/>
          </a:ln>
          <a:effectLst/>
        </p:spPr>
        <p:txBody>
          <a:bodyPr>
            <a:spAutoFit/>
          </a:bodyPr>
          <a:lstStyle/>
          <a:p>
            <a:pPr>
              <a:spcBef>
                <a:spcPct val="50000"/>
              </a:spcBef>
            </a:pPr>
            <a:r>
              <a:rPr lang="es-ES" sz="1700"/>
              <a:t>Sus candelabros son totalmente hechos con carcazas de balas usadas, con partes de espadas, y cañones </a:t>
            </a:r>
          </a:p>
        </p:txBody>
      </p:sp>
      <p:sp>
        <p:nvSpPr>
          <p:cNvPr id="6152" name="Text Box 8"/>
          <p:cNvSpPr txBox="1">
            <a:spLocks noChangeArrowheads="1"/>
          </p:cNvSpPr>
          <p:nvPr/>
        </p:nvSpPr>
        <p:spPr bwMode="auto">
          <a:xfrm>
            <a:off x="179388" y="5168900"/>
            <a:ext cx="8964612" cy="1644650"/>
          </a:xfrm>
          <a:prstGeom prst="rect">
            <a:avLst/>
          </a:prstGeom>
          <a:noFill/>
          <a:ln w="9525">
            <a:noFill/>
            <a:miter lim="800000"/>
            <a:headEnd/>
            <a:tailEnd/>
          </a:ln>
          <a:effectLst/>
        </p:spPr>
        <p:txBody>
          <a:bodyPr>
            <a:spAutoFit/>
          </a:bodyPr>
          <a:lstStyle/>
          <a:p>
            <a:pPr>
              <a:spcBef>
                <a:spcPct val="50000"/>
              </a:spcBef>
            </a:pPr>
            <a:r>
              <a:rPr lang="es-ES" sz="1700"/>
              <a:t>El espacio que ahora ocupa la iglesia fue utilizado por los turcos almacenamiento de pólvora por más de 100 años y tuvo que ser reconstruida en gran parte en 1920 después de la Primera Guerra Mundial. Aunque dañado por los bombardeos se produjo un resultado terrible de La Gran Guerra. Mientras combatían junto a Inglaterra y los EE.UU., los soldados serbios en el frente de Salónica tuvieron tiempo para hacer estos sorprendentes candelabros. Es uno de los mejores ejemplos de arte trinchera. </a:t>
            </a:r>
          </a:p>
        </p:txBody>
      </p:sp>
      <p:sp>
        <p:nvSpPr>
          <p:cNvPr id="6153" name="Text Box 9"/>
          <p:cNvSpPr txBox="1">
            <a:spLocks noChangeArrowheads="1"/>
          </p:cNvSpPr>
          <p:nvPr/>
        </p:nvSpPr>
        <p:spPr bwMode="auto">
          <a:xfrm>
            <a:off x="468313" y="2743200"/>
            <a:ext cx="2374900" cy="1190625"/>
          </a:xfrm>
          <a:prstGeom prst="rect">
            <a:avLst/>
          </a:prstGeom>
          <a:noFill/>
          <a:ln w="9525">
            <a:noFill/>
            <a:miter lim="800000"/>
            <a:headEnd/>
            <a:tailEnd/>
          </a:ln>
          <a:effectLst/>
        </p:spPr>
        <p:txBody>
          <a:bodyPr>
            <a:spAutoFit/>
          </a:bodyPr>
          <a:lstStyle/>
          <a:p>
            <a:pPr>
              <a:spcBef>
                <a:spcPct val="50000"/>
              </a:spcBef>
            </a:pPr>
            <a:r>
              <a:rPr lang="es-ES"/>
              <a:t>Ubicado sobre la fortaleza de Kalemegdan en Belgrado, Serbia.</a:t>
            </a:r>
          </a:p>
        </p:txBody>
      </p:sp>
      <p:sp>
        <p:nvSpPr>
          <p:cNvPr id="6154" name="Text Box 10"/>
          <p:cNvSpPr txBox="1">
            <a:spLocks noChangeArrowheads="1"/>
          </p:cNvSpPr>
          <p:nvPr/>
        </p:nvSpPr>
        <p:spPr bwMode="auto">
          <a:xfrm>
            <a:off x="179388" y="4114800"/>
            <a:ext cx="8820150" cy="609600"/>
          </a:xfrm>
          <a:prstGeom prst="rect">
            <a:avLst/>
          </a:prstGeom>
          <a:noFill/>
          <a:ln w="9525">
            <a:noFill/>
            <a:miter lim="800000"/>
            <a:headEnd/>
            <a:tailEnd/>
          </a:ln>
          <a:effectLst/>
        </p:spPr>
        <p:txBody>
          <a:bodyPr>
            <a:spAutoFit/>
          </a:bodyPr>
          <a:lstStyle/>
          <a:p>
            <a:pPr>
              <a:spcBef>
                <a:spcPct val="50000"/>
              </a:spcBef>
            </a:pPr>
            <a:r>
              <a:rPr lang="es-ES" sz="1700"/>
              <a:t>La iglesia Rúzica es una pequeña capilla decorada con arte de trinchera (objetos decorativos con desechos de guerra). </a:t>
            </a:r>
          </a:p>
        </p:txBody>
      </p:sp>
    </p:spTree>
  </p:cSld>
  <p:clrMapOvr>
    <a:masterClrMapping/>
  </p:clrMapOvr>
  <p:transition>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srcRect/>
          <a:stretch>
            <a:fillRect/>
          </a:stretch>
        </p:blipFill>
        <p:spPr bwMode="auto">
          <a:xfrm>
            <a:off x="4067175" y="0"/>
            <a:ext cx="5076825" cy="2571750"/>
          </a:xfrm>
          <a:prstGeom prst="rect">
            <a:avLst/>
          </a:prstGeom>
          <a:noFill/>
          <a:ln w="9525">
            <a:noFill/>
            <a:miter lim="800000"/>
            <a:headEnd/>
            <a:tailEnd/>
          </a:ln>
          <a:effectLst/>
        </p:spPr>
      </p:pic>
      <p:pic>
        <p:nvPicPr>
          <p:cNvPr id="15363" name="Picture 3"/>
          <p:cNvPicPr preferRelativeResize="0">
            <a:picLocks noChangeArrowheads="1"/>
          </p:cNvPicPr>
          <p:nvPr/>
        </p:nvPicPr>
        <p:blipFill>
          <a:blip r:embed="rId3"/>
          <a:srcRect/>
          <a:stretch>
            <a:fillRect/>
          </a:stretch>
        </p:blipFill>
        <p:spPr bwMode="auto">
          <a:xfrm>
            <a:off x="0" y="2555875"/>
            <a:ext cx="9217025" cy="4302125"/>
          </a:xfrm>
          <a:prstGeom prst="rect">
            <a:avLst/>
          </a:prstGeom>
          <a:noFill/>
          <a:ln w="9525">
            <a:noFill/>
            <a:miter lim="800000"/>
            <a:headEnd/>
            <a:tailEnd/>
          </a:ln>
          <a:effectLst/>
        </p:spPr>
      </p:pic>
      <p:sp>
        <p:nvSpPr>
          <p:cNvPr id="15365" name="Oval 5"/>
          <p:cNvSpPr>
            <a:spLocks noChangeArrowheads="1"/>
          </p:cNvSpPr>
          <p:nvPr/>
        </p:nvSpPr>
        <p:spPr bwMode="auto">
          <a:xfrm>
            <a:off x="53816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15366" name="Text Box 6"/>
          <p:cNvSpPr txBox="1">
            <a:spLocks noChangeArrowheads="1"/>
          </p:cNvSpPr>
          <p:nvPr/>
        </p:nvSpPr>
        <p:spPr bwMode="auto">
          <a:xfrm>
            <a:off x="609600" y="476250"/>
            <a:ext cx="360363" cy="366713"/>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9</a:t>
            </a:r>
          </a:p>
        </p:txBody>
      </p:sp>
      <p:sp>
        <p:nvSpPr>
          <p:cNvPr id="15367" name="Text Box 7"/>
          <p:cNvSpPr txBox="1">
            <a:spLocks noChangeArrowheads="1"/>
          </p:cNvSpPr>
          <p:nvPr/>
        </p:nvSpPr>
        <p:spPr bwMode="auto">
          <a:xfrm>
            <a:off x="611188" y="1268413"/>
            <a:ext cx="3313112" cy="579437"/>
          </a:xfrm>
          <a:prstGeom prst="rect">
            <a:avLst/>
          </a:prstGeom>
          <a:noFill/>
          <a:ln w="9525">
            <a:noFill/>
            <a:miter lim="800000"/>
            <a:headEnd/>
            <a:tailEnd/>
          </a:ln>
          <a:effectLst/>
        </p:spPr>
        <p:txBody>
          <a:bodyPr>
            <a:spAutoFit/>
          </a:bodyPr>
          <a:lstStyle/>
          <a:p>
            <a:r>
              <a:rPr lang="es-ES" sz="3200" b="1" i="1"/>
              <a:t>Ružica </a:t>
            </a:r>
            <a:r>
              <a:rPr lang="es-ES" sz="3200"/>
              <a:t> </a:t>
            </a:r>
            <a:r>
              <a:rPr lang="es-ES" sz="3200" b="1" i="1"/>
              <a:t>Church</a:t>
            </a:r>
            <a:r>
              <a:rPr lang="es-ES" sz="3200" b="1"/>
              <a:t> </a:t>
            </a:r>
          </a:p>
        </p:txBody>
      </p:sp>
    </p:spTree>
  </p:cSld>
  <p:clrMapOvr>
    <a:masterClrMapping/>
  </p:clrMapOvr>
  <p:transition>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971550" y="438150"/>
            <a:ext cx="2592388" cy="1190625"/>
          </a:xfrm>
          <a:prstGeom prst="rect">
            <a:avLst/>
          </a:prstGeom>
          <a:noFill/>
          <a:ln w="9525">
            <a:noFill/>
            <a:miter lim="800000"/>
            <a:headEnd/>
            <a:tailEnd/>
          </a:ln>
          <a:effectLst/>
        </p:spPr>
        <p:txBody>
          <a:bodyPr>
            <a:spAutoFit/>
          </a:bodyPr>
          <a:lstStyle/>
          <a:p>
            <a:pPr>
              <a:spcBef>
                <a:spcPct val="50000"/>
              </a:spcBef>
            </a:pPr>
            <a:r>
              <a:rPr lang="es-ES" b="1" i="1"/>
              <a:t>Chapel of St-Gildas</a:t>
            </a:r>
            <a:r>
              <a:rPr lang="es-ES" b="1"/>
              <a:t>: </a:t>
            </a:r>
            <a:r>
              <a:rPr lang="es-ES"/>
              <a:t>Construida en la base desnuda de un acantilado rocoso.</a:t>
            </a:r>
          </a:p>
        </p:txBody>
      </p:sp>
      <p:pic>
        <p:nvPicPr>
          <p:cNvPr id="5123" name="Picture 3"/>
          <p:cNvPicPr>
            <a:picLocks noChangeAspect="1" noChangeArrowheads="1"/>
          </p:cNvPicPr>
          <p:nvPr/>
        </p:nvPicPr>
        <p:blipFill>
          <a:blip r:embed="rId2"/>
          <a:srcRect/>
          <a:stretch>
            <a:fillRect/>
          </a:stretch>
        </p:blipFill>
        <p:spPr bwMode="auto">
          <a:xfrm>
            <a:off x="4427538" y="0"/>
            <a:ext cx="4716462" cy="4354513"/>
          </a:xfrm>
          <a:prstGeom prst="rect">
            <a:avLst/>
          </a:prstGeom>
          <a:noFill/>
          <a:ln w="9525">
            <a:noFill/>
            <a:miter lim="800000"/>
            <a:headEnd/>
            <a:tailEnd/>
          </a:ln>
          <a:effectLst/>
        </p:spPr>
      </p:pic>
      <p:sp>
        <p:nvSpPr>
          <p:cNvPr id="5124" name="Text Box 4"/>
          <p:cNvSpPr txBox="1">
            <a:spLocks noChangeArrowheads="1"/>
          </p:cNvSpPr>
          <p:nvPr/>
        </p:nvSpPr>
        <p:spPr bwMode="auto">
          <a:xfrm>
            <a:off x="179388" y="2444750"/>
            <a:ext cx="4321175" cy="1128713"/>
          </a:xfrm>
          <a:prstGeom prst="rect">
            <a:avLst/>
          </a:prstGeom>
          <a:noFill/>
          <a:ln w="9525">
            <a:noFill/>
            <a:miter lim="800000"/>
            <a:headEnd/>
            <a:tailEnd/>
          </a:ln>
          <a:effectLst/>
        </p:spPr>
        <p:txBody>
          <a:bodyPr>
            <a:spAutoFit/>
          </a:bodyPr>
          <a:lstStyle/>
          <a:p>
            <a:r>
              <a:rPr lang="es-ES" sz="1400" b="1"/>
              <a:t> </a:t>
            </a:r>
            <a:br>
              <a:rPr lang="es-ES" sz="1400" b="1"/>
            </a:br>
            <a:r>
              <a:rPr lang="es-ES"/>
              <a:t>La Capilla de San Gildas está asentada en el banco del Canal de Blavet en Bretaña, Francia. </a:t>
            </a:r>
          </a:p>
        </p:txBody>
      </p:sp>
      <p:sp>
        <p:nvSpPr>
          <p:cNvPr id="5125" name="Oval 5"/>
          <p:cNvSpPr>
            <a:spLocks noChangeArrowheads="1"/>
          </p:cNvSpPr>
          <p:nvPr/>
        </p:nvSpPr>
        <p:spPr bwMode="auto">
          <a:xfrm>
            <a:off x="25241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5126" name="Text Box 6"/>
          <p:cNvSpPr txBox="1">
            <a:spLocks noChangeArrowheads="1"/>
          </p:cNvSpPr>
          <p:nvPr/>
        </p:nvSpPr>
        <p:spPr bwMode="auto">
          <a:xfrm>
            <a:off x="107950" y="476250"/>
            <a:ext cx="576263" cy="366713"/>
          </a:xfrm>
          <a:prstGeom prst="rect">
            <a:avLst/>
          </a:prstGeom>
          <a:noFill/>
          <a:ln w="9525">
            <a:noFill/>
            <a:miter lim="800000"/>
            <a:headEnd/>
            <a:tailEnd/>
          </a:ln>
          <a:effectLst/>
        </p:spPr>
        <p:txBody>
          <a:bodyPr>
            <a:spAutoFit/>
          </a:bodyPr>
          <a:lstStyle/>
          <a:p>
            <a:pPr algn="r">
              <a:spcBef>
                <a:spcPct val="50000"/>
              </a:spcBef>
            </a:pPr>
            <a:r>
              <a:rPr lang="es-ES" b="1">
                <a:solidFill>
                  <a:schemeClr val="bg1"/>
                </a:solidFill>
              </a:rPr>
              <a:t>10</a:t>
            </a:r>
          </a:p>
        </p:txBody>
      </p:sp>
      <p:sp>
        <p:nvSpPr>
          <p:cNvPr id="5128" name="Text Box 8"/>
          <p:cNvSpPr txBox="1">
            <a:spLocks noChangeArrowheads="1"/>
          </p:cNvSpPr>
          <p:nvPr/>
        </p:nvSpPr>
        <p:spPr bwMode="auto">
          <a:xfrm>
            <a:off x="179388" y="4437063"/>
            <a:ext cx="8964612" cy="2014537"/>
          </a:xfrm>
          <a:prstGeom prst="rect">
            <a:avLst/>
          </a:prstGeom>
          <a:noFill/>
          <a:ln w="9525">
            <a:noFill/>
            <a:miter lim="800000"/>
            <a:headEnd/>
            <a:tailEnd/>
          </a:ln>
          <a:effectLst/>
        </p:spPr>
        <p:txBody>
          <a:bodyPr>
            <a:spAutoFit/>
          </a:bodyPr>
          <a:lstStyle/>
          <a:p>
            <a:pPr>
              <a:spcBef>
                <a:spcPct val="50000"/>
              </a:spcBef>
            </a:pPr>
            <a:r>
              <a:rPr lang="es-ES"/>
              <a:t>La Capilla de San Gildas está sentado en el banco del Canal de Blavet en Bretaña, Francia. Construido como un granero de piedra en la base desnuda de un acantilado de roca, fue una vez un lugar sagrado de los Druidas. </a:t>
            </a:r>
            <a:br>
              <a:rPr lang="es-ES"/>
            </a:br>
            <a:r>
              <a:rPr lang="es-ES"/>
              <a:t>Gildas parece haber viajado ampliamente por todo el mundo celta de Corwall, Gales, Irlanda y Escocia. </a:t>
            </a:r>
            <a:br>
              <a:rPr lang="es-ES"/>
            </a:br>
            <a:r>
              <a:rPr lang="es-ES"/>
              <a:t>Llegó a Bretaña aproximadamente en el 540 dC y se dice que predicó el cristianismo a la gente desde un áspero púlpito, que ahora figura dentro de la capilla. </a:t>
            </a:r>
          </a:p>
        </p:txBody>
      </p:sp>
    </p:spTree>
  </p:cSld>
  <p:clrMapOvr>
    <a:masterClrMapping/>
  </p:clrMapOvr>
  <p:transition>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p:cNvPicPr>
            <a:picLocks noChangeAspect="1" noChangeArrowheads="1"/>
          </p:cNvPicPr>
          <p:nvPr/>
        </p:nvPicPr>
        <p:blipFill>
          <a:blip r:embed="rId2"/>
          <a:srcRect/>
          <a:stretch>
            <a:fillRect/>
          </a:stretch>
        </p:blipFill>
        <p:spPr bwMode="auto">
          <a:xfrm>
            <a:off x="0" y="3375025"/>
            <a:ext cx="4716463" cy="3482975"/>
          </a:xfrm>
          <a:prstGeom prst="rect">
            <a:avLst/>
          </a:prstGeom>
          <a:noFill/>
          <a:ln w="9525">
            <a:noFill/>
            <a:miter lim="800000"/>
            <a:headEnd/>
            <a:tailEnd/>
          </a:ln>
          <a:effectLst/>
        </p:spPr>
      </p:pic>
      <p:pic>
        <p:nvPicPr>
          <p:cNvPr id="3077" name="Picture 5"/>
          <p:cNvPicPr>
            <a:picLocks noChangeAspect="1" noChangeArrowheads="1"/>
          </p:cNvPicPr>
          <p:nvPr/>
        </p:nvPicPr>
        <p:blipFill>
          <a:blip r:embed="rId3"/>
          <a:srcRect/>
          <a:stretch>
            <a:fillRect/>
          </a:stretch>
        </p:blipFill>
        <p:spPr bwMode="auto">
          <a:xfrm>
            <a:off x="4000500" y="0"/>
            <a:ext cx="5143500" cy="6858000"/>
          </a:xfrm>
          <a:prstGeom prst="rect">
            <a:avLst/>
          </a:prstGeom>
          <a:noFill/>
          <a:ln w="9525">
            <a:noFill/>
            <a:miter lim="800000"/>
            <a:headEnd/>
            <a:tailEnd/>
          </a:ln>
          <a:effectLst/>
        </p:spPr>
      </p:pic>
      <p:sp>
        <p:nvSpPr>
          <p:cNvPr id="3079" name="Text Box 7"/>
          <p:cNvSpPr txBox="1">
            <a:spLocks noChangeArrowheads="1"/>
          </p:cNvSpPr>
          <p:nvPr/>
        </p:nvSpPr>
        <p:spPr bwMode="auto">
          <a:xfrm>
            <a:off x="323850" y="1773238"/>
            <a:ext cx="3600450" cy="519112"/>
          </a:xfrm>
          <a:prstGeom prst="rect">
            <a:avLst/>
          </a:prstGeom>
          <a:noFill/>
          <a:ln w="9525">
            <a:noFill/>
            <a:miter lim="800000"/>
            <a:headEnd/>
            <a:tailEnd/>
          </a:ln>
          <a:effectLst/>
        </p:spPr>
        <p:txBody>
          <a:bodyPr>
            <a:spAutoFit/>
          </a:bodyPr>
          <a:lstStyle/>
          <a:p>
            <a:pPr>
              <a:spcBef>
                <a:spcPct val="50000"/>
              </a:spcBef>
            </a:pPr>
            <a:r>
              <a:rPr lang="es-ES" sz="2800" b="1" i="1"/>
              <a:t>Chapel of St-Gildas</a:t>
            </a:r>
            <a:endParaRPr lang="es-ES" sz="2800"/>
          </a:p>
        </p:txBody>
      </p:sp>
      <p:sp>
        <p:nvSpPr>
          <p:cNvPr id="3080" name="Oval 8"/>
          <p:cNvSpPr>
            <a:spLocks noChangeArrowheads="1"/>
          </p:cNvSpPr>
          <p:nvPr/>
        </p:nvSpPr>
        <p:spPr bwMode="auto">
          <a:xfrm>
            <a:off x="252413" y="404813"/>
            <a:ext cx="504825" cy="503237"/>
          </a:xfrm>
          <a:prstGeom prst="ellipse">
            <a:avLst/>
          </a:prstGeom>
          <a:solidFill>
            <a:srgbClr val="FB0000"/>
          </a:solidFill>
          <a:ln w="9525">
            <a:noFill/>
            <a:round/>
            <a:headEnd/>
            <a:tailEnd/>
          </a:ln>
          <a:effectLst/>
        </p:spPr>
        <p:txBody>
          <a:bodyPr wrap="none" anchor="ctr"/>
          <a:lstStyle/>
          <a:p>
            <a:endParaRPr lang="es-ES"/>
          </a:p>
        </p:txBody>
      </p:sp>
      <p:sp>
        <p:nvSpPr>
          <p:cNvPr id="3081" name="Text Box 9"/>
          <p:cNvSpPr txBox="1">
            <a:spLocks noChangeArrowheads="1"/>
          </p:cNvSpPr>
          <p:nvPr/>
        </p:nvSpPr>
        <p:spPr bwMode="auto">
          <a:xfrm>
            <a:off x="107950" y="476250"/>
            <a:ext cx="576263" cy="366713"/>
          </a:xfrm>
          <a:prstGeom prst="rect">
            <a:avLst/>
          </a:prstGeom>
          <a:noFill/>
          <a:ln w="9525">
            <a:noFill/>
            <a:miter lim="800000"/>
            <a:headEnd/>
            <a:tailEnd/>
          </a:ln>
          <a:effectLst/>
        </p:spPr>
        <p:txBody>
          <a:bodyPr>
            <a:spAutoFit/>
          </a:bodyPr>
          <a:lstStyle/>
          <a:p>
            <a:pPr algn="r">
              <a:spcBef>
                <a:spcPct val="50000"/>
              </a:spcBef>
            </a:pPr>
            <a:r>
              <a:rPr lang="es-ES" b="1">
                <a:solidFill>
                  <a:schemeClr val="bg1"/>
                </a:solidFill>
              </a:rPr>
              <a:t>10</a:t>
            </a:r>
          </a:p>
        </p:txBody>
      </p:sp>
    </p:spTree>
  </p:cSld>
  <p:clrMapOvr>
    <a:masterClrMapping/>
  </p:clrMapOvr>
  <p:transition>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p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4341" name="WordArt 5"/>
          <p:cNvSpPr>
            <a:spLocks noChangeArrowheads="1" noChangeShapeType="1" noTextEdit="1"/>
          </p:cNvSpPr>
          <p:nvPr/>
        </p:nvSpPr>
        <p:spPr bwMode="auto">
          <a:xfrm>
            <a:off x="1549400" y="2195513"/>
            <a:ext cx="6335713" cy="2817812"/>
          </a:xfrm>
          <a:prstGeom prst="rect">
            <a:avLst/>
          </a:prstGeom>
        </p:spPr>
        <p:txBody>
          <a:bodyPr wrap="none" fromWordArt="1">
            <a:prstTxWarp prst="textCanUp">
              <a:avLst>
                <a:gd name="adj" fmla="val 85713"/>
              </a:avLst>
            </a:prstTxWarp>
          </a:bodyPr>
          <a:lstStyle/>
          <a:p>
            <a:pPr algn="ctr"/>
            <a:r>
              <a:rPr lang="es-ES" sz="3200" kern="10">
                <a:ln w="9525">
                  <a:solidFill>
                    <a:srgbClr val="0066FF"/>
                  </a:solidFill>
                  <a:round/>
                  <a:headEnd/>
                  <a:tailEnd/>
                </a:ln>
                <a:solidFill>
                  <a:srgbClr val="FF3300"/>
                </a:solidFill>
                <a:latin typeface="Arial Black"/>
              </a:rPr>
              <a:t>FIN</a:t>
            </a:r>
          </a:p>
          <a:p>
            <a:pPr algn="ctr"/>
            <a:endParaRPr lang="es-ES" sz="3200" kern="10">
              <a:ln w="9525">
                <a:solidFill>
                  <a:srgbClr val="0066FF"/>
                </a:solidFill>
                <a:round/>
                <a:headEnd/>
                <a:tailEnd/>
              </a:ln>
              <a:solidFill>
                <a:srgbClr val="FF3300"/>
              </a:solidFill>
              <a:latin typeface="Arial Black"/>
            </a:endParaRPr>
          </a:p>
          <a:p>
            <a:pPr algn="ctr"/>
            <a:r>
              <a:rPr lang="es-ES" sz="3200" kern="10">
                <a:ln w="9525">
                  <a:solidFill>
                    <a:srgbClr val="0066FF"/>
                  </a:solidFill>
                  <a:round/>
                  <a:headEnd/>
                  <a:tailEnd/>
                </a:ln>
                <a:solidFill>
                  <a:srgbClr val="FF3300"/>
                </a:solidFill>
                <a:latin typeface="Arial Black"/>
              </a:rPr>
              <a:t>DE ESTAS DIEZ</a:t>
            </a:r>
          </a:p>
        </p:txBody>
      </p:sp>
    </p:spTree>
  </p:cSld>
  <p:clrMapOvr>
    <a:masterClrMapping/>
  </p:clrMapOvr>
  <p:transition>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ez Iglesias Originales">
  <a:themeElements>
    <a:clrScheme name="DIEZ IGLESIAS ORIGINALES (PPTshar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EZ IGLESIAS ORIGINALES (PPTshar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EZ IGLESIAS ORIGINALES (PPTshar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EZ IGLESIAS ORIGINALES (PPTshar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EZ IGLESIAS ORIGINALES (PPTshar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EZ IGLESIAS ORIGINALES (PPTshar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EZ IGLESIAS ORIGINALES (PPTshar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EZ IGLESIAS ORIGINALES (PPTshar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EZ IGLESIAS ORIGINALES (PPTshar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EZ IGLESIAS ORIGINALES (PPTshar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EZ IGLESIAS ORIGINALES (PPTshar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EZ IGLESIAS ORIGINALES (PPTshar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EZ IGLESIAS ORIGINALES (PPTshar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EZ IGLESIAS ORIGINALES (PPTshar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Diez Iglesias Originales</Template>
  <TotalTime>2</TotalTime>
  <Words>1001</Words>
  <Application>Microsoft Office PowerPoint</Application>
  <PresentationFormat>Presentación en pantalla (4:3)</PresentationFormat>
  <Paragraphs>110</Paragraphs>
  <Slides>23</Slides>
  <Notes>1</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23</vt:i4>
      </vt:variant>
    </vt:vector>
  </HeadingPairs>
  <TitlesOfParts>
    <vt:vector size="28" baseType="lpstr">
      <vt:lpstr>Arial</vt:lpstr>
      <vt:lpstr>Times New Roman</vt:lpstr>
      <vt:lpstr>Verdana</vt:lpstr>
      <vt:lpstr>Diez Iglesias Originales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2014-04-08T14:43:06Z</dcterms:created>
  <dcterms:modified xsi:type="dcterms:W3CDTF">2014-04-08T14:45:25Z</dcterms:modified>
</cp:coreProperties>
</file>