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2" r:id="rId3"/>
    <p:sldId id="257" r:id="rId4"/>
    <p:sldId id="258" r:id="rId5"/>
    <p:sldId id="259" r:id="rId6"/>
    <p:sldId id="260" r:id="rId7"/>
    <p:sldId id="261" r:id="rId8"/>
    <p:sldId id="262" r:id="rId9"/>
    <p:sldId id="263" r:id="rId10"/>
    <p:sldId id="264" r:id="rId11"/>
    <p:sldId id="272" r:id="rId12"/>
    <p:sldId id="265" r:id="rId13"/>
    <p:sldId id="266" r:id="rId14"/>
    <p:sldId id="267" r:id="rId15"/>
    <p:sldId id="268" r:id="rId16"/>
    <p:sldId id="270" r:id="rId17"/>
    <p:sldId id="271" r:id="rId18"/>
    <p:sldId id="273" r:id="rId19"/>
    <p:sldId id="274" r:id="rId20"/>
    <p:sldId id="275" r:id="rId21"/>
    <p:sldId id="283" r:id="rId22"/>
    <p:sldId id="284" r:id="rId23"/>
    <p:sldId id="285" r:id="rId24"/>
    <p:sldId id="286" r:id="rId25"/>
    <p:sldId id="287" r:id="rId26"/>
    <p:sldId id="288" r:id="rId27"/>
    <p:sldId id="289" r:id="rId28"/>
    <p:sldId id="290" r:id="rId29"/>
    <p:sldId id="291" r:id="rId30"/>
    <p:sldId id="292" r:id="rId31"/>
    <p:sldId id="293" r:id="rId32"/>
    <p:sldId id="295" r:id="rId33"/>
    <p:sldId id="296" r:id="rId34"/>
    <p:sldId id="300" r:id="rId35"/>
    <p:sldId id="298" r:id="rId36"/>
    <p:sldId id="299" r:id="rId37"/>
    <p:sldId id="301" r:id="rId38"/>
    <p:sldId id="303" r:id="rId39"/>
    <p:sldId id="304" r:id="rId40"/>
    <p:sldId id="305" r:id="rId41"/>
    <p:sldId id="306" r:id="rId42"/>
    <p:sldId id="308" r:id="rId43"/>
    <p:sldId id="309" r:id="rId44"/>
    <p:sldId id="313" r:id="rId4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MzAZSVlfCkc0JQxH/eP34Q==" hashData="FMH5w9dbezIYMbUs1BRzc0xaSCg="/>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1266" y="-38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6526531-1708-4503-9D43-2A0D2B31283C}" type="slidenum">
              <a:rPr lang="es-ES"/>
              <a:pPr/>
              <a:t>‹Nº›</a:t>
            </a:fld>
            <a:endParaRPr lang="es-ES"/>
          </a:p>
        </p:txBody>
      </p:sp>
    </p:spTree>
    <p:extLst>
      <p:ext uri="{BB962C8B-B14F-4D97-AF65-F5344CB8AC3E}">
        <p14:creationId xmlns:p14="http://schemas.microsoft.com/office/powerpoint/2010/main" val="1414156954"/>
      </p:ext>
    </p:extLst>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3811E9E-ACCD-47C0-AC34-9F5A70407DF5}" type="slidenum">
              <a:rPr lang="es-ES"/>
              <a:pPr/>
              <a:t>‹Nº›</a:t>
            </a:fld>
            <a:endParaRPr lang="es-ES"/>
          </a:p>
        </p:txBody>
      </p:sp>
    </p:spTree>
    <p:extLst>
      <p:ext uri="{BB962C8B-B14F-4D97-AF65-F5344CB8AC3E}">
        <p14:creationId xmlns:p14="http://schemas.microsoft.com/office/powerpoint/2010/main" val="3573931838"/>
      </p:ext>
    </p:extLst>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7418FD3-8C4E-47F1-B4A1-6AD790E85A23}" type="slidenum">
              <a:rPr lang="es-ES"/>
              <a:pPr/>
              <a:t>‹Nº›</a:t>
            </a:fld>
            <a:endParaRPr lang="es-ES"/>
          </a:p>
        </p:txBody>
      </p:sp>
    </p:spTree>
    <p:extLst>
      <p:ext uri="{BB962C8B-B14F-4D97-AF65-F5344CB8AC3E}">
        <p14:creationId xmlns:p14="http://schemas.microsoft.com/office/powerpoint/2010/main" val="1649902972"/>
      </p:ext>
    </p:extLst>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260D851-CFAA-4C7B-900E-14D23E81CA83}" type="slidenum">
              <a:rPr lang="es-ES"/>
              <a:pPr/>
              <a:t>‹Nº›</a:t>
            </a:fld>
            <a:endParaRPr lang="es-ES"/>
          </a:p>
        </p:txBody>
      </p:sp>
    </p:spTree>
    <p:extLst>
      <p:ext uri="{BB962C8B-B14F-4D97-AF65-F5344CB8AC3E}">
        <p14:creationId xmlns:p14="http://schemas.microsoft.com/office/powerpoint/2010/main" val="208274354"/>
      </p:ext>
    </p:extLst>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B8EF303A-12B9-4F24-B96B-91323F6A1AD0}" type="slidenum">
              <a:rPr lang="es-ES"/>
              <a:pPr/>
              <a:t>‹Nº›</a:t>
            </a:fld>
            <a:endParaRPr lang="es-ES"/>
          </a:p>
        </p:txBody>
      </p:sp>
    </p:spTree>
    <p:extLst>
      <p:ext uri="{BB962C8B-B14F-4D97-AF65-F5344CB8AC3E}">
        <p14:creationId xmlns:p14="http://schemas.microsoft.com/office/powerpoint/2010/main" val="1456183553"/>
      </p:ext>
    </p:extLst>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E33563C1-5C4A-452C-BA7D-7E0C33BF0794}" type="slidenum">
              <a:rPr lang="es-ES"/>
              <a:pPr/>
              <a:t>‹Nº›</a:t>
            </a:fld>
            <a:endParaRPr lang="es-ES"/>
          </a:p>
        </p:txBody>
      </p:sp>
    </p:spTree>
    <p:extLst>
      <p:ext uri="{BB962C8B-B14F-4D97-AF65-F5344CB8AC3E}">
        <p14:creationId xmlns:p14="http://schemas.microsoft.com/office/powerpoint/2010/main" val="3758423680"/>
      </p:ext>
    </p:extLst>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C232E6CC-26DF-49A2-B665-A662162EED7B}" type="slidenum">
              <a:rPr lang="es-ES"/>
              <a:pPr/>
              <a:t>‹Nº›</a:t>
            </a:fld>
            <a:endParaRPr lang="es-ES"/>
          </a:p>
        </p:txBody>
      </p:sp>
    </p:spTree>
    <p:extLst>
      <p:ext uri="{BB962C8B-B14F-4D97-AF65-F5344CB8AC3E}">
        <p14:creationId xmlns:p14="http://schemas.microsoft.com/office/powerpoint/2010/main" val="3326917937"/>
      </p:ext>
    </p:extLst>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2EB60DD7-5B0E-49E6-95BD-C5E4F31F983C}" type="slidenum">
              <a:rPr lang="es-ES"/>
              <a:pPr/>
              <a:t>‹Nº›</a:t>
            </a:fld>
            <a:endParaRPr lang="es-ES"/>
          </a:p>
        </p:txBody>
      </p:sp>
    </p:spTree>
    <p:extLst>
      <p:ext uri="{BB962C8B-B14F-4D97-AF65-F5344CB8AC3E}">
        <p14:creationId xmlns:p14="http://schemas.microsoft.com/office/powerpoint/2010/main" val="2417173097"/>
      </p:ext>
    </p:extLst>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BAAE49C-653F-4A10-A445-74AAB34B7F0E}" type="slidenum">
              <a:rPr lang="es-ES"/>
              <a:pPr/>
              <a:t>‹Nº›</a:t>
            </a:fld>
            <a:endParaRPr lang="es-ES"/>
          </a:p>
        </p:txBody>
      </p:sp>
    </p:spTree>
    <p:extLst>
      <p:ext uri="{BB962C8B-B14F-4D97-AF65-F5344CB8AC3E}">
        <p14:creationId xmlns:p14="http://schemas.microsoft.com/office/powerpoint/2010/main" val="3256750657"/>
      </p:ext>
    </p:extLst>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C15FB19-98DE-4D58-A15E-D3A9BA88B121}" type="slidenum">
              <a:rPr lang="es-ES"/>
              <a:pPr/>
              <a:t>‹Nº›</a:t>
            </a:fld>
            <a:endParaRPr lang="es-ES"/>
          </a:p>
        </p:txBody>
      </p:sp>
    </p:spTree>
    <p:extLst>
      <p:ext uri="{BB962C8B-B14F-4D97-AF65-F5344CB8AC3E}">
        <p14:creationId xmlns:p14="http://schemas.microsoft.com/office/powerpoint/2010/main" val="1255573720"/>
      </p:ext>
    </p:extLst>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00915D9-9650-41AC-B2CF-C8A523B5A446}" type="slidenum">
              <a:rPr lang="es-ES"/>
              <a:pPr/>
              <a:t>‹Nº›</a:t>
            </a:fld>
            <a:endParaRPr lang="es-ES"/>
          </a:p>
        </p:txBody>
      </p:sp>
    </p:spTree>
    <p:extLst>
      <p:ext uri="{BB962C8B-B14F-4D97-AF65-F5344CB8AC3E}">
        <p14:creationId xmlns:p14="http://schemas.microsoft.com/office/powerpoint/2010/main" val="287142128"/>
      </p:ext>
    </p:extLst>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618784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0CAA652-2C0A-4A13-B40A-18EF969B2365}"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2.gif"/><Relationship Id="rId4" Type="http://schemas.openxmlformats.org/officeDocument/2006/relationships/hyperlink" Target="http://groups.google.com/group/grupcelebi"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 Id="rId4" Type="http://schemas.openxmlformats.org/officeDocument/2006/relationships/image" Target="../media/image39.gif"/></Relationships>
</file>

<file path=ppt/slides/_rels/slide43.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image 18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62" y="-99392"/>
            <a:ext cx="9144000" cy="6993905"/>
          </a:xfrm>
          <a:prstGeom prst="rect">
            <a:avLst/>
          </a:prstGeom>
          <a:noFill/>
          <a:extLst>
            <a:ext uri="{909E8E84-426E-40DD-AFC4-6F175D3DCCD1}">
              <a14:hiddenFill xmlns:a14="http://schemas.microsoft.com/office/drawing/2010/main">
                <a:solidFill>
                  <a:srgbClr val="FFFFFF"/>
                </a:solidFill>
              </a14:hiddenFill>
            </a:ext>
          </a:extLst>
        </p:spPr>
      </p:pic>
      <p:sp>
        <p:nvSpPr>
          <p:cNvPr id="62467" name="WordArt 3"/>
          <p:cNvSpPr>
            <a:spLocks noChangeArrowheads="1" noChangeShapeType="1" noTextEdit="1"/>
          </p:cNvSpPr>
          <p:nvPr/>
        </p:nvSpPr>
        <p:spPr bwMode="auto">
          <a:xfrm>
            <a:off x="1042988" y="1412875"/>
            <a:ext cx="7489825" cy="3816350"/>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18750"/>
              </a:avLst>
            </a:prstTxWarp>
            <a:scene3d>
              <a:camera prst="legacyPerspectiveBottomRight">
                <a:rot lat="0" lon="21239999" rev="0"/>
              </a:camera>
              <a:lightRig rig="legacyHarsh3" dir="l"/>
            </a:scene3d>
            <a:sp3d extrusionH="430200" prstMaterial="legacyMatte">
              <a:extrusionClr>
                <a:srgbClr val="C0C0C0"/>
              </a:extrusionClr>
            </a:sp3d>
          </a:bodyPr>
          <a:lstStyle/>
          <a:p>
            <a:pPr algn="ctr"/>
            <a:r>
              <a:rPr lang="es-ES" sz="3600" b="1" kern="10">
                <a:ln w="9525">
                  <a:round/>
                  <a:headEnd/>
                  <a:tailEnd/>
                </a:ln>
                <a:gradFill rotWithShape="0">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1"/>
                </a:gradFill>
                <a:latin typeface="Berlin Sans FB"/>
              </a:rPr>
              <a:t>DESCUBRIR BOLIVIA</a:t>
            </a:r>
          </a:p>
        </p:txBody>
      </p:sp>
      <p:sp>
        <p:nvSpPr>
          <p:cNvPr id="62468" name="WordArt 4"/>
          <p:cNvSpPr>
            <a:spLocks noChangeArrowheads="1" noChangeShapeType="1" noTextEdit="1"/>
          </p:cNvSpPr>
          <p:nvPr/>
        </p:nvSpPr>
        <p:spPr bwMode="auto">
          <a:xfrm>
            <a:off x="1042988" y="1557338"/>
            <a:ext cx="7489825" cy="3816350"/>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18750"/>
              </a:avLst>
            </a:prstTxWarp>
            <a:scene3d>
              <a:camera prst="legacyPerspectiveBottomRight">
                <a:rot lat="0" lon="21239999" rev="0"/>
              </a:camera>
              <a:lightRig rig="legacyHarsh3" dir="l"/>
            </a:scene3d>
            <a:sp3d extrusionH="430200" prstMaterial="legacyMatte">
              <a:extrusionClr>
                <a:srgbClr val="C0C0C0"/>
              </a:extrusionClr>
            </a:sp3d>
          </a:bodyPr>
          <a:lstStyle/>
          <a:p>
            <a:pPr algn="ctr"/>
            <a:r>
              <a:rPr lang="es-ES" sz="3600" b="1" kern="10" dirty="0">
                <a:ln w="9525">
                  <a:round/>
                  <a:headEnd/>
                  <a:tailEnd/>
                </a:ln>
                <a:gradFill rotWithShape="0">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1"/>
                </a:gradFill>
                <a:latin typeface="Berlin Sans FB"/>
              </a:rPr>
              <a:t>DESCUBRIR BOLIVIA</a:t>
            </a:r>
          </a:p>
        </p:txBody>
      </p:sp>
      <p:sp>
        <p:nvSpPr>
          <p:cNvPr id="62469" name="WordArt 5" descr="Beyaz mermer">
            <a:hlinkClick r:id="rId4"/>
          </p:cNvPr>
          <p:cNvSpPr>
            <a:spLocks noChangeArrowheads="1" noChangeShapeType="1" noTextEdit="1"/>
          </p:cNvSpPr>
          <p:nvPr/>
        </p:nvSpPr>
        <p:spPr bwMode="auto">
          <a:xfrm>
            <a:off x="1403648" y="365767"/>
            <a:ext cx="3143250" cy="4953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r>
              <a:rPr lang="es-ES" sz="2800" kern="10" dirty="0" err="1" smtClean="0">
                <a:ln w="9525">
                  <a:round/>
                  <a:headEnd/>
                  <a:tailEnd/>
                </a:ln>
                <a:solidFill>
                  <a:srgbClr val="FF0000"/>
                </a:solidFill>
                <a:latin typeface="Arial Black"/>
              </a:rPr>
              <a:t>Click</a:t>
            </a:r>
            <a:r>
              <a:rPr lang="es-ES" sz="2800" kern="10" dirty="0" smtClean="0">
                <a:ln w="9525">
                  <a:round/>
                  <a:headEnd/>
                  <a:tailEnd/>
                </a:ln>
                <a:solidFill>
                  <a:srgbClr val="FF0000"/>
                </a:solidFill>
                <a:latin typeface="Arial Black"/>
              </a:rPr>
              <a:t> en todas las páginas</a:t>
            </a:r>
            <a:endParaRPr lang="es-ES" sz="2800" kern="10" dirty="0">
              <a:ln w="9525">
                <a:round/>
                <a:headEnd/>
                <a:tailEnd/>
              </a:ln>
              <a:solidFill>
                <a:srgbClr val="FF0000"/>
              </a:solidFill>
              <a:latin typeface="Arial Black"/>
            </a:endParaRPr>
          </a:p>
        </p:txBody>
      </p:sp>
      <p:pic>
        <p:nvPicPr>
          <p:cNvPr id="6"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46123"/>
            <a:ext cx="1639336" cy="1366752"/>
          </a:xfrm>
          <a:prstGeom prst="rect">
            <a:avLst/>
          </a:prstGeom>
          <a:noFill/>
        </p:spPr>
      </p:pic>
    </p:spTree>
  </p:cSld>
  <p:clrMapOvr>
    <a:masterClrMapping/>
  </p:clrMapOvr>
  <p:transition spd="slow">
    <p:zoom/>
    <p:sndAc>
      <p:stSnd loop="1">
        <p:snd r:embed="rId2" name="julio iglesias - la paloma blanc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8" presetClass="exit" presetSubtype="0" decel="50000" fill="hold" grpId="0" nodeType="clickEffect">
                                  <p:stCondLst>
                                    <p:cond delay="0"/>
                                  </p:stCondLst>
                                  <p:childTnLst>
                                    <p:anim calcmode="lin" valueType="num">
                                      <p:cBhvr>
                                        <p:cTn id="6" dur="1000"/>
                                        <p:tgtEl>
                                          <p:spTgt spid="62468"/>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7" dur="1000"/>
                                        <p:tgtEl>
                                          <p:spTgt spid="62468"/>
                                        </p:tgtEl>
                                        <p:attrNameLst>
                                          <p:attrName>ppt_x</p:attrName>
                                        </p:attrNameLst>
                                      </p:cBhvr>
                                      <p:tavLst>
                                        <p:tav tm="0">
                                          <p:val>
                                            <p:strVal val="ppt_x"/>
                                          </p:val>
                                        </p:tav>
                                        <p:tav tm="50000">
                                          <p:val>
                                            <p:fltVal val="0.95"/>
                                          </p:val>
                                        </p:tav>
                                        <p:tav tm="100000">
                                          <p:val>
                                            <p:fltVal val="-1"/>
                                          </p:val>
                                        </p:tav>
                                      </p:tavLst>
                                    </p:anim>
                                    <p:anim calcmode="lin" valueType="num">
                                      <p:cBhvr>
                                        <p:cTn id="8" dur="1000"/>
                                        <p:tgtEl>
                                          <p:spTgt spid="62468"/>
                                        </p:tgtEl>
                                        <p:attrNameLst>
                                          <p:attrName>ppt_y</p:attrName>
                                        </p:attrNameLst>
                                      </p:cBhvr>
                                      <p:tavLst>
                                        <p:tav tm="0">
                                          <p:val>
                                            <p:strVal val="ppt_y"/>
                                          </p:val>
                                        </p:tav>
                                        <p:tav tm="100000">
                                          <p:val>
                                            <p:strVal val="ppt_y"/>
                                          </p:val>
                                        </p:tav>
                                      </p:tavLst>
                                    </p:anim>
                                    <p:animEffect transition="out" filter="fade">
                                      <p:cBhvr>
                                        <p:cTn id="9" dur="1000"/>
                                        <p:tgtEl>
                                          <p:spTgt spid="62468"/>
                                        </p:tgtEl>
                                      </p:cBhvr>
                                    </p:animEffect>
                                    <p:set>
                                      <p:cBhvr>
                                        <p:cTn id="10" dur="1" fill="hold">
                                          <p:stCondLst>
                                            <p:cond delay="999"/>
                                          </p:stCondLst>
                                        </p:cTn>
                                        <p:tgtEl>
                                          <p:spTgt spid="6246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s-ES" b="1">
                <a:solidFill>
                  <a:srgbClr val="FF0000"/>
                </a:solidFill>
              </a:rPr>
              <a:t>LA LAGUNA COLORADA</a:t>
            </a:r>
          </a:p>
        </p:txBody>
      </p:sp>
      <p:sp>
        <p:nvSpPr>
          <p:cNvPr id="3075" name="Rectangle 3"/>
          <p:cNvSpPr>
            <a:spLocks noGrp="1" noChangeArrowheads="1"/>
          </p:cNvSpPr>
          <p:nvPr>
            <p:ph type="body" idx="1"/>
          </p:nvPr>
        </p:nvSpPr>
        <p:spPr/>
        <p:txBody>
          <a:bodyPr/>
          <a:lstStyle/>
          <a:p>
            <a:pPr>
              <a:lnSpc>
                <a:spcPct val="80000"/>
              </a:lnSpc>
            </a:pPr>
            <a:r>
              <a:rPr lang="es-ES" sz="2800" b="1" dirty="0">
                <a:solidFill>
                  <a:srgbClr val="FF0000"/>
                </a:solidFill>
              </a:rPr>
              <a:t>La laguna Colorada es una laguna situada dentro de la Reserva Nacional de Fauna Andina Eduardo Abaroa, Bolivia, en el altiplano potosino cerca de la frontera con Chile.</a:t>
            </a:r>
          </a:p>
          <a:p>
            <a:pPr>
              <a:lnSpc>
                <a:spcPct val="80000"/>
              </a:lnSpc>
            </a:pPr>
            <a:r>
              <a:rPr lang="es-ES" sz="2800" b="1" dirty="0">
                <a:solidFill>
                  <a:srgbClr val="FF0000"/>
                </a:solidFill>
              </a:rPr>
              <a:t>Tiene unas dimensiones máximas de 10,7 km de largo por 9,6 km de ancho con una superficie de 60 km² y una profundidad promedio de 35 cm. Está considerada una laguna de tipo alto andina-salina, además contiene islas de bórax en los sectores noreste y sudeste.</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decel="50000" fill="hold">
                                          <p:stCondLst>
                                            <p:cond delay="0"/>
                                          </p:stCondLst>
                                        </p:cTn>
                                        <p:tgtEl>
                                          <p:spTgt spid="307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07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074"/>
                                        </p:tgtEl>
                                        <p:attrNameLst>
                                          <p:attrName>ppt_w</p:attrName>
                                        </p:attrNameLst>
                                      </p:cBhvr>
                                      <p:tavLst>
                                        <p:tav tm="0">
                                          <p:val>
                                            <p:strVal val="#ppt_w*.05"/>
                                          </p:val>
                                        </p:tav>
                                        <p:tav tm="100000">
                                          <p:val>
                                            <p:strVal val="#ppt_w"/>
                                          </p:val>
                                        </p:tav>
                                      </p:tavLst>
                                    </p:anim>
                                    <p:anim calcmode="lin" valueType="num">
                                      <p:cBhvr>
                                        <p:cTn id="10" dur="1000" fill="hold"/>
                                        <p:tgtEl>
                                          <p:spTgt spid="307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07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07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07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07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075">
                                            <p:txEl>
                                              <p:pRg st="0" end="0"/>
                                            </p:txEl>
                                          </p:spTgt>
                                        </p:tgtEl>
                                        <p:attrNameLst>
                                          <p:attrName>style.visibility</p:attrName>
                                        </p:attrNameLst>
                                      </p:cBhvr>
                                      <p:to>
                                        <p:strVal val="visible"/>
                                      </p:to>
                                    </p:set>
                                    <p:anim calcmode="lin" valueType="num">
                                      <p:cBhvr>
                                        <p:cTn id="19" dur="500" decel="50000" fill="hold">
                                          <p:stCondLst>
                                            <p:cond delay="0"/>
                                          </p:stCondLst>
                                        </p:cTn>
                                        <p:tgtEl>
                                          <p:spTgt spid="3075">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075">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075">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3075">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075">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075">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075">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075">
                                            <p:txEl>
                                              <p:pRg st="0" end="0"/>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3075">
                                            <p:txEl>
                                              <p:pRg st="1" end="1"/>
                                            </p:txEl>
                                          </p:spTgt>
                                        </p:tgtEl>
                                        <p:attrNameLst>
                                          <p:attrName>style.visibility</p:attrName>
                                        </p:attrNameLst>
                                      </p:cBhvr>
                                      <p:to>
                                        <p:strVal val="visible"/>
                                      </p:to>
                                    </p:set>
                                    <p:anim calcmode="lin" valueType="num">
                                      <p:cBhvr>
                                        <p:cTn id="31" dur="500" decel="50000" fill="hold">
                                          <p:stCondLst>
                                            <p:cond delay="0"/>
                                          </p:stCondLst>
                                        </p:cTn>
                                        <p:tgtEl>
                                          <p:spTgt spid="3075">
                                            <p:txEl>
                                              <p:pRg st="1" end="1"/>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075">
                                            <p:txEl>
                                              <p:pRg st="1" end="1"/>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075">
                                            <p:txEl>
                                              <p:pRg st="1" end="1"/>
                                            </p:txEl>
                                          </p:spTgt>
                                        </p:tgtEl>
                                        <p:attrNameLst>
                                          <p:attrName>ppt_w</p:attrName>
                                        </p:attrNameLst>
                                      </p:cBhvr>
                                      <p:tavLst>
                                        <p:tav tm="0">
                                          <p:val>
                                            <p:strVal val="#ppt_w*.05"/>
                                          </p:val>
                                        </p:tav>
                                        <p:tav tm="100000">
                                          <p:val>
                                            <p:strVal val="#ppt_w"/>
                                          </p:val>
                                        </p:tav>
                                      </p:tavLst>
                                    </p:anim>
                                    <p:anim calcmode="lin" valueType="num">
                                      <p:cBhvr>
                                        <p:cTn id="34" dur="1000" fill="hold"/>
                                        <p:tgtEl>
                                          <p:spTgt spid="3075">
                                            <p:txEl>
                                              <p:pRg st="1" end="1"/>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075">
                                            <p:txEl>
                                              <p:pRg st="1" end="1"/>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075">
                                            <p:txEl>
                                              <p:pRg st="1" end="1"/>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075">
                                            <p:txEl>
                                              <p:pRg st="1" end="1"/>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0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288274138_bb7aae7fd8_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4718409_235fef013a_b">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63953251_e84512e835_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2011380000031381356bFoPOH_f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Flamingos_en_la_Laguna_Colorada,_Uyuni,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Laguna_Colorada_en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Llama_en_la_laguna_Colorada_Potosí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laguna-por-siloli-potos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s-ES" b="1">
                <a:solidFill>
                  <a:srgbClr val="FF0000"/>
                </a:solidFill>
              </a:rPr>
              <a:t>POTOSI</a:t>
            </a:r>
          </a:p>
        </p:txBody>
      </p:sp>
      <p:sp>
        <p:nvSpPr>
          <p:cNvPr id="11267" name="Rectangle 3"/>
          <p:cNvSpPr>
            <a:spLocks noGrp="1" noChangeArrowheads="1"/>
          </p:cNvSpPr>
          <p:nvPr>
            <p:ph type="body" idx="1"/>
          </p:nvPr>
        </p:nvSpPr>
        <p:spPr/>
        <p:txBody>
          <a:bodyPr/>
          <a:lstStyle/>
          <a:p>
            <a:pPr>
              <a:lnSpc>
                <a:spcPct val="90000"/>
              </a:lnSpc>
            </a:pPr>
            <a:r>
              <a:rPr lang="es-ES" sz="2800" b="1">
                <a:solidFill>
                  <a:srgbClr val="FF0000"/>
                </a:solidFill>
              </a:rPr>
              <a:t>Potosí fue declarada Patrimonio Cultural de la Humanidad por la UNESCO al ser una ciudad que venciendo al tiempo y las corrientes de modernidad se mantiene intacta hasta el presente. La expresión ¡VALE UN POTOSI! en boga en la Europa del siglo XVI, tiene su origen en la importancia que la Villa Imperial de Potosí tenía para el mundo, merced a la producción de plata y el movimiento humano y económico que generaba.</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500" decel="50000" fill="hold">
                                          <p:stCondLst>
                                            <p:cond delay="0"/>
                                          </p:stCondLst>
                                        </p:cTn>
                                        <p:tgtEl>
                                          <p:spTgt spid="1126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26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266"/>
                                        </p:tgtEl>
                                        <p:attrNameLst>
                                          <p:attrName>ppt_w</p:attrName>
                                        </p:attrNameLst>
                                      </p:cBhvr>
                                      <p:tavLst>
                                        <p:tav tm="0">
                                          <p:val>
                                            <p:strVal val="#ppt_w*.05"/>
                                          </p:val>
                                        </p:tav>
                                        <p:tav tm="100000">
                                          <p:val>
                                            <p:strVal val="#ppt_w"/>
                                          </p:val>
                                        </p:tav>
                                      </p:tavLst>
                                    </p:anim>
                                    <p:anim calcmode="lin" valueType="num">
                                      <p:cBhvr>
                                        <p:cTn id="10" dur="1000" fill="hold"/>
                                        <p:tgtEl>
                                          <p:spTgt spid="1126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26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26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26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26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5" presetClass="entr" presetSubtype="0" fill="hold" nodeType="clickEffect">
                                  <p:stCondLst>
                                    <p:cond delay="0"/>
                                  </p:stCondLst>
                                  <p:childTnLst>
                                    <p:set>
                                      <p:cBhvr>
                                        <p:cTn id="18" dur="1" fill="hold">
                                          <p:stCondLst>
                                            <p:cond delay="0"/>
                                          </p:stCondLst>
                                        </p:cTn>
                                        <p:tgtEl>
                                          <p:spTgt spid="11267">
                                            <p:txEl>
                                              <p:pRg st="0" end="0"/>
                                            </p:txEl>
                                          </p:spTgt>
                                        </p:tgtEl>
                                        <p:attrNameLst>
                                          <p:attrName>style.visibility</p:attrName>
                                        </p:attrNameLst>
                                      </p:cBhvr>
                                      <p:to>
                                        <p:strVal val="visible"/>
                                      </p:to>
                                    </p:set>
                                    <p:anim calcmode="lin" valueType="num">
                                      <p:cBhvr>
                                        <p:cTn id="19" dur="500" decel="50000" fill="hold">
                                          <p:stCondLst>
                                            <p:cond delay="0"/>
                                          </p:stCondLst>
                                        </p:cTn>
                                        <p:tgtEl>
                                          <p:spTgt spid="11267">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1267">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1267">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11267">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1267">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1267">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1267">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12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3Potosi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2druia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25f53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3862776573_253a661b8f_b">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Casa_de_la_Moneda_de_Potosí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7413" name="WordArt 5"/>
          <p:cNvSpPr>
            <a:spLocks noChangeArrowheads="1" noChangeShapeType="1" noTextEdit="1"/>
          </p:cNvSpPr>
          <p:nvPr/>
        </p:nvSpPr>
        <p:spPr bwMode="auto">
          <a:xfrm>
            <a:off x="6588125" y="6308725"/>
            <a:ext cx="2238375" cy="2857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s-ES" sz="1600" b="1" kern="10">
                <a:ln w="9525">
                  <a:solidFill>
                    <a:srgbClr val="000000"/>
                  </a:solidFill>
                  <a:round/>
                  <a:headEnd/>
                  <a:tailEnd/>
                </a:ln>
                <a:solidFill>
                  <a:srgbClr val="FFFFFF"/>
                </a:solidFill>
                <a:latin typeface="Arial Black"/>
              </a:rPr>
              <a:t>Casa de la moneda</a:t>
            </a:r>
          </a:p>
        </p:txBody>
      </p:sp>
    </p:spTree>
  </p:cSld>
  <p:clrMapOvr>
    <a:masterClrMapping/>
  </p:clrMapOvr>
  <p:transition spd="slow">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IMG_037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Uyuni-Potosi-Bolivia-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7Potosi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s-ES" b="1">
                <a:solidFill>
                  <a:srgbClr val="FF0000"/>
                </a:solidFill>
              </a:rPr>
              <a:t>EL SALAR UYUNY</a:t>
            </a:r>
          </a:p>
        </p:txBody>
      </p:sp>
      <p:sp>
        <p:nvSpPr>
          <p:cNvPr id="31747" name="Rectangle 3"/>
          <p:cNvSpPr>
            <a:spLocks noGrp="1" noChangeArrowheads="1"/>
          </p:cNvSpPr>
          <p:nvPr>
            <p:ph type="body" idx="1"/>
          </p:nvPr>
        </p:nvSpPr>
        <p:spPr/>
        <p:txBody>
          <a:bodyPr/>
          <a:lstStyle/>
          <a:p>
            <a:r>
              <a:rPr lang="es-ES" sz="3600" b="1">
                <a:solidFill>
                  <a:srgbClr val="FF0000"/>
                </a:solidFill>
              </a:rPr>
              <a:t>El salar de Uyuni , con sus 12.000 km², el mayor desierto de sal del mundo. Está situado a unos 3.650 metros de altura entre los departamentos de Potosí y Oruro, en el Altiplano de Bolivia, sobre la Cordillera de los Andes.</a:t>
            </a:r>
            <a:r>
              <a:rPr lang="es-ES"/>
              <a:t>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anim calcmode="lin" valueType="num">
                                      <p:cBhvr>
                                        <p:cTn id="7" dur="500" decel="50000" fill="hold">
                                          <p:stCondLst>
                                            <p:cond delay="0"/>
                                          </p:stCondLst>
                                        </p:cTn>
                                        <p:tgtEl>
                                          <p:spTgt spid="3174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174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1746"/>
                                        </p:tgtEl>
                                        <p:attrNameLst>
                                          <p:attrName>ppt_w</p:attrName>
                                        </p:attrNameLst>
                                      </p:cBhvr>
                                      <p:tavLst>
                                        <p:tav tm="0">
                                          <p:val>
                                            <p:strVal val="#ppt_w*.05"/>
                                          </p:val>
                                        </p:tav>
                                        <p:tav tm="100000">
                                          <p:val>
                                            <p:strVal val="#ppt_w"/>
                                          </p:val>
                                        </p:tav>
                                      </p:tavLst>
                                    </p:anim>
                                    <p:anim calcmode="lin" valueType="num">
                                      <p:cBhvr>
                                        <p:cTn id="10" dur="1000" fill="hold"/>
                                        <p:tgtEl>
                                          <p:spTgt spid="3174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174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174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174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174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5" presetClass="entr" presetSubtype="0" fill="hold" nodeType="clickEffect">
                                  <p:stCondLst>
                                    <p:cond delay="0"/>
                                  </p:stCondLst>
                                  <p:childTnLst>
                                    <p:set>
                                      <p:cBhvr>
                                        <p:cTn id="18" dur="1" fill="hold">
                                          <p:stCondLst>
                                            <p:cond delay="0"/>
                                          </p:stCondLst>
                                        </p:cTn>
                                        <p:tgtEl>
                                          <p:spTgt spid="31747">
                                            <p:txEl>
                                              <p:pRg st="0" end="0"/>
                                            </p:txEl>
                                          </p:spTgt>
                                        </p:tgtEl>
                                        <p:attrNameLst>
                                          <p:attrName>style.visibility</p:attrName>
                                        </p:attrNameLst>
                                      </p:cBhvr>
                                      <p:to>
                                        <p:strVal val="visible"/>
                                      </p:to>
                                    </p:set>
                                    <p:anim calcmode="lin" valueType="num">
                                      <p:cBhvr>
                                        <p:cTn id="19" dur="500" decel="50000" fill="hold">
                                          <p:stCondLst>
                                            <p:cond delay="0"/>
                                          </p:stCondLst>
                                        </p:cTn>
                                        <p:tgtEl>
                                          <p:spTgt spid="31747">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1747">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1747">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31747">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1747">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1747">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1747">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17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image 18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20061213075008!Town_Centre_Uyuni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3216730l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334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2285634576_94e948ce82_b">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of6gl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Piles_of_Salt_Salar_de_Uyuni_Bolivia_Luca_Galuzzi_2006_a_blo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salar-de-uyun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Salar-de-Uyuni-Bolivia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descr="the-arts-4-lar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Watching_Sunset_Salar_de_Uyuni_Bolivia_Luca_Galuzzi_20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s-ES" b="1">
                <a:solidFill>
                  <a:srgbClr val="FF0000"/>
                </a:solidFill>
              </a:rPr>
              <a:t>COPACABANA</a:t>
            </a:r>
          </a:p>
        </p:txBody>
      </p:sp>
      <p:sp>
        <p:nvSpPr>
          <p:cNvPr id="44035" name="Rectangle 3"/>
          <p:cNvSpPr>
            <a:spLocks noGrp="1" noChangeArrowheads="1"/>
          </p:cNvSpPr>
          <p:nvPr>
            <p:ph type="body" idx="1"/>
          </p:nvPr>
        </p:nvSpPr>
        <p:spPr>
          <a:xfrm>
            <a:off x="323850" y="1600200"/>
            <a:ext cx="8362950" cy="4924425"/>
          </a:xfrm>
        </p:spPr>
        <p:txBody>
          <a:bodyPr/>
          <a:lstStyle/>
          <a:p>
            <a:pPr>
              <a:lnSpc>
                <a:spcPct val="90000"/>
              </a:lnSpc>
            </a:pPr>
            <a:r>
              <a:rPr lang="es-ES" b="1">
                <a:solidFill>
                  <a:srgbClr val="FF0000"/>
                </a:solidFill>
              </a:rPr>
              <a:t>Copacabana es una de las principales localidades ribereñas del lago Titicaca y la capital de la provincia de Manco Kapac, del departamento de La Paz (Bolivia). Está ubicada a 155 km de la ciudad de La Paz. Es un centro de peregrinación por hallarse en la misma la imagen de la Virgen de Copacabana, la advocación mariana más extendida en Bolivia.</a:t>
            </a:r>
            <a:r>
              <a:rPr lang="es-ES"/>
              <a:t>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44034"/>
                                        </p:tgtEl>
                                        <p:attrNameLst>
                                          <p:attrName>style.visibility</p:attrName>
                                        </p:attrNameLst>
                                      </p:cBhvr>
                                      <p:to>
                                        <p:strVal val="visible"/>
                                      </p:to>
                                    </p:set>
                                    <p:anim calcmode="lin" valueType="num">
                                      <p:cBhvr>
                                        <p:cTn id="7" dur="500" decel="50000" fill="hold">
                                          <p:stCondLst>
                                            <p:cond delay="0"/>
                                          </p:stCondLst>
                                        </p:cTn>
                                        <p:tgtEl>
                                          <p:spTgt spid="4403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403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4034"/>
                                        </p:tgtEl>
                                        <p:attrNameLst>
                                          <p:attrName>ppt_w</p:attrName>
                                        </p:attrNameLst>
                                      </p:cBhvr>
                                      <p:tavLst>
                                        <p:tav tm="0">
                                          <p:val>
                                            <p:strVal val="#ppt_w*.05"/>
                                          </p:val>
                                        </p:tav>
                                        <p:tav tm="100000">
                                          <p:val>
                                            <p:strVal val="#ppt_w"/>
                                          </p:val>
                                        </p:tav>
                                      </p:tavLst>
                                    </p:anim>
                                    <p:anim calcmode="lin" valueType="num">
                                      <p:cBhvr>
                                        <p:cTn id="10" dur="1000" fill="hold"/>
                                        <p:tgtEl>
                                          <p:spTgt spid="4403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403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403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403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403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44035">
                                            <p:txEl>
                                              <p:pRg st="0" end="0"/>
                                            </p:txEl>
                                          </p:spTgt>
                                        </p:tgtEl>
                                        <p:attrNameLst>
                                          <p:attrName>style.visibility</p:attrName>
                                        </p:attrNameLst>
                                      </p:cBhvr>
                                      <p:to>
                                        <p:strVal val="visible"/>
                                      </p:to>
                                    </p:set>
                                    <p:anim calcmode="lin" valueType="num">
                                      <p:cBhvr>
                                        <p:cTn id="19" dur="500" decel="50000" fill="hold">
                                          <p:stCondLst>
                                            <p:cond delay="0"/>
                                          </p:stCondLst>
                                        </p:cTn>
                                        <p:tgtEl>
                                          <p:spTgt spid="44035">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44035">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44035">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44035">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44035">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44035">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44035">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440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P spid="44035"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descr="1097362969_524db518f2_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foto_arquitectura2000pixe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copacabana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descr="copacabana1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descr="Late_Afternoon_on_Bolivia's_Only_Public_Beach_-_Copacabana_-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descr="1459399263_0236e80a78_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6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descr="2009_02_04_3_Ferry_crossing_on_Lake_Titicaca_between_Copacabana_and_La_Paz_Bolivia_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descr="0073wdsmp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descr="Church_of_copacabana_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64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descr="IMG_485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3872036553_1e764bca4c_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9397" name="Picture 5" descr="josefin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911975" y="188913"/>
            <a:ext cx="2232025" cy="1965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8" presetClass="entr" presetSubtype="0" accel="50000" fill="hold" nodeType="clickEffect">
                                  <p:stCondLst>
                                    <p:cond delay="0"/>
                                  </p:stCondLst>
                                  <p:childTnLst>
                                    <p:set>
                                      <p:cBhvr>
                                        <p:cTn id="6" dur="1" fill="hold">
                                          <p:stCondLst>
                                            <p:cond delay="0"/>
                                          </p:stCondLst>
                                        </p:cTn>
                                        <p:tgtEl>
                                          <p:spTgt spid="59397"/>
                                        </p:tgtEl>
                                        <p:attrNameLst>
                                          <p:attrName>style.visibility</p:attrName>
                                        </p:attrNameLst>
                                      </p:cBhvr>
                                      <p:to>
                                        <p:strVal val="visible"/>
                                      </p:to>
                                    </p:set>
                                    <p:anim calcmode="lin" valueType="num">
                                      <p:cBhvr>
                                        <p:cTn id="7" dur="1000" fill="hold"/>
                                        <p:tgtEl>
                                          <p:spTgt spid="5939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59397"/>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59397"/>
                                        </p:tgtEl>
                                        <p:attrNameLst>
                                          <p:attrName>ppt_y</p:attrName>
                                        </p:attrNameLst>
                                      </p:cBhvr>
                                      <p:tavLst>
                                        <p:tav tm="0">
                                          <p:val>
                                            <p:strVal val="#ppt_y"/>
                                          </p:val>
                                        </p:tav>
                                        <p:tav tm="100000">
                                          <p:val>
                                            <p:strVal val="#ppt_y"/>
                                          </p:val>
                                        </p:tav>
                                      </p:tavLst>
                                    </p:anim>
                                    <p:animEffect transition="in" filter="fade">
                                      <p:cBhvr>
                                        <p:cTn id="10" dur="1000"/>
                                        <p:tgtEl>
                                          <p:spTgt spid="593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DESCUBRIR BOLIVIA">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DESCUBRIR BOLIVIA</Template>
  <TotalTime>3</TotalTime>
  <Words>310</Words>
  <Application>Microsoft Office PowerPoint</Application>
  <PresentationFormat>Presentación en pantalla (4:3)</PresentationFormat>
  <Paragraphs>15</Paragraphs>
  <Slides>43</Slides>
  <Notes>0</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DESCUBRIR BOLIVIA</vt:lpstr>
      <vt:lpstr>Diseño predeterminado</vt:lpstr>
      <vt:lpstr>Presentación de PowerPoint</vt:lpstr>
      <vt:lpstr>LA LAGUNA COLORADA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POTOSI</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SALAR UYUNY</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COPACABANA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2021-10-12T13:39:13Z</dcterms:created>
  <dcterms:modified xsi:type="dcterms:W3CDTF">2021-10-12T13:42:49Z</dcterms:modified>
</cp:coreProperties>
</file>