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73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63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81" r:id="rId33"/>
    <p:sldId id="290" r:id="rId34"/>
    <p:sldId id="292" r:id="rId35"/>
    <p:sldId id="291" r:id="rId36"/>
    <p:sldId id="293" r:id="rId37"/>
    <p:sldId id="294" r:id="rId38"/>
    <p:sldId id="302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3mf00dwwFMgG+FTFtrzTQ==" hashData="cjO2Bo4oomdux7TV4541QSOpCN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CC"/>
    <a:srgbClr val="0066FF"/>
    <a:srgbClr val="0000FF"/>
    <a:srgbClr val="009900"/>
    <a:srgbClr val="FF9900"/>
    <a:srgbClr val="33CC33"/>
    <a:srgbClr val="FF9933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8970" autoAdjust="0"/>
    <p:restoredTop sz="94716" autoAdjust="0"/>
  </p:normalViewPr>
  <p:slideViewPr>
    <p:cSldViewPr>
      <p:cViewPr>
        <p:scale>
          <a:sx n="50" d="100"/>
          <a:sy n="50" d="100"/>
        </p:scale>
        <p:origin x="-1566" y="-5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702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A4666-3C30-4393-AD83-AB64F461A978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3ECFBA-11A2-4C17-A813-F6DDA94722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EC1F8-F17A-4BAE-8259-EC29F12C6AD3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EDD5E-5315-4AE8-A962-121195F710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C6AF6-D5DE-4F72-A9BA-01DA4BBC3223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26905-3F27-4093-93FF-0B87885D10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33D4F8-5B1C-408E-864B-0D16BEAB5EB7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CF94E-3DBE-45BA-9812-A32EFBA89F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F01CC-7AC3-434B-9925-007A0DCC3C5F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DF72B-7D69-4383-8CAD-9FF54A3210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B5157-5BE5-4B30-B1F0-6E3F945DCD85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D4195-AD2D-449C-915D-841AAED4EE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705BA-6895-412E-A452-E8380328AD44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5B598-3059-46AC-8C01-9C2C3D1F33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CF7C1-5443-427E-A214-FA41AAB65617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A1B0A0-7FE7-4F00-8DA3-8BFFC41E7B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AE615-2B6B-4277-995B-BB6928027B3E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DC8A5-CF18-42AE-AEA8-6B7E92424A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2AD81A-0439-44CA-B479-2CC6E651E361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4E049-4385-47E8-8F63-83C0D118F1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DA7AE-D9B9-4B37-809E-3E521B013364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D0D13-24BB-4993-868F-89EA597C01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08B1257-660C-4A07-9D1B-098CAB7CA85D}" type="datetimeFigureOut">
              <a:rPr lang="es-ES"/>
              <a:pPr>
                <a:defRPr/>
              </a:pPr>
              <a:t>20/04/2015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5FBB07-835B-451B-A6FD-13EAB836A8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9.jpeg"/><Relationship Id="rId5" Type="http://schemas.openxmlformats.org/officeDocument/2006/relationships/image" Target="../media/image4.jpeg"/><Relationship Id="rId10" Type="http://schemas.openxmlformats.org/officeDocument/2006/relationships/image" Target="../media/image8.png"/><Relationship Id="rId4" Type="http://schemas.openxmlformats.org/officeDocument/2006/relationships/image" Target="../media/image3.jpeg"/><Relationship Id="rId9" Type="http://schemas.openxmlformats.org/officeDocument/2006/relationships/hyperlink" Target="http://2.bp.blogspot.com/-vzz0mPWkq2Q/UcsT9Dy6jjI/AAAAAAAAS58/fdX2fcWS3As/s1600/ker087.png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jpeg"/><Relationship Id="rId7" Type="http://schemas.openxmlformats.org/officeDocument/2006/relationships/image" Target="../media/image1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6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12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9.jpeg"/><Relationship Id="rId11" Type="http://schemas.openxmlformats.org/officeDocument/2006/relationships/image" Target="../media/image4.jpeg"/><Relationship Id="rId5" Type="http://schemas.openxmlformats.org/officeDocument/2006/relationships/image" Target="../media/image18.jpeg"/><Relationship Id="rId10" Type="http://schemas.openxmlformats.org/officeDocument/2006/relationships/image" Target="../media/image3.jpeg"/><Relationship Id="rId4" Type="http://schemas.openxmlformats.org/officeDocument/2006/relationships/image" Target="../media/image17.jpeg"/><Relationship Id="rId9" Type="http://schemas.openxmlformats.org/officeDocument/2006/relationships/image" Target="../media/image2.jpeg"/><Relationship Id="rId14" Type="http://schemas.openxmlformats.org/officeDocument/2006/relationships/image" Target="../media/image2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4.jpeg"/><Relationship Id="rId7" Type="http://schemas.openxmlformats.org/officeDocument/2006/relationships/image" Target="../media/image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9.jpeg"/><Relationship Id="rId7" Type="http://schemas.openxmlformats.org/officeDocument/2006/relationships/image" Target="../media/image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32.jpeg"/><Relationship Id="rId5" Type="http://schemas.openxmlformats.org/officeDocument/2006/relationships/image" Target="../media/image31.png"/><Relationship Id="rId10" Type="http://schemas.openxmlformats.org/officeDocument/2006/relationships/image" Target="../media/image6.jpeg"/><Relationship Id="rId4" Type="http://schemas.openxmlformats.org/officeDocument/2006/relationships/image" Target="../media/image30.jpeg"/><Relationship Id="rId9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34.jpeg"/><Relationship Id="rId7" Type="http://schemas.openxmlformats.org/officeDocument/2006/relationships/image" Target="../media/image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39.jpeg"/><Relationship Id="rId4" Type="http://schemas.openxmlformats.org/officeDocument/2006/relationships/image" Target="../media/image35.jpeg"/><Relationship Id="rId9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41.jpeg"/><Relationship Id="rId7" Type="http://schemas.openxmlformats.org/officeDocument/2006/relationships/image" Target="../media/image3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44.jpeg"/><Relationship Id="rId5" Type="http://schemas.openxmlformats.org/officeDocument/2006/relationships/image" Target="../media/image43.png"/><Relationship Id="rId10" Type="http://schemas.openxmlformats.org/officeDocument/2006/relationships/image" Target="../media/image6.jpeg"/><Relationship Id="rId4" Type="http://schemas.openxmlformats.org/officeDocument/2006/relationships/image" Target="../media/image42.jpeg"/><Relationship Id="rId9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6.jpeg"/><Relationship Id="rId7" Type="http://schemas.openxmlformats.org/officeDocument/2006/relationships/image" Target="../media/image2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51.png"/><Relationship Id="rId7" Type="http://schemas.openxmlformats.org/officeDocument/2006/relationships/image" Target="../media/image3.jpeg"/><Relationship Id="rId12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54.jpeg"/><Relationship Id="rId5" Type="http://schemas.openxmlformats.org/officeDocument/2006/relationships/image" Target="../media/image53.jpeg"/><Relationship Id="rId10" Type="http://schemas.openxmlformats.org/officeDocument/2006/relationships/image" Target="../media/image6.jpeg"/><Relationship Id="rId4" Type="http://schemas.openxmlformats.org/officeDocument/2006/relationships/image" Target="../media/image52.jpeg"/><Relationship Id="rId9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57.jpeg"/><Relationship Id="rId7" Type="http://schemas.openxmlformats.org/officeDocument/2006/relationships/image" Target="../media/image4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9" Type="http://schemas.openxmlformats.org/officeDocument/2006/relationships/image" Target="../media/image6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63.jpeg"/><Relationship Id="rId7" Type="http://schemas.openxmlformats.org/officeDocument/2006/relationships/image" Target="../media/image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44.jpeg"/><Relationship Id="rId5" Type="http://schemas.openxmlformats.org/officeDocument/2006/relationships/image" Target="../media/image65.png"/><Relationship Id="rId10" Type="http://schemas.openxmlformats.org/officeDocument/2006/relationships/image" Target="../media/image6.jpeg"/><Relationship Id="rId4" Type="http://schemas.openxmlformats.org/officeDocument/2006/relationships/image" Target="../media/image64.jpeg"/><Relationship Id="rId9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67.jpeg"/><Relationship Id="rId7" Type="http://schemas.openxmlformats.org/officeDocument/2006/relationships/image" Target="../media/image4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png"/><Relationship Id="rId5" Type="http://schemas.openxmlformats.org/officeDocument/2006/relationships/image" Target="../media/image69.jpeg"/><Relationship Id="rId10" Type="http://schemas.openxmlformats.org/officeDocument/2006/relationships/image" Target="../media/image44.jpeg"/><Relationship Id="rId4" Type="http://schemas.openxmlformats.org/officeDocument/2006/relationships/image" Target="../media/image68.jpeg"/><Relationship Id="rId9" Type="http://schemas.openxmlformats.org/officeDocument/2006/relationships/image" Target="../media/image71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73.jpeg"/><Relationship Id="rId7" Type="http://schemas.openxmlformats.org/officeDocument/2006/relationships/image" Target="../media/image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32.jpeg"/><Relationship Id="rId5" Type="http://schemas.openxmlformats.org/officeDocument/2006/relationships/image" Target="../media/image75.jpeg"/><Relationship Id="rId10" Type="http://schemas.openxmlformats.org/officeDocument/2006/relationships/image" Target="../media/image6.jpeg"/><Relationship Id="rId4" Type="http://schemas.openxmlformats.org/officeDocument/2006/relationships/image" Target="../media/image74.png"/><Relationship Id="rId9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44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78.jpeg"/><Relationship Id="rId4" Type="http://schemas.openxmlformats.org/officeDocument/2006/relationships/image" Target="../media/image7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80.png"/><Relationship Id="rId7" Type="http://schemas.openxmlformats.org/officeDocument/2006/relationships/image" Target="../media/image2.jpeg"/><Relationship Id="rId12" Type="http://schemas.openxmlformats.org/officeDocument/2006/relationships/image" Target="../media/image84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11" Type="http://schemas.openxmlformats.org/officeDocument/2006/relationships/image" Target="../media/image6.jpeg"/><Relationship Id="rId5" Type="http://schemas.openxmlformats.org/officeDocument/2006/relationships/image" Target="../media/image82.jpeg"/><Relationship Id="rId10" Type="http://schemas.openxmlformats.org/officeDocument/2006/relationships/image" Target="../media/image5.jpeg"/><Relationship Id="rId4" Type="http://schemas.openxmlformats.org/officeDocument/2006/relationships/image" Target="../media/image81.jpeg"/><Relationship Id="rId9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2.jpeg"/><Relationship Id="rId7" Type="http://schemas.openxmlformats.org/officeDocument/2006/relationships/image" Target="../media/image8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png"/><Relationship Id="rId9" Type="http://schemas.openxmlformats.org/officeDocument/2006/relationships/image" Target="../media/image90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92.png"/><Relationship Id="rId7" Type="http://schemas.openxmlformats.org/officeDocument/2006/relationships/image" Target="../media/image2.jpeg"/><Relationship Id="rId12" Type="http://schemas.openxmlformats.org/officeDocument/2006/relationships/image" Target="../media/image44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jpeg"/><Relationship Id="rId11" Type="http://schemas.openxmlformats.org/officeDocument/2006/relationships/image" Target="../media/image6.jpeg"/><Relationship Id="rId5" Type="http://schemas.openxmlformats.org/officeDocument/2006/relationships/image" Target="../media/image94.jpeg"/><Relationship Id="rId10" Type="http://schemas.openxmlformats.org/officeDocument/2006/relationships/image" Target="../media/image5.jpeg"/><Relationship Id="rId4" Type="http://schemas.openxmlformats.org/officeDocument/2006/relationships/image" Target="../media/image93.jpeg"/><Relationship Id="rId9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97.jpeg"/><Relationship Id="rId7" Type="http://schemas.openxmlformats.org/officeDocument/2006/relationships/image" Target="../media/image2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Relationship Id="rId9" Type="http://schemas.openxmlformats.org/officeDocument/2006/relationships/image" Target="../media/image10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02.png"/><Relationship Id="rId7" Type="http://schemas.openxmlformats.org/officeDocument/2006/relationships/image" Target="../media/image5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0.jpeg"/><Relationship Id="rId5" Type="http://schemas.openxmlformats.org/officeDocument/2006/relationships/image" Target="../media/image3.jpeg"/><Relationship Id="rId10" Type="http://schemas.openxmlformats.org/officeDocument/2006/relationships/image" Target="../media/image104.jpeg"/><Relationship Id="rId4" Type="http://schemas.openxmlformats.org/officeDocument/2006/relationships/image" Target="../media/image2.jpeg"/><Relationship Id="rId9" Type="http://schemas.openxmlformats.org/officeDocument/2006/relationships/image" Target="../media/image10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06.png"/><Relationship Id="rId7" Type="http://schemas.openxmlformats.org/officeDocument/2006/relationships/image" Target="../media/image4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eg"/><Relationship Id="rId11" Type="http://schemas.openxmlformats.org/officeDocument/2006/relationships/image" Target="../media/image111.jpeg"/><Relationship Id="rId5" Type="http://schemas.openxmlformats.org/officeDocument/2006/relationships/image" Target="../media/image108.jpeg"/><Relationship Id="rId10" Type="http://schemas.openxmlformats.org/officeDocument/2006/relationships/image" Target="../media/image44.jpeg"/><Relationship Id="rId4" Type="http://schemas.openxmlformats.org/officeDocument/2006/relationships/image" Target="../media/image107.jpeg"/><Relationship Id="rId9" Type="http://schemas.openxmlformats.org/officeDocument/2006/relationships/image" Target="../media/image11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image" Target="../media/image118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7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16.jpeg"/><Relationship Id="rId5" Type="http://schemas.openxmlformats.org/officeDocument/2006/relationships/image" Target="../media/image4.jpeg"/><Relationship Id="rId10" Type="http://schemas.openxmlformats.org/officeDocument/2006/relationships/image" Target="../media/image115.jpeg"/><Relationship Id="rId4" Type="http://schemas.openxmlformats.org/officeDocument/2006/relationships/image" Target="../media/image3.jpeg"/><Relationship Id="rId9" Type="http://schemas.openxmlformats.org/officeDocument/2006/relationships/image" Target="../media/image114.jpeg"/><Relationship Id="rId14" Type="http://schemas.openxmlformats.org/officeDocument/2006/relationships/image" Target="../media/image90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20.jpeg"/><Relationship Id="rId7" Type="http://schemas.openxmlformats.org/officeDocument/2006/relationships/image" Target="../media/image4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3.png"/><Relationship Id="rId5" Type="http://schemas.openxmlformats.org/officeDocument/2006/relationships/image" Target="../media/image122.jpeg"/><Relationship Id="rId10" Type="http://schemas.openxmlformats.org/officeDocument/2006/relationships/image" Target="../media/image124.png"/><Relationship Id="rId4" Type="http://schemas.openxmlformats.org/officeDocument/2006/relationships/image" Target="../media/image121.jpeg"/><Relationship Id="rId9" Type="http://schemas.openxmlformats.org/officeDocument/2006/relationships/image" Target="../media/image90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26.png"/><Relationship Id="rId7" Type="http://schemas.openxmlformats.org/officeDocument/2006/relationships/image" Target="../media/image3.jpeg"/><Relationship Id="rId12" Type="http://schemas.openxmlformats.org/officeDocument/2006/relationships/image" Target="../media/image130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129.jpeg"/><Relationship Id="rId5" Type="http://schemas.openxmlformats.org/officeDocument/2006/relationships/image" Target="../media/image128.jpeg"/><Relationship Id="rId10" Type="http://schemas.openxmlformats.org/officeDocument/2006/relationships/image" Target="../media/image6.jpeg"/><Relationship Id="rId4" Type="http://schemas.openxmlformats.org/officeDocument/2006/relationships/image" Target="../media/image127.jpeg"/><Relationship Id="rId9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jpeg"/><Relationship Id="rId3" Type="http://schemas.openxmlformats.org/officeDocument/2006/relationships/image" Target="../media/image132.png"/><Relationship Id="rId7" Type="http://schemas.openxmlformats.org/officeDocument/2006/relationships/image" Target="../media/image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36.png"/><Relationship Id="rId7" Type="http://schemas.openxmlformats.org/officeDocument/2006/relationships/image" Target="../media/image4.jpeg"/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138.jpeg"/><Relationship Id="rId5" Type="http://schemas.openxmlformats.org/officeDocument/2006/relationships/image" Target="../media/image2.jpeg"/><Relationship Id="rId10" Type="http://schemas.openxmlformats.org/officeDocument/2006/relationships/image" Target="../media/image129.jpeg"/><Relationship Id="rId4" Type="http://schemas.openxmlformats.org/officeDocument/2006/relationships/image" Target="../media/image137.png"/><Relationship Id="rId9" Type="http://schemas.openxmlformats.org/officeDocument/2006/relationships/image" Target="../media/image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jpeg"/><Relationship Id="rId3" Type="http://schemas.openxmlformats.org/officeDocument/2006/relationships/image" Target="../media/image140.png"/><Relationship Id="rId7" Type="http://schemas.openxmlformats.org/officeDocument/2006/relationships/image" Target="../media/image4.jpeg"/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3.jpeg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Relationship Id="rId9" Type="http://schemas.openxmlformats.org/officeDocument/2006/relationships/image" Target="../media/image145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46.jpeg"/><Relationship Id="rId7" Type="http://schemas.openxmlformats.org/officeDocument/2006/relationships/image" Target="../media/image4.jpeg"/><Relationship Id="rId12" Type="http://schemas.openxmlformats.org/officeDocument/2006/relationships/image" Target="../media/image15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149.png"/><Relationship Id="rId5" Type="http://schemas.openxmlformats.org/officeDocument/2006/relationships/image" Target="../media/image2.jpeg"/><Relationship Id="rId10" Type="http://schemas.openxmlformats.org/officeDocument/2006/relationships/image" Target="../media/image148.jpeg"/><Relationship Id="rId4" Type="http://schemas.openxmlformats.org/officeDocument/2006/relationships/image" Target="../media/image147.jpeg"/><Relationship Id="rId9" Type="http://schemas.openxmlformats.org/officeDocument/2006/relationships/image" Target="../media/image6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jpeg"/><Relationship Id="rId3" Type="http://schemas.openxmlformats.org/officeDocument/2006/relationships/image" Target="../media/image152.png"/><Relationship Id="rId7" Type="http://schemas.openxmlformats.org/officeDocument/2006/relationships/image" Target="../media/image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57.jpeg"/><Relationship Id="rId7" Type="http://schemas.openxmlformats.org/officeDocument/2006/relationships/image" Target="../media/image3.jpeg"/><Relationship Id="rId12" Type="http://schemas.openxmlformats.org/officeDocument/2006/relationships/image" Target="../media/image155.jpe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160.png"/><Relationship Id="rId5" Type="http://schemas.openxmlformats.org/officeDocument/2006/relationships/image" Target="../media/image159.jpeg"/><Relationship Id="rId10" Type="http://schemas.openxmlformats.org/officeDocument/2006/relationships/image" Target="../media/image6.jpeg"/><Relationship Id="rId4" Type="http://schemas.openxmlformats.org/officeDocument/2006/relationships/image" Target="../media/image158.jpeg"/><Relationship Id="rId9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jpeg"/><Relationship Id="rId3" Type="http://schemas.openxmlformats.org/officeDocument/2006/relationships/image" Target="../media/image162.jpeg"/><Relationship Id="rId7" Type="http://schemas.openxmlformats.org/officeDocument/2006/relationships/image" Target="../media/image164.jpe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4.jpeg"/><Relationship Id="rId4" Type="http://schemas.openxmlformats.org/officeDocument/2006/relationships/image" Target="../media/image163.jpeg"/><Relationship Id="rId9" Type="http://schemas.openxmlformats.org/officeDocument/2006/relationships/image" Target="../media/image166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68.jpeg"/><Relationship Id="rId7" Type="http://schemas.openxmlformats.org/officeDocument/2006/relationships/image" Target="../media/image4.jpeg"/><Relationship Id="rId12" Type="http://schemas.openxmlformats.org/officeDocument/2006/relationships/image" Target="../media/image171.pn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170.jpeg"/><Relationship Id="rId5" Type="http://schemas.openxmlformats.org/officeDocument/2006/relationships/image" Target="../media/image2.jpeg"/><Relationship Id="rId10" Type="http://schemas.openxmlformats.org/officeDocument/2006/relationships/image" Target="../media/image129.jpeg"/><Relationship Id="rId4" Type="http://schemas.openxmlformats.org/officeDocument/2006/relationships/image" Target="../media/image169.jpeg"/><Relationship Id="rId9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73.png"/><Relationship Id="rId7" Type="http://schemas.openxmlformats.org/officeDocument/2006/relationships/image" Target="../media/image177.pn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6.jpeg"/><Relationship Id="rId5" Type="http://schemas.openxmlformats.org/officeDocument/2006/relationships/image" Target="../media/image175.jpeg"/><Relationship Id="rId10" Type="http://schemas.openxmlformats.org/officeDocument/2006/relationships/image" Target="../media/image32.jpeg"/><Relationship Id="rId4" Type="http://schemas.openxmlformats.org/officeDocument/2006/relationships/image" Target="../media/image174.jpeg"/><Relationship Id="rId9" Type="http://schemas.openxmlformats.org/officeDocument/2006/relationships/image" Target="../media/image2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9.jpeg"/><Relationship Id="rId7" Type="http://schemas.openxmlformats.org/officeDocument/2006/relationships/image" Target="../media/image2.jpeg"/><Relationship Id="rId2" Type="http://schemas.openxmlformats.org/officeDocument/2006/relationships/image" Target="../media/image1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181.jpeg"/><Relationship Id="rId10" Type="http://schemas.openxmlformats.org/officeDocument/2006/relationships/image" Target="../media/image183.png"/><Relationship Id="rId4" Type="http://schemas.openxmlformats.org/officeDocument/2006/relationships/image" Target="../media/image180.jpeg"/><Relationship Id="rId9" Type="http://schemas.openxmlformats.org/officeDocument/2006/relationships/image" Target="../media/image182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89.jpeg"/><Relationship Id="rId3" Type="http://schemas.openxmlformats.org/officeDocument/2006/relationships/image" Target="../media/image184.jpeg"/><Relationship Id="rId7" Type="http://schemas.openxmlformats.org/officeDocument/2006/relationships/image" Target="../media/image5.jpeg"/><Relationship Id="rId12" Type="http://schemas.openxmlformats.org/officeDocument/2006/relationships/image" Target="../media/image18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4.jpeg"/><Relationship Id="rId11" Type="http://schemas.openxmlformats.org/officeDocument/2006/relationships/image" Target="../media/image187.png"/><Relationship Id="rId5" Type="http://schemas.openxmlformats.org/officeDocument/2006/relationships/image" Target="../media/image3.jpeg"/><Relationship Id="rId10" Type="http://schemas.openxmlformats.org/officeDocument/2006/relationships/image" Target="../media/image186.jpeg"/><Relationship Id="rId4" Type="http://schemas.openxmlformats.org/officeDocument/2006/relationships/image" Target="../media/image2.jpeg"/><Relationship Id="rId9" Type="http://schemas.openxmlformats.org/officeDocument/2006/relationships/image" Target="../media/image185.jpeg"/><Relationship Id="rId14" Type="http://schemas.openxmlformats.org/officeDocument/2006/relationships/image" Target="../media/image190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6.jpeg"/><Relationship Id="rId3" Type="http://schemas.openxmlformats.org/officeDocument/2006/relationships/image" Target="../media/image2.jpeg"/><Relationship Id="rId7" Type="http://schemas.openxmlformats.org/officeDocument/2006/relationships/image" Target="../media/image195.png"/><Relationship Id="rId12" Type="http://schemas.openxmlformats.org/officeDocument/2006/relationships/image" Target="../media/image200.jpeg"/><Relationship Id="rId2" Type="http://schemas.openxmlformats.org/officeDocument/2006/relationships/image" Target="../media/image1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4.jpeg"/><Relationship Id="rId11" Type="http://schemas.openxmlformats.org/officeDocument/2006/relationships/image" Target="../media/image199.jpeg"/><Relationship Id="rId5" Type="http://schemas.openxmlformats.org/officeDocument/2006/relationships/image" Target="../media/image193.jpeg"/><Relationship Id="rId10" Type="http://schemas.openxmlformats.org/officeDocument/2006/relationships/image" Target="../media/image198.png"/><Relationship Id="rId4" Type="http://schemas.openxmlformats.org/officeDocument/2006/relationships/image" Target="../media/image192.jpeg"/><Relationship Id="rId9" Type="http://schemas.openxmlformats.org/officeDocument/2006/relationships/image" Target="../media/image197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02.png"/><Relationship Id="rId7" Type="http://schemas.openxmlformats.org/officeDocument/2006/relationships/image" Target="../media/image4.jpeg"/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5.jpeg"/><Relationship Id="rId5" Type="http://schemas.openxmlformats.org/officeDocument/2006/relationships/image" Target="../media/image204.jpeg"/><Relationship Id="rId10" Type="http://schemas.openxmlformats.org/officeDocument/2006/relationships/image" Target="../media/image207.png"/><Relationship Id="rId4" Type="http://schemas.openxmlformats.org/officeDocument/2006/relationships/image" Target="../media/image203.jpeg"/><Relationship Id="rId9" Type="http://schemas.openxmlformats.org/officeDocument/2006/relationships/image" Target="../media/image206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09.png"/><Relationship Id="rId7" Type="http://schemas.openxmlformats.org/officeDocument/2006/relationships/image" Target="../media/image2.jpeg"/><Relationship Id="rId12" Type="http://schemas.openxmlformats.org/officeDocument/2006/relationships/image" Target="../media/image213.jpeg"/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2.jpeg"/><Relationship Id="rId11" Type="http://schemas.openxmlformats.org/officeDocument/2006/relationships/image" Target="../media/image6.jpeg"/><Relationship Id="rId5" Type="http://schemas.openxmlformats.org/officeDocument/2006/relationships/image" Target="../media/image211.jpeg"/><Relationship Id="rId10" Type="http://schemas.openxmlformats.org/officeDocument/2006/relationships/image" Target="../media/image5.jpeg"/><Relationship Id="rId4" Type="http://schemas.openxmlformats.org/officeDocument/2006/relationships/image" Target="../media/image210.jpeg"/><Relationship Id="rId9" Type="http://schemas.openxmlformats.org/officeDocument/2006/relationships/image" Target="../media/image4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15.jpeg"/><Relationship Id="rId7" Type="http://schemas.openxmlformats.org/officeDocument/2006/relationships/image" Target="../media/image2.jpeg"/><Relationship Id="rId2" Type="http://schemas.openxmlformats.org/officeDocument/2006/relationships/image" Target="../media/image2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17.png"/><Relationship Id="rId4" Type="http://schemas.openxmlformats.org/officeDocument/2006/relationships/image" Target="../media/image216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19.png"/><Relationship Id="rId7" Type="http://schemas.openxmlformats.org/officeDocument/2006/relationships/image" Target="../media/image5.jpeg"/><Relationship Id="rId12" Type="http://schemas.openxmlformats.org/officeDocument/2006/relationships/image" Target="../media/image222.jpeg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221.jpeg"/><Relationship Id="rId5" Type="http://schemas.openxmlformats.org/officeDocument/2006/relationships/image" Target="../media/image3.jpeg"/><Relationship Id="rId10" Type="http://schemas.openxmlformats.org/officeDocument/2006/relationships/image" Target="../media/image220.jpeg"/><Relationship Id="rId4" Type="http://schemas.openxmlformats.org/officeDocument/2006/relationships/image" Target="../media/image2.jpeg"/><Relationship Id="rId9" Type="http://schemas.openxmlformats.org/officeDocument/2006/relationships/image" Target="../media/image27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jpeg"/><Relationship Id="rId3" Type="http://schemas.openxmlformats.org/officeDocument/2006/relationships/image" Target="../media/image4.jpeg"/><Relationship Id="rId7" Type="http://schemas.openxmlformats.org/officeDocument/2006/relationships/image" Target="../media/image226.jpeg"/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5.jpeg"/><Relationship Id="rId5" Type="http://schemas.openxmlformats.org/officeDocument/2006/relationships/image" Target="../media/image224.png"/><Relationship Id="rId4" Type="http://schemas.openxmlformats.org/officeDocument/2006/relationships/image" Target="../media/image2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28.png"/><Relationship Id="rId7" Type="http://schemas.openxmlformats.org/officeDocument/2006/relationships/image" Target="../media/image5.jpeg"/><Relationship Id="rId12" Type="http://schemas.openxmlformats.org/officeDocument/2006/relationships/image" Target="../media/image231.jpeg"/><Relationship Id="rId2" Type="http://schemas.openxmlformats.org/officeDocument/2006/relationships/image" Target="../media/image2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230.jpeg"/><Relationship Id="rId5" Type="http://schemas.openxmlformats.org/officeDocument/2006/relationships/image" Target="../media/image3.jpeg"/><Relationship Id="rId10" Type="http://schemas.openxmlformats.org/officeDocument/2006/relationships/image" Target="../media/image229.jpeg"/><Relationship Id="rId4" Type="http://schemas.openxmlformats.org/officeDocument/2006/relationships/image" Target="../media/image2.jpeg"/><Relationship Id="rId9" Type="http://schemas.openxmlformats.org/officeDocument/2006/relationships/image" Target="../media/image206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6.jpeg"/><Relationship Id="rId3" Type="http://schemas.openxmlformats.org/officeDocument/2006/relationships/image" Target="../media/image2.jpeg"/><Relationship Id="rId7" Type="http://schemas.openxmlformats.org/officeDocument/2006/relationships/image" Target="../media/image235.jpeg"/><Relationship Id="rId2" Type="http://schemas.openxmlformats.org/officeDocument/2006/relationships/image" Target="../media/image2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4.jpeg"/><Relationship Id="rId5" Type="http://schemas.openxmlformats.org/officeDocument/2006/relationships/image" Target="../media/image233.png"/><Relationship Id="rId4" Type="http://schemas.openxmlformats.org/officeDocument/2006/relationships/image" Target="../media/image4.jpeg"/><Relationship Id="rId9" Type="http://schemas.openxmlformats.org/officeDocument/2006/relationships/image" Target="../media/image237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39.jpeg"/><Relationship Id="rId7" Type="http://schemas.openxmlformats.org/officeDocument/2006/relationships/image" Target="../media/image5.jpeg"/><Relationship Id="rId12" Type="http://schemas.openxmlformats.org/officeDocument/2006/relationships/image" Target="../media/image243.jpeg"/><Relationship Id="rId2" Type="http://schemas.openxmlformats.org/officeDocument/2006/relationships/image" Target="../media/image2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242.png"/><Relationship Id="rId5" Type="http://schemas.openxmlformats.org/officeDocument/2006/relationships/image" Target="../media/image3.jpeg"/><Relationship Id="rId10" Type="http://schemas.openxmlformats.org/officeDocument/2006/relationships/image" Target="../media/image241.jpeg"/><Relationship Id="rId4" Type="http://schemas.openxmlformats.org/officeDocument/2006/relationships/image" Target="../media/image2.jpeg"/><Relationship Id="rId9" Type="http://schemas.openxmlformats.org/officeDocument/2006/relationships/image" Target="../media/image240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8.jpeg"/><Relationship Id="rId3" Type="http://schemas.openxmlformats.org/officeDocument/2006/relationships/image" Target="../media/image4.jpeg"/><Relationship Id="rId7" Type="http://schemas.openxmlformats.org/officeDocument/2006/relationships/image" Target="../media/image2.jpeg"/><Relationship Id="rId2" Type="http://schemas.openxmlformats.org/officeDocument/2006/relationships/image" Target="../media/image2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7.jpeg"/><Relationship Id="rId5" Type="http://schemas.openxmlformats.org/officeDocument/2006/relationships/image" Target="../media/image246.jpeg"/><Relationship Id="rId4" Type="http://schemas.openxmlformats.org/officeDocument/2006/relationships/image" Target="../media/image245.png"/><Relationship Id="rId9" Type="http://schemas.openxmlformats.org/officeDocument/2006/relationships/image" Target="../media/image249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51.png"/><Relationship Id="rId7" Type="http://schemas.openxmlformats.org/officeDocument/2006/relationships/image" Target="../media/image3.jpeg"/><Relationship Id="rId2" Type="http://schemas.openxmlformats.org/officeDocument/2006/relationships/image" Target="../media/image2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195.png"/><Relationship Id="rId5" Type="http://schemas.openxmlformats.org/officeDocument/2006/relationships/image" Target="../media/image253.jpeg"/><Relationship Id="rId10" Type="http://schemas.openxmlformats.org/officeDocument/2006/relationships/image" Target="../media/image6.jpeg"/><Relationship Id="rId4" Type="http://schemas.openxmlformats.org/officeDocument/2006/relationships/image" Target="../media/image252.jpeg"/><Relationship Id="rId9" Type="http://schemas.openxmlformats.org/officeDocument/2006/relationships/image" Target="../media/image5.jpe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4.jpeg"/><Relationship Id="rId7" Type="http://schemas.openxmlformats.org/officeDocument/2006/relationships/image" Target="../media/image258.jpeg"/><Relationship Id="rId2" Type="http://schemas.openxmlformats.org/officeDocument/2006/relationships/image" Target="../media/image2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7.jpeg"/><Relationship Id="rId5" Type="http://schemas.openxmlformats.org/officeDocument/2006/relationships/image" Target="../media/image256.jpeg"/><Relationship Id="rId10" Type="http://schemas.openxmlformats.org/officeDocument/2006/relationships/image" Target="../media/image260.jpeg"/><Relationship Id="rId4" Type="http://schemas.openxmlformats.org/officeDocument/2006/relationships/image" Target="../media/image255.png"/><Relationship Id="rId9" Type="http://schemas.openxmlformats.org/officeDocument/2006/relationships/image" Target="../media/image259.jpe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62.jpeg"/><Relationship Id="rId7" Type="http://schemas.openxmlformats.org/officeDocument/2006/relationships/image" Target="../media/image3.jpeg"/><Relationship Id="rId12" Type="http://schemas.openxmlformats.org/officeDocument/2006/relationships/image" Target="../media/image265.png"/><Relationship Id="rId2" Type="http://schemas.openxmlformats.org/officeDocument/2006/relationships/image" Target="../media/image2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248.jpeg"/><Relationship Id="rId5" Type="http://schemas.openxmlformats.org/officeDocument/2006/relationships/image" Target="../media/image264.jpeg"/><Relationship Id="rId10" Type="http://schemas.openxmlformats.org/officeDocument/2006/relationships/image" Target="../media/image6.jpeg"/><Relationship Id="rId4" Type="http://schemas.openxmlformats.org/officeDocument/2006/relationships/image" Target="../media/image263.jpeg"/><Relationship Id="rId9" Type="http://schemas.openxmlformats.org/officeDocument/2006/relationships/image" Target="../media/image5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67.jpeg"/><Relationship Id="rId7" Type="http://schemas.openxmlformats.org/officeDocument/2006/relationships/image" Target="../media/image4.jpeg"/><Relationship Id="rId2" Type="http://schemas.openxmlformats.org/officeDocument/2006/relationships/image" Target="../media/image2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0.png"/><Relationship Id="rId11" Type="http://schemas.openxmlformats.org/officeDocument/2006/relationships/image" Target="../media/image111.jpeg"/><Relationship Id="rId5" Type="http://schemas.openxmlformats.org/officeDocument/2006/relationships/image" Target="../media/image269.jpeg"/><Relationship Id="rId10" Type="http://schemas.openxmlformats.org/officeDocument/2006/relationships/image" Target="../media/image271.png"/><Relationship Id="rId4" Type="http://schemas.openxmlformats.org/officeDocument/2006/relationships/image" Target="../media/image268.jpeg"/><Relationship Id="rId9" Type="http://schemas.openxmlformats.org/officeDocument/2006/relationships/image" Target="../media/image195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73.png"/><Relationship Id="rId7" Type="http://schemas.openxmlformats.org/officeDocument/2006/relationships/image" Target="../media/image4.jpeg"/><Relationship Id="rId2" Type="http://schemas.openxmlformats.org/officeDocument/2006/relationships/image" Target="../media/image2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276.jpeg"/><Relationship Id="rId5" Type="http://schemas.openxmlformats.org/officeDocument/2006/relationships/image" Target="../media/image2.jpeg"/><Relationship Id="rId10" Type="http://schemas.openxmlformats.org/officeDocument/2006/relationships/image" Target="../media/image275.jpeg"/><Relationship Id="rId4" Type="http://schemas.openxmlformats.org/officeDocument/2006/relationships/image" Target="../media/image274.jpeg"/><Relationship Id="rId9" Type="http://schemas.openxmlformats.org/officeDocument/2006/relationships/image" Target="../media/image6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77.jpe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0.jpeg"/><Relationship Id="rId5" Type="http://schemas.openxmlformats.org/officeDocument/2006/relationships/image" Target="../media/image279.jpeg"/><Relationship Id="rId10" Type="http://schemas.openxmlformats.org/officeDocument/2006/relationships/image" Target="../media/image237.jpeg"/><Relationship Id="rId4" Type="http://schemas.openxmlformats.org/officeDocument/2006/relationships/image" Target="../media/image278.jpeg"/><Relationship Id="rId9" Type="http://schemas.openxmlformats.org/officeDocument/2006/relationships/image" Target="../media/image281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275.jpeg"/><Relationship Id="rId3" Type="http://schemas.openxmlformats.org/officeDocument/2006/relationships/image" Target="../media/image283.png"/><Relationship Id="rId7" Type="http://schemas.openxmlformats.org/officeDocument/2006/relationships/image" Target="../media/image287.jpeg"/><Relationship Id="rId12" Type="http://schemas.openxmlformats.org/officeDocument/2006/relationships/image" Target="../media/image6.jpeg"/><Relationship Id="rId2" Type="http://schemas.openxmlformats.org/officeDocument/2006/relationships/image" Target="../media/image2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6.jpeg"/><Relationship Id="rId11" Type="http://schemas.openxmlformats.org/officeDocument/2006/relationships/image" Target="../media/image5.jpeg"/><Relationship Id="rId5" Type="http://schemas.openxmlformats.org/officeDocument/2006/relationships/image" Target="../media/image285.jpeg"/><Relationship Id="rId10" Type="http://schemas.openxmlformats.org/officeDocument/2006/relationships/image" Target="../media/image4.jpeg"/><Relationship Id="rId4" Type="http://schemas.openxmlformats.org/officeDocument/2006/relationships/image" Target="../media/image284.png"/><Relationship Id="rId9" Type="http://schemas.openxmlformats.org/officeDocument/2006/relationships/image" Target="../media/image3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288.jpeg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291.jpeg"/><Relationship Id="rId11" Type="http://schemas.openxmlformats.org/officeDocument/2006/relationships/image" Target="../media/image145.jpeg"/><Relationship Id="rId5" Type="http://schemas.openxmlformats.org/officeDocument/2006/relationships/image" Target="../media/image290.jpeg"/><Relationship Id="rId10" Type="http://schemas.openxmlformats.org/officeDocument/2006/relationships/image" Target="../media/image292.png"/><Relationship Id="rId4" Type="http://schemas.openxmlformats.org/officeDocument/2006/relationships/image" Target="../media/image289.jpeg"/><Relationship Id="rId9" Type="http://schemas.openxmlformats.org/officeDocument/2006/relationships/image" Target="../media/image237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94.jpeg"/><Relationship Id="rId7" Type="http://schemas.openxmlformats.org/officeDocument/2006/relationships/image" Target="../media/image3.jpeg"/><Relationship Id="rId12" Type="http://schemas.openxmlformats.org/officeDocument/2006/relationships/image" Target="../media/image298.jpe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11" Type="http://schemas.openxmlformats.org/officeDocument/2006/relationships/image" Target="../media/image297.png"/><Relationship Id="rId5" Type="http://schemas.openxmlformats.org/officeDocument/2006/relationships/image" Target="../media/image296.jpeg"/><Relationship Id="rId10" Type="http://schemas.openxmlformats.org/officeDocument/2006/relationships/image" Target="../media/image6.jpeg"/><Relationship Id="rId4" Type="http://schemas.openxmlformats.org/officeDocument/2006/relationships/image" Target="../media/image295.jpeg"/><Relationship Id="rId9" Type="http://schemas.openxmlformats.org/officeDocument/2006/relationships/image" Target="../media/image5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300.png"/><Relationship Id="rId7" Type="http://schemas.openxmlformats.org/officeDocument/2006/relationships/image" Target="../media/image4.jpeg"/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3.jpeg"/><Relationship Id="rId5" Type="http://schemas.openxmlformats.org/officeDocument/2006/relationships/image" Target="../media/image302.png"/><Relationship Id="rId4" Type="http://schemas.openxmlformats.org/officeDocument/2006/relationships/image" Target="../media/image301.jpeg"/><Relationship Id="rId9" Type="http://schemas.openxmlformats.org/officeDocument/2006/relationships/image" Target="../media/image304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6.jpeg"/><Relationship Id="rId2" Type="http://schemas.openxmlformats.org/officeDocument/2006/relationships/image" Target="../media/image30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7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9.png"/><Relationship Id="rId10" Type="http://schemas.openxmlformats.org/officeDocument/2006/relationships/image" Target="../media/image3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21 Grupo"/>
          <p:cNvGrpSpPr>
            <a:grpSpLocks/>
          </p:cNvGrpSpPr>
          <p:nvPr/>
        </p:nvGrpSpPr>
        <p:grpSpPr bwMode="auto">
          <a:xfrm>
            <a:off x="6535738" y="4092575"/>
            <a:ext cx="2016125" cy="2346325"/>
            <a:chOff x="6535927" y="4092305"/>
            <a:chExt cx="2015272" cy="2347236"/>
          </a:xfrm>
        </p:grpSpPr>
        <p:pic>
          <p:nvPicPr>
            <p:cNvPr id="1333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4029621">
              <a:off x="7440776" y="5152648"/>
              <a:ext cx="880196" cy="1340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8832406">
              <a:off x="7340730" y="4092305"/>
              <a:ext cx="778133" cy="15496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2440235">
              <a:off x="6535927" y="523808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" name="5 Grupo"/>
          <p:cNvGrpSpPr>
            <a:grpSpLocks/>
          </p:cNvGrpSpPr>
          <p:nvPr/>
        </p:nvGrpSpPr>
        <p:grpSpPr bwMode="auto">
          <a:xfrm rot="5576386">
            <a:off x="421481" y="472282"/>
            <a:ext cx="2289175" cy="2017712"/>
            <a:chOff x="421816" y="4476801"/>
            <a:chExt cx="2289132" cy="2016990"/>
          </a:xfrm>
        </p:grpSpPr>
        <p:pic>
          <p:nvPicPr>
            <p:cNvPr id="1333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370379">
              <a:off x="919413" y="5153141"/>
              <a:ext cx="620961" cy="1340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3432406">
              <a:off x="1647876" y="4887263"/>
              <a:ext cx="778133" cy="134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624974">
              <a:off x="706754" y="4191863"/>
              <a:ext cx="778133" cy="134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0" name="9 Grupo"/>
          <p:cNvGrpSpPr>
            <a:grpSpLocks/>
          </p:cNvGrpSpPr>
          <p:nvPr/>
        </p:nvGrpSpPr>
        <p:grpSpPr bwMode="auto">
          <a:xfrm rot="-9594914">
            <a:off x="6361113" y="331788"/>
            <a:ext cx="2289175" cy="2017712"/>
            <a:chOff x="421816" y="4476801"/>
            <a:chExt cx="2289132" cy="2016990"/>
          </a:xfrm>
        </p:grpSpPr>
        <p:pic>
          <p:nvPicPr>
            <p:cNvPr id="1332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370379">
              <a:off x="919413" y="5153141"/>
              <a:ext cx="620961" cy="1340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3432406">
              <a:off x="1647876" y="4887263"/>
              <a:ext cx="778133" cy="134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3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624974">
              <a:off x="706754" y="4191863"/>
              <a:ext cx="778133" cy="134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4" name="13 Grupo"/>
          <p:cNvGrpSpPr>
            <a:grpSpLocks/>
          </p:cNvGrpSpPr>
          <p:nvPr/>
        </p:nvGrpSpPr>
        <p:grpSpPr bwMode="auto">
          <a:xfrm rot="253762">
            <a:off x="468313" y="4581525"/>
            <a:ext cx="2287587" cy="2016125"/>
            <a:chOff x="421816" y="4476801"/>
            <a:chExt cx="2289132" cy="2016990"/>
          </a:xfrm>
        </p:grpSpPr>
        <p:pic>
          <p:nvPicPr>
            <p:cNvPr id="1332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370379">
              <a:off x="919413" y="5153141"/>
              <a:ext cx="620961" cy="13406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3432406">
              <a:off x="1647876" y="4887263"/>
              <a:ext cx="778133" cy="134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2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7624974">
              <a:off x="706754" y="4191863"/>
              <a:ext cx="778133" cy="13480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529627">
            <a:off x="508000" y="290988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5738036">
            <a:off x="4286250" y="-122237"/>
            <a:ext cx="84296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175" y="5949950"/>
            <a:ext cx="1201738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48613" y="2743200"/>
            <a:ext cx="6937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9" descr="http://2.bp.blogspot.com/-vzz0mPWkq2Q/UcsT9Dy6jjI/AAAAAAAAS58/fdX2fcWS3As/s320/ker087.pn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57375" y="1500188"/>
            <a:ext cx="5380038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3" descr="C:\Documents and Settings\Joaquin\Escritorio\Tapas Laurel\LAUREL2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00313" y="2143125"/>
            <a:ext cx="4071937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1143000" y="785813"/>
            <a:ext cx="6929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dirty="0">
                <a:solidFill>
                  <a:srgbClr val="FF0000"/>
                </a:solidFill>
                <a:latin typeface="Monotype Corsiva" pitchFamily="66" charset="0"/>
              </a:rPr>
              <a:t>Pin</a:t>
            </a:r>
            <a:r>
              <a:rPr lang="es-ES" sz="4400" dirty="0">
                <a:solidFill>
                  <a:schemeClr val="bg1"/>
                </a:solidFill>
                <a:latin typeface="Monotype Corsiva" pitchFamily="66" charset="0"/>
              </a:rPr>
              <a:t>chos</a:t>
            </a:r>
            <a:r>
              <a:rPr lang="es-ES" sz="4400" dirty="0">
                <a:solidFill>
                  <a:srgbClr val="996633"/>
                </a:solidFill>
                <a:latin typeface="Monotype Corsiva" pitchFamily="66" charset="0"/>
              </a:rPr>
              <a:t> </a:t>
            </a:r>
            <a:r>
              <a:rPr lang="es-ES" sz="4400" dirty="0">
                <a:solidFill>
                  <a:srgbClr val="33CC33"/>
                </a:solidFill>
                <a:latin typeface="Monotype Corsiva" pitchFamily="66" charset="0"/>
              </a:rPr>
              <a:t>y Pla</a:t>
            </a:r>
            <a:r>
              <a:rPr lang="es-ES" sz="4400" dirty="0">
                <a:solidFill>
                  <a:srgbClr val="FFFF00"/>
                </a:solidFill>
                <a:latin typeface="Monotype Corsiva" pitchFamily="66" charset="0"/>
              </a:rPr>
              <a:t>tos</a:t>
            </a:r>
          </a:p>
        </p:txBody>
      </p:sp>
      <p:pic>
        <p:nvPicPr>
          <p:cNvPr id="2" name="Picture 2" descr="E:\Tapas Laurel\TAPAS Y PINCHOS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857500" y="5983288"/>
            <a:ext cx="3357563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Rectángulo"/>
          <p:cNvSpPr/>
          <p:nvPr/>
        </p:nvSpPr>
        <p:spPr>
          <a:xfrm>
            <a:off x="2627784" y="5157192"/>
            <a:ext cx="37625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LOGROÑO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530">
    <p:sndAc>
      <p:stSnd>
        <p:snd r:embed="rId2" name="Este Logroño Nuestro.wav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 descr="C:\Users\fundacion\Desktop\Tapas Laurel\escanear0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1000125"/>
            <a:ext cx="6357938" cy="4857750"/>
          </a:xfrm>
          <a:prstGeom prst="rect">
            <a:avLst/>
          </a:prstGeom>
          <a:noFill/>
          <a:ln w="177800" cmpd="tri">
            <a:solidFill>
              <a:srgbClr val="FF0066"/>
            </a:solidFill>
            <a:bevel/>
            <a:headEnd/>
            <a:tailEnd/>
          </a:ln>
        </p:spPr>
      </p:pic>
      <p:grpSp>
        <p:nvGrpSpPr>
          <p:cNvPr id="14338" name="2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1434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39" name="7 CuadroTexto"/>
          <p:cNvSpPr txBox="1">
            <a:spLocks noChangeArrowheads="1"/>
          </p:cNvSpPr>
          <p:nvPr/>
        </p:nvSpPr>
        <p:spPr bwMode="auto">
          <a:xfrm>
            <a:off x="-252413" y="2420938"/>
            <a:ext cx="1474788" cy="304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Monotype Corsiva" pitchFamily="66" charset="0"/>
              </a:rPr>
              <a:t>Plano</a:t>
            </a:r>
          </a:p>
          <a:p>
            <a:pPr algn="ctr"/>
            <a:endParaRPr lang="es-ES" sz="4000">
              <a:latin typeface="Monotype Corsiva" pitchFamily="66" charset="0"/>
            </a:endParaRPr>
          </a:p>
          <a:p>
            <a:pPr algn="ctr"/>
            <a:endParaRPr lang="es-ES" sz="4000">
              <a:latin typeface="Monotype Corsiva" pitchFamily="66" charset="0"/>
            </a:endParaRPr>
          </a:p>
          <a:p>
            <a:pPr algn="ctr"/>
            <a:r>
              <a:rPr lang="es-ES" sz="4000">
                <a:latin typeface="Monotype Corsiva" pitchFamily="66" charset="0"/>
              </a:rPr>
              <a:t> de</a:t>
            </a:r>
          </a:p>
          <a:p>
            <a:r>
              <a:rPr lang="es-ES" sz="3200">
                <a:latin typeface="Monotype Corsiva" pitchFamily="66" charset="0"/>
              </a:rPr>
              <a:t> </a:t>
            </a:r>
          </a:p>
        </p:txBody>
      </p:sp>
      <p:pic>
        <p:nvPicPr>
          <p:cNvPr id="9" name="8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57350" y="-171450"/>
            <a:ext cx="2603500" cy="1098550"/>
          </a:xfrm>
          <a:prstGeom prst="rect">
            <a:avLst/>
          </a:prstGeom>
          <a:noFill/>
        </p:spPr>
      </p:pic>
      <p:pic>
        <p:nvPicPr>
          <p:cNvPr id="10" name="9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5962650"/>
            <a:ext cx="4011613" cy="901700"/>
          </a:xfrm>
          <a:prstGeom prst="rect">
            <a:avLst/>
          </a:prstGeom>
          <a:noFill/>
        </p:spPr>
      </p:pic>
      <p:pic>
        <p:nvPicPr>
          <p:cNvPr id="12" name="11 Rectángulo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73675" y="5761038"/>
            <a:ext cx="4187825" cy="1103312"/>
          </a:xfrm>
          <a:prstGeom prst="rect">
            <a:avLst/>
          </a:prstGeom>
          <a:noFill/>
        </p:spPr>
      </p:pic>
      <p:pic>
        <p:nvPicPr>
          <p:cNvPr id="13" name="12 Rectángulo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41900" y="-171450"/>
            <a:ext cx="3425825" cy="1098550"/>
          </a:xfrm>
          <a:prstGeom prst="rect">
            <a:avLst/>
          </a:prstGeom>
          <a:noFill/>
        </p:spPr>
      </p:pic>
      <p:sp>
        <p:nvSpPr>
          <p:cNvPr id="14344" name="13 Rectángulo"/>
          <p:cNvSpPr>
            <a:spLocks noChangeArrowheads="1"/>
          </p:cNvSpPr>
          <p:nvPr/>
        </p:nvSpPr>
        <p:spPr bwMode="auto">
          <a:xfrm>
            <a:off x="7780338" y="2205038"/>
            <a:ext cx="1363662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4000">
                <a:latin typeface="Monotype Corsiva" pitchFamily="66" charset="0"/>
              </a:rPr>
              <a:t> la </a:t>
            </a:r>
          </a:p>
          <a:p>
            <a:pPr algn="ctr"/>
            <a:endParaRPr lang="es-ES" sz="4000">
              <a:latin typeface="Monotype Corsiva" pitchFamily="66" charset="0"/>
            </a:endParaRPr>
          </a:p>
          <a:p>
            <a:pPr algn="ctr"/>
            <a:endParaRPr lang="es-ES" sz="4000">
              <a:latin typeface="Monotype Corsiva" pitchFamily="66" charset="0"/>
            </a:endParaRPr>
          </a:p>
          <a:p>
            <a:pPr algn="ctr"/>
            <a:r>
              <a:rPr lang="es-ES" sz="4000">
                <a:latin typeface="Monotype Corsiva" pitchFamily="66" charset="0"/>
              </a:rPr>
              <a:t>Calles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>
            <a:grpSpLocks/>
          </p:cNvGrpSpPr>
          <p:nvPr/>
        </p:nvGrpSpPr>
        <p:grpSpPr bwMode="auto">
          <a:xfrm>
            <a:off x="2214563" y="1143000"/>
            <a:ext cx="4694237" cy="2286000"/>
            <a:chOff x="1714480" y="1285860"/>
            <a:chExt cx="4694278" cy="2286016"/>
          </a:xfrm>
        </p:grpSpPr>
        <p:pic>
          <p:nvPicPr>
            <p:cNvPr id="15388" name="Picture 6" descr="C:\Users\fundacion\Desktop\BAR ACHURI 1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14480" y="1285860"/>
              <a:ext cx="2568990" cy="2286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89" name="Picture 6" descr="C:\Users\fundacion\Desktop\BAR ACHURI 1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286247" y="1285860"/>
              <a:ext cx="2122511" cy="22860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31" name="Picture 7" descr="C:\Users\fundacion\Desktop\Tapas Laurel\HECHOS\BAR ACHURI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63" y="4000500"/>
            <a:ext cx="1878012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1214438" y="3429000"/>
            <a:ext cx="65008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latin typeface="Monotype Corsiva" pitchFamily="66" charset="0"/>
              </a:rPr>
              <a:t>Con pimiento verde y alegrías riojanas al gusto</a:t>
            </a:r>
            <a:r>
              <a:rPr lang="es-ES" sz="2000">
                <a:latin typeface="Monotype Corsiva" pitchFamily="66" charset="0"/>
              </a:rPr>
              <a:t>.</a:t>
            </a:r>
          </a:p>
        </p:txBody>
      </p:sp>
      <p:sp>
        <p:nvSpPr>
          <p:cNvPr id="15365" name="10 Rectángulo"/>
          <p:cNvSpPr>
            <a:spLocks noChangeArrowheads="1"/>
          </p:cNvSpPr>
          <p:nvPr/>
        </p:nvSpPr>
        <p:spPr bwMode="auto">
          <a:xfrm>
            <a:off x="2214563" y="642938"/>
            <a:ext cx="4714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Orejas de cordero</a:t>
            </a:r>
          </a:p>
        </p:txBody>
      </p:sp>
      <p:grpSp>
        <p:nvGrpSpPr>
          <p:cNvPr id="12" name="11 Grupo"/>
          <p:cNvGrpSpPr>
            <a:grpSpLocks/>
          </p:cNvGrpSpPr>
          <p:nvPr/>
        </p:nvGrpSpPr>
        <p:grpSpPr bwMode="auto">
          <a:xfrm>
            <a:off x="4857750" y="3929063"/>
            <a:ext cx="2055813" cy="1638300"/>
            <a:chOff x="4857752" y="3929066"/>
            <a:chExt cx="2055371" cy="1637710"/>
          </a:xfrm>
        </p:grpSpPr>
        <p:pic>
          <p:nvPicPr>
            <p:cNvPr id="13" name="12 Rectángulo"/>
            <p:cNvPicPr>
              <a:picLocks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5029200" y="3755136"/>
              <a:ext cx="1810512" cy="1103376"/>
            </a:xfrm>
            <a:prstGeom prst="rect">
              <a:avLst/>
            </a:prstGeom>
            <a:noFill/>
          </p:spPr>
        </p:pic>
        <p:pic>
          <p:nvPicPr>
            <p:cNvPr id="15" name="14 Rectángulo"/>
            <p:cNvPicPr>
              <a:picLocks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535424" y="4468368"/>
              <a:ext cx="2700528" cy="1103376"/>
            </a:xfrm>
            <a:prstGeom prst="rect">
              <a:avLst/>
            </a:prstGeom>
            <a:noFill/>
          </p:spPr>
        </p:pic>
      </p:grpSp>
      <p:grpSp>
        <p:nvGrpSpPr>
          <p:cNvPr id="15367" name="15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15370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1538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8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8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371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1538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8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8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372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1537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7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7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5373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1537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7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537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5368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20066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33 Elipse"/>
          <p:cNvSpPr/>
          <p:nvPr/>
        </p:nvSpPr>
        <p:spPr>
          <a:xfrm>
            <a:off x="395288" y="1268413"/>
            <a:ext cx="431800" cy="504825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1</a:t>
            </a:r>
            <a:endParaRPr lang="es-ES" dirty="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fundacion\Desktop\Tapas Laurel\HECHOS\BAR ANGEL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8" y="2800350"/>
            <a:ext cx="2143125" cy="171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" name="14 Grupo"/>
          <p:cNvGrpSpPr>
            <a:grpSpLocks/>
          </p:cNvGrpSpPr>
          <p:nvPr/>
        </p:nvGrpSpPr>
        <p:grpSpPr bwMode="auto">
          <a:xfrm>
            <a:off x="1714500" y="2143125"/>
            <a:ext cx="5741988" cy="2352675"/>
            <a:chOff x="1714480" y="2143116"/>
            <a:chExt cx="5742015" cy="2352675"/>
          </a:xfrm>
        </p:grpSpPr>
        <p:pic>
          <p:nvPicPr>
            <p:cNvPr id="16400" name="Picture 6" descr="C:\Users\fundacion\Desktop\champiñon copia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14480" y="2143116"/>
              <a:ext cx="1884363" cy="2352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401" name="Picture 6" descr="C:\Users\fundacion\Desktop\champiñon copia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572132" y="2143116"/>
              <a:ext cx="1884363" cy="2352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" name="12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9413" y="1109663"/>
            <a:ext cx="3584575" cy="1103312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4643446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905"/>
                <a:solidFill>
                  <a:srgbClr val="CC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Champiñón a la plancha</a:t>
            </a:r>
            <a:endParaRPr lang="es-ES" sz="5400" b="1" dirty="0">
              <a:ln w="1905"/>
              <a:solidFill>
                <a:srgbClr val="CC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  <p:pic>
        <p:nvPicPr>
          <p:cNvPr id="16390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0066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391" name="9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1639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639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18 Elipse"/>
          <p:cNvSpPr/>
          <p:nvPr/>
        </p:nvSpPr>
        <p:spPr>
          <a:xfrm>
            <a:off x="395288" y="1484313"/>
            <a:ext cx="431800" cy="504825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2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6393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126257">
            <a:off x="7451725" y="476250"/>
            <a:ext cx="6937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5924">
            <a:off x="7596188" y="5300663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131341">
            <a:off x="752475" y="5318125"/>
            <a:ext cx="6937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C:\Users\fundacion\Desktop\BAR BARLITOS 1 copi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8F3"/>
              </a:clrFrom>
              <a:clrTo>
                <a:srgbClr val="F6F8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75" y="2143125"/>
            <a:ext cx="3357563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8" descr="C:\Users\fundacion\Desktop\Tapas Laurel\HECHOS\BAR BARLITOS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3663" y="2924175"/>
            <a:ext cx="1662112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24063" y="4767263"/>
            <a:ext cx="4773612" cy="1103312"/>
          </a:xfrm>
          <a:prstGeom prst="rect">
            <a:avLst/>
          </a:prstGeom>
          <a:noFill/>
        </p:spPr>
      </p:pic>
      <p:grpSp>
        <p:nvGrpSpPr>
          <p:cNvPr id="17413" name="8 Grupo"/>
          <p:cNvGrpSpPr>
            <a:grpSpLocks/>
          </p:cNvGrpSpPr>
          <p:nvPr/>
        </p:nvGrpSpPr>
        <p:grpSpPr bwMode="auto">
          <a:xfrm>
            <a:off x="468313" y="260350"/>
            <a:ext cx="8318500" cy="6359525"/>
            <a:chOff x="467544" y="238850"/>
            <a:chExt cx="8319733" cy="6359268"/>
          </a:xfrm>
        </p:grpSpPr>
        <p:grpSp>
          <p:nvGrpSpPr>
            <p:cNvPr id="17421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1743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3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3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7422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1743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3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3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7423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1742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2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3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7424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1742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2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742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8" name="Picture 8" descr="C:\Users\fundacion\Desktop\Tapas Laurel\HECHOS\BAR BARLITOS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2924175"/>
            <a:ext cx="1662112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1116013" y="1268413"/>
            <a:ext cx="6858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latin typeface="Monotype Corsiva" pitchFamily="66" charset="0"/>
              </a:rPr>
              <a:t>Rollitos finos rellenos de un montón de sabores.</a:t>
            </a:r>
          </a:p>
        </p:txBody>
      </p:sp>
      <p:grpSp>
        <p:nvGrpSpPr>
          <p:cNvPr id="17416" name="29 Grupo"/>
          <p:cNvGrpSpPr>
            <a:grpSpLocks/>
          </p:cNvGrpSpPr>
          <p:nvPr/>
        </p:nvGrpSpPr>
        <p:grpSpPr bwMode="auto">
          <a:xfrm>
            <a:off x="0" y="0"/>
            <a:ext cx="2520950" cy="1295400"/>
            <a:chOff x="1403648" y="1628800"/>
            <a:chExt cx="2835275" cy="1792287"/>
          </a:xfrm>
        </p:grpSpPr>
        <p:pic>
          <p:nvPicPr>
            <p:cNvPr id="17418" name="Picture 5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403648" y="1628800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9" name="31 CuadroTexto"/>
            <p:cNvSpPr txBox="1">
              <a:spLocks noChangeArrowheads="1"/>
            </p:cNvSpPr>
            <p:nvPr/>
          </p:nvSpPr>
          <p:spPr bwMode="auto">
            <a:xfrm>
              <a:off x="2123728" y="1844824"/>
              <a:ext cx="1440160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400" b="1">
                  <a:latin typeface="Monotype Corsiva" pitchFamily="66" charset="0"/>
                </a:rPr>
                <a:t>Calle</a:t>
              </a:r>
            </a:p>
          </p:txBody>
        </p:sp>
        <p:sp>
          <p:nvSpPr>
            <p:cNvPr id="17420" name="32 CuadroTexto"/>
            <p:cNvSpPr txBox="1">
              <a:spLocks noChangeArrowheads="1"/>
            </p:cNvSpPr>
            <p:nvPr/>
          </p:nvSpPr>
          <p:spPr bwMode="auto">
            <a:xfrm>
              <a:off x="1547664" y="2348880"/>
              <a:ext cx="25202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4800" b="1">
                  <a:latin typeface="Monotype Corsiva" pitchFamily="66" charset="0"/>
                </a:rPr>
                <a:t>Albornoz</a:t>
              </a:r>
            </a:p>
          </p:txBody>
        </p:sp>
      </p:grpSp>
      <p:sp>
        <p:nvSpPr>
          <p:cNvPr id="34" name="33 Elipse"/>
          <p:cNvSpPr/>
          <p:nvPr/>
        </p:nvSpPr>
        <p:spPr>
          <a:xfrm>
            <a:off x="250825" y="1484313"/>
            <a:ext cx="504825" cy="64928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3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Tapas Laurel\HECHOS\BAR BLAN Y NEGRO 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500" y="2571750"/>
            <a:ext cx="3143250" cy="180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E:\Tapas Laurel\HECHOS\BAR BLANCO Y NEGRO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13" y="4429125"/>
            <a:ext cx="157162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" name="13 Grupo"/>
          <p:cNvGrpSpPr>
            <a:grpSpLocks/>
          </p:cNvGrpSpPr>
          <p:nvPr/>
        </p:nvGrpSpPr>
        <p:grpSpPr bwMode="auto">
          <a:xfrm>
            <a:off x="1357313" y="4429125"/>
            <a:ext cx="4500562" cy="1270000"/>
            <a:chOff x="1357290" y="4429132"/>
            <a:chExt cx="4500912" cy="1269507"/>
          </a:xfrm>
        </p:grpSpPr>
        <p:pic>
          <p:nvPicPr>
            <p:cNvPr id="4" name="3 Rectángulo"/>
            <p:cNvPicPr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53312" y="4803648"/>
              <a:ext cx="4511040" cy="902208"/>
            </a:xfrm>
            <a:prstGeom prst="rect">
              <a:avLst/>
            </a:prstGeom>
            <a:noFill/>
          </p:spPr>
        </p:pic>
        <p:pic>
          <p:nvPicPr>
            <p:cNvPr id="5" name="4 Rectángulo"/>
            <p:cNvPicPr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035808" y="4303776"/>
              <a:ext cx="1475232" cy="902208"/>
            </a:xfrm>
            <a:prstGeom prst="rect">
              <a:avLst/>
            </a:prstGeom>
            <a:noFill/>
          </p:spPr>
        </p:pic>
      </p:grp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643188" y="1285875"/>
            <a:ext cx="37861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 b="1">
                <a:latin typeface="Monotype Corsiva" pitchFamily="66" charset="0"/>
              </a:rPr>
              <a:t>Matri</a:t>
            </a:r>
            <a:r>
              <a:rPr lang="es-ES" sz="4800" b="1">
                <a:solidFill>
                  <a:schemeClr val="bg1"/>
                </a:solidFill>
                <a:latin typeface="Monotype Corsiva" pitchFamily="66" charset="0"/>
              </a:rPr>
              <a:t>monio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042988" y="2000250"/>
            <a:ext cx="70580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Bocadita de Anchoas con pimiento verde.</a:t>
            </a:r>
          </a:p>
        </p:txBody>
      </p:sp>
      <p:grpSp>
        <p:nvGrpSpPr>
          <p:cNvPr id="18439" name="8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1844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4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5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5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440" name="14 Grupo"/>
          <p:cNvGrpSpPr>
            <a:grpSpLocks/>
          </p:cNvGrpSpPr>
          <p:nvPr/>
        </p:nvGrpSpPr>
        <p:grpSpPr bwMode="auto">
          <a:xfrm>
            <a:off x="0" y="0"/>
            <a:ext cx="2627313" cy="1700213"/>
            <a:chOff x="3744167" y="2916535"/>
            <a:chExt cx="2835276" cy="1792287"/>
          </a:xfrm>
        </p:grpSpPr>
        <p:pic>
          <p:nvPicPr>
            <p:cNvPr id="18445" name="Picture 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46" name="16 CuadroTexto"/>
            <p:cNvSpPr txBox="1">
              <a:spLocks noChangeArrowheads="1"/>
            </p:cNvSpPr>
            <p:nvPr/>
          </p:nvSpPr>
          <p:spPr bwMode="auto">
            <a:xfrm>
              <a:off x="3744167" y="3267082"/>
              <a:ext cx="230425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18447" name="17 CuadroTexto"/>
            <p:cNvSpPr txBox="1">
              <a:spLocks noChangeArrowheads="1"/>
            </p:cNvSpPr>
            <p:nvPr/>
          </p:nvSpPr>
          <p:spPr bwMode="auto">
            <a:xfrm>
              <a:off x="4248224" y="3708623"/>
              <a:ext cx="201622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sp>
        <p:nvSpPr>
          <p:cNvPr id="19" name="18 Elipse"/>
          <p:cNvSpPr/>
          <p:nvPr/>
        </p:nvSpPr>
        <p:spPr>
          <a:xfrm>
            <a:off x="468313" y="1844675"/>
            <a:ext cx="358775" cy="504825"/>
          </a:xfrm>
          <a:prstGeom prst="ellipse">
            <a:avLst/>
          </a:prstGeom>
          <a:solidFill>
            <a:srgbClr val="33CC33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8442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86917">
            <a:off x="7867650" y="556418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918553">
            <a:off x="7847806" y="34132"/>
            <a:ext cx="7524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700254">
            <a:off x="601662" y="5507038"/>
            <a:ext cx="83661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Tapas Laurel\HECHOS\BAR CALDERAS 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5F3EF"/>
              </a:clrFrom>
              <a:clrTo>
                <a:srgbClr val="F5F3E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13" y="2286000"/>
            <a:ext cx="30543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E:\Tapas Laurel\HECHOS\BAR CALDERAS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4076700"/>
            <a:ext cx="1571625" cy="118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1025" y="4400550"/>
            <a:ext cx="4402138" cy="109855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14500" y="1714500"/>
            <a:ext cx="5715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 charset="0"/>
              </a:rPr>
              <a:t>Tosta</a:t>
            </a:r>
            <a:r>
              <a:rPr lang="es-E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Monotype Corsiva" pitchFamily="66" charset="0"/>
              </a:rPr>
              <a:t> Foie con queso de Cabra.</a:t>
            </a:r>
            <a:endParaRPr lang="es-ES" sz="4000" b="1" dirty="0">
              <a:solidFill>
                <a:schemeClr val="tx1">
                  <a:lumMod val="75000"/>
                  <a:lumOff val="25000"/>
                </a:schemeClr>
              </a:solidFill>
              <a:latin typeface="Monotype Corsiva" pitchFamily="66" charset="0"/>
            </a:endParaRPr>
          </a:p>
        </p:txBody>
      </p:sp>
      <p:grpSp>
        <p:nvGrpSpPr>
          <p:cNvPr id="19462" name="6 Grupo"/>
          <p:cNvGrpSpPr>
            <a:grpSpLocks/>
          </p:cNvGrpSpPr>
          <p:nvPr/>
        </p:nvGrpSpPr>
        <p:grpSpPr bwMode="auto">
          <a:xfrm>
            <a:off x="395288" y="260350"/>
            <a:ext cx="8318500" cy="6359525"/>
            <a:chOff x="467544" y="238850"/>
            <a:chExt cx="8318586" cy="6359268"/>
          </a:xfrm>
        </p:grpSpPr>
        <p:grpSp>
          <p:nvGrpSpPr>
            <p:cNvPr id="19465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1947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7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8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9466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1947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7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7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9467" name="9 Grupo"/>
            <p:cNvGrpSpPr>
              <a:grpSpLocks/>
            </p:cNvGrpSpPr>
            <p:nvPr/>
          </p:nvGrpSpPr>
          <p:grpSpPr bwMode="auto">
            <a:xfrm rot="-9594914">
              <a:off x="6534712" y="338199"/>
              <a:ext cx="2251418" cy="2016990"/>
              <a:chOff x="292907" y="4523937"/>
              <a:chExt cx="2251418" cy="2016990"/>
            </a:xfrm>
          </p:grpSpPr>
          <p:pic>
            <p:nvPicPr>
              <p:cNvPr id="1947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7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481253" y="484975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7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19468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1946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7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47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9463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21209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Elipse"/>
          <p:cNvSpPr/>
          <p:nvPr/>
        </p:nvSpPr>
        <p:spPr>
          <a:xfrm>
            <a:off x="323850" y="1628775"/>
            <a:ext cx="431800" cy="504825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5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Tapas Laurel\HECHOS\BAR CASA PALI 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6F6F5"/>
              </a:clrFrom>
              <a:clrTo>
                <a:srgbClr val="F6F6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1775" y="2565400"/>
            <a:ext cx="3606800" cy="191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E:\Tapas Laurel\HECHOS\BAR CASA PALI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150" y="4143375"/>
            <a:ext cx="1687513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3125" y="4364038"/>
            <a:ext cx="3957638" cy="976312"/>
          </a:xfrm>
          <a:prstGeom prst="rect">
            <a:avLst/>
          </a:prstGeom>
          <a:noFill/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042988" y="1268413"/>
            <a:ext cx="6985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latin typeface="Monotype Corsiva" pitchFamily="66" charset="0"/>
              </a:rPr>
              <a:t>Creppe de Solomillo con Champiñón.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258888" y="1844675"/>
            <a:ext cx="65722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rgbClr val="C00000"/>
                </a:solidFill>
                <a:latin typeface="Monotype Corsiva" pitchFamily="66" charset="0"/>
              </a:rPr>
              <a:t>Un creppe con una suave bechamel de solomillo y champiñón</a:t>
            </a:r>
            <a:r>
              <a:rPr lang="es-ES" sz="2800">
                <a:solidFill>
                  <a:srgbClr val="C00000"/>
                </a:solidFill>
                <a:latin typeface="Calibri" pitchFamily="34" charset="0"/>
              </a:rPr>
              <a:t>.</a:t>
            </a:r>
          </a:p>
        </p:txBody>
      </p:sp>
      <p:grpSp>
        <p:nvGrpSpPr>
          <p:cNvPr id="20487" name="8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2049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49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488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21209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Elipse"/>
          <p:cNvSpPr/>
          <p:nvPr/>
        </p:nvSpPr>
        <p:spPr>
          <a:xfrm>
            <a:off x="611188" y="1557338"/>
            <a:ext cx="431800" cy="503237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6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049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66899">
            <a:off x="7667625" y="537368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766812">
            <a:off x="7707313" y="398463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853936">
            <a:off x="827088" y="5229225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51038" y="4694238"/>
            <a:ext cx="3779837" cy="1103312"/>
          </a:xfrm>
          <a:prstGeom prst="rect">
            <a:avLst/>
          </a:prstGeom>
          <a:noFill/>
        </p:spPr>
      </p:pic>
      <p:grpSp>
        <p:nvGrpSpPr>
          <p:cNvPr id="7" name="6 Grupo"/>
          <p:cNvGrpSpPr>
            <a:grpSpLocks/>
          </p:cNvGrpSpPr>
          <p:nvPr/>
        </p:nvGrpSpPr>
        <p:grpSpPr bwMode="auto">
          <a:xfrm>
            <a:off x="1285875" y="2214563"/>
            <a:ext cx="6643688" cy="2265362"/>
            <a:chOff x="1285852" y="2214554"/>
            <a:chExt cx="6643734" cy="2264778"/>
          </a:xfrm>
        </p:grpSpPr>
        <p:pic>
          <p:nvPicPr>
            <p:cNvPr id="21533" name="Picture 2" descr="E:\Tapas Laurel\HECHOS\BAR CHARLY 1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85852" y="2214554"/>
              <a:ext cx="3643338" cy="22647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34" name="Picture 2" descr="E:\Tapas Laurel\HECHOS\BAR CHARLY 1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929190" y="2214554"/>
              <a:ext cx="3000396" cy="22647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1143000" y="1143000"/>
            <a:ext cx="69294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 b="1">
                <a:latin typeface="Monotype Corsiva" pitchFamily="66" charset="0"/>
              </a:rPr>
              <a:t>Morritos.</a:t>
            </a:r>
          </a:p>
        </p:txBody>
      </p:sp>
      <p:sp>
        <p:nvSpPr>
          <p:cNvPr id="21509" name="8 CuadroTexto"/>
          <p:cNvSpPr txBox="1">
            <a:spLocks noChangeArrowheads="1"/>
          </p:cNvSpPr>
          <p:nvPr/>
        </p:nvSpPr>
        <p:spPr bwMode="auto">
          <a:xfrm>
            <a:off x="6715125" y="857250"/>
            <a:ext cx="714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7</a:t>
            </a:r>
          </a:p>
        </p:txBody>
      </p:sp>
      <p:grpSp>
        <p:nvGrpSpPr>
          <p:cNvPr id="21510" name="9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21517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2153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3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3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1518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2152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2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2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1519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2152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2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2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1520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2152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2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52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7" name="Picture 3" descr="E:\Tapas Laurel\HECHOS\BAR CHARLY 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725" y="4724400"/>
            <a:ext cx="1765300" cy="142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1512" name="27 Grupo"/>
          <p:cNvGrpSpPr>
            <a:grpSpLocks/>
          </p:cNvGrpSpPr>
          <p:nvPr/>
        </p:nvGrpSpPr>
        <p:grpSpPr bwMode="auto">
          <a:xfrm>
            <a:off x="0" y="0"/>
            <a:ext cx="2843213" cy="1916113"/>
            <a:chOff x="3744168" y="2916535"/>
            <a:chExt cx="2835275" cy="1792287"/>
          </a:xfrm>
        </p:grpSpPr>
        <p:pic>
          <p:nvPicPr>
            <p:cNvPr id="21514" name="Picture 8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515" name="29 CuadroTexto"/>
            <p:cNvSpPr txBox="1">
              <a:spLocks noChangeArrowheads="1"/>
            </p:cNvSpPr>
            <p:nvPr/>
          </p:nvSpPr>
          <p:spPr bwMode="auto">
            <a:xfrm>
              <a:off x="4032200" y="3276575"/>
              <a:ext cx="230425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21516" name="30 CuadroTexto"/>
            <p:cNvSpPr txBox="1">
              <a:spLocks noChangeArrowheads="1"/>
            </p:cNvSpPr>
            <p:nvPr/>
          </p:nvSpPr>
          <p:spPr bwMode="auto">
            <a:xfrm>
              <a:off x="4248224" y="3708623"/>
              <a:ext cx="201622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sp>
        <p:nvSpPr>
          <p:cNvPr id="32" name="31 Elipse"/>
          <p:cNvSpPr/>
          <p:nvPr/>
        </p:nvSpPr>
        <p:spPr>
          <a:xfrm>
            <a:off x="395288" y="2060575"/>
            <a:ext cx="360362" cy="504825"/>
          </a:xfrm>
          <a:prstGeom prst="ellipse">
            <a:avLst/>
          </a:prstGeom>
          <a:solidFill>
            <a:srgbClr val="33CC33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7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Tapas Laurel\HECHOS\BAR EL CID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2276475"/>
            <a:ext cx="1897062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fundacion\Desktop\BAR EL CID 1 copi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88" y="3714750"/>
            <a:ext cx="2541587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C:\Users\fundacion\Desktop\BAR EL CID 1 copi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5" y="3643313"/>
            <a:ext cx="2500313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55900" y="1182688"/>
            <a:ext cx="3522663" cy="1103312"/>
          </a:xfrm>
          <a:prstGeom prst="rect">
            <a:avLst/>
          </a:prstGeom>
          <a:noFill/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692275" y="3860800"/>
            <a:ext cx="5715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latin typeface="Monotype Corsiva" pitchFamily="66" charset="0"/>
              </a:rPr>
              <a:t>Setas a la Plancha</a:t>
            </a:r>
          </a:p>
        </p:txBody>
      </p:sp>
      <p:grpSp>
        <p:nvGrpSpPr>
          <p:cNvPr id="22535" name="7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2254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2536" name="12 Grupo"/>
          <p:cNvGrpSpPr>
            <a:grpSpLocks/>
          </p:cNvGrpSpPr>
          <p:nvPr/>
        </p:nvGrpSpPr>
        <p:grpSpPr bwMode="auto">
          <a:xfrm>
            <a:off x="0" y="0"/>
            <a:ext cx="2843213" cy="1844675"/>
            <a:chOff x="3744168" y="2916535"/>
            <a:chExt cx="2835275" cy="1792287"/>
          </a:xfrm>
        </p:grpSpPr>
        <p:pic>
          <p:nvPicPr>
            <p:cNvPr id="22541" name="Picture 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542" name="14 CuadroTexto"/>
            <p:cNvSpPr txBox="1">
              <a:spLocks noChangeArrowheads="1"/>
            </p:cNvSpPr>
            <p:nvPr/>
          </p:nvSpPr>
          <p:spPr bwMode="auto">
            <a:xfrm>
              <a:off x="4032200" y="3276575"/>
              <a:ext cx="230425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22543" name="15 CuadroTexto"/>
            <p:cNvSpPr txBox="1">
              <a:spLocks noChangeArrowheads="1"/>
            </p:cNvSpPr>
            <p:nvPr/>
          </p:nvSpPr>
          <p:spPr bwMode="auto">
            <a:xfrm>
              <a:off x="4248224" y="3708623"/>
              <a:ext cx="201622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pic>
        <p:nvPicPr>
          <p:cNvPr id="22537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939118">
            <a:off x="7854950" y="60325"/>
            <a:ext cx="6937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929667">
            <a:off x="7934325" y="556418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211211">
            <a:off x="547688" y="5530850"/>
            <a:ext cx="8445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Elipse"/>
          <p:cNvSpPr/>
          <p:nvPr/>
        </p:nvSpPr>
        <p:spPr>
          <a:xfrm>
            <a:off x="395288" y="2060575"/>
            <a:ext cx="431800" cy="576263"/>
          </a:xfrm>
          <a:prstGeom prst="ellipse">
            <a:avLst/>
          </a:prstGeom>
          <a:solidFill>
            <a:srgbClr val="92D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8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E:\Tapas Laurel\HECHOS\BAR D O LAUREL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2997200"/>
            <a:ext cx="1643062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C:\Users\fundacion\Desktop\BAR D O LAUREL 2222 copi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675" y="2492375"/>
            <a:ext cx="3000375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09850" y="4541838"/>
            <a:ext cx="5102225" cy="1103312"/>
          </a:xfrm>
          <a:prstGeom prst="rect">
            <a:avLst/>
          </a:prstGeom>
          <a:noFill/>
        </p:spPr>
      </p:pic>
      <p:grpSp>
        <p:nvGrpSpPr>
          <p:cNvPr id="23557" name="6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23562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2357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3563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2357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3564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2356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7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3565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2356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6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56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1835150" y="333375"/>
            <a:ext cx="557212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>
                <a:solidFill>
                  <a:srgbClr val="CCCC00"/>
                </a:solidFill>
                <a:latin typeface="Monotype Corsiva" pitchFamily="66" charset="0"/>
              </a:rPr>
              <a:t>Solomillo de ternera a la brasa</a:t>
            </a:r>
          </a:p>
        </p:txBody>
      </p:sp>
      <p:pic>
        <p:nvPicPr>
          <p:cNvPr id="26" name="Picture 3" descr="E:\Tapas Laurel\HECHOS\BAR D O LAUREL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8" y="3068638"/>
            <a:ext cx="1643062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21209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Elipse"/>
          <p:cNvSpPr/>
          <p:nvPr/>
        </p:nvSpPr>
        <p:spPr>
          <a:xfrm>
            <a:off x="395288" y="1484313"/>
            <a:ext cx="431800" cy="504825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9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Tapas Laurel\HECHOS\BAR DONOSTI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4292600"/>
            <a:ext cx="1643063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4 Grupo"/>
          <p:cNvGrpSpPr>
            <a:grpSpLocks/>
          </p:cNvGrpSpPr>
          <p:nvPr/>
        </p:nvGrpSpPr>
        <p:grpSpPr bwMode="auto">
          <a:xfrm>
            <a:off x="2143125" y="2071688"/>
            <a:ext cx="4714875" cy="2125662"/>
            <a:chOff x="2143108" y="2071678"/>
            <a:chExt cx="4714908" cy="2125663"/>
          </a:xfrm>
        </p:grpSpPr>
        <p:pic>
          <p:nvPicPr>
            <p:cNvPr id="24593" name="Picture 3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43108" y="2071678"/>
              <a:ext cx="2500331" cy="212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94" name="Picture 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572000" y="2071678"/>
              <a:ext cx="2286016" cy="212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6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6075" y="3760788"/>
            <a:ext cx="3138488" cy="1933575"/>
          </a:xfrm>
          <a:prstGeom prst="rect">
            <a:avLst/>
          </a:prstGeom>
          <a:noFill/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1979613" y="1268413"/>
            <a:ext cx="535781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 b="1">
                <a:solidFill>
                  <a:srgbClr val="FF0066"/>
                </a:solidFill>
                <a:latin typeface="Monotype Corsiva" pitchFamily="66" charset="0"/>
              </a:rPr>
              <a:t>Solomillo al Roquefort o a la pimienta.</a:t>
            </a:r>
          </a:p>
        </p:txBody>
      </p:sp>
      <p:grpSp>
        <p:nvGrpSpPr>
          <p:cNvPr id="24582" name="9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2458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9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9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59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5" name="Picture 2" descr="E:\Tapas Laurel\HECHOS\BAR DONOSTI 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538" y="4292600"/>
            <a:ext cx="1582737" cy="134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21209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Elipse"/>
          <p:cNvSpPr/>
          <p:nvPr/>
        </p:nvSpPr>
        <p:spPr>
          <a:xfrm>
            <a:off x="250825" y="1412875"/>
            <a:ext cx="649288" cy="647700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10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458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667895">
            <a:off x="7980363" y="92075"/>
            <a:ext cx="6937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7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301681">
            <a:off x="7894638" y="5570538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338189">
            <a:off x="300831" y="5558632"/>
            <a:ext cx="8921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Tapas Laurel\HECHOS\BAR EL CANALLA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2060575"/>
            <a:ext cx="191611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55838" y="4754563"/>
            <a:ext cx="4718050" cy="1103312"/>
          </a:xfrm>
          <a:prstGeom prst="rect">
            <a:avLst/>
          </a:prstGeom>
          <a:noFill/>
        </p:spPr>
      </p:pic>
      <p:pic>
        <p:nvPicPr>
          <p:cNvPr id="3075" name="Picture 3" descr="C:\Users\fundacion\Desktop\BAR EL CANALLA 1 copi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38" y="2428875"/>
            <a:ext cx="3175000" cy="19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5" name="7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25613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2562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2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2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5614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2562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2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2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5615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2562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2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2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5616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2561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1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61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3563938" y="1196975"/>
            <a:ext cx="51117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latin typeface="Monotype Corsiva" pitchFamily="66" charset="0"/>
              </a:rPr>
              <a:t>Timbal de Carrilleras con salsa  de Boletus</a:t>
            </a:r>
          </a:p>
        </p:txBody>
      </p:sp>
      <p:pic>
        <p:nvPicPr>
          <p:cNvPr id="26" name="Picture 2" descr="E:\Tapas Laurel\HECHOS\BAR EL CANALLA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788" y="2708275"/>
            <a:ext cx="1916112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608" name="26 Grupo"/>
          <p:cNvGrpSpPr>
            <a:grpSpLocks/>
          </p:cNvGrpSpPr>
          <p:nvPr/>
        </p:nvGrpSpPr>
        <p:grpSpPr bwMode="auto">
          <a:xfrm>
            <a:off x="0" y="0"/>
            <a:ext cx="2520950" cy="1295400"/>
            <a:chOff x="1403648" y="1628800"/>
            <a:chExt cx="2835275" cy="1792287"/>
          </a:xfrm>
        </p:grpSpPr>
        <p:pic>
          <p:nvPicPr>
            <p:cNvPr id="25610" name="Picture 5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403648" y="1628800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11" name="28 CuadroTexto"/>
            <p:cNvSpPr txBox="1">
              <a:spLocks noChangeArrowheads="1"/>
            </p:cNvSpPr>
            <p:nvPr/>
          </p:nvSpPr>
          <p:spPr bwMode="auto">
            <a:xfrm>
              <a:off x="2172651" y="1628800"/>
              <a:ext cx="1440160" cy="769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400" b="1">
                  <a:latin typeface="Monotype Corsiva" pitchFamily="66" charset="0"/>
                </a:rPr>
                <a:t>Calle</a:t>
              </a:r>
            </a:p>
          </p:txBody>
        </p:sp>
        <p:sp>
          <p:nvSpPr>
            <p:cNvPr id="25612" name="29 CuadroTexto"/>
            <p:cNvSpPr txBox="1">
              <a:spLocks noChangeArrowheads="1"/>
            </p:cNvSpPr>
            <p:nvPr/>
          </p:nvSpPr>
          <p:spPr bwMode="auto">
            <a:xfrm>
              <a:off x="1547664" y="2348880"/>
              <a:ext cx="25202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4800" b="1">
                  <a:latin typeface="Monotype Corsiva" pitchFamily="66" charset="0"/>
                </a:rPr>
                <a:t>Albornoz</a:t>
              </a:r>
            </a:p>
          </p:txBody>
        </p:sp>
      </p:grpSp>
      <p:sp>
        <p:nvSpPr>
          <p:cNvPr id="31" name="30 Elipse"/>
          <p:cNvSpPr/>
          <p:nvPr/>
        </p:nvSpPr>
        <p:spPr>
          <a:xfrm>
            <a:off x="250825" y="1412875"/>
            <a:ext cx="649288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11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8199248">
            <a:off x="1073150" y="406400"/>
            <a:ext cx="6937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3050" y="5400675"/>
            <a:ext cx="6418263" cy="1103313"/>
          </a:xfrm>
          <a:prstGeom prst="rect">
            <a:avLst/>
          </a:prstGeom>
          <a:noFill/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42875" y="1052513"/>
            <a:ext cx="90011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latin typeface="Monotype Corsiva" pitchFamily="66" charset="0"/>
              </a:rPr>
              <a:t>Picadillo de Chorizo con </a:t>
            </a:r>
          </a:p>
          <a:p>
            <a:pPr algn="ctr"/>
            <a:r>
              <a:rPr lang="es-ES" sz="3200">
                <a:latin typeface="Monotype Corsiva" pitchFamily="66" charset="0"/>
              </a:rPr>
              <a:t>Huevo de Codorniz y Pimiento.</a:t>
            </a:r>
          </a:p>
        </p:txBody>
      </p:sp>
      <p:pic>
        <p:nvPicPr>
          <p:cNvPr id="1027" name="Picture 3" descr="C:\Users\fundacion\Desktop\BAR MURO 1 copi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313" y="2143125"/>
            <a:ext cx="4143375" cy="283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630" name="6 Grupo"/>
          <p:cNvGrpSpPr>
            <a:grpSpLocks/>
          </p:cNvGrpSpPr>
          <p:nvPr/>
        </p:nvGrpSpPr>
        <p:grpSpPr bwMode="auto">
          <a:xfrm>
            <a:off x="508000" y="57150"/>
            <a:ext cx="8270875" cy="6513513"/>
            <a:chOff x="508783" y="56937"/>
            <a:chExt cx="8270082" cy="6513868"/>
          </a:xfrm>
        </p:grpSpPr>
        <p:pic>
          <p:nvPicPr>
            <p:cNvPr id="2663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63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63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3889855" y="5623313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664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6631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1209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Elipse"/>
          <p:cNvSpPr/>
          <p:nvPr/>
        </p:nvSpPr>
        <p:spPr>
          <a:xfrm>
            <a:off x="179388" y="1412875"/>
            <a:ext cx="647700" cy="792163"/>
          </a:xfrm>
          <a:prstGeom prst="ellipse">
            <a:avLst/>
          </a:prstGeom>
          <a:solidFill>
            <a:srgbClr val="FFC000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12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59113" y="333375"/>
            <a:ext cx="31432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 b="1">
                <a:latin typeface="Monotype Corsiva" pitchFamily="66" charset="0"/>
              </a:rPr>
              <a:t>Cojonudo</a:t>
            </a:r>
          </a:p>
        </p:txBody>
      </p:sp>
      <p:pic>
        <p:nvPicPr>
          <p:cNvPr id="2663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688371">
            <a:off x="7812088" y="333375"/>
            <a:ext cx="6937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5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04615">
            <a:off x="7767638" y="5564188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786678">
            <a:off x="660400" y="5351463"/>
            <a:ext cx="6937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03438" y="5273675"/>
            <a:ext cx="4821237" cy="1103313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85813" y="1357313"/>
            <a:ext cx="76438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 b="1">
                <a:latin typeface="Monotype Corsiva" pitchFamily="66" charset="0"/>
              </a:rPr>
              <a:t>Orejitas Rebozadas. </a:t>
            </a:r>
          </a:p>
        </p:txBody>
      </p:sp>
      <p:grpSp>
        <p:nvGrpSpPr>
          <p:cNvPr id="4" name="3 Grupo"/>
          <p:cNvGrpSpPr>
            <a:grpSpLocks/>
          </p:cNvGrpSpPr>
          <p:nvPr/>
        </p:nvGrpSpPr>
        <p:grpSpPr bwMode="auto">
          <a:xfrm>
            <a:off x="1547813" y="1989138"/>
            <a:ext cx="5662612" cy="2190750"/>
            <a:chOff x="1480458" y="2275941"/>
            <a:chExt cx="5663310" cy="2191646"/>
          </a:xfrm>
        </p:grpSpPr>
        <p:pic>
          <p:nvPicPr>
            <p:cNvPr id="27676" name="Picture 3" descr="C:\Users\fundacion\Desktop\Imagen222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480458" y="2285993"/>
              <a:ext cx="3316942" cy="20717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77" name="Picture 3" descr="C:\Users\fundacion\Desktop\Imagen222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786314" y="2275941"/>
              <a:ext cx="2357454" cy="21916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6" name="Picture 2" descr="C:\Documents and Settings\Joaquin\Escritorio\HECHOS\BAR PERCHAS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55988" y="3965575"/>
            <a:ext cx="2124075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54" name="8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27660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2767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7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7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7661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2767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7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7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7662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2766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7663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2766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7655" name="25 Grupo"/>
          <p:cNvGrpSpPr>
            <a:grpSpLocks/>
          </p:cNvGrpSpPr>
          <p:nvPr/>
        </p:nvGrpSpPr>
        <p:grpSpPr bwMode="auto">
          <a:xfrm>
            <a:off x="0" y="0"/>
            <a:ext cx="2555875" cy="1628775"/>
            <a:chOff x="3744168" y="2916535"/>
            <a:chExt cx="2835275" cy="1792287"/>
          </a:xfrm>
        </p:grpSpPr>
        <p:pic>
          <p:nvPicPr>
            <p:cNvPr id="27657" name="Picture 8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58" name="27 CuadroTexto"/>
            <p:cNvSpPr txBox="1">
              <a:spLocks noChangeArrowheads="1"/>
            </p:cNvSpPr>
            <p:nvPr/>
          </p:nvSpPr>
          <p:spPr bwMode="auto">
            <a:xfrm>
              <a:off x="3744168" y="3282579"/>
              <a:ext cx="2592289" cy="71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 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27659" name="28 CuadroTexto"/>
            <p:cNvSpPr txBox="1">
              <a:spLocks noChangeArrowheads="1"/>
            </p:cNvSpPr>
            <p:nvPr/>
          </p:nvSpPr>
          <p:spPr bwMode="auto">
            <a:xfrm>
              <a:off x="4023193" y="3757993"/>
              <a:ext cx="201622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sp>
        <p:nvSpPr>
          <p:cNvPr id="31" name="30 Elipse"/>
          <p:cNvSpPr/>
          <p:nvPr/>
        </p:nvSpPr>
        <p:spPr>
          <a:xfrm>
            <a:off x="395288" y="1628775"/>
            <a:ext cx="720725" cy="792163"/>
          </a:xfrm>
          <a:prstGeom prst="ellipse">
            <a:avLst/>
          </a:prstGeom>
          <a:solidFill>
            <a:srgbClr val="92D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13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43000" y="1214438"/>
            <a:ext cx="70008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>
                <a:latin typeface="Monotype Corsiva" pitchFamily="66" charset="0"/>
              </a:rPr>
              <a:t>Soldadito.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357313" y="1857375"/>
            <a:ext cx="6000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>
                <a:latin typeface="Monotype Corsiva" pitchFamily="66" charset="0"/>
              </a:rPr>
              <a:t>Bocadita de Anchoa con bonito y Guindilla</a:t>
            </a:r>
          </a:p>
        </p:txBody>
      </p:sp>
      <p:grpSp>
        <p:nvGrpSpPr>
          <p:cNvPr id="28675" name="5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2868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8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9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9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2" name="11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8050" y="4541838"/>
            <a:ext cx="7242175" cy="1931987"/>
          </a:xfrm>
          <a:prstGeom prst="rect">
            <a:avLst/>
          </a:prstGeom>
          <a:noFill/>
        </p:spPr>
      </p:pic>
      <p:grpSp>
        <p:nvGrpSpPr>
          <p:cNvPr id="14" name="13 Grupo"/>
          <p:cNvGrpSpPr>
            <a:grpSpLocks/>
          </p:cNvGrpSpPr>
          <p:nvPr/>
        </p:nvGrpSpPr>
        <p:grpSpPr bwMode="auto">
          <a:xfrm>
            <a:off x="1714500" y="2643188"/>
            <a:ext cx="5394325" cy="2181225"/>
            <a:chOff x="1571604" y="2643182"/>
            <a:chExt cx="5394344" cy="2181225"/>
          </a:xfrm>
        </p:grpSpPr>
        <p:pic>
          <p:nvPicPr>
            <p:cNvPr id="28686" name="Picture 2" descr="E:\tapas laurel22\Soldado de tudelilla 33 copia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86248" y="2643182"/>
              <a:ext cx="2679700" cy="2181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87" name="Picture 2" descr="E:\tapas laurel22\Soldado de tudelilla 33 copia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1571604" y="2643182"/>
              <a:ext cx="2724168" cy="2181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8678" name="Picture 2" descr="E:\Tapas Laurel\HECHOS\tapas laurel\Soldado de tudelilla 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50" y="4500563"/>
            <a:ext cx="1500188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Rectángulo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35363" y="4827588"/>
            <a:ext cx="1811337" cy="1103312"/>
          </a:xfrm>
          <a:prstGeom prst="rect">
            <a:avLst/>
          </a:prstGeom>
          <a:noFill/>
        </p:spPr>
      </p:pic>
      <p:sp>
        <p:nvSpPr>
          <p:cNvPr id="16" name="15 Elipse"/>
          <p:cNvSpPr/>
          <p:nvPr/>
        </p:nvSpPr>
        <p:spPr>
          <a:xfrm>
            <a:off x="395288" y="1773238"/>
            <a:ext cx="647700" cy="719137"/>
          </a:xfrm>
          <a:prstGeom prst="ellipse">
            <a:avLst/>
          </a:prstGeom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14</a:t>
            </a:r>
            <a:endParaRPr lang="es-ES" dirty="0">
              <a:solidFill>
                <a:schemeClr val="tx1"/>
              </a:solidFill>
            </a:endParaRPr>
          </a:p>
        </p:txBody>
      </p:sp>
      <p:grpSp>
        <p:nvGrpSpPr>
          <p:cNvPr id="28681" name="16 Grupo"/>
          <p:cNvGrpSpPr>
            <a:grpSpLocks/>
          </p:cNvGrpSpPr>
          <p:nvPr/>
        </p:nvGrpSpPr>
        <p:grpSpPr bwMode="auto">
          <a:xfrm>
            <a:off x="0" y="0"/>
            <a:ext cx="2484438" cy="1700213"/>
            <a:chOff x="179512" y="4653136"/>
            <a:chExt cx="2835275" cy="1792287"/>
          </a:xfrm>
        </p:grpSpPr>
        <p:grpSp>
          <p:nvGrpSpPr>
            <p:cNvPr id="28682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28684" name="Picture 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8685" name="20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28683" name="18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6638" y="5559425"/>
            <a:ext cx="7143750" cy="1103313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71813" y="1357313"/>
            <a:ext cx="2643187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 b="1">
                <a:latin typeface="Monotype Corsiva" pitchFamily="66" charset="0"/>
              </a:rPr>
              <a:t>Tronquito.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555875" y="4652963"/>
            <a:ext cx="4002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 b="1">
                <a:latin typeface="Monotype Corsiva" pitchFamily="66" charset="0"/>
              </a:rPr>
              <a:t>Pan de cereales relleno.</a:t>
            </a:r>
          </a:p>
        </p:txBody>
      </p:sp>
      <p:pic>
        <p:nvPicPr>
          <p:cNvPr id="2050" name="Picture 2" descr="C:\Documents and Settings\Joaquin\Escritorio\HECHOS\BAR GARGONICH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2636838"/>
            <a:ext cx="2695575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Documents and Settings\Joaquin\Escritorio\HECHOS\BAR GARGONICH 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6F3EE"/>
              </a:clrFrom>
              <a:clrTo>
                <a:srgbClr val="F6F3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35150" y="2420938"/>
            <a:ext cx="13684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Documents and Settings\Joaquin\Escritorio\HECHOS\BAR GARGONICH 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6F3EE"/>
              </a:clrFrom>
              <a:clrTo>
                <a:srgbClr val="F6F3E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2349500"/>
            <a:ext cx="14414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704" name="8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29707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2972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2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2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08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2971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1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1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09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2971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1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1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9710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2971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1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971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9705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21209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Elipse"/>
          <p:cNvSpPr/>
          <p:nvPr/>
        </p:nvSpPr>
        <p:spPr>
          <a:xfrm>
            <a:off x="179388" y="1412875"/>
            <a:ext cx="647700" cy="720725"/>
          </a:xfrm>
          <a:prstGeom prst="ellipse">
            <a:avLst/>
          </a:prstGeom>
          <a:solidFill>
            <a:srgbClr val="FF99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15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331640" y="764704"/>
            <a:ext cx="7200800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  <a:tileRect/>
                </a:gradFill>
                <a:latin typeface="Monotype Corsiva" pitchFamily="66" charset="0"/>
              </a:rPr>
              <a:t>Brocheta de Langostinos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gradFill flip="none"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  <a:tileRect/>
                </a:gradFill>
                <a:latin typeface="Monotype Corsiva" pitchFamily="66" charset="0"/>
              </a:rPr>
              <a:t>con Piña Natural</a:t>
            </a:r>
            <a:endParaRPr lang="es-ES" sz="5400" dirty="0">
              <a:gradFill flip="none"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  <a:tileRect/>
              </a:gradFill>
              <a:latin typeface="Monotype Corsiva" pitchFamily="66" charset="0"/>
            </a:endParaRPr>
          </a:p>
        </p:txBody>
      </p:sp>
      <p:pic>
        <p:nvPicPr>
          <p:cNvPr id="3074" name="Picture 2" descr="C:\Documents and Settings\Joaquin\Escritorio\HECHOS\BAR JUAN Y PINCHAME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3789363"/>
            <a:ext cx="2849563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G:\Tapas Laurel\HECHOS\BAR JUAN Y PINCHAME 1 copi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6375" y="2205038"/>
            <a:ext cx="3387725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:\Tapas Laurel\HECHOS\BAR JUAN Y PINCHAME 1 copi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9338" y="2276475"/>
            <a:ext cx="280828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26" name="8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3073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3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727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21209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063082">
            <a:off x="7802563" y="279400"/>
            <a:ext cx="6937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780360">
            <a:off x="844550" y="5130800"/>
            <a:ext cx="8715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3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33518">
            <a:off x="7534275" y="5565775"/>
            <a:ext cx="6921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Rectángulo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35025" y="5761038"/>
            <a:ext cx="7943850" cy="1103312"/>
          </a:xfrm>
          <a:prstGeom prst="rect">
            <a:avLst/>
          </a:prstGeom>
          <a:noFill/>
        </p:spPr>
      </p:pic>
      <p:sp>
        <p:nvSpPr>
          <p:cNvPr id="19" name="18 Elipse"/>
          <p:cNvSpPr/>
          <p:nvPr/>
        </p:nvSpPr>
        <p:spPr>
          <a:xfrm>
            <a:off x="468313" y="1412875"/>
            <a:ext cx="647700" cy="720725"/>
          </a:xfrm>
          <a:prstGeom prst="ellipse">
            <a:avLst/>
          </a:prstGeom>
          <a:solidFill>
            <a:srgbClr val="FF99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/>
              <a:t>16</a:t>
            </a:r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5450" y="4254500"/>
            <a:ext cx="5699125" cy="1103313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857375" y="1071563"/>
            <a:ext cx="53578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>
                <a:solidFill>
                  <a:srgbClr val="FFFF00"/>
                </a:solidFill>
                <a:latin typeface="Monotype Corsiva" pitchFamily="66" charset="0"/>
              </a:rPr>
              <a:t>Bocatita de Chipirón</a:t>
            </a:r>
          </a:p>
        </p:txBody>
      </p:sp>
      <p:grpSp>
        <p:nvGrpSpPr>
          <p:cNvPr id="31748" name="4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31760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3177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7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7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1761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3177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7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7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1762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3176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1763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3176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31749" name="Picture 2" descr="E:\Tapas Laurel\HECHOS\tapas laurel\Juana la loca 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14750" y="2884488"/>
            <a:ext cx="1643063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25 Grupo"/>
          <p:cNvGrpSpPr>
            <a:grpSpLocks/>
          </p:cNvGrpSpPr>
          <p:nvPr/>
        </p:nvGrpSpPr>
        <p:grpSpPr bwMode="auto">
          <a:xfrm>
            <a:off x="1143000" y="2500313"/>
            <a:ext cx="6886575" cy="1928812"/>
            <a:chOff x="1142976" y="2500306"/>
            <a:chExt cx="6886600" cy="1928826"/>
          </a:xfrm>
        </p:grpSpPr>
        <p:pic>
          <p:nvPicPr>
            <p:cNvPr id="31757" name="Picture 3" descr="E:\Tapas Laurel\HECHOS\tapas laurel\Juana la loca 1.jpg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EF9F6"/>
                </a:clrFrom>
                <a:clrTo>
                  <a:srgbClr val="FEF9F6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142976" y="2500306"/>
              <a:ext cx="3314700" cy="1857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8" name="Picture 3" descr="E:\Tapas Laurel\HECHOS\tapas laurel\Juana la loca 1.jpg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EF9F6"/>
                </a:clrFrom>
                <a:clrTo>
                  <a:srgbClr val="FEF9F6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14876" y="2571744"/>
              <a:ext cx="3314700" cy="1857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759" name="Picture 2" descr="E:\Tapas Laurel\HECHOS\tapas laurel\Juana la loca 2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929058" y="2857496"/>
              <a:ext cx="1643074" cy="10874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1751" name="26 Grupo"/>
          <p:cNvGrpSpPr>
            <a:grpSpLocks/>
          </p:cNvGrpSpPr>
          <p:nvPr/>
        </p:nvGrpSpPr>
        <p:grpSpPr bwMode="auto">
          <a:xfrm>
            <a:off x="0" y="0"/>
            <a:ext cx="2484438" cy="1700213"/>
            <a:chOff x="179512" y="4653136"/>
            <a:chExt cx="2835275" cy="1792287"/>
          </a:xfrm>
        </p:grpSpPr>
        <p:grpSp>
          <p:nvGrpSpPr>
            <p:cNvPr id="31753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31755" name="Picture 6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1756" name="30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31754" name="28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32" name="31 Elipse"/>
          <p:cNvSpPr/>
          <p:nvPr/>
        </p:nvSpPr>
        <p:spPr>
          <a:xfrm>
            <a:off x="250825" y="1773238"/>
            <a:ext cx="649288" cy="863600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17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0175" y="4840288"/>
            <a:ext cx="3846513" cy="1103312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00375" y="1357313"/>
            <a:ext cx="4429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>
                <a:latin typeface="Monotype Corsiva" pitchFamily="66" charset="0"/>
              </a:rPr>
              <a:t>Patatas Bravas</a:t>
            </a:r>
          </a:p>
        </p:txBody>
      </p:sp>
      <p:pic>
        <p:nvPicPr>
          <p:cNvPr id="6146" name="Picture 2" descr="C:\Documents and Settings\Joaquin\Escritorio\HECHOS\BAR JUBERA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4581525"/>
            <a:ext cx="1941512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G:\Tapas Laurel\HECHOS\BAR JUBERA 1 copi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313" y="2044700"/>
            <a:ext cx="3960812" cy="282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G:\Tapas Laurel\HECHOS\BAR JUBERA 1 copia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275" y="2852738"/>
            <a:ext cx="1512888" cy="11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775" name="8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3278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8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8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8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4" name="Picture 2" descr="C:\Documents and Settings\Joaquin\Escritorio\HECHOS\BAR JUBERA 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7763" y="4581525"/>
            <a:ext cx="1873250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7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2120900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07838">
            <a:off x="8027988" y="5656263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313322">
            <a:off x="7932738" y="92075"/>
            <a:ext cx="6937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070547" flipH="1">
            <a:off x="319087" y="5573713"/>
            <a:ext cx="73501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Elipse"/>
          <p:cNvSpPr/>
          <p:nvPr/>
        </p:nvSpPr>
        <p:spPr>
          <a:xfrm>
            <a:off x="323850" y="1341438"/>
            <a:ext cx="719138" cy="792162"/>
          </a:xfrm>
          <a:prstGeom prst="ellipse">
            <a:avLst/>
          </a:prstGeom>
          <a:solidFill>
            <a:srgbClr val="FFC0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18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00"/>
                            </p:stCondLst>
                            <p:childTnLst>
                              <p:par>
                                <p:cTn id="2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2 CuadroTexto"/>
          <p:cNvSpPr txBox="1">
            <a:spLocks noChangeArrowheads="1"/>
          </p:cNvSpPr>
          <p:nvPr/>
        </p:nvSpPr>
        <p:spPr bwMode="auto">
          <a:xfrm>
            <a:off x="1714500" y="1143000"/>
            <a:ext cx="5715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Pimiento relleno de Secreto Ibérico, Camembert y Verduritas con Patatas Alamalaju.</a:t>
            </a:r>
          </a:p>
        </p:txBody>
      </p:sp>
      <p:grpSp>
        <p:nvGrpSpPr>
          <p:cNvPr id="33795" name="4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33808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3382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2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2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3809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3381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2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3810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3381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3811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3381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2" name="21 Rectángulo"/>
          <p:cNvPicPr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87425" y="4614863"/>
            <a:ext cx="7186613" cy="1103312"/>
          </a:xfrm>
          <a:prstGeom prst="rect">
            <a:avLst/>
          </a:prstGeom>
          <a:noFill/>
        </p:spPr>
      </p:pic>
      <p:pic>
        <p:nvPicPr>
          <p:cNvPr id="4099" name="Picture 3" descr="C:\Users\fundacion\Desktop\La abuela encarna 1 copia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75" y="2714625"/>
            <a:ext cx="204311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 descr="C:\Users\fundacion\Desktop\La abuela encarna 1 copia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00363" y="2260600"/>
            <a:ext cx="3341687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 descr="C:\Users\fundacion\Desktop\La abuela encarna 1 copia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88" y="2286000"/>
            <a:ext cx="4167187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E:\Tapas Laurel\HECHOS\tapas laurel\La abuela encarna 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726363" y="2928938"/>
            <a:ext cx="1417637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 descr="E:\Tapas Laurel\HECHOS\tapas laurel\La abuela encarna 2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071813"/>
            <a:ext cx="1547813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3802" name="32 Grupo"/>
          <p:cNvGrpSpPr>
            <a:grpSpLocks/>
          </p:cNvGrpSpPr>
          <p:nvPr/>
        </p:nvGrpSpPr>
        <p:grpSpPr bwMode="auto">
          <a:xfrm>
            <a:off x="0" y="0"/>
            <a:ext cx="2484438" cy="1700213"/>
            <a:chOff x="179512" y="4653136"/>
            <a:chExt cx="2835275" cy="1792287"/>
          </a:xfrm>
        </p:grpSpPr>
        <p:grpSp>
          <p:nvGrpSpPr>
            <p:cNvPr id="33804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33806" name="Picture 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3807" name="36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33805" name="34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32" name="31 Elipse"/>
          <p:cNvSpPr/>
          <p:nvPr/>
        </p:nvSpPr>
        <p:spPr>
          <a:xfrm>
            <a:off x="395288" y="1773238"/>
            <a:ext cx="647700" cy="719137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19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fundacion\Desktop\Tapas Laurel\HECHOS\BAR ANJANA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8" y="4500563"/>
            <a:ext cx="19653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5 Grupo"/>
          <p:cNvGrpSpPr>
            <a:grpSpLocks/>
          </p:cNvGrpSpPr>
          <p:nvPr/>
        </p:nvGrpSpPr>
        <p:grpSpPr bwMode="auto">
          <a:xfrm>
            <a:off x="1187450" y="1628775"/>
            <a:ext cx="6500813" cy="2381250"/>
            <a:chOff x="1428728" y="2285992"/>
            <a:chExt cx="6500858" cy="2381466"/>
          </a:xfrm>
        </p:grpSpPr>
        <p:pic>
          <p:nvPicPr>
            <p:cNvPr id="34836" name="Picture 3" descr="C:\Users\fundacion\Desktop\BAR ANJANA 1 copia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500562" y="2285992"/>
              <a:ext cx="3429024" cy="2371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7" name="Picture 3" descr="C:\Users\fundacion\Desktop\BAR ANJANA 1 copia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1428728" y="2295516"/>
              <a:ext cx="3224234" cy="23719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8" name="7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93775" y="3614738"/>
            <a:ext cx="7016750" cy="1103312"/>
          </a:xfrm>
          <a:prstGeom prst="rect">
            <a:avLst/>
          </a:prstGeom>
          <a:noFill/>
        </p:spPr>
      </p:pic>
      <p:grpSp>
        <p:nvGrpSpPr>
          <p:cNvPr id="34821" name="12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3483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4822" name="17 Grupo"/>
          <p:cNvGrpSpPr>
            <a:grpSpLocks/>
          </p:cNvGrpSpPr>
          <p:nvPr/>
        </p:nvGrpSpPr>
        <p:grpSpPr bwMode="auto">
          <a:xfrm>
            <a:off x="0" y="0"/>
            <a:ext cx="2484438" cy="1700213"/>
            <a:chOff x="179512" y="4653136"/>
            <a:chExt cx="2835275" cy="1792287"/>
          </a:xfrm>
        </p:grpSpPr>
        <p:grpSp>
          <p:nvGrpSpPr>
            <p:cNvPr id="34828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34830" name="Picture 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4831" name="21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34829" name="19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pic>
        <p:nvPicPr>
          <p:cNvPr id="9" name="8 Rectángulo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6075" y="738188"/>
            <a:ext cx="6510338" cy="1103312"/>
          </a:xfrm>
          <a:prstGeom prst="rect">
            <a:avLst/>
          </a:prstGeom>
          <a:noFill/>
        </p:spPr>
      </p:pic>
      <p:sp>
        <p:nvSpPr>
          <p:cNvPr id="23" name="22 Elipse"/>
          <p:cNvSpPr/>
          <p:nvPr/>
        </p:nvSpPr>
        <p:spPr>
          <a:xfrm>
            <a:off x="250825" y="1844675"/>
            <a:ext cx="649288" cy="720725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20</a:t>
            </a:r>
            <a:endParaRPr lang="es-ES" dirty="0">
              <a:solidFill>
                <a:sysClr val="windowText" lastClr="000000"/>
              </a:solidFill>
            </a:endParaRPr>
          </a:p>
        </p:txBody>
      </p:sp>
      <p:pic>
        <p:nvPicPr>
          <p:cNvPr id="34825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946666">
            <a:off x="7465219" y="242094"/>
            <a:ext cx="8858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50007">
            <a:off x="7577138" y="5278438"/>
            <a:ext cx="8763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7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092851">
            <a:off x="707232" y="5347494"/>
            <a:ext cx="8255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850" y="4979988"/>
            <a:ext cx="5076825" cy="1103312"/>
          </a:xfrm>
          <a:prstGeom prst="rect">
            <a:avLst/>
          </a:prstGeom>
          <a:noFill/>
        </p:spPr>
      </p:pic>
      <p:grpSp>
        <p:nvGrpSpPr>
          <p:cNvPr id="6" name="5 Grupo"/>
          <p:cNvGrpSpPr>
            <a:grpSpLocks/>
          </p:cNvGrpSpPr>
          <p:nvPr/>
        </p:nvGrpSpPr>
        <p:grpSpPr bwMode="auto">
          <a:xfrm>
            <a:off x="1763713" y="2636838"/>
            <a:ext cx="5256212" cy="1733550"/>
            <a:chOff x="1763688" y="2636912"/>
            <a:chExt cx="5256584" cy="1733550"/>
          </a:xfrm>
        </p:grpSpPr>
        <p:pic>
          <p:nvPicPr>
            <p:cNvPr id="35868" name="Picture 2" descr="G:\Tapas Laurel\HECHOS\BAR LA FONTANA 1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AF1EE"/>
                </a:clrFrom>
                <a:clrTo>
                  <a:srgbClr val="FAF1E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763688" y="2636912"/>
              <a:ext cx="2699494" cy="1733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69" name="Picture 2" descr="G:\Tapas Laurel\HECHOS\BAR LA FONTANA 1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AF1EE"/>
                </a:clrFrom>
                <a:clrTo>
                  <a:srgbClr val="FAF1E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427984" y="2636912"/>
              <a:ext cx="2592288" cy="1733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5844" name="8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35852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3586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6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6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5853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3586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6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6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5854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3585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6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6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5855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3585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5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85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35845" name="25 Grupo"/>
          <p:cNvGrpSpPr>
            <a:grpSpLocks/>
          </p:cNvGrpSpPr>
          <p:nvPr/>
        </p:nvGrpSpPr>
        <p:grpSpPr bwMode="auto">
          <a:xfrm>
            <a:off x="0" y="0"/>
            <a:ext cx="2555875" cy="1700213"/>
            <a:chOff x="3744168" y="2916535"/>
            <a:chExt cx="2835275" cy="1792287"/>
          </a:xfrm>
        </p:grpSpPr>
        <p:pic>
          <p:nvPicPr>
            <p:cNvPr id="35849" name="Picture 8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850" name="27 CuadroTexto"/>
            <p:cNvSpPr txBox="1">
              <a:spLocks noChangeArrowheads="1"/>
            </p:cNvSpPr>
            <p:nvPr/>
          </p:nvSpPr>
          <p:spPr bwMode="auto">
            <a:xfrm>
              <a:off x="3744168" y="3191201"/>
              <a:ext cx="2467361" cy="6810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35851" name="28 CuadroTexto"/>
            <p:cNvSpPr txBox="1">
              <a:spLocks noChangeArrowheads="1"/>
            </p:cNvSpPr>
            <p:nvPr/>
          </p:nvSpPr>
          <p:spPr bwMode="auto">
            <a:xfrm>
              <a:off x="4103077" y="3722368"/>
              <a:ext cx="201622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84438" y="765175"/>
            <a:ext cx="5183187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solidFill>
                  <a:srgbClr val="FFFF00"/>
                </a:solidFill>
                <a:latin typeface="Monotype Corsiva" pitchFamily="66" charset="0"/>
              </a:rPr>
              <a:t>Tosta de Jamón Ibérico con Foie sobre base de confitura de Tomate.</a:t>
            </a:r>
          </a:p>
        </p:txBody>
      </p:sp>
      <p:sp>
        <p:nvSpPr>
          <p:cNvPr id="30" name="29 Elipse"/>
          <p:cNvSpPr/>
          <p:nvPr/>
        </p:nvSpPr>
        <p:spPr>
          <a:xfrm>
            <a:off x="395288" y="1773238"/>
            <a:ext cx="647700" cy="719137"/>
          </a:xfrm>
          <a:prstGeom prst="ellipse">
            <a:avLst/>
          </a:prstGeom>
          <a:solidFill>
            <a:srgbClr val="00B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21</a:t>
            </a:r>
            <a:endParaRPr lang="es-ES" dirty="0">
              <a:solidFill>
                <a:sysClr val="windowText" lastClr="000000"/>
              </a:solidFill>
            </a:endParaRPr>
          </a:p>
        </p:txBody>
      </p:sp>
      <p:pic>
        <p:nvPicPr>
          <p:cNvPr id="6147" name="Picture 3" descr="G:\Tapas Laurel\HECHOS\BAR LA FONTANA 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7763" y="4437063"/>
            <a:ext cx="1901825" cy="148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Elipse"/>
          <p:cNvSpPr/>
          <p:nvPr/>
        </p:nvSpPr>
        <p:spPr>
          <a:xfrm>
            <a:off x="0" y="1700213"/>
            <a:ext cx="647700" cy="720725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22</a:t>
            </a:r>
            <a:endParaRPr lang="es-ES" dirty="0">
              <a:solidFill>
                <a:sysClr val="windowText" lastClr="000000"/>
              </a:solidFill>
            </a:endParaRPr>
          </a:p>
        </p:txBody>
      </p:sp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4463" y="4614863"/>
            <a:ext cx="6607175" cy="1103312"/>
          </a:xfrm>
          <a:prstGeom prst="rect">
            <a:avLst/>
          </a:prstGeom>
          <a:noFill/>
        </p:spPr>
      </p:pic>
      <p:pic>
        <p:nvPicPr>
          <p:cNvPr id="5122" name="Picture 2" descr="G:\Tapas Laurel\HECHOS\BAR LA BOTA DE VINO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95638" y="2465388"/>
            <a:ext cx="2744787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G:\Tapas Laurel\HECHOS\BAR LA BOTA DE VINO 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260732">
            <a:off x="252413" y="2165350"/>
            <a:ext cx="3373437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G:\Tapas Laurel\HECHOS\BAR LA BOTA DE VINO 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5765416">
            <a:off x="5485606" y="2423319"/>
            <a:ext cx="3373438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6871" name="8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3688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8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76600" y="476250"/>
            <a:ext cx="24288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 b="1">
                <a:latin typeface="Monotype Corsiva" pitchFamily="66" charset="0"/>
              </a:rPr>
              <a:t>Zorropito.</a:t>
            </a:r>
          </a:p>
        </p:txBody>
      </p:sp>
      <p:grpSp>
        <p:nvGrpSpPr>
          <p:cNvPr id="36873" name="13 Grupo"/>
          <p:cNvGrpSpPr>
            <a:grpSpLocks/>
          </p:cNvGrpSpPr>
          <p:nvPr/>
        </p:nvGrpSpPr>
        <p:grpSpPr bwMode="auto">
          <a:xfrm>
            <a:off x="0" y="0"/>
            <a:ext cx="2484438" cy="1700213"/>
            <a:chOff x="179512" y="4653136"/>
            <a:chExt cx="2835275" cy="1792287"/>
          </a:xfrm>
        </p:grpSpPr>
        <p:grpSp>
          <p:nvGrpSpPr>
            <p:cNvPr id="36878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36880" name="Picture 6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6881" name="17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36879" name="15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pic>
        <p:nvPicPr>
          <p:cNvPr id="3687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85113" y="188913"/>
            <a:ext cx="69215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5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750" y="537368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88337">
            <a:off x="779463" y="5281613"/>
            <a:ext cx="91598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63713" y="1484313"/>
            <a:ext cx="6357937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Monotype Corsiva" pitchFamily="66" charset="0"/>
              </a:rPr>
              <a:t>Clásico en sabor, sorprendente en paladar. 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4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03563" y="4479925"/>
            <a:ext cx="4565650" cy="1103313"/>
          </a:xfrm>
          <a:prstGeom prst="rect">
            <a:avLst/>
          </a:prstGeom>
          <a:noFill/>
        </p:spPr>
      </p:pic>
      <p:sp>
        <p:nvSpPr>
          <p:cNvPr id="37891" name="2 CuadroTexto"/>
          <p:cNvSpPr txBox="1">
            <a:spLocks noChangeArrowheads="1"/>
          </p:cNvSpPr>
          <p:nvPr/>
        </p:nvSpPr>
        <p:spPr bwMode="auto">
          <a:xfrm>
            <a:off x="2484438" y="908050"/>
            <a:ext cx="4429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 b="1">
                <a:latin typeface="Monotype Corsiva" pitchFamily="66" charset="0"/>
              </a:rPr>
              <a:t>Sepia a la Plancha</a:t>
            </a:r>
          </a:p>
        </p:txBody>
      </p:sp>
      <p:grpSp>
        <p:nvGrpSpPr>
          <p:cNvPr id="9" name="8 Grupo"/>
          <p:cNvGrpSpPr>
            <a:grpSpLocks/>
          </p:cNvGrpSpPr>
          <p:nvPr/>
        </p:nvGrpSpPr>
        <p:grpSpPr bwMode="auto">
          <a:xfrm>
            <a:off x="2555875" y="2060575"/>
            <a:ext cx="3744913" cy="2663825"/>
            <a:chOff x="2555776" y="2060848"/>
            <a:chExt cx="3744415" cy="2662808"/>
          </a:xfrm>
        </p:grpSpPr>
        <p:pic>
          <p:nvPicPr>
            <p:cNvPr id="37917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55776" y="2060848"/>
              <a:ext cx="1876425" cy="259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7918" name="Picture 4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355975" y="2132856"/>
              <a:ext cx="1944216" cy="2590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7893" name="9 CuadroTexto"/>
          <p:cNvSpPr txBox="1">
            <a:spLocks noChangeArrowheads="1"/>
          </p:cNvSpPr>
          <p:nvPr/>
        </p:nvSpPr>
        <p:spPr bwMode="auto">
          <a:xfrm>
            <a:off x="7286625" y="1000125"/>
            <a:ext cx="571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23</a:t>
            </a:r>
          </a:p>
        </p:txBody>
      </p:sp>
      <p:grpSp>
        <p:nvGrpSpPr>
          <p:cNvPr id="37894" name="10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37901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3791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1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1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7902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3791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1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1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7903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3790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0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1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7904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3790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0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790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37895" name="27 Grupo"/>
          <p:cNvGrpSpPr>
            <a:grpSpLocks/>
          </p:cNvGrpSpPr>
          <p:nvPr/>
        </p:nvGrpSpPr>
        <p:grpSpPr bwMode="auto">
          <a:xfrm>
            <a:off x="0" y="0"/>
            <a:ext cx="2555875" cy="1700213"/>
            <a:chOff x="3744168" y="2916535"/>
            <a:chExt cx="2835275" cy="1792287"/>
          </a:xfrm>
        </p:grpSpPr>
        <p:pic>
          <p:nvPicPr>
            <p:cNvPr id="37898" name="Picture 8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899" name="29 CuadroTexto"/>
            <p:cNvSpPr txBox="1">
              <a:spLocks noChangeArrowheads="1"/>
            </p:cNvSpPr>
            <p:nvPr/>
          </p:nvSpPr>
          <p:spPr bwMode="auto">
            <a:xfrm>
              <a:off x="4023194" y="3267082"/>
              <a:ext cx="2467361" cy="6810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37900" name="30 CuadroTexto"/>
            <p:cNvSpPr txBox="1">
              <a:spLocks noChangeArrowheads="1"/>
            </p:cNvSpPr>
            <p:nvPr/>
          </p:nvSpPr>
          <p:spPr bwMode="auto">
            <a:xfrm>
              <a:off x="4103077" y="3722368"/>
              <a:ext cx="201622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pic>
        <p:nvPicPr>
          <p:cNvPr id="4098" name="Picture 2" descr="G:\Tapas Laurel\HECHOS\BAR LA RUEDA 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913" y="4365625"/>
            <a:ext cx="15843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32 Elipse"/>
          <p:cNvSpPr/>
          <p:nvPr/>
        </p:nvSpPr>
        <p:spPr>
          <a:xfrm>
            <a:off x="250825" y="1628775"/>
            <a:ext cx="720725" cy="792163"/>
          </a:xfrm>
          <a:prstGeom prst="ellipse">
            <a:avLst/>
          </a:prstGeom>
          <a:solidFill>
            <a:srgbClr val="92D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23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2875" y="4694238"/>
            <a:ext cx="5527675" cy="1103312"/>
          </a:xfrm>
          <a:prstGeom prst="rect">
            <a:avLst/>
          </a:prstGeom>
          <a:noFill/>
        </p:spPr>
      </p:pic>
      <p:pic>
        <p:nvPicPr>
          <p:cNvPr id="7170" name="Picture 2" descr="G:\Tapas Laurel\HECHOS\LA TABERNA DE BACO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4437063"/>
            <a:ext cx="1512888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G:\Tapas Laurel\HECHOS\LA TABERNA DE BACO 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A"/>
              </a:clrFrom>
              <a:clrTo>
                <a:srgbClr val="FDFD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213" y="2276475"/>
            <a:ext cx="3668712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8917" name="7 Grupo"/>
          <p:cNvGrpSpPr>
            <a:grpSpLocks/>
          </p:cNvGrpSpPr>
          <p:nvPr/>
        </p:nvGrpSpPr>
        <p:grpSpPr bwMode="auto">
          <a:xfrm>
            <a:off x="0" y="0"/>
            <a:ext cx="2555875" cy="1773238"/>
            <a:chOff x="179512" y="4653136"/>
            <a:chExt cx="2835275" cy="1792287"/>
          </a:xfrm>
        </p:grpSpPr>
        <p:grpSp>
          <p:nvGrpSpPr>
            <p:cNvPr id="38928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38930" name="Picture 6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8931" name="11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38929" name="9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pic>
        <p:nvPicPr>
          <p:cNvPr id="3891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85113" y="2924175"/>
            <a:ext cx="6921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5650" y="285273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5870792">
            <a:off x="4506913" y="373063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Elipse"/>
          <p:cNvSpPr/>
          <p:nvPr/>
        </p:nvSpPr>
        <p:spPr>
          <a:xfrm>
            <a:off x="395288" y="1844675"/>
            <a:ext cx="647700" cy="792163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24</a:t>
            </a:r>
            <a:endParaRPr lang="es-ES" dirty="0">
              <a:solidFill>
                <a:sysClr val="windowText" lastClr="000000"/>
              </a:solidFill>
            </a:endParaRPr>
          </a:p>
        </p:txBody>
      </p:sp>
      <p:pic>
        <p:nvPicPr>
          <p:cNvPr id="38922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263152">
            <a:off x="7580313" y="363538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3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79440">
            <a:off x="7488238" y="5394325"/>
            <a:ext cx="6937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233180">
            <a:off x="3979069" y="5507831"/>
            <a:ext cx="6921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25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02363">
            <a:off x="754063" y="5327650"/>
            <a:ext cx="7747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555875" y="981075"/>
            <a:ext cx="51355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solidFill>
                  <a:schemeClr val="bg1"/>
                </a:solidFill>
                <a:latin typeface="Monotype Corsiva" pitchFamily="66" charset="0"/>
              </a:rPr>
              <a:t>Tostada con Paté, Queso de Cabra, Manzana al dente y Caramelo</a:t>
            </a: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188913"/>
            <a:ext cx="91440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>
                <a:solidFill>
                  <a:schemeClr val="bg1"/>
                </a:solidFill>
                <a:latin typeface="Monotype Corsiva" pitchFamily="66" charset="0"/>
              </a:rPr>
              <a:t>Camerana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:\Tapas Laurel\HECHOS\LA TABERNA DE CORREOS 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BF3EE"/>
              </a:clrFrom>
              <a:clrTo>
                <a:srgbClr val="FBF3EE">
                  <a:alpha val="0"/>
                </a:srgbClr>
              </a:clrTo>
            </a:clrChange>
          </a:blip>
          <a:srcRect t="3743" r="3133"/>
          <a:stretch>
            <a:fillRect/>
          </a:stretch>
        </p:blipFill>
        <p:spPr bwMode="auto">
          <a:xfrm>
            <a:off x="2627313" y="2205038"/>
            <a:ext cx="3313112" cy="185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939" name="6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39949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3996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6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6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9950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3995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6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6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9951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3995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5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5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39952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3995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5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95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4" name="Picture 2" descr="G:\Tapas Laurel\HECHOS\LA TABERNA DE CORREOS 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9750" y="4581525"/>
            <a:ext cx="2271713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Rectángulo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62213" y="4913313"/>
            <a:ext cx="6364287" cy="1103312"/>
          </a:xfrm>
          <a:prstGeom prst="rect">
            <a:avLst/>
          </a:prstGeom>
          <a:noFill/>
        </p:spPr>
      </p:pic>
      <p:grpSp>
        <p:nvGrpSpPr>
          <p:cNvPr id="39942" name="26 Grupo"/>
          <p:cNvGrpSpPr>
            <a:grpSpLocks/>
          </p:cNvGrpSpPr>
          <p:nvPr/>
        </p:nvGrpSpPr>
        <p:grpSpPr bwMode="auto">
          <a:xfrm>
            <a:off x="0" y="0"/>
            <a:ext cx="2627313" cy="1844675"/>
            <a:chOff x="179512" y="4653136"/>
            <a:chExt cx="2835275" cy="1792287"/>
          </a:xfrm>
        </p:grpSpPr>
        <p:grpSp>
          <p:nvGrpSpPr>
            <p:cNvPr id="39945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39947" name="Picture 6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948" name="30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39946" name="28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27313" y="692150"/>
            <a:ext cx="49688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solidFill>
                  <a:schemeClr val="bg1"/>
                </a:solidFill>
                <a:latin typeface="Monotype Corsiva" pitchFamily="66" charset="0"/>
              </a:rPr>
              <a:t>Carrillera de Cerdo Ibérico </a:t>
            </a:r>
          </a:p>
          <a:p>
            <a:pPr algn="ctr"/>
            <a:r>
              <a:rPr lang="es-ES" sz="4000">
                <a:solidFill>
                  <a:schemeClr val="bg1"/>
                </a:solidFill>
                <a:latin typeface="Monotype Corsiva" pitchFamily="66" charset="0"/>
              </a:rPr>
              <a:t>con reducción de Satínela.</a:t>
            </a:r>
          </a:p>
        </p:txBody>
      </p:sp>
      <p:sp>
        <p:nvSpPr>
          <p:cNvPr id="32" name="31 Elipse"/>
          <p:cNvSpPr/>
          <p:nvPr/>
        </p:nvSpPr>
        <p:spPr>
          <a:xfrm>
            <a:off x="250825" y="1916113"/>
            <a:ext cx="649288" cy="720725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25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>
    <p:sndAc>
      <p:stSnd>
        <p:snd r:embed="rId2" name="Este Logroño Nuestro.wav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1275" y="4657725"/>
            <a:ext cx="6480175" cy="974725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71775" y="1341438"/>
            <a:ext cx="3429000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b="1">
                <a:latin typeface="Monotype Corsiva" pitchFamily="66" charset="0"/>
              </a:rPr>
              <a:t>Hamburguesita.</a:t>
            </a:r>
          </a:p>
        </p:txBody>
      </p:sp>
      <p:pic>
        <p:nvPicPr>
          <p:cNvPr id="1026" name="Picture 2" descr="G:\Tapas Laurel\HECHOS\LA TABERNA DEL TIO BLAS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275" y="2205038"/>
            <a:ext cx="1751013" cy="229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G:\Tapas Laurel\HECHOS\LA TABERNA DEL TIO BLAS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475" y="2205038"/>
            <a:ext cx="2259013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G:\Tapas Laurel\HECHOS\LA TABERNA DEL TIO BLAS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1500" y="2205038"/>
            <a:ext cx="1751013" cy="229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967" name="7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4097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7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7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7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0968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8938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917733">
            <a:off x="7934325" y="28098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826073">
            <a:off x="373857" y="5506244"/>
            <a:ext cx="84455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1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17993">
            <a:off x="7664450" y="5567363"/>
            <a:ext cx="6921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Elipse"/>
          <p:cNvSpPr/>
          <p:nvPr/>
        </p:nvSpPr>
        <p:spPr>
          <a:xfrm>
            <a:off x="0" y="1268413"/>
            <a:ext cx="647700" cy="792162"/>
          </a:xfrm>
          <a:prstGeom prst="ellipse">
            <a:avLst/>
          </a:prstGeom>
          <a:solidFill>
            <a:srgbClr val="92D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26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549275"/>
            <a:ext cx="91440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>
                <a:solidFill>
                  <a:srgbClr val="FF9933"/>
                </a:solidFill>
                <a:latin typeface="Monotype Corsiva" pitchFamily="66" charset="0"/>
              </a:rPr>
              <a:t>Txangurrito.</a:t>
            </a:r>
          </a:p>
        </p:txBody>
      </p:sp>
      <p:grpSp>
        <p:nvGrpSpPr>
          <p:cNvPr id="10" name="9 Grupo"/>
          <p:cNvGrpSpPr>
            <a:grpSpLocks/>
          </p:cNvGrpSpPr>
          <p:nvPr/>
        </p:nvGrpSpPr>
        <p:grpSpPr bwMode="auto">
          <a:xfrm>
            <a:off x="2700338" y="1844675"/>
            <a:ext cx="4159250" cy="2994025"/>
            <a:chOff x="2545320" y="1853434"/>
            <a:chExt cx="4159549" cy="2993109"/>
          </a:xfrm>
        </p:grpSpPr>
        <p:pic>
          <p:nvPicPr>
            <p:cNvPr id="42011" name="Picture 2" descr="G:\Tapas Laurel\HECHOS\LA TABERNA DEL PATO 1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E"/>
                </a:clrFrom>
                <a:clrTo>
                  <a:srgbClr val="FFFF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3824469">
              <a:off x="1962066" y="2450026"/>
              <a:ext cx="2979771" cy="1813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012" name="Picture 2" descr="G:\Tapas Laurel\HECHOS\LA TABERNA DEL PATO 1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4928035" flipV="1">
              <a:off x="4350165" y="2485593"/>
              <a:ext cx="2986863" cy="17225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1" name="Picture 3" descr="G:\Tapas Laurel\HECHOS\LA TABERNA DEL PATO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" y="2852738"/>
            <a:ext cx="1858963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G:\Tapas Laurel\HECHOS\LA TABERNA DEL PATO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950" y="2708275"/>
            <a:ext cx="1857375" cy="154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990" name="11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41995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4200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0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1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1996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4200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0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0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1997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4200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0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0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1998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4199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0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200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9" name="28 CuadroTexto"/>
          <p:cNvSpPr txBox="1">
            <a:spLocks noChangeArrowheads="1"/>
          </p:cNvSpPr>
          <p:nvPr/>
        </p:nvSpPr>
        <p:spPr bwMode="auto">
          <a:xfrm>
            <a:off x="1331913" y="5013325"/>
            <a:ext cx="7000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Monotype Corsiva" pitchFamily="66" charset="0"/>
              </a:rPr>
              <a:t>Zamburiña rellena de Centollo, Buey, Nécora.</a:t>
            </a:r>
          </a:p>
        </p:txBody>
      </p:sp>
      <p:pic>
        <p:nvPicPr>
          <p:cNvPr id="30" name="29 Rectángulo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809750" y="5413375"/>
            <a:ext cx="5627688" cy="1103313"/>
          </a:xfrm>
          <a:prstGeom prst="rect">
            <a:avLst/>
          </a:prstGeom>
          <a:noFill/>
        </p:spPr>
      </p:pic>
      <p:pic>
        <p:nvPicPr>
          <p:cNvPr id="41993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1893888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Elipse"/>
          <p:cNvSpPr/>
          <p:nvPr/>
        </p:nvSpPr>
        <p:spPr>
          <a:xfrm>
            <a:off x="179388" y="1268413"/>
            <a:ext cx="647700" cy="792162"/>
          </a:xfrm>
          <a:prstGeom prst="ellipse">
            <a:avLst/>
          </a:prstGeom>
          <a:solidFill>
            <a:srgbClr val="92D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27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16163" y="4621213"/>
            <a:ext cx="4621212" cy="1103312"/>
          </a:xfrm>
          <a:prstGeom prst="rect">
            <a:avLst/>
          </a:prstGeom>
          <a:noFill/>
        </p:spPr>
      </p:pic>
      <p:pic>
        <p:nvPicPr>
          <p:cNvPr id="8195" name="Picture 3" descr="G:\Tapas Laurel\HECHOS\RESTAURANTE LA UNION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4724400"/>
            <a:ext cx="14398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G:\Tapas Laurel\HECHOS\RESTAURANTE LA UNION 111 copi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00338" y="2133600"/>
            <a:ext cx="4230687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 descr="G:\Tapas Laurel\HECHOS\RESTAURANTE LA UNION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4724400"/>
            <a:ext cx="143986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3013" name="9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4302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2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2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2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3014" name="16 Grupo"/>
          <p:cNvGrpSpPr>
            <a:grpSpLocks/>
          </p:cNvGrpSpPr>
          <p:nvPr/>
        </p:nvGrpSpPr>
        <p:grpSpPr bwMode="auto">
          <a:xfrm>
            <a:off x="0" y="0"/>
            <a:ext cx="2700338" cy="1916113"/>
            <a:chOff x="179512" y="4653136"/>
            <a:chExt cx="2835275" cy="1792287"/>
          </a:xfrm>
        </p:grpSpPr>
        <p:grpSp>
          <p:nvGrpSpPr>
            <p:cNvPr id="43020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43022" name="Picture 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023" name="20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43021" name="18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700338" y="549275"/>
            <a:ext cx="53276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Mousse de Foie con Queso de Cabra y Frutos del Bosque sobre Tosta de Pan.</a:t>
            </a:r>
          </a:p>
        </p:txBody>
      </p:sp>
      <p:pic>
        <p:nvPicPr>
          <p:cNvPr id="4301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906112">
            <a:off x="7929563" y="60325"/>
            <a:ext cx="72548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66454">
            <a:off x="7947025" y="5565775"/>
            <a:ext cx="6937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342099">
            <a:off x="335756" y="5623719"/>
            <a:ext cx="73977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Elipse"/>
          <p:cNvSpPr/>
          <p:nvPr/>
        </p:nvSpPr>
        <p:spPr>
          <a:xfrm>
            <a:off x="250825" y="1989138"/>
            <a:ext cx="720725" cy="1008062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28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4 CuadroTexto"/>
          <p:cNvSpPr txBox="1">
            <a:spLocks noChangeArrowheads="1"/>
          </p:cNvSpPr>
          <p:nvPr/>
        </p:nvSpPr>
        <p:spPr bwMode="auto">
          <a:xfrm>
            <a:off x="2195513" y="620713"/>
            <a:ext cx="46799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solidFill>
                  <a:srgbClr val="CCCC00"/>
                </a:solidFill>
                <a:latin typeface="Monotype Corsiva" pitchFamily="66" charset="0"/>
              </a:rPr>
              <a:t>Pincho de Pulpo.</a:t>
            </a:r>
          </a:p>
        </p:txBody>
      </p:sp>
      <p:pic>
        <p:nvPicPr>
          <p:cNvPr id="3076" name="Picture 4" descr="E:\Tapas Laurel\HECHOS\BAR LA UNIVERSIDAD 1 copi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175" y="2133600"/>
            <a:ext cx="3022600" cy="197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E:\Tapas Laurel\HECHOS\BAR LA UNIVERSIDAD 1 copi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25" y="1785938"/>
            <a:ext cx="1970088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7" name="10 Rectángulo"/>
          <p:cNvSpPr>
            <a:spLocks noChangeArrowheads="1"/>
          </p:cNvSpPr>
          <p:nvPr/>
        </p:nvSpPr>
        <p:spPr bwMode="auto">
          <a:xfrm>
            <a:off x="3429000" y="4643438"/>
            <a:ext cx="3786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Como a la Vinagreta.</a:t>
            </a:r>
          </a:p>
        </p:txBody>
      </p:sp>
      <p:grpSp>
        <p:nvGrpSpPr>
          <p:cNvPr id="44038" name="11 Grupo"/>
          <p:cNvGrpSpPr>
            <a:grpSpLocks/>
          </p:cNvGrpSpPr>
          <p:nvPr/>
        </p:nvGrpSpPr>
        <p:grpSpPr bwMode="auto">
          <a:xfrm>
            <a:off x="468313" y="498475"/>
            <a:ext cx="8318500" cy="6359525"/>
            <a:chOff x="467544" y="238850"/>
            <a:chExt cx="8319733" cy="6359268"/>
          </a:xfrm>
        </p:grpSpPr>
        <p:grpSp>
          <p:nvGrpSpPr>
            <p:cNvPr id="44048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4406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6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6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049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4405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5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6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050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4405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5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5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4051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4405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5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405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44039" name="28 Grupo"/>
          <p:cNvGrpSpPr>
            <a:grpSpLocks/>
          </p:cNvGrpSpPr>
          <p:nvPr/>
        </p:nvGrpSpPr>
        <p:grpSpPr bwMode="auto">
          <a:xfrm>
            <a:off x="0" y="0"/>
            <a:ext cx="2555875" cy="1700213"/>
            <a:chOff x="3744167" y="2916535"/>
            <a:chExt cx="2835276" cy="1792287"/>
          </a:xfrm>
        </p:grpSpPr>
        <p:pic>
          <p:nvPicPr>
            <p:cNvPr id="44045" name="Picture 8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4046" name="30 CuadroTexto"/>
            <p:cNvSpPr txBox="1">
              <a:spLocks noChangeArrowheads="1"/>
            </p:cNvSpPr>
            <p:nvPr/>
          </p:nvSpPr>
          <p:spPr bwMode="auto">
            <a:xfrm>
              <a:off x="3744167" y="3267082"/>
              <a:ext cx="2515744" cy="6810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44047" name="31 CuadroTexto"/>
            <p:cNvSpPr txBox="1">
              <a:spLocks noChangeArrowheads="1"/>
            </p:cNvSpPr>
            <p:nvPr/>
          </p:nvSpPr>
          <p:spPr bwMode="auto">
            <a:xfrm>
              <a:off x="4103076" y="3722368"/>
              <a:ext cx="2241255" cy="875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pic>
        <p:nvPicPr>
          <p:cNvPr id="33" name="Picture 2" descr="E:\Tapas Laurel\HECHOS\BAR LA UNIVERSIDAD 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35825" y="2852738"/>
            <a:ext cx="1519238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E:\Tapas Laurel\HECHOS\BAR LA UNIVERSIDAD 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850" y="2852738"/>
            <a:ext cx="1519238" cy="123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34 Rectángulo"/>
          <p:cNvPicPr>
            <a:picLocks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41375" y="5327650"/>
            <a:ext cx="7443788" cy="1103313"/>
          </a:xfrm>
          <a:prstGeom prst="rect">
            <a:avLst/>
          </a:prstGeom>
          <a:noFill/>
        </p:spPr>
      </p:pic>
      <p:sp>
        <p:nvSpPr>
          <p:cNvPr id="44043" name="35 CuadroTexto"/>
          <p:cNvSpPr txBox="1">
            <a:spLocks noChangeArrowheads="1"/>
          </p:cNvSpPr>
          <p:nvPr/>
        </p:nvSpPr>
        <p:spPr bwMode="auto">
          <a:xfrm>
            <a:off x="684213" y="1412875"/>
            <a:ext cx="79914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Tanto a la Gallega,</a:t>
            </a:r>
          </a:p>
        </p:txBody>
      </p:sp>
      <p:sp>
        <p:nvSpPr>
          <p:cNvPr id="38" name="37 Elipse"/>
          <p:cNvSpPr/>
          <p:nvPr/>
        </p:nvSpPr>
        <p:spPr>
          <a:xfrm>
            <a:off x="250825" y="1773238"/>
            <a:ext cx="720725" cy="792162"/>
          </a:xfrm>
          <a:prstGeom prst="ellipse">
            <a:avLst/>
          </a:prstGeom>
          <a:solidFill>
            <a:srgbClr val="33CC33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29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5788" y="4979988"/>
            <a:ext cx="3876675" cy="1103312"/>
          </a:xfrm>
          <a:prstGeom prst="rect">
            <a:avLst/>
          </a:prstGeom>
          <a:noFill/>
        </p:spPr>
      </p:pic>
      <p:pic>
        <p:nvPicPr>
          <p:cNvPr id="9218" name="Picture 2" descr="G:\Tapas Laurel\HECHOS\BAR QUEJAS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275" y="4149725"/>
            <a:ext cx="1754188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7 Grupo"/>
          <p:cNvGrpSpPr>
            <a:grpSpLocks/>
          </p:cNvGrpSpPr>
          <p:nvPr/>
        </p:nvGrpSpPr>
        <p:grpSpPr bwMode="auto">
          <a:xfrm>
            <a:off x="2555875" y="2133600"/>
            <a:ext cx="4464050" cy="2165350"/>
            <a:chOff x="2555776" y="2132856"/>
            <a:chExt cx="4464496" cy="2165921"/>
          </a:xfrm>
        </p:grpSpPr>
        <p:pic>
          <p:nvPicPr>
            <p:cNvPr id="45077" name="Picture 4" descr="G:\Tapas Laurel\HECHOS\BAR QUEJAS 111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2555776" y="2204864"/>
              <a:ext cx="2536502" cy="2093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078" name="Picture 5" descr="G:\Tapas Laurel\HECHOS\BAR QUEJAS 111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44008" y="2132856"/>
              <a:ext cx="2376264" cy="2093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6 Rectángulo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25675" y="4479925"/>
            <a:ext cx="1955800" cy="1103313"/>
          </a:xfrm>
          <a:prstGeom prst="rect">
            <a:avLst/>
          </a:prstGeom>
          <a:noFill/>
        </p:spPr>
      </p:pic>
      <p:sp>
        <p:nvSpPr>
          <p:cNvPr id="10" name="9 CuadroTexto"/>
          <p:cNvSpPr txBox="1">
            <a:spLocks noChangeArrowheads="1"/>
          </p:cNvSpPr>
          <p:nvPr/>
        </p:nvSpPr>
        <p:spPr bwMode="auto">
          <a:xfrm>
            <a:off x="2268538" y="981075"/>
            <a:ext cx="5399087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latin typeface="Monotype Corsiva" pitchFamily="66" charset="0"/>
              </a:rPr>
              <a:t>Montadito de Jamón con Setas a la Plancha y Queso Fundido</a:t>
            </a:r>
          </a:p>
        </p:txBody>
      </p:sp>
      <p:grpSp>
        <p:nvGrpSpPr>
          <p:cNvPr id="45063" name="11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4507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07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07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507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924300" y="0"/>
            <a:ext cx="20875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latin typeface="Monotype Corsiva" pitchFamily="66" charset="0"/>
              </a:rPr>
              <a:t>Quejas.</a:t>
            </a:r>
          </a:p>
        </p:txBody>
      </p:sp>
      <p:grpSp>
        <p:nvGrpSpPr>
          <p:cNvPr id="45065" name="17 Grupo"/>
          <p:cNvGrpSpPr>
            <a:grpSpLocks/>
          </p:cNvGrpSpPr>
          <p:nvPr/>
        </p:nvGrpSpPr>
        <p:grpSpPr bwMode="auto">
          <a:xfrm>
            <a:off x="0" y="0"/>
            <a:ext cx="2520950" cy="1295400"/>
            <a:chOff x="1403648" y="1628800"/>
            <a:chExt cx="2835275" cy="1792287"/>
          </a:xfrm>
        </p:grpSpPr>
        <p:pic>
          <p:nvPicPr>
            <p:cNvPr id="45070" name="Picture 5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403648" y="1628800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071" name="19 CuadroTexto"/>
            <p:cNvSpPr txBox="1">
              <a:spLocks noChangeArrowheads="1"/>
            </p:cNvSpPr>
            <p:nvPr/>
          </p:nvSpPr>
          <p:spPr bwMode="auto">
            <a:xfrm>
              <a:off x="2123728" y="1844824"/>
              <a:ext cx="1440160" cy="769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400" b="1">
                  <a:latin typeface="Monotype Corsiva" pitchFamily="66" charset="0"/>
                </a:rPr>
                <a:t>Calle</a:t>
              </a:r>
            </a:p>
          </p:txBody>
        </p:sp>
        <p:sp>
          <p:nvSpPr>
            <p:cNvPr id="45072" name="20 CuadroTexto"/>
            <p:cNvSpPr txBox="1">
              <a:spLocks noChangeArrowheads="1"/>
            </p:cNvSpPr>
            <p:nvPr/>
          </p:nvSpPr>
          <p:spPr bwMode="auto">
            <a:xfrm>
              <a:off x="1547664" y="2348880"/>
              <a:ext cx="2520280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4800" b="1">
                  <a:latin typeface="Monotype Corsiva" pitchFamily="66" charset="0"/>
                </a:rPr>
                <a:t>Albornoz</a:t>
              </a:r>
            </a:p>
          </p:txBody>
        </p:sp>
      </p:grpSp>
      <p:sp>
        <p:nvSpPr>
          <p:cNvPr id="22" name="21 Elipse"/>
          <p:cNvSpPr/>
          <p:nvPr/>
        </p:nvSpPr>
        <p:spPr>
          <a:xfrm>
            <a:off x="323850" y="1412875"/>
            <a:ext cx="6477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30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45067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498603">
            <a:off x="7956550" y="66675"/>
            <a:ext cx="80486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81384">
            <a:off x="7885113" y="5821363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530248">
            <a:off x="397669" y="5434806"/>
            <a:ext cx="9461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63713" y="4437063"/>
            <a:ext cx="57610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Brocheta de Sepia con ali oli, </a:t>
            </a:r>
          </a:p>
          <a:p>
            <a:pPr algn="ctr"/>
            <a:r>
              <a:rPr lang="es-ES" sz="3600">
                <a:latin typeface="Monotype Corsiva" pitchFamily="66" charset="0"/>
              </a:rPr>
              <a:t>Foie a la plancha</a:t>
            </a:r>
          </a:p>
        </p:txBody>
      </p:sp>
      <p:pic>
        <p:nvPicPr>
          <p:cNvPr id="4098" name="Picture 2" descr="C:\Documents and Settings\Joaquin\Escritorio\HECHOS\BAR LETRAS DEL LAUREL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8" y="2492375"/>
            <a:ext cx="19415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Documents and Settings\Joaquin\Escritorio\HECHOS\BAR LETRAS DEL LAUREL 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443E35"/>
              </a:clrFrom>
              <a:clrTo>
                <a:srgbClr val="443E3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113" y="2349500"/>
            <a:ext cx="3067050" cy="209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Joaquin\Escritorio\HECHOS\BAR LETRAS DEL LAUREL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2492375"/>
            <a:ext cx="2097088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6086" name="8 Grupo"/>
          <p:cNvGrpSpPr>
            <a:grpSpLocks/>
          </p:cNvGrpSpPr>
          <p:nvPr/>
        </p:nvGrpSpPr>
        <p:grpSpPr bwMode="auto">
          <a:xfrm>
            <a:off x="323850" y="0"/>
            <a:ext cx="8269288" cy="6586538"/>
            <a:chOff x="508783" y="56937"/>
            <a:chExt cx="8270082" cy="6585876"/>
          </a:xfrm>
        </p:grpSpPr>
        <p:pic>
          <p:nvPicPr>
            <p:cNvPr id="4609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09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09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609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6087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200660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369142">
            <a:off x="8018463" y="233363"/>
            <a:ext cx="77787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94933">
            <a:off x="8207375" y="556418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920018">
            <a:off x="301625" y="5529263"/>
            <a:ext cx="87788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Rectángulo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0525" y="5486400"/>
            <a:ext cx="8174038" cy="1103313"/>
          </a:xfrm>
          <a:prstGeom prst="rect">
            <a:avLst/>
          </a:prstGeom>
          <a:noFill/>
        </p:spPr>
      </p:pic>
      <p:sp>
        <p:nvSpPr>
          <p:cNvPr id="18" name="17 Elipse"/>
          <p:cNvSpPr/>
          <p:nvPr/>
        </p:nvSpPr>
        <p:spPr>
          <a:xfrm>
            <a:off x="250825" y="1341438"/>
            <a:ext cx="720725" cy="863600"/>
          </a:xfrm>
          <a:prstGeom prst="ellipse">
            <a:avLst/>
          </a:prstGeom>
          <a:solidFill>
            <a:srgbClr val="FF99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32</a:t>
            </a:r>
            <a:endParaRPr lang="es-ES" dirty="0">
              <a:solidFill>
                <a:sysClr val="windowText" lastClr="000000"/>
              </a:solidFill>
            </a:endParaRP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258888" y="765175"/>
            <a:ext cx="7129462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Piruleta de Solomillo Ibérico </a:t>
            </a:r>
          </a:p>
          <a:p>
            <a:pPr algn="ctr"/>
            <a:r>
              <a:rPr lang="es-ES" sz="4400">
                <a:latin typeface="Monotype Corsiva" pitchFamily="66" charset="0"/>
              </a:rPr>
              <a:t>con salsa  de Boletus.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5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47118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4713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7119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4712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2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7120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4712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2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2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7121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4712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2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2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2051050" y="549275"/>
            <a:ext cx="5616575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Monotype Corsiva" pitchFamily="66" charset="0"/>
              </a:rPr>
              <a:t>Bacalao y Langostino            en Témpora.</a:t>
            </a:r>
          </a:p>
        </p:txBody>
      </p:sp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900113" y="1773238"/>
            <a:ext cx="72009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latin typeface="Monotype Corsiva" pitchFamily="66" charset="0"/>
              </a:rPr>
              <a:t>Sobre crema de Calabacín y paja de Puerro.</a:t>
            </a:r>
          </a:p>
        </p:txBody>
      </p:sp>
      <p:grpSp>
        <p:nvGrpSpPr>
          <p:cNvPr id="26" name="25 Grupo"/>
          <p:cNvGrpSpPr>
            <a:grpSpLocks/>
          </p:cNvGrpSpPr>
          <p:nvPr/>
        </p:nvGrpSpPr>
        <p:grpSpPr bwMode="auto">
          <a:xfrm>
            <a:off x="3000375" y="4500563"/>
            <a:ext cx="2928938" cy="1223962"/>
            <a:chOff x="2571736" y="2928934"/>
            <a:chExt cx="2928958" cy="1223970"/>
          </a:xfrm>
        </p:grpSpPr>
        <p:pic>
          <p:nvPicPr>
            <p:cNvPr id="47116" name="Picture 2" descr="E:\Tapas Laurel\HECHOS\tapas laurel\Laurus 2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929058" y="2928934"/>
              <a:ext cx="1571636" cy="1220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17" name="Picture 2" descr="E:\Tapas Laurel\HECHOS\tapas laurel\Laurus 2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 flipH="1">
              <a:off x="2571736" y="2932113"/>
              <a:ext cx="1366846" cy="1220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7" name="26 Rectángulo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93838" y="4900613"/>
            <a:ext cx="6278562" cy="1098550"/>
          </a:xfrm>
          <a:prstGeom prst="rect">
            <a:avLst/>
          </a:prstGeom>
          <a:noFill/>
        </p:spPr>
      </p:pic>
      <p:grpSp>
        <p:nvGrpSpPr>
          <p:cNvPr id="30" name="29 Grupo"/>
          <p:cNvGrpSpPr>
            <a:grpSpLocks/>
          </p:cNvGrpSpPr>
          <p:nvPr/>
        </p:nvGrpSpPr>
        <p:grpSpPr bwMode="auto">
          <a:xfrm>
            <a:off x="2071688" y="2571750"/>
            <a:ext cx="4929187" cy="1714500"/>
            <a:chOff x="2143108" y="2571744"/>
            <a:chExt cx="4929222" cy="1714512"/>
          </a:xfrm>
        </p:grpSpPr>
        <p:pic>
          <p:nvPicPr>
            <p:cNvPr id="47114" name="Picture 3" descr="C:\Users\fundacion\Desktop\Laurus 1 copia.jpg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43108" y="2571744"/>
              <a:ext cx="2428892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15" name="Picture 3" descr="C:\Users\fundacion\Desktop\Laurus 1 copia.jpg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572000" y="2571744"/>
              <a:ext cx="2500330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7112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2443163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31 Elipse"/>
          <p:cNvSpPr/>
          <p:nvPr/>
        </p:nvSpPr>
        <p:spPr>
          <a:xfrm>
            <a:off x="179388" y="1989138"/>
            <a:ext cx="720725" cy="792162"/>
          </a:xfrm>
          <a:prstGeom prst="ellipse">
            <a:avLst/>
          </a:prstGeom>
          <a:solidFill>
            <a:srgbClr val="FF9900"/>
          </a:solidFill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ysClr val="windowText" lastClr="000000"/>
                </a:solidFill>
              </a:rPr>
              <a:t>31</a:t>
            </a:r>
            <a:endParaRPr lang="es-ES" dirty="0">
              <a:solidFill>
                <a:sysClr val="windowText" lastClr="00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11413" y="1052513"/>
            <a:ext cx="48244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>
                <a:solidFill>
                  <a:schemeClr val="bg1"/>
                </a:solidFill>
                <a:latin typeface="Monotype Corsiva" pitchFamily="66" charset="0"/>
              </a:rPr>
              <a:t>Roto de Gulas</a:t>
            </a:r>
          </a:p>
        </p:txBody>
      </p:sp>
      <p:grpSp>
        <p:nvGrpSpPr>
          <p:cNvPr id="48131" name="5 Grupo"/>
          <p:cNvGrpSpPr>
            <a:grpSpLocks/>
          </p:cNvGrpSpPr>
          <p:nvPr/>
        </p:nvGrpSpPr>
        <p:grpSpPr bwMode="auto">
          <a:xfrm>
            <a:off x="0" y="0"/>
            <a:ext cx="8786813" cy="6858000"/>
            <a:chOff x="467544" y="238850"/>
            <a:chExt cx="8319733" cy="6359268"/>
          </a:xfrm>
        </p:grpSpPr>
        <p:grpSp>
          <p:nvGrpSpPr>
            <p:cNvPr id="48146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4815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6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6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8147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4815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5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5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8148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4815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5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5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48149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4815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5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815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48132" name="24 Grupo"/>
          <p:cNvGrpSpPr>
            <a:grpSpLocks/>
          </p:cNvGrpSpPr>
          <p:nvPr/>
        </p:nvGrpSpPr>
        <p:grpSpPr bwMode="auto">
          <a:xfrm>
            <a:off x="0" y="0"/>
            <a:ext cx="2484438" cy="1792288"/>
            <a:chOff x="179512" y="4653136"/>
            <a:chExt cx="2835275" cy="1792287"/>
          </a:xfrm>
        </p:grpSpPr>
        <p:grpSp>
          <p:nvGrpSpPr>
            <p:cNvPr id="48142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48144" name="Picture 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8145" name="28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48143" name="26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grpSp>
        <p:nvGrpSpPr>
          <p:cNvPr id="34" name="33 Grupo"/>
          <p:cNvGrpSpPr>
            <a:grpSpLocks/>
          </p:cNvGrpSpPr>
          <p:nvPr/>
        </p:nvGrpSpPr>
        <p:grpSpPr bwMode="auto">
          <a:xfrm>
            <a:off x="3071813" y="4929188"/>
            <a:ext cx="3152775" cy="1235075"/>
            <a:chOff x="3071802" y="4929198"/>
            <a:chExt cx="3152786" cy="1235075"/>
          </a:xfrm>
        </p:grpSpPr>
        <p:pic>
          <p:nvPicPr>
            <p:cNvPr id="48140" name="Picture 2" descr="E:\tapas laurel22\rotos 2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643438" y="4929198"/>
              <a:ext cx="1581150" cy="1235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141" name="Picture 3" descr="E:\tapas laurel22\rotos 2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flipH="1">
              <a:off x="3071802" y="4929198"/>
              <a:ext cx="1571636" cy="1235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" name="29 Rectángulo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957263" y="5273675"/>
            <a:ext cx="6705600" cy="1103313"/>
          </a:xfrm>
          <a:prstGeom prst="rect">
            <a:avLst/>
          </a:prstGeom>
          <a:noFill/>
        </p:spPr>
      </p:pic>
      <p:grpSp>
        <p:nvGrpSpPr>
          <p:cNvPr id="33" name="32 Grupo"/>
          <p:cNvGrpSpPr>
            <a:grpSpLocks/>
          </p:cNvGrpSpPr>
          <p:nvPr/>
        </p:nvGrpSpPr>
        <p:grpSpPr bwMode="auto">
          <a:xfrm>
            <a:off x="2571750" y="2571750"/>
            <a:ext cx="3917950" cy="2265363"/>
            <a:chOff x="2571736" y="2571744"/>
            <a:chExt cx="3917962" cy="2265363"/>
          </a:xfrm>
        </p:grpSpPr>
        <p:pic>
          <p:nvPicPr>
            <p:cNvPr id="48138" name="Picture 4" descr="E:\tapas laurel22\rotos 1 copia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86248" y="2643182"/>
              <a:ext cx="2203450" cy="2193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8139" name="Picture 4" descr="E:\tapas laurel22\rotos 1 copia.jpg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2571736" y="2571744"/>
              <a:ext cx="2071702" cy="2193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" name="34 CuadroTexto"/>
          <p:cNvSpPr txBox="1">
            <a:spLocks noChangeArrowheads="1"/>
          </p:cNvSpPr>
          <p:nvPr/>
        </p:nvSpPr>
        <p:spPr bwMode="auto">
          <a:xfrm>
            <a:off x="827088" y="2060575"/>
            <a:ext cx="74168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>
                <a:latin typeface="Monotype Corsiva" pitchFamily="66" charset="0"/>
              </a:rPr>
              <a:t>Huevo roto con Patatas panadera, Gulas , Cayena. </a:t>
            </a:r>
          </a:p>
        </p:txBody>
      </p:sp>
      <p:sp>
        <p:nvSpPr>
          <p:cNvPr id="37" name="36 Elipse"/>
          <p:cNvSpPr/>
          <p:nvPr/>
        </p:nvSpPr>
        <p:spPr>
          <a:xfrm>
            <a:off x="250825" y="1844675"/>
            <a:ext cx="649288" cy="792163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33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CuadroText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9100" y="785813"/>
            <a:ext cx="5699125" cy="896937"/>
          </a:xfrm>
          <a:prstGeom prst="rect">
            <a:avLst/>
          </a:prstGeom>
          <a:noFill/>
        </p:spPr>
      </p:pic>
      <p:pic>
        <p:nvPicPr>
          <p:cNvPr id="1026" name="Picture 2" descr="E:\Tapas Laurel\HECHOS\MESON CHARRO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8888" y="4437063"/>
            <a:ext cx="195738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6 Grupo"/>
          <p:cNvGrpSpPr>
            <a:grpSpLocks/>
          </p:cNvGrpSpPr>
          <p:nvPr/>
        </p:nvGrpSpPr>
        <p:grpSpPr bwMode="auto">
          <a:xfrm>
            <a:off x="2500313" y="2214563"/>
            <a:ext cx="4572000" cy="2105025"/>
            <a:chOff x="2500298" y="2012494"/>
            <a:chExt cx="4572031" cy="2105473"/>
          </a:xfrm>
        </p:grpSpPr>
        <p:pic>
          <p:nvPicPr>
            <p:cNvPr id="49172" name="Picture 3" descr="E:\Tapas Laurel\HECHOS\MESON CHARRO 1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9F9F6"/>
                </a:clrFrom>
                <a:clrTo>
                  <a:srgbClr val="F9F9F6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00298" y="2357430"/>
              <a:ext cx="2641599" cy="1760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73" name="Picture 3" descr="E:\Tapas Laurel\HECHOS\MESON CHARRO 1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9F9F6"/>
                </a:clrFrom>
                <a:clrTo>
                  <a:srgbClr val="F9F9F6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800000">
              <a:off x="4337591" y="2012494"/>
              <a:ext cx="2734738" cy="1760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9157" name="8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4916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7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7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9158" name="13 Grupo"/>
          <p:cNvGrpSpPr>
            <a:grpSpLocks/>
          </p:cNvGrpSpPr>
          <p:nvPr/>
        </p:nvGrpSpPr>
        <p:grpSpPr bwMode="auto">
          <a:xfrm>
            <a:off x="0" y="0"/>
            <a:ext cx="2484438" cy="1792288"/>
            <a:chOff x="179512" y="4653136"/>
            <a:chExt cx="2835275" cy="1792287"/>
          </a:xfrm>
        </p:grpSpPr>
        <p:grpSp>
          <p:nvGrpSpPr>
            <p:cNvPr id="49164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49166" name="Picture 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9167" name="17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49165" name="15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23" name="22 Elipse"/>
          <p:cNvSpPr/>
          <p:nvPr/>
        </p:nvSpPr>
        <p:spPr>
          <a:xfrm>
            <a:off x="468313" y="1844675"/>
            <a:ext cx="647700" cy="792163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34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4916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1816685">
            <a:off x="7427913" y="458788"/>
            <a:ext cx="10493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1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62838">
            <a:off x="7475538" y="5291138"/>
            <a:ext cx="8588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Rectángulo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76588" y="5053013"/>
            <a:ext cx="5033962" cy="1103312"/>
          </a:xfrm>
          <a:prstGeom prst="rect">
            <a:avLst/>
          </a:prstGeom>
          <a:noFill/>
        </p:spPr>
      </p:pic>
      <p:pic>
        <p:nvPicPr>
          <p:cNvPr id="49163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486787">
            <a:off x="175419" y="5550694"/>
            <a:ext cx="91757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1763" y="5614988"/>
            <a:ext cx="6029325" cy="1103312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500188" y="1214438"/>
            <a:ext cx="60721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solidFill>
                  <a:schemeClr val="bg1"/>
                </a:solidFill>
                <a:latin typeface="Monotype Corsiva" pitchFamily="66" charset="0"/>
              </a:rPr>
              <a:t>Sepia a la Plancha.</a:t>
            </a:r>
          </a:p>
        </p:txBody>
      </p:sp>
      <p:grpSp>
        <p:nvGrpSpPr>
          <p:cNvPr id="6" name="5 Grupo"/>
          <p:cNvGrpSpPr>
            <a:grpSpLocks/>
          </p:cNvGrpSpPr>
          <p:nvPr/>
        </p:nvGrpSpPr>
        <p:grpSpPr bwMode="auto">
          <a:xfrm>
            <a:off x="3000375" y="4357688"/>
            <a:ext cx="3144838" cy="1344612"/>
            <a:chOff x="3286116" y="4357694"/>
            <a:chExt cx="3144841" cy="1344613"/>
          </a:xfrm>
        </p:grpSpPr>
        <p:pic>
          <p:nvPicPr>
            <p:cNvPr id="50201" name="Picture 2" descr="E:\Tapas Laurel\HECHOS\MESON DEL ABUELO 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286116" y="4357694"/>
              <a:ext cx="1703419" cy="1344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202" name="Picture 2" descr="E:\Tapas Laurel\HECHOS\MESON DEL ABUELO 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4929190" y="4357694"/>
              <a:ext cx="1501767" cy="1344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075" name="Picture 3" descr="E:\Tapas Laurel\HECHOS\MESON DEL ABUELO 1 copia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43250" y="1857375"/>
            <a:ext cx="28575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0182" name="8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50185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5019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19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20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0186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5019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19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19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0187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5019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19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19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0188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5018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19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019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50183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1763713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26 Elipse"/>
          <p:cNvSpPr/>
          <p:nvPr/>
        </p:nvSpPr>
        <p:spPr>
          <a:xfrm>
            <a:off x="250825" y="1268413"/>
            <a:ext cx="649288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35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785938" y="1357313"/>
            <a:ext cx="55451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Pincho Moruno a la brasa.</a:t>
            </a:r>
          </a:p>
        </p:txBody>
      </p:sp>
      <p:pic>
        <p:nvPicPr>
          <p:cNvPr id="2050" name="Picture 2" descr="E:\Tapas Laurel\HECHOS\BAR PAGANOS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4000500"/>
            <a:ext cx="2000250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E:\Tapas Laurel\HECHOS\BAR PAGANOS 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63" y="2500313"/>
            <a:ext cx="3409950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Tapas Laurel\HECHOS\BAR PAGANOS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4149725"/>
            <a:ext cx="20002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22513" y="5053013"/>
            <a:ext cx="4327525" cy="1103312"/>
          </a:xfrm>
          <a:prstGeom prst="rect">
            <a:avLst/>
          </a:prstGeom>
          <a:noFill/>
        </p:spPr>
      </p:pic>
      <p:grpSp>
        <p:nvGrpSpPr>
          <p:cNvPr id="51207" name="9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5121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1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1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1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208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20066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Elipse"/>
          <p:cNvSpPr/>
          <p:nvPr/>
        </p:nvSpPr>
        <p:spPr>
          <a:xfrm>
            <a:off x="468313" y="1484313"/>
            <a:ext cx="647700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36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5121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359649">
            <a:off x="7373144" y="254794"/>
            <a:ext cx="105410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1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249357">
            <a:off x="1021557" y="5484019"/>
            <a:ext cx="10541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12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084084">
            <a:off x="7543800" y="5545138"/>
            <a:ext cx="862013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30413" y="5413375"/>
            <a:ext cx="5065712" cy="1103313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339975" y="404813"/>
            <a:ext cx="48958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Bocatita de Jamón</a:t>
            </a:r>
          </a:p>
        </p:txBody>
      </p:sp>
      <p:sp>
        <p:nvSpPr>
          <p:cNvPr id="52228" name="3 CuadroTexto"/>
          <p:cNvSpPr txBox="1">
            <a:spLocks noChangeArrowheads="1"/>
          </p:cNvSpPr>
          <p:nvPr/>
        </p:nvSpPr>
        <p:spPr bwMode="auto">
          <a:xfrm>
            <a:off x="1403350" y="2781300"/>
            <a:ext cx="6408738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>
                <a:latin typeface="Monotype Corsiva" pitchFamily="66" charset="0"/>
              </a:rPr>
              <a:t>Elaborado en el momento </a:t>
            </a:r>
          </a:p>
          <a:p>
            <a:pPr algn="ctr"/>
            <a:r>
              <a:rPr lang="es-ES" sz="3200">
                <a:latin typeface="Monotype Corsiva" pitchFamily="66" charset="0"/>
              </a:rPr>
              <a:t>con su pan recién hecho.</a:t>
            </a:r>
          </a:p>
        </p:txBody>
      </p:sp>
      <p:grpSp>
        <p:nvGrpSpPr>
          <p:cNvPr id="52229" name="7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52236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5224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5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5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2237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5224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4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4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2238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5224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4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4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2239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5224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4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224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52230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20066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E:\tapas laurel22\Pata Negra 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86188" y="4572000"/>
            <a:ext cx="1687512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" name="27 Grupo"/>
          <p:cNvGrpSpPr>
            <a:grpSpLocks/>
          </p:cNvGrpSpPr>
          <p:nvPr/>
        </p:nvGrpSpPr>
        <p:grpSpPr bwMode="auto">
          <a:xfrm>
            <a:off x="1857375" y="2143125"/>
            <a:ext cx="5286375" cy="2317750"/>
            <a:chOff x="1857356" y="2143116"/>
            <a:chExt cx="5286414" cy="2317751"/>
          </a:xfrm>
        </p:grpSpPr>
        <p:pic>
          <p:nvPicPr>
            <p:cNvPr id="52234" name="Picture 3" descr="E:\tapas laurel22\pata negra 5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857356" y="2143116"/>
              <a:ext cx="2714644" cy="2317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2235" name="Picture 3" descr="E:\tapas laurel22\pata negra 5.jpg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572000" y="2143116"/>
              <a:ext cx="2571770" cy="2317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9" name="28 Elipse"/>
          <p:cNvSpPr/>
          <p:nvPr/>
        </p:nvSpPr>
        <p:spPr>
          <a:xfrm>
            <a:off x="468313" y="1484313"/>
            <a:ext cx="647700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99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37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00520">
            <a:off x="7480300" y="5105400"/>
            <a:ext cx="6937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3607794">
            <a:off x="850107" y="5074444"/>
            <a:ext cx="838200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213" y="4840288"/>
            <a:ext cx="8559800" cy="1103312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84438" y="765175"/>
            <a:ext cx="53276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Huevo frito con patatas.</a:t>
            </a:r>
          </a:p>
        </p:txBody>
      </p:sp>
      <p:grpSp>
        <p:nvGrpSpPr>
          <p:cNvPr id="5" name="4 Grupo"/>
          <p:cNvGrpSpPr>
            <a:grpSpLocks/>
          </p:cNvGrpSpPr>
          <p:nvPr/>
        </p:nvGrpSpPr>
        <p:grpSpPr bwMode="auto">
          <a:xfrm>
            <a:off x="2357438" y="1357313"/>
            <a:ext cx="4464050" cy="1928812"/>
            <a:chOff x="2051720" y="2564904"/>
            <a:chExt cx="4464496" cy="1928813"/>
          </a:xfrm>
        </p:grpSpPr>
        <p:pic>
          <p:nvPicPr>
            <p:cNvPr id="53268" name="Picture 4" descr="G:\Tapas Laurel\HECHOS\BAR PATA NEGRA  111111 copia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283968" y="2564904"/>
              <a:ext cx="2232248" cy="1928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269" name="Picture 4" descr="G:\Tapas Laurel\HECHOS\BAR PATA NEGRA  111111 copia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2051720" y="2564904"/>
              <a:ext cx="2232248" cy="1928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3255" name="7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5326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265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266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326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3" name="Picture 2" descr="C:\Documents and Settings\Joaquin\Escritorio\HECHOS\BAR PATA NEGRA 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19475" y="3357563"/>
            <a:ext cx="2435225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3257" name="14 Grupo"/>
          <p:cNvGrpSpPr>
            <a:grpSpLocks/>
          </p:cNvGrpSpPr>
          <p:nvPr/>
        </p:nvGrpSpPr>
        <p:grpSpPr bwMode="auto">
          <a:xfrm>
            <a:off x="0" y="0"/>
            <a:ext cx="2484438" cy="1792288"/>
            <a:chOff x="179512" y="4653136"/>
            <a:chExt cx="2835275" cy="1792287"/>
          </a:xfrm>
        </p:grpSpPr>
        <p:grpSp>
          <p:nvGrpSpPr>
            <p:cNvPr id="53260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53262" name="Picture 6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3263" name="18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53261" name="16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20" name="19 Elipse"/>
          <p:cNvSpPr/>
          <p:nvPr/>
        </p:nvSpPr>
        <p:spPr>
          <a:xfrm>
            <a:off x="250825" y="1844675"/>
            <a:ext cx="649288" cy="720725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38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5325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036583">
            <a:off x="7524750" y="333375"/>
            <a:ext cx="6937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6163" y="5486400"/>
            <a:ext cx="4376737" cy="1103313"/>
          </a:xfrm>
          <a:prstGeom prst="rect">
            <a:avLst/>
          </a:prstGeom>
          <a:noFill/>
        </p:spPr>
      </p:pic>
      <p:grpSp>
        <p:nvGrpSpPr>
          <p:cNvPr id="54275" name="5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54288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5430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30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30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4289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5429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29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30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4290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5429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29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29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4291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5429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29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429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54276" name="22 Grupo"/>
          <p:cNvGrpSpPr>
            <a:grpSpLocks/>
          </p:cNvGrpSpPr>
          <p:nvPr/>
        </p:nvGrpSpPr>
        <p:grpSpPr bwMode="auto">
          <a:xfrm>
            <a:off x="0" y="0"/>
            <a:ext cx="2484438" cy="1792288"/>
            <a:chOff x="179512" y="4653136"/>
            <a:chExt cx="2835275" cy="1792287"/>
          </a:xfrm>
        </p:grpSpPr>
        <p:grpSp>
          <p:nvGrpSpPr>
            <p:cNvPr id="54284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54286" name="Picture 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4287" name="26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54285" name="24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28" name="27 CuadroTexto"/>
          <p:cNvSpPr txBox="1">
            <a:spLocks noChangeArrowheads="1"/>
          </p:cNvSpPr>
          <p:nvPr/>
        </p:nvSpPr>
        <p:spPr bwMode="auto">
          <a:xfrm>
            <a:off x="2411413" y="981075"/>
            <a:ext cx="56165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800">
                <a:latin typeface="Monotype Corsiva" pitchFamily="66" charset="0"/>
              </a:rPr>
              <a:t>Foie al Pedro Ximenez</a:t>
            </a:r>
            <a:r>
              <a:rPr lang="es-ES">
                <a:latin typeface="Calibri" pitchFamily="34" charset="0"/>
              </a:rPr>
              <a:t>.</a:t>
            </a:r>
          </a:p>
        </p:txBody>
      </p:sp>
      <p:sp>
        <p:nvSpPr>
          <p:cNvPr id="29" name="28 CuadroTexto"/>
          <p:cNvSpPr txBox="1"/>
          <p:nvPr/>
        </p:nvSpPr>
        <p:spPr>
          <a:xfrm>
            <a:off x="1116013" y="1773238"/>
            <a:ext cx="6985000" cy="1076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Pincho de Foie a la Plancha con reducción de Pedro </a:t>
            </a:r>
            <a:r>
              <a:rPr lang="es-ES" sz="3200" dirty="0" err="1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Ximenez</a:t>
            </a:r>
            <a:r>
              <a:rPr lang="es-ES" sz="3200" dirty="0"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y su toque crujiente.</a:t>
            </a:r>
            <a:endParaRPr lang="es-ES" sz="3200" dirty="0"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074" name="Picture 2" descr="E:\tapas laurel22\Plam B 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86188" y="2857500"/>
            <a:ext cx="1619250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" name="30 Grupo"/>
          <p:cNvGrpSpPr>
            <a:grpSpLocks/>
          </p:cNvGrpSpPr>
          <p:nvPr/>
        </p:nvGrpSpPr>
        <p:grpSpPr bwMode="auto">
          <a:xfrm>
            <a:off x="2286000" y="3857625"/>
            <a:ext cx="4633913" cy="1714500"/>
            <a:chOff x="2285984" y="3857628"/>
            <a:chExt cx="4633946" cy="1714512"/>
          </a:xfrm>
        </p:grpSpPr>
        <p:pic>
          <p:nvPicPr>
            <p:cNvPr id="54282" name="Picture 3" descr="E:\tapas laurel22\Plam  B 1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85984" y="3857628"/>
              <a:ext cx="2500330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4283" name="Picture 3" descr="E:\tapas laurel22\Plam  B 1.jpg"/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643438" y="3857628"/>
              <a:ext cx="2276492" cy="17145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2" name="31 Elipse"/>
          <p:cNvSpPr/>
          <p:nvPr/>
        </p:nvSpPr>
        <p:spPr>
          <a:xfrm>
            <a:off x="250825" y="1916113"/>
            <a:ext cx="649288" cy="720725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39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946501">
            <a:off x="696119" y="5139532"/>
            <a:ext cx="8731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11880">
            <a:off x="7902575" y="5176838"/>
            <a:ext cx="693738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36850" y="5053013"/>
            <a:ext cx="3810000" cy="1103312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900113" y="1196975"/>
            <a:ext cx="74168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 b="1">
                <a:latin typeface="Monotype Corsiva" pitchFamily="66" charset="0"/>
              </a:rPr>
              <a:t>Morritos de cerdo Ibérico a la Brasa.</a:t>
            </a:r>
          </a:p>
        </p:txBody>
      </p:sp>
      <p:grpSp>
        <p:nvGrpSpPr>
          <p:cNvPr id="55302" name="4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5530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31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31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31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026" name="Picture 2" descr="G:\Tapas Laurel\HECHOS\BAR RIBERRA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92950" y="4868863"/>
            <a:ext cx="1577975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G:\Tapas Laurel\HECHOS\BAR RIBERRA 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4868863"/>
            <a:ext cx="1511300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G:\Tapas Laurel\HECHOS\BAR RIBERRA 1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1775" y="2492375"/>
            <a:ext cx="381317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6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22352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Elipse"/>
          <p:cNvSpPr/>
          <p:nvPr/>
        </p:nvSpPr>
        <p:spPr>
          <a:xfrm>
            <a:off x="323850" y="1628775"/>
            <a:ext cx="647700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40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5530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208406">
            <a:off x="8034338" y="130175"/>
            <a:ext cx="833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714500" y="1357313"/>
            <a:ext cx="57150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Tortilla de Patata.</a:t>
            </a:r>
          </a:p>
        </p:txBody>
      </p:sp>
      <p:pic>
        <p:nvPicPr>
          <p:cNvPr id="8195" name="Picture 3" descr="G:\Tapas Laurel\HECHOS\BAR SEBAS 1 copia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2138" y="2276475"/>
            <a:ext cx="3011487" cy="226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6324" name="7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56334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5634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4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4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6335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5634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4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4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6336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5634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4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4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6337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5633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3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634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27" name="26 Grupo"/>
          <p:cNvGrpSpPr>
            <a:grpSpLocks/>
          </p:cNvGrpSpPr>
          <p:nvPr/>
        </p:nvGrpSpPr>
        <p:grpSpPr bwMode="auto">
          <a:xfrm>
            <a:off x="3132138" y="4437063"/>
            <a:ext cx="3024187" cy="1311275"/>
            <a:chOff x="3131840" y="4437112"/>
            <a:chExt cx="3024336" cy="1310911"/>
          </a:xfrm>
        </p:grpSpPr>
        <p:pic>
          <p:nvPicPr>
            <p:cNvPr id="56332" name="Picture 2" descr="C:\Documents and Settings\Joaquin\Escritorio\HECHOS\BAR SEBAS 2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499992" y="4437112"/>
              <a:ext cx="1656184" cy="1310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6333" name="Picture 2" descr="C:\Documents and Settings\Joaquin\Escritorio\HECHOS\BAR SEBAS 2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 flipH="1">
              <a:off x="3131840" y="4437112"/>
              <a:ext cx="1440160" cy="1310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8" name="27 Rectángulo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39825" y="3108325"/>
            <a:ext cx="6881813" cy="1103313"/>
          </a:xfrm>
          <a:prstGeom prst="rect">
            <a:avLst/>
          </a:prstGeom>
          <a:noFill/>
        </p:spPr>
      </p:pic>
      <p:grpSp>
        <p:nvGrpSpPr>
          <p:cNvPr id="56327" name="32 Grupo"/>
          <p:cNvGrpSpPr>
            <a:grpSpLocks/>
          </p:cNvGrpSpPr>
          <p:nvPr/>
        </p:nvGrpSpPr>
        <p:grpSpPr bwMode="auto">
          <a:xfrm>
            <a:off x="0" y="0"/>
            <a:ext cx="2268538" cy="1295400"/>
            <a:chOff x="0" y="0"/>
            <a:chExt cx="2267744" cy="1296144"/>
          </a:xfrm>
        </p:grpSpPr>
        <p:pic>
          <p:nvPicPr>
            <p:cNvPr id="56329" name="Picture 5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0" y="0"/>
              <a:ext cx="2267744" cy="1296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6330" name="30 CuadroTexto"/>
            <p:cNvSpPr txBox="1">
              <a:spLocks noChangeArrowheads="1"/>
            </p:cNvSpPr>
            <p:nvPr/>
          </p:nvSpPr>
          <p:spPr bwMode="auto">
            <a:xfrm>
              <a:off x="640080" y="156224"/>
              <a:ext cx="1280160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200">
                  <a:latin typeface="Monotype Corsiva" pitchFamily="66" charset="0"/>
                </a:rPr>
                <a:t>Calle</a:t>
              </a:r>
            </a:p>
          </p:txBody>
        </p:sp>
        <p:sp>
          <p:nvSpPr>
            <p:cNvPr id="56331" name="31 CuadroTexto"/>
            <p:cNvSpPr txBox="1">
              <a:spLocks noChangeArrowheads="1"/>
            </p:cNvSpPr>
            <p:nvPr/>
          </p:nvSpPr>
          <p:spPr bwMode="auto">
            <a:xfrm>
              <a:off x="0" y="548680"/>
              <a:ext cx="2240280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4000" b="1">
                  <a:latin typeface="Monotype Corsiva" pitchFamily="66" charset="0"/>
                </a:rPr>
                <a:t>Albornoz</a:t>
              </a:r>
            </a:p>
          </p:txBody>
        </p:sp>
      </p:grpSp>
      <p:sp>
        <p:nvSpPr>
          <p:cNvPr id="34" name="33 Elipse"/>
          <p:cNvSpPr/>
          <p:nvPr/>
        </p:nvSpPr>
        <p:spPr>
          <a:xfrm>
            <a:off x="323850" y="1412875"/>
            <a:ext cx="647700" cy="720725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41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26251">
            <a:off x="7915275" y="5394325"/>
            <a:ext cx="6921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38275" y="5761038"/>
            <a:ext cx="6638925" cy="1103312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00375" y="1000125"/>
            <a:ext cx="35718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latin typeface="Monotype Corsiva" pitchFamily="66" charset="0"/>
              </a:rPr>
              <a:t>Champiñones</a:t>
            </a:r>
          </a:p>
        </p:txBody>
      </p:sp>
      <p:pic>
        <p:nvPicPr>
          <p:cNvPr id="6146" name="Picture 2" descr="E:\Tapas Laurel\HECHOS\BAR SORIANO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88" y="2317750"/>
            <a:ext cx="2786062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 descr="E:\Tapas Laurel\HECHOS\BAR SORIANO 1 copia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7400" y="3860800"/>
            <a:ext cx="2489200" cy="219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7351" name="7 Grupo"/>
          <p:cNvGrpSpPr>
            <a:grpSpLocks/>
          </p:cNvGrpSpPr>
          <p:nvPr/>
        </p:nvGrpSpPr>
        <p:grpSpPr bwMode="auto">
          <a:xfrm>
            <a:off x="395288" y="0"/>
            <a:ext cx="8270875" cy="6586538"/>
            <a:chOff x="508783" y="56937"/>
            <a:chExt cx="8270082" cy="6585876"/>
          </a:xfrm>
        </p:grpSpPr>
        <p:pic>
          <p:nvPicPr>
            <p:cNvPr id="5736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6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6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736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7352" name="12 Grupo"/>
          <p:cNvGrpSpPr>
            <a:grpSpLocks/>
          </p:cNvGrpSpPr>
          <p:nvPr/>
        </p:nvGrpSpPr>
        <p:grpSpPr bwMode="auto">
          <a:xfrm>
            <a:off x="0" y="0"/>
            <a:ext cx="2124075" cy="1316038"/>
            <a:chOff x="0" y="0"/>
            <a:chExt cx="2123729" cy="1316367"/>
          </a:xfrm>
        </p:grpSpPr>
        <p:pic>
          <p:nvPicPr>
            <p:cNvPr id="57357" name="Picture 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" y="0"/>
              <a:ext cx="2123728" cy="1316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7358" name="14 CuadroTexto"/>
            <p:cNvSpPr txBox="1">
              <a:spLocks noChangeArrowheads="1"/>
            </p:cNvSpPr>
            <p:nvPr/>
          </p:nvSpPr>
          <p:spPr bwMode="auto">
            <a:xfrm>
              <a:off x="0" y="260648"/>
              <a:ext cx="188410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800">
                  <a:latin typeface="Monotype Corsiva" pitchFamily="66" charset="0"/>
                </a:rPr>
                <a:t>  Travesía del</a:t>
              </a:r>
              <a:r>
                <a:rPr lang="es-ES" sz="2800">
                  <a:latin typeface="Calibri" pitchFamily="34" charset="0"/>
                </a:rPr>
                <a:t> </a:t>
              </a:r>
            </a:p>
          </p:txBody>
        </p:sp>
        <p:sp>
          <p:nvSpPr>
            <p:cNvPr id="57359" name="15 CuadroTexto"/>
            <p:cNvSpPr txBox="1">
              <a:spLocks noChangeArrowheads="1"/>
            </p:cNvSpPr>
            <p:nvPr/>
          </p:nvSpPr>
          <p:spPr bwMode="auto">
            <a:xfrm>
              <a:off x="251520" y="548680"/>
              <a:ext cx="1584176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000" b="1">
                  <a:latin typeface="Monotype Corsiva" pitchFamily="66" charset="0"/>
                </a:rPr>
                <a:t>Laurel</a:t>
              </a:r>
            </a:p>
          </p:txBody>
        </p:sp>
      </p:grpSp>
      <p:pic>
        <p:nvPicPr>
          <p:cNvPr id="17" name="Picture 5" descr="E:\Tapas Laurel\HECHOS\BAR SORIANO 1 copia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4213" y="2205038"/>
            <a:ext cx="2570162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Elipse"/>
          <p:cNvSpPr/>
          <p:nvPr/>
        </p:nvSpPr>
        <p:spPr>
          <a:xfrm>
            <a:off x="323850" y="1484313"/>
            <a:ext cx="647700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42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57355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018040">
            <a:off x="7791450" y="306388"/>
            <a:ext cx="79057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747626">
            <a:off x="292101" y="5299075"/>
            <a:ext cx="938212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761038"/>
            <a:ext cx="5456238" cy="1103312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43000" y="928688"/>
            <a:ext cx="69294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800">
                <a:latin typeface="Monotype Corsiva" pitchFamily="66" charset="0"/>
              </a:rPr>
              <a:t>Rollitos de Queso.</a:t>
            </a:r>
          </a:p>
        </p:txBody>
      </p:sp>
      <p:pic>
        <p:nvPicPr>
          <p:cNvPr id="7170" name="Picture 2" descr="C:\Documents and Settings\Joaquin\Escritorio\HECHOS\BAR TAL CUAL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92375"/>
            <a:ext cx="2124075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G:\Tapas Laurel\HECHOS\BAR TAL PARA CUAL 1 copi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5388" y="1730375"/>
            <a:ext cx="4194175" cy="3354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Joaquin\Escritorio\HECHOS\BAR TAL CUAL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2428875"/>
            <a:ext cx="2124075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8375" name="8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58383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5839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9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9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8384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5839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9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9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8385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5839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9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9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58386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5838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8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5838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58376" name="33 Grupo"/>
          <p:cNvGrpSpPr>
            <a:grpSpLocks/>
          </p:cNvGrpSpPr>
          <p:nvPr/>
        </p:nvGrpSpPr>
        <p:grpSpPr bwMode="auto">
          <a:xfrm>
            <a:off x="0" y="0"/>
            <a:ext cx="2484438" cy="1792288"/>
            <a:chOff x="179512" y="4653136"/>
            <a:chExt cx="2835275" cy="1792287"/>
          </a:xfrm>
        </p:grpSpPr>
        <p:grpSp>
          <p:nvGrpSpPr>
            <p:cNvPr id="58379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58381" name="Picture 6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58382" name="37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58380" name="35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258888" y="5084763"/>
            <a:ext cx="69294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>
                <a:latin typeface="Monotype Corsiva" pitchFamily="66" charset="0"/>
              </a:rPr>
              <a:t>Crujiente de pasta Brick relleno de  </a:t>
            </a:r>
          </a:p>
          <a:p>
            <a:pPr algn="ctr"/>
            <a:r>
              <a:rPr lang="es-ES" sz="2800">
                <a:latin typeface="Monotype Corsiva" pitchFamily="66" charset="0"/>
              </a:rPr>
              <a:t>crema de queso, puerro pochado y gambas.</a:t>
            </a:r>
          </a:p>
        </p:txBody>
      </p:sp>
      <p:sp>
        <p:nvSpPr>
          <p:cNvPr id="31" name="30 Elipse"/>
          <p:cNvSpPr/>
          <p:nvPr/>
        </p:nvSpPr>
        <p:spPr>
          <a:xfrm>
            <a:off x="250825" y="1773238"/>
            <a:ext cx="649288" cy="719137"/>
          </a:xfrm>
          <a:prstGeom prst="ellipse">
            <a:avLst/>
          </a:prstGeom>
          <a:solidFill>
            <a:srgbClr val="0066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43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701177">
            <a:off x="7767638" y="5564188"/>
            <a:ext cx="693737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800" y="5761038"/>
            <a:ext cx="7248525" cy="1103312"/>
          </a:xfrm>
          <a:prstGeom prst="rect">
            <a:avLst/>
          </a:prstGeom>
          <a:noFill/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71563" y="928688"/>
            <a:ext cx="70008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Tío Agus.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071563" y="1785938"/>
            <a:ext cx="70723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600">
                <a:latin typeface="Monotype Corsiva" pitchFamily="66" charset="0"/>
              </a:rPr>
              <a:t>Explosión de sabores.</a:t>
            </a:r>
          </a:p>
        </p:txBody>
      </p:sp>
      <p:grpSp>
        <p:nvGrpSpPr>
          <p:cNvPr id="7" name="6 Grupo"/>
          <p:cNvGrpSpPr>
            <a:grpSpLocks/>
          </p:cNvGrpSpPr>
          <p:nvPr/>
        </p:nvGrpSpPr>
        <p:grpSpPr bwMode="auto">
          <a:xfrm>
            <a:off x="3214688" y="4857750"/>
            <a:ext cx="2786062" cy="1214438"/>
            <a:chOff x="2857488" y="4857760"/>
            <a:chExt cx="2786082" cy="1214446"/>
          </a:xfrm>
        </p:grpSpPr>
        <p:pic>
          <p:nvPicPr>
            <p:cNvPr id="59412" name="Picture 2" descr="E:\Tapas Laurel\HECHOS\BAR TIO AGUSS 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57488" y="4857760"/>
              <a:ext cx="1571636" cy="1214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13" name="Picture 2" descr="E:\Tapas Laurel\HECHOS\BAR TIO AGUSS 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4429124" y="4857760"/>
              <a:ext cx="1214446" cy="1214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099" name="Picture 3" descr="E:\Tapas Laurel\HECHOS\BAR TIO AGUSS 1 copia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14625" y="2370138"/>
            <a:ext cx="371475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9400" name="9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5940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0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1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41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9401" name="18 Grupo"/>
          <p:cNvGrpSpPr>
            <a:grpSpLocks/>
          </p:cNvGrpSpPr>
          <p:nvPr/>
        </p:nvGrpSpPr>
        <p:grpSpPr bwMode="auto">
          <a:xfrm>
            <a:off x="0" y="0"/>
            <a:ext cx="2411413" cy="1700213"/>
            <a:chOff x="0" y="0"/>
            <a:chExt cx="2123729" cy="1316367"/>
          </a:xfrm>
        </p:grpSpPr>
        <p:pic>
          <p:nvPicPr>
            <p:cNvPr id="59405" name="Picture 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" y="0"/>
              <a:ext cx="2123728" cy="1316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9406" name="16 CuadroTexto"/>
            <p:cNvSpPr txBox="1">
              <a:spLocks noChangeArrowheads="1"/>
            </p:cNvSpPr>
            <p:nvPr/>
          </p:nvSpPr>
          <p:spPr bwMode="auto">
            <a:xfrm>
              <a:off x="0" y="260648"/>
              <a:ext cx="188410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800">
                  <a:latin typeface="Monotype Corsiva" pitchFamily="66" charset="0"/>
                </a:rPr>
                <a:t>  Travesía del</a:t>
              </a:r>
              <a:r>
                <a:rPr lang="es-ES" sz="2800">
                  <a:latin typeface="Calibri" pitchFamily="34" charset="0"/>
                </a:rPr>
                <a:t> </a:t>
              </a:r>
            </a:p>
          </p:txBody>
        </p:sp>
        <p:sp>
          <p:nvSpPr>
            <p:cNvPr id="59407" name="17 CuadroTexto"/>
            <p:cNvSpPr txBox="1">
              <a:spLocks noChangeArrowheads="1"/>
            </p:cNvSpPr>
            <p:nvPr/>
          </p:nvSpPr>
          <p:spPr bwMode="auto">
            <a:xfrm>
              <a:off x="251520" y="548680"/>
              <a:ext cx="1584176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000" b="1">
                  <a:latin typeface="Monotype Corsiva" pitchFamily="66" charset="0"/>
                </a:rPr>
                <a:t>Laurel</a:t>
              </a:r>
            </a:p>
          </p:txBody>
        </p:sp>
      </p:grpSp>
      <p:sp>
        <p:nvSpPr>
          <p:cNvPr id="20" name="19 Elipse"/>
          <p:cNvSpPr/>
          <p:nvPr/>
        </p:nvSpPr>
        <p:spPr>
          <a:xfrm>
            <a:off x="539750" y="1916113"/>
            <a:ext cx="647700" cy="720725"/>
          </a:xfrm>
          <a:prstGeom prst="ellipse">
            <a:avLst/>
          </a:prstGeom>
          <a:solidFill>
            <a:srgbClr val="92D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44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59403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361267">
            <a:off x="7600950" y="168275"/>
            <a:ext cx="6556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265976">
            <a:off x="885825" y="5380038"/>
            <a:ext cx="6937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42988" y="1125538"/>
            <a:ext cx="6929437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000">
                <a:latin typeface="Monotype Corsiva" pitchFamily="66" charset="0"/>
              </a:rPr>
              <a:t>Brocheta de Tempura </a:t>
            </a:r>
          </a:p>
          <a:p>
            <a:pPr algn="ctr"/>
            <a:r>
              <a:rPr lang="es-ES" sz="4000">
                <a:latin typeface="Monotype Corsiva" pitchFamily="66" charset="0"/>
              </a:rPr>
              <a:t>de Verduras.</a:t>
            </a:r>
          </a:p>
        </p:txBody>
      </p:sp>
      <p:pic>
        <p:nvPicPr>
          <p:cNvPr id="3074" name="Picture 2" descr="G:\Tapas Laurel\HECHOS\BAR TRISKEL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675" y="4437063"/>
            <a:ext cx="195262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8 Grupo"/>
          <p:cNvGrpSpPr>
            <a:grpSpLocks/>
          </p:cNvGrpSpPr>
          <p:nvPr/>
        </p:nvGrpSpPr>
        <p:grpSpPr bwMode="auto">
          <a:xfrm>
            <a:off x="1908175" y="1989138"/>
            <a:ext cx="5472113" cy="2266950"/>
            <a:chOff x="1907704" y="2060848"/>
            <a:chExt cx="5472608" cy="2266950"/>
          </a:xfrm>
        </p:grpSpPr>
        <p:pic>
          <p:nvPicPr>
            <p:cNvPr id="60444" name="Picture 4" descr="G:\Tapas Laurel\HECHOS\BAR TRISKEL 112 copia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1927"/>
            <a:stretch>
              <a:fillRect/>
            </a:stretch>
          </p:blipFill>
          <p:spPr bwMode="auto">
            <a:xfrm>
              <a:off x="4427984" y="2060848"/>
              <a:ext cx="2952328" cy="2266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445" name="Picture 4" descr="G:\Tapas Laurel\HECHOS\BAR TRISKEL 112 copia.jp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1907704" y="2060848"/>
              <a:ext cx="2672680" cy="2266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0421" name="9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60428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6044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4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4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0429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6043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3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4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0430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6043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3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3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0431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6043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3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043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60422" name="26 Grupo"/>
          <p:cNvGrpSpPr>
            <a:grpSpLocks/>
          </p:cNvGrpSpPr>
          <p:nvPr/>
        </p:nvGrpSpPr>
        <p:grpSpPr bwMode="auto">
          <a:xfrm>
            <a:off x="0" y="0"/>
            <a:ext cx="2124075" cy="1316038"/>
            <a:chOff x="0" y="0"/>
            <a:chExt cx="2123729" cy="1316367"/>
          </a:xfrm>
        </p:grpSpPr>
        <p:pic>
          <p:nvPicPr>
            <p:cNvPr id="60425" name="Picture 8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" y="0"/>
              <a:ext cx="2123728" cy="13163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0426" name="28 CuadroTexto"/>
            <p:cNvSpPr txBox="1">
              <a:spLocks noChangeArrowheads="1"/>
            </p:cNvSpPr>
            <p:nvPr/>
          </p:nvSpPr>
          <p:spPr bwMode="auto">
            <a:xfrm>
              <a:off x="0" y="260648"/>
              <a:ext cx="1884106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2800">
                  <a:latin typeface="Monotype Corsiva" pitchFamily="66" charset="0"/>
                </a:rPr>
                <a:t>  Travesía del</a:t>
              </a:r>
              <a:r>
                <a:rPr lang="es-ES" sz="2800">
                  <a:latin typeface="Calibri" pitchFamily="34" charset="0"/>
                </a:rPr>
                <a:t> </a:t>
              </a:r>
            </a:p>
          </p:txBody>
        </p:sp>
        <p:sp>
          <p:nvSpPr>
            <p:cNvPr id="60427" name="29 CuadroTexto"/>
            <p:cNvSpPr txBox="1">
              <a:spLocks noChangeArrowheads="1"/>
            </p:cNvSpPr>
            <p:nvPr/>
          </p:nvSpPr>
          <p:spPr bwMode="auto">
            <a:xfrm>
              <a:off x="251520" y="548680"/>
              <a:ext cx="1584176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000" b="1">
                  <a:latin typeface="Monotype Corsiva" pitchFamily="66" charset="0"/>
                </a:rPr>
                <a:t>Laurel</a:t>
              </a:r>
            </a:p>
          </p:txBody>
        </p:sp>
      </p:grpSp>
      <p:pic>
        <p:nvPicPr>
          <p:cNvPr id="31" name="30 Rectángulo"/>
          <p:cNvPicPr>
            <a:picLocks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96963" y="4767263"/>
            <a:ext cx="6937375" cy="1103312"/>
          </a:xfrm>
          <a:prstGeom prst="rect">
            <a:avLst/>
          </a:prstGeom>
          <a:noFill/>
        </p:spPr>
      </p:pic>
      <p:sp>
        <p:nvSpPr>
          <p:cNvPr id="32" name="31 Elipse"/>
          <p:cNvSpPr/>
          <p:nvPr/>
        </p:nvSpPr>
        <p:spPr>
          <a:xfrm>
            <a:off x="250825" y="1484313"/>
            <a:ext cx="649288" cy="720725"/>
          </a:xfrm>
          <a:prstGeom prst="ellipse">
            <a:avLst/>
          </a:prstGeom>
          <a:solidFill>
            <a:srgbClr val="92D050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45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8 Grupo"/>
          <p:cNvGrpSpPr>
            <a:grpSpLocks/>
          </p:cNvGrpSpPr>
          <p:nvPr/>
        </p:nvGrpSpPr>
        <p:grpSpPr bwMode="auto">
          <a:xfrm>
            <a:off x="2286000" y="4143375"/>
            <a:ext cx="4648200" cy="1828800"/>
            <a:chOff x="2214546" y="4214818"/>
            <a:chExt cx="4648631" cy="1828808"/>
          </a:xfrm>
        </p:grpSpPr>
        <p:pic>
          <p:nvPicPr>
            <p:cNvPr id="61461" name="Picture 2" descr="E:\Tapas Laurel\HECHOS\PUB REX 2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214546" y="4214818"/>
              <a:ext cx="2357454" cy="1828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2" name="Picture 2" descr="E:\Tapas Laurel\HECHOS\PUB REX 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flipH="1">
              <a:off x="4572000" y="4214818"/>
              <a:ext cx="2291177" cy="1828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23" name="Picture 3" descr="E:\Tapas Laurel\HECHOS\PUB FAX 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908F94"/>
              </a:clrFrom>
              <a:clrTo>
                <a:srgbClr val="908F9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3125" y="1785938"/>
            <a:ext cx="4786313" cy="247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94513" y="3255963"/>
            <a:ext cx="1792287" cy="1103312"/>
          </a:xfrm>
          <a:prstGeom prst="rect">
            <a:avLst/>
          </a:prstGeom>
          <a:noFill/>
        </p:spPr>
      </p:pic>
      <p:grpSp>
        <p:nvGrpSpPr>
          <p:cNvPr id="61445" name="10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61457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5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5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46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1446" name="15 Grupo"/>
          <p:cNvGrpSpPr>
            <a:grpSpLocks/>
          </p:cNvGrpSpPr>
          <p:nvPr/>
        </p:nvGrpSpPr>
        <p:grpSpPr bwMode="auto">
          <a:xfrm>
            <a:off x="0" y="0"/>
            <a:ext cx="2484438" cy="1792288"/>
            <a:chOff x="179512" y="4653136"/>
            <a:chExt cx="2835275" cy="1792287"/>
          </a:xfrm>
        </p:grpSpPr>
        <p:grpSp>
          <p:nvGrpSpPr>
            <p:cNvPr id="61453" name="20 Grupo"/>
            <p:cNvGrpSpPr>
              <a:grpSpLocks/>
            </p:cNvGrpSpPr>
            <p:nvPr/>
          </p:nvGrpSpPr>
          <p:grpSpPr bwMode="auto">
            <a:xfrm>
              <a:off x="179512" y="4653136"/>
              <a:ext cx="2835275" cy="1792287"/>
              <a:chOff x="575816" y="5148783"/>
              <a:chExt cx="2835275" cy="1792287"/>
            </a:xfrm>
          </p:grpSpPr>
          <p:pic>
            <p:nvPicPr>
              <p:cNvPr id="61455" name="Picture 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575816" y="5148783"/>
                <a:ext cx="2835275" cy="1792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1456" name="19 CuadroTexto"/>
              <p:cNvSpPr txBox="1">
                <a:spLocks noChangeArrowheads="1"/>
              </p:cNvSpPr>
              <p:nvPr/>
            </p:nvSpPr>
            <p:spPr bwMode="auto">
              <a:xfrm>
                <a:off x="2015976" y="5580831"/>
                <a:ext cx="1152128" cy="5847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s-ES" sz="3200" b="1">
                    <a:latin typeface="Monotype Corsiva" pitchFamily="66" charset="0"/>
                  </a:rPr>
                  <a:t>Calle</a:t>
                </a:r>
              </a:p>
            </p:txBody>
          </p:sp>
        </p:grpSp>
        <p:sp>
          <p:nvSpPr>
            <p:cNvPr id="61454" name="17 CuadroTexto"/>
            <p:cNvSpPr txBox="1">
              <a:spLocks noChangeArrowheads="1"/>
            </p:cNvSpPr>
            <p:nvPr/>
          </p:nvSpPr>
          <p:spPr bwMode="auto">
            <a:xfrm>
              <a:off x="467544" y="4797152"/>
              <a:ext cx="2232248" cy="15696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San Agustín </a:t>
              </a:r>
            </a:p>
          </p:txBody>
        </p:sp>
      </p:grpSp>
      <p:sp>
        <p:nvSpPr>
          <p:cNvPr id="61447" name="20 CuadroTexto"/>
          <p:cNvSpPr txBox="1">
            <a:spLocks noChangeArrowheads="1"/>
          </p:cNvSpPr>
          <p:nvPr/>
        </p:nvSpPr>
        <p:spPr bwMode="auto">
          <a:xfrm>
            <a:off x="1403350" y="1052513"/>
            <a:ext cx="70008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Cervezas de Importación.</a:t>
            </a:r>
          </a:p>
        </p:txBody>
      </p:sp>
      <p:pic>
        <p:nvPicPr>
          <p:cNvPr id="22" name="21 Rectángulo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213" y="3255963"/>
            <a:ext cx="2090737" cy="1103312"/>
          </a:xfrm>
          <a:prstGeom prst="rect">
            <a:avLst/>
          </a:prstGeom>
          <a:noFill/>
        </p:spPr>
      </p:pic>
      <p:sp>
        <p:nvSpPr>
          <p:cNvPr id="23" name="22 Elipse"/>
          <p:cNvSpPr/>
          <p:nvPr/>
        </p:nvSpPr>
        <p:spPr>
          <a:xfrm>
            <a:off x="395288" y="1844675"/>
            <a:ext cx="647700" cy="720725"/>
          </a:xfrm>
          <a:prstGeom prst="ellipse">
            <a:avLst/>
          </a:prstGeom>
          <a:solidFill>
            <a:srgbClr val="0066FF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46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6145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429075">
            <a:off x="7686675" y="5383213"/>
            <a:ext cx="69373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1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242550">
            <a:off x="8123238" y="98425"/>
            <a:ext cx="7318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52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336835">
            <a:off x="492125" y="5299075"/>
            <a:ext cx="8588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93963" y="5761038"/>
            <a:ext cx="5248275" cy="1103312"/>
          </a:xfrm>
          <a:prstGeom prst="rect">
            <a:avLst/>
          </a:prstGeom>
          <a:noFill/>
        </p:spPr>
      </p:pic>
      <p:pic>
        <p:nvPicPr>
          <p:cNvPr id="2050" name="Picture 2" descr="C:\Users\fundacion\Desktop\BAR MURO 1 copi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969"/>
          <a:stretch>
            <a:fillRect/>
          </a:stretch>
        </p:blipFill>
        <p:spPr bwMode="auto">
          <a:xfrm>
            <a:off x="2849563" y="2260600"/>
            <a:ext cx="3306762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2468" name="6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62473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6248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8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8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2474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6248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8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8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2475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6248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8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8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2476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6247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7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247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62469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893888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Tapas Laurel\HECHOS\BAR MURO 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5000625"/>
            <a:ext cx="2071688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CuadroTexto"/>
          <p:cNvSpPr txBox="1">
            <a:spLocks noChangeArrowheads="1"/>
          </p:cNvSpPr>
          <p:nvPr/>
        </p:nvSpPr>
        <p:spPr bwMode="auto">
          <a:xfrm>
            <a:off x="1143000" y="785813"/>
            <a:ext cx="692943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Parrillada Riojana de Chorizo, Costilla y Morcilla.</a:t>
            </a:r>
          </a:p>
        </p:txBody>
      </p:sp>
      <p:sp>
        <p:nvSpPr>
          <p:cNvPr id="25" name="24 Elipse"/>
          <p:cNvSpPr/>
          <p:nvPr/>
        </p:nvSpPr>
        <p:spPr>
          <a:xfrm>
            <a:off x="323850" y="1484313"/>
            <a:ext cx="647700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47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7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fundacion\Desktop\HECHOS\EL TAHITI 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6F5F3"/>
              </a:clrFrom>
              <a:clrTo>
                <a:srgbClr val="F6F5F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43188" y="1357313"/>
            <a:ext cx="3890962" cy="26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2643188" y="3929063"/>
            <a:ext cx="36607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3200">
                <a:latin typeface="Monotype Corsiva" pitchFamily="66" charset="0"/>
              </a:rPr>
              <a:t>Salvaje al estilo de Orio.</a:t>
            </a:r>
          </a:p>
        </p:txBody>
      </p:sp>
      <p:grpSp>
        <p:nvGrpSpPr>
          <p:cNvPr id="19" name="18 Grupo"/>
          <p:cNvGrpSpPr>
            <a:grpSpLocks/>
          </p:cNvGrpSpPr>
          <p:nvPr/>
        </p:nvGrpSpPr>
        <p:grpSpPr bwMode="auto">
          <a:xfrm>
            <a:off x="2857500" y="4357688"/>
            <a:ext cx="3276600" cy="1419225"/>
            <a:chOff x="2857488" y="4357694"/>
            <a:chExt cx="3276624" cy="1419678"/>
          </a:xfrm>
        </p:grpSpPr>
        <p:pic>
          <p:nvPicPr>
            <p:cNvPr id="63505" name="Picture 2" descr="C:\Users\fundacion\Desktop\HECHOS\EL TAHIT 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57488" y="4357694"/>
              <a:ext cx="1785950" cy="1419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506" name="Picture 2" descr="C:\Users\fundacion\Desktop\HECHOS\EL TAHIT 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4572000" y="4357694"/>
              <a:ext cx="1562112" cy="1419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3493" name="10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6350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50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50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504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7" name="16 Rectángulo"/>
          <p:cNvPicPr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8113" y="5614988"/>
            <a:ext cx="5999162" cy="1103312"/>
          </a:xfrm>
          <a:prstGeom prst="rect">
            <a:avLst/>
          </a:prstGeom>
          <a:noFill/>
        </p:spPr>
      </p:pic>
      <p:pic>
        <p:nvPicPr>
          <p:cNvPr id="63495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22352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1143000" y="357188"/>
            <a:ext cx="6929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Rodaballo</a:t>
            </a:r>
          </a:p>
        </p:txBody>
      </p:sp>
      <p:sp>
        <p:nvSpPr>
          <p:cNvPr id="21" name="20 Elipse"/>
          <p:cNvSpPr/>
          <p:nvPr/>
        </p:nvSpPr>
        <p:spPr>
          <a:xfrm>
            <a:off x="323850" y="1484313"/>
            <a:ext cx="647700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48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63498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979660">
            <a:off x="7931944" y="313532"/>
            <a:ext cx="6937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9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69566">
            <a:off x="7908925" y="5321300"/>
            <a:ext cx="693738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500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397880">
            <a:off x="813594" y="5176044"/>
            <a:ext cx="6921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ndAc>
      <p:stSnd>
        <p:snd r:embed="rId2" name="Este Logroño Nuestro.wav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3775" y="3425825"/>
            <a:ext cx="7016750" cy="933450"/>
          </a:xfrm>
          <a:prstGeom prst="rect">
            <a:avLst/>
          </a:prstGeom>
          <a:noFill/>
        </p:spPr>
      </p:pic>
      <p:pic>
        <p:nvPicPr>
          <p:cNvPr id="3" name="2 CuadroText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33475" y="658813"/>
            <a:ext cx="6877050" cy="901700"/>
          </a:xfrm>
          <a:prstGeom prst="rect">
            <a:avLst/>
          </a:prstGeom>
          <a:noFill/>
        </p:spPr>
      </p:pic>
      <p:pic>
        <p:nvPicPr>
          <p:cNvPr id="2050" name="Picture 2" descr="C:\Users\fundacion\Desktop\HECHOS\CACHETERO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9000" y="4278313"/>
            <a:ext cx="2214563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10 Grupo"/>
          <p:cNvGrpSpPr>
            <a:grpSpLocks/>
          </p:cNvGrpSpPr>
          <p:nvPr/>
        </p:nvGrpSpPr>
        <p:grpSpPr bwMode="auto">
          <a:xfrm>
            <a:off x="2357438" y="1500188"/>
            <a:ext cx="4286250" cy="2000250"/>
            <a:chOff x="2143108" y="1500174"/>
            <a:chExt cx="4286280" cy="2000264"/>
          </a:xfrm>
        </p:grpSpPr>
        <p:pic>
          <p:nvPicPr>
            <p:cNvPr id="64537" name="Picture 4" descr="C:\Users\fundacion\Desktop\HECHOS\CACHETERO 1 copia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43108" y="1500174"/>
              <a:ext cx="2214578" cy="2000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538" name="Picture 4" descr="C:\Users\fundacion\Desktop\HECHOS\CACHETERO 1 copia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flipH="1">
              <a:off x="4357686" y="1500174"/>
              <a:ext cx="2071702" cy="2000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4518" name="8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64521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6453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3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3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4522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6453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3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3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4523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6452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2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3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4524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6452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1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2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452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2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64519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893888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28 Elipse"/>
          <p:cNvSpPr/>
          <p:nvPr/>
        </p:nvSpPr>
        <p:spPr>
          <a:xfrm>
            <a:off x="323850" y="1484313"/>
            <a:ext cx="647700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49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87450" y="836613"/>
            <a:ext cx="6929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Verduras de Temporada.</a:t>
            </a:r>
          </a:p>
        </p:txBody>
      </p:sp>
      <p:pic>
        <p:nvPicPr>
          <p:cNvPr id="2050" name="Picture 2" descr="G:\Tapas Laurel\HECHOS\BAR LA SENDA 1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43213" y="1773238"/>
            <a:ext cx="3305175" cy="214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7 Grupo"/>
          <p:cNvGrpSpPr>
            <a:grpSpLocks/>
          </p:cNvGrpSpPr>
          <p:nvPr/>
        </p:nvGrpSpPr>
        <p:grpSpPr bwMode="auto">
          <a:xfrm>
            <a:off x="2700338" y="4437063"/>
            <a:ext cx="3538537" cy="1439862"/>
            <a:chOff x="3131840" y="4509120"/>
            <a:chExt cx="3538548" cy="1440160"/>
          </a:xfrm>
        </p:grpSpPr>
        <p:pic>
          <p:nvPicPr>
            <p:cNvPr id="65552" name="Picture 3" descr="G:\Tapas Laurel\HECHOS\BAR LA SENDA 2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788024" y="4509120"/>
              <a:ext cx="1882364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53" name="Picture 3" descr="G:\Tapas Laurel\HECHOS\BAR LA SENDA 2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flipH="1">
              <a:off x="3131840" y="4509120"/>
              <a:ext cx="1664568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5541" name="8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65548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49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5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55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65542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22352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Rectángulo"/>
          <p:cNvPicPr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95388" y="5761038"/>
            <a:ext cx="6832600" cy="1103312"/>
          </a:xfrm>
          <a:prstGeom prst="rect">
            <a:avLst/>
          </a:prstGeom>
          <a:noFill/>
        </p:spPr>
      </p:pic>
      <p:sp>
        <p:nvSpPr>
          <p:cNvPr id="16" name="15 Elipse"/>
          <p:cNvSpPr/>
          <p:nvPr/>
        </p:nvSpPr>
        <p:spPr>
          <a:xfrm>
            <a:off x="323850" y="1557338"/>
            <a:ext cx="647700" cy="719137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50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65545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165653">
            <a:off x="7635875" y="263525"/>
            <a:ext cx="766763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6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4651">
            <a:off x="7718425" y="5480050"/>
            <a:ext cx="89852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7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252236">
            <a:off x="608013" y="5502275"/>
            <a:ext cx="9223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3" descr="G:\Tapas Laurel\HECHOS\MATUTE  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8" y="2857500"/>
            <a:ext cx="1562100" cy="117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71563" y="1214438"/>
            <a:ext cx="69294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Pollo de Corral.</a:t>
            </a:r>
          </a:p>
        </p:txBody>
      </p:sp>
      <p:pic>
        <p:nvPicPr>
          <p:cNvPr id="1026" name="Picture 2" descr="G:\Tapas Laurel\HECHOS\BAR MATUTE 1 copia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28938" y="2571750"/>
            <a:ext cx="297656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G:\Tapas Laurel\HECHOS\MATUTE 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2781300"/>
            <a:ext cx="1817687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6566" name="6 Grupo"/>
          <p:cNvGrpSpPr>
            <a:grpSpLocks/>
          </p:cNvGrpSpPr>
          <p:nvPr/>
        </p:nvGrpSpPr>
        <p:grpSpPr bwMode="auto">
          <a:xfrm>
            <a:off x="468313" y="238125"/>
            <a:ext cx="8318500" cy="6359525"/>
            <a:chOff x="467544" y="238850"/>
            <a:chExt cx="8319733" cy="6359268"/>
          </a:xfrm>
        </p:grpSpPr>
        <p:grpSp>
          <p:nvGrpSpPr>
            <p:cNvPr id="66570" name="21 Grupo"/>
            <p:cNvGrpSpPr>
              <a:grpSpLocks/>
            </p:cNvGrpSpPr>
            <p:nvPr/>
          </p:nvGrpSpPr>
          <p:grpSpPr bwMode="auto">
            <a:xfrm>
              <a:off x="6673184" y="4092305"/>
              <a:ext cx="2015272" cy="2347236"/>
              <a:chOff x="6673184" y="4092305"/>
              <a:chExt cx="2015272" cy="2347236"/>
            </a:xfrm>
          </p:grpSpPr>
          <p:pic>
            <p:nvPicPr>
              <p:cNvPr id="66583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4029621">
                <a:off x="7578033" y="5152648"/>
                <a:ext cx="880196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8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8832406">
                <a:off x="7477987" y="4092305"/>
                <a:ext cx="778133" cy="154960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8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8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2440235">
                <a:off x="6673184" y="5238089"/>
                <a:ext cx="693533" cy="12014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6571" name="5 Grupo"/>
            <p:cNvGrpSpPr>
              <a:grpSpLocks/>
            </p:cNvGrpSpPr>
            <p:nvPr/>
          </p:nvGrpSpPr>
          <p:grpSpPr bwMode="auto">
            <a:xfrm rot="5576386">
              <a:off x="450395" y="378441"/>
              <a:ext cx="2296171" cy="2016990"/>
              <a:chOff x="414777" y="4339724"/>
              <a:chExt cx="2296171" cy="2016990"/>
            </a:xfrm>
          </p:grpSpPr>
          <p:pic>
            <p:nvPicPr>
              <p:cNvPr id="66580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2373" y="5016064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81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6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82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699715" y="4054786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6572" name="9 Grupo"/>
            <p:cNvGrpSpPr>
              <a:grpSpLocks/>
            </p:cNvGrpSpPr>
            <p:nvPr/>
          </p:nvGrpSpPr>
          <p:grpSpPr bwMode="auto">
            <a:xfrm rot="-9594914">
              <a:off x="6498146" y="331723"/>
              <a:ext cx="2289131" cy="2016990"/>
              <a:chOff x="292907" y="4523937"/>
              <a:chExt cx="2289131" cy="2016990"/>
            </a:xfrm>
          </p:grpSpPr>
          <p:pic>
            <p:nvPicPr>
              <p:cNvPr id="66577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790503" y="5200277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78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518966" y="4934398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79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577845" y="4238999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66573" name="13 Grupo"/>
            <p:cNvGrpSpPr>
              <a:grpSpLocks/>
            </p:cNvGrpSpPr>
            <p:nvPr/>
          </p:nvGrpSpPr>
          <p:grpSpPr bwMode="auto">
            <a:xfrm rot="253762">
              <a:off x="467544" y="4581128"/>
              <a:ext cx="2289133" cy="2016990"/>
              <a:chOff x="421816" y="4476801"/>
              <a:chExt cx="2289133" cy="2016990"/>
            </a:xfrm>
          </p:grpSpPr>
          <p:pic>
            <p:nvPicPr>
              <p:cNvPr id="66574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9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1370379">
                <a:off x="919413" y="5153141"/>
                <a:ext cx="620961" cy="13406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75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-3432406">
                <a:off x="1647877" y="48872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576" name="Picture 2" descr="C:\Documents and Settings\Joaquin\Escritorio\Tapas Laurel\HOJA LAUREL.jpg"/>
              <p:cNvPicPr>
                <a:picLocks noChangeAspect="1" noChangeArrowheads="1"/>
              </p:cNvPicPr>
              <p:nvPr/>
            </p:nvPicPr>
            <p:blipFill>
              <a:blip r:embed="rId10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 rot="7624974">
                <a:off x="706754" y="4191863"/>
                <a:ext cx="778133" cy="13480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5" name="24 Rectángulo"/>
          <p:cNvPicPr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95388" y="5041900"/>
            <a:ext cx="6546850" cy="1103313"/>
          </a:xfrm>
          <a:prstGeom prst="rect">
            <a:avLst/>
          </a:prstGeom>
          <a:noFill/>
        </p:spPr>
      </p:pic>
      <p:pic>
        <p:nvPicPr>
          <p:cNvPr id="66568" name="Picture 8" descr="C:\Users\fundacion\Desktop\Tapas Laurel\LAUREL2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1908175" cy="134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Elipse"/>
          <p:cNvSpPr/>
          <p:nvPr/>
        </p:nvSpPr>
        <p:spPr>
          <a:xfrm>
            <a:off x="250825" y="1484313"/>
            <a:ext cx="649288" cy="720725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51</a:t>
            </a: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600"/>
                            </p:stCondLst>
                            <p:childTnLst>
                              <p:par>
                                <p:cTn id="2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5488" y="5041900"/>
            <a:ext cx="3346450" cy="1103313"/>
          </a:xfrm>
          <a:prstGeom prst="rect">
            <a:avLst/>
          </a:prstGeom>
          <a:noFill/>
        </p:spPr>
      </p:pic>
      <p:pic>
        <p:nvPicPr>
          <p:cNvPr id="1026" name="Picture 2" descr="C:\Users\fundacion\Desktop\HECHOS\BAR LA CASITA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25" y="4786313"/>
            <a:ext cx="1516063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43013" y="5041900"/>
            <a:ext cx="1811337" cy="1103313"/>
          </a:xfrm>
          <a:prstGeom prst="rect">
            <a:avLst/>
          </a:prstGeom>
          <a:noFill/>
        </p:spPr>
      </p:pic>
      <p:grpSp>
        <p:nvGrpSpPr>
          <p:cNvPr id="9" name="8 Grupo"/>
          <p:cNvGrpSpPr>
            <a:grpSpLocks/>
          </p:cNvGrpSpPr>
          <p:nvPr/>
        </p:nvGrpSpPr>
        <p:grpSpPr bwMode="auto">
          <a:xfrm>
            <a:off x="1619250" y="2636838"/>
            <a:ext cx="5932488" cy="1828800"/>
            <a:chOff x="1619672" y="2636912"/>
            <a:chExt cx="5932762" cy="1829142"/>
          </a:xfrm>
        </p:grpSpPr>
        <p:pic>
          <p:nvPicPr>
            <p:cNvPr id="67604" name="Picture 2" descr="C:\Documents and Settings\Joaquin\Escritorio\HECHOS\BAR LA CASITA 1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BF9"/>
                </a:clrFrom>
                <a:clrTo>
                  <a:srgbClr val="FFFBF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619672" y="2636912"/>
              <a:ext cx="3263900" cy="1541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605" name="Picture 2" descr="C:\Documents and Settings\Joaquin\Escritorio\HECHOS\BAR LA CASITA 1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BF9"/>
                </a:clrFrom>
                <a:clrTo>
                  <a:srgbClr val="FFFBF9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8718840">
              <a:off x="4288534" y="2924591"/>
              <a:ext cx="3263900" cy="1541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7590" name="9 Grupo"/>
          <p:cNvGrpSpPr>
            <a:grpSpLocks/>
          </p:cNvGrpSpPr>
          <p:nvPr/>
        </p:nvGrpSpPr>
        <p:grpSpPr bwMode="auto">
          <a:xfrm>
            <a:off x="508000" y="57150"/>
            <a:ext cx="8270875" cy="6584950"/>
            <a:chOff x="508783" y="56937"/>
            <a:chExt cx="8270082" cy="6585876"/>
          </a:xfrm>
        </p:grpSpPr>
        <p:pic>
          <p:nvPicPr>
            <p:cNvPr id="67600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529627">
              <a:off x="508783" y="2910199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601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-5738036">
              <a:off x="4422676" y="-122037"/>
              <a:ext cx="84350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602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5400000">
              <a:off x="4321903" y="5695321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603" name="Picture 2" descr="C:\Documents and Settings\Joaquin\Escritorio\Tapas Laurel\HOJA LAUREL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8085332" y="2743285"/>
              <a:ext cx="693533" cy="1201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15 Elipse"/>
          <p:cNvSpPr/>
          <p:nvPr/>
        </p:nvSpPr>
        <p:spPr>
          <a:xfrm>
            <a:off x="395288" y="1773238"/>
            <a:ext cx="647700" cy="719137"/>
          </a:xfrm>
          <a:prstGeom prst="ellipse">
            <a:avLst/>
          </a:prstGeom>
          <a:solidFill>
            <a:srgbClr val="FF9933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tx1"/>
                </a:solidFill>
              </a:rPr>
              <a:t>52</a:t>
            </a: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67592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496658">
            <a:off x="7926388" y="158750"/>
            <a:ext cx="936625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3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590571">
            <a:off x="7589838" y="5680075"/>
            <a:ext cx="95408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4" name="Picture 2" descr="C:\Documents and Settings\Joaquin\Escritorio\Tapas Laurel\HOJA LAURE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270281">
            <a:off x="746125" y="5491163"/>
            <a:ext cx="9588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7595" name="19 Grupo"/>
          <p:cNvGrpSpPr>
            <a:grpSpLocks/>
          </p:cNvGrpSpPr>
          <p:nvPr/>
        </p:nvGrpSpPr>
        <p:grpSpPr bwMode="auto">
          <a:xfrm>
            <a:off x="0" y="0"/>
            <a:ext cx="2484438" cy="1700213"/>
            <a:chOff x="3744168" y="2916535"/>
            <a:chExt cx="2835275" cy="1792287"/>
          </a:xfrm>
        </p:grpSpPr>
        <p:pic>
          <p:nvPicPr>
            <p:cNvPr id="67597" name="Picture 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744168" y="2916535"/>
              <a:ext cx="2835275" cy="1792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598" name="21 CuadroTexto"/>
            <p:cNvSpPr txBox="1">
              <a:spLocks noChangeArrowheads="1"/>
            </p:cNvSpPr>
            <p:nvPr/>
          </p:nvSpPr>
          <p:spPr bwMode="auto">
            <a:xfrm>
              <a:off x="4032200" y="3276575"/>
              <a:ext cx="230425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3600" b="1">
                  <a:latin typeface="Monotype Corsiva" pitchFamily="66" charset="0"/>
                </a:rPr>
                <a:t>Travesía del</a:t>
              </a:r>
              <a:r>
                <a:rPr lang="es-ES" sz="3600">
                  <a:latin typeface="Calibri" pitchFamily="34" charset="0"/>
                </a:rPr>
                <a:t> </a:t>
              </a:r>
            </a:p>
          </p:txBody>
        </p:sp>
        <p:sp>
          <p:nvSpPr>
            <p:cNvPr id="67599" name="22 CuadroTexto"/>
            <p:cNvSpPr txBox="1">
              <a:spLocks noChangeArrowheads="1"/>
            </p:cNvSpPr>
            <p:nvPr/>
          </p:nvSpPr>
          <p:spPr bwMode="auto">
            <a:xfrm>
              <a:off x="4248224" y="3708623"/>
              <a:ext cx="201622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ES" sz="4800" b="1">
                  <a:latin typeface="Monotype Corsiva" pitchFamily="66" charset="0"/>
                </a:rPr>
                <a:t>Laurel</a:t>
              </a:r>
            </a:p>
          </p:txBody>
        </p:sp>
      </p:grp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187450" y="1484313"/>
            <a:ext cx="6929438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4400">
                <a:latin typeface="Monotype Corsiva" pitchFamily="66" charset="0"/>
              </a:rPr>
              <a:t>Brocheta de Pavo a la Plancha.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allelaurel.org/sites/default/files/styles/noticia-principal/public/noticias/imagenes/argot_tapas_laurel.jpg?itok=CYMWn5Bk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513" y="765175"/>
            <a:ext cx="4208462" cy="542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Picture 4" descr="https://encrypted-tbn3.gstatic.com/images?q=tbn:ANd9GcR94msxeVX0puxugKY1ChXtiE_x7AcS3P8_3L75ZEjLN46WXh_p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56176" y="404664"/>
            <a:ext cx="212407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4" descr="https://encrypted-tbn3.gstatic.com/images?q=tbn:ANd9GcR94msxeVX0puxugKY1ChXtiE_x7AcS3P8_3L75ZEjLN46WXh_p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8313" y="4868863"/>
            <a:ext cx="212407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4" name="18 CuadroTexto"/>
          <p:cNvSpPr txBox="1">
            <a:spLocks noChangeArrowheads="1"/>
          </p:cNvSpPr>
          <p:nvPr/>
        </p:nvSpPr>
        <p:spPr bwMode="auto">
          <a:xfrm>
            <a:off x="0" y="2276475"/>
            <a:ext cx="3132138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>
                <a:solidFill>
                  <a:srgbClr val="FF0000"/>
                </a:solidFill>
                <a:latin typeface="Monotype Corsiva" pitchFamily="66" charset="0"/>
              </a:rPr>
              <a:t>Disfruten</a:t>
            </a:r>
            <a:r>
              <a:rPr lang="es-ES" sz="4000">
                <a:latin typeface="Monotype Corsiva" pitchFamily="66" charset="0"/>
              </a:rPr>
              <a:t> </a:t>
            </a:r>
          </a:p>
          <a:p>
            <a:r>
              <a:rPr lang="es-ES" sz="4000">
                <a:solidFill>
                  <a:schemeClr val="bg1"/>
                </a:solidFill>
                <a:latin typeface="Monotype Corsiva" pitchFamily="66" charset="0"/>
              </a:rPr>
              <a:t>de los </a:t>
            </a:r>
          </a:p>
          <a:p>
            <a:r>
              <a:rPr lang="es-ES" sz="4000">
                <a:solidFill>
                  <a:srgbClr val="00B050"/>
                </a:solidFill>
                <a:latin typeface="Monotype Corsiva" pitchFamily="66" charset="0"/>
              </a:rPr>
              <a:t>Pinchos y</a:t>
            </a:r>
            <a:r>
              <a:rPr lang="es-ES" sz="4000">
                <a:latin typeface="Monotype Corsiva" pitchFamily="66" charset="0"/>
              </a:rPr>
              <a:t> </a:t>
            </a:r>
            <a:r>
              <a:rPr lang="es-ES" sz="4000">
                <a:solidFill>
                  <a:srgbClr val="FFFF00"/>
                </a:solidFill>
                <a:latin typeface="Monotype Corsiva" pitchFamily="66" charset="0"/>
              </a:rPr>
              <a:t>Platos</a:t>
            </a:r>
            <a:r>
              <a:rPr lang="es-ES" sz="4000">
                <a:latin typeface="Monotype Corsiva" pitchFamily="66" charset="0"/>
              </a:rPr>
              <a:t> </a:t>
            </a:r>
          </a:p>
        </p:txBody>
      </p:sp>
      <p:sp>
        <p:nvSpPr>
          <p:cNvPr id="68615" name="20 CuadroTexto"/>
          <p:cNvSpPr txBox="1">
            <a:spLocks noChangeArrowheads="1"/>
          </p:cNvSpPr>
          <p:nvPr/>
        </p:nvSpPr>
        <p:spPr bwMode="auto">
          <a:xfrm flipH="1">
            <a:off x="6300788" y="2276475"/>
            <a:ext cx="284321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s-ES" sz="4000">
                <a:solidFill>
                  <a:srgbClr val="FF0000"/>
                </a:solidFill>
                <a:latin typeface="Monotype Corsiva" pitchFamily="66" charset="0"/>
              </a:rPr>
              <a:t>Disfruten </a:t>
            </a:r>
          </a:p>
          <a:p>
            <a:pPr algn="r"/>
            <a:r>
              <a:rPr lang="es-ES" sz="4000">
                <a:solidFill>
                  <a:schemeClr val="bg1"/>
                </a:solidFill>
                <a:latin typeface="Monotype Corsiva" pitchFamily="66" charset="0"/>
              </a:rPr>
              <a:t>de los </a:t>
            </a:r>
          </a:p>
          <a:p>
            <a:pPr algn="r"/>
            <a:r>
              <a:rPr lang="es-ES" sz="4000">
                <a:solidFill>
                  <a:srgbClr val="009900"/>
                </a:solidFill>
                <a:latin typeface="Monotype Corsiva" pitchFamily="66" charset="0"/>
              </a:rPr>
              <a:t>Pinchos y </a:t>
            </a:r>
            <a:r>
              <a:rPr lang="es-ES" sz="4000">
                <a:solidFill>
                  <a:srgbClr val="FFFF00"/>
                </a:solidFill>
                <a:latin typeface="Monotype Corsiva" pitchFamily="66" charset="0"/>
              </a:rPr>
              <a:t>Platos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23528" y="332656"/>
            <a:ext cx="37625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LOGROÑO</a:t>
            </a:r>
            <a:endParaRPr lang="es-ES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LAUREL_2014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LAUREL_2014</Template>
  <TotalTime>4</TotalTime>
  <Words>603</Words>
  <Application>Microsoft Office PowerPoint</Application>
  <PresentationFormat>Presentación en pantalla (4:3)</PresentationFormat>
  <Paragraphs>209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1" baseType="lpstr">
      <vt:lpstr>Calibri</vt:lpstr>
      <vt:lpstr>Arial</vt:lpstr>
      <vt:lpstr>Monotype Corsiva</vt:lpstr>
      <vt:lpstr>LAUREL_2014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2015-04-20T08:28:08Z</dcterms:created>
  <dcterms:modified xsi:type="dcterms:W3CDTF">2015-04-20T08:33:04Z</dcterms:modified>
</cp:coreProperties>
</file>