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1"/>
  </p:notesMasterIdLst>
  <p:sldIdLst>
    <p:sldId id="322" r:id="rId3"/>
    <p:sldId id="326" r:id="rId4"/>
    <p:sldId id="327" r:id="rId5"/>
    <p:sldId id="328" r:id="rId6"/>
    <p:sldId id="331" r:id="rId7"/>
    <p:sldId id="332" r:id="rId8"/>
    <p:sldId id="333" r:id="rId9"/>
    <p:sldId id="334" r:id="rId10"/>
    <p:sldId id="335" r:id="rId11"/>
    <p:sldId id="336" r:id="rId12"/>
    <p:sldId id="337" r:id="rId13"/>
    <p:sldId id="339" r:id="rId14"/>
    <p:sldId id="340" r:id="rId15"/>
    <p:sldId id="341" r:id="rId16"/>
    <p:sldId id="342" r:id="rId17"/>
    <p:sldId id="344" r:id="rId18"/>
    <p:sldId id="345" r:id="rId19"/>
    <p:sldId id="348" r:id="rId20"/>
    <p:sldId id="351" r:id="rId21"/>
    <p:sldId id="352" r:id="rId22"/>
    <p:sldId id="353" r:id="rId23"/>
    <p:sldId id="354" r:id="rId24"/>
    <p:sldId id="355" r:id="rId25"/>
    <p:sldId id="357" r:id="rId26"/>
    <p:sldId id="358" r:id="rId27"/>
    <p:sldId id="359" r:id="rId28"/>
    <p:sldId id="361" r:id="rId29"/>
    <p:sldId id="362" r:id="rId30"/>
    <p:sldId id="363" r:id="rId31"/>
    <p:sldId id="364" r:id="rId32"/>
    <p:sldId id="365" r:id="rId33"/>
    <p:sldId id="366" r:id="rId34"/>
    <p:sldId id="367" r:id="rId35"/>
    <p:sldId id="369" r:id="rId36"/>
    <p:sldId id="370" r:id="rId37"/>
    <p:sldId id="371" r:id="rId38"/>
    <p:sldId id="314" r:id="rId39"/>
    <p:sldId id="372" r:id="rId4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V+WmYREgh2INqPQcjH3WLQ==" hashData="lmTPOugZz2ofmihccs9T+xEYmwg="/>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85B"/>
    <a:srgbClr val="0099FF"/>
    <a:srgbClr val="990033"/>
    <a:srgbClr val="FFCC99"/>
    <a:srgbClr val="FFE389"/>
    <a:srgbClr val="DAA600"/>
    <a:srgbClr val="FFFF99"/>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40" autoAdjust="0"/>
    <p:restoredTop sz="95869" autoAdjust="0"/>
  </p:normalViewPr>
  <p:slideViewPr>
    <p:cSldViewPr>
      <p:cViewPr>
        <p:scale>
          <a:sx n="48" d="100"/>
          <a:sy n="48" d="100"/>
        </p:scale>
        <p:origin x="-1626" y="-6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D245BA61-C683-4395-AB71-FFFC559B5AA6}" type="datetimeFigureOut">
              <a:rPr lang="es-ES_tradnl"/>
              <a:pPr>
                <a:defRPr/>
              </a:pPr>
              <a:t>09/02/2021</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_tradnl" noProof="0" dirty="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_tradnl"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0CAFD6B3-F99F-407F-9166-57D40F085D41}" type="slidenum">
              <a:rPr lang="es-ES_tradnl"/>
              <a:pPr>
                <a:defRPr/>
              </a:pPr>
              <a:t>‹Nº›</a:t>
            </a:fld>
            <a:endParaRPr lang="es-ES_tradnl" dirty="0"/>
          </a:p>
        </p:txBody>
      </p:sp>
    </p:spTree>
    <p:extLst>
      <p:ext uri="{BB962C8B-B14F-4D97-AF65-F5344CB8AC3E}">
        <p14:creationId xmlns:p14="http://schemas.microsoft.com/office/powerpoint/2010/main" val="165909164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smtClean="0"/>
          </a:p>
        </p:txBody>
      </p:sp>
      <p:sp>
        <p:nvSpPr>
          <p:cNvPr id="5222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9C66D94-4A02-4D6F-9272-3C2B268B8EE6}" type="slidenum">
              <a:rPr lang="es-ES_tradnl" smtClean="0"/>
              <a:pPr eaLnBrk="1" hangingPunct="1"/>
              <a:t>1</a:t>
            </a:fld>
            <a:endParaRPr lang="es-ES_tradn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smtClean="0"/>
          </a:p>
        </p:txBody>
      </p:sp>
      <p:sp>
        <p:nvSpPr>
          <p:cNvPr id="5325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A800D5F-B3F6-4733-AC97-A3413609BD21}" type="slidenum">
              <a:rPr lang="es-ES_tradnl" smtClean="0"/>
              <a:pPr eaLnBrk="1" hangingPunct="1"/>
              <a:t>37</a:t>
            </a:fld>
            <a:endParaRPr lang="es-ES_tradn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2211FF1-4903-4B75-81A1-211AC16924EB}" type="slidenum">
              <a:rPr lang="es-ES"/>
              <a:pPr>
                <a:defRPr/>
              </a:pPr>
              <a:t>‹Nº›</a:t>
            </a:fld>
            <a:endParaRPr lang="es-ES" dirty="0"/>
          </a:p>
        </p:txBody>
      </p:sp>
    </p:spTree>
    <p:extLst>
      <p:ext uri="{BB962C8B-B14F-4D97-AF65-F5344CB8AC3E}">
        <p14:creationId xmlns:p14="http://schemas.microsoft.com/office/powerpoint/2010/main" val="2688454519"/>
      </p:ext>
    </p:extLst>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8FBEFEA-A430-456A-92D2-38342A60FFEC}" type="slidenum">
              <a:rPr lang="es-ES"/>
              <a:pPr>
                <a:defRPr/>
              </a:pPr>
              <a:t>‹Nº›</a:t>
            </a:fld>
            <a:endParaRPr lang="es-ES" dirty="0"/>
          </a:p>
        </p:txBody>
      </p:sp>
    </p:spTree>
    <p:extLst>
      <p:ext uri="{BB962C8B-B14F-4D97-AF65-F5344CB8AC3E}">
        <p14:creationId xmlns:p14="http://schemas.microsoft.com/office/powerpoint/2010/main" val="664617413"/>
      </p:ext>
    </p:extLst>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1DCEE4D-ECDE-4C52-83DD-A9544711B80E}" type="slidenum">
              <a:rPr lang="es-ES"/>
              <a:pPr>
                <a:defRPr/>
              </a:pPr>
              <a:t>‹Nº›</a:t>
            </a:fld>
            <a:endParaRPr lang="es-ES" dirty="0"/>
          </a:p>
        </p:txBody>
      </p:sp>
    </p:spTree>
    <p:extLst>
      <p:ext uri="{BB962C8B-B14F-4D97-AF65-F5344CB8AC3E}">
        <p14:creationId xmlns:p14="http://schemas.microsoft.com/office/powerpoint/2010/main" val="58556310"/>
      </p:ext>
    </p:extLst>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9B852655-8952-428C-AEA5-D39C4ABBD279}" type="slidenum">
              <a:rPr lang="es-ES"/>
              <a:pPr>
                <a:defRPr/>
              </a:pPr>
              <a:t>‹Nº›</a:t>
            </a:fld>
            <a:endParaRPr lang="es-ES" dirty="0"/>
          </a:p>
        </p:txBody>
      </p:sp>
    </p:spTree>
    <p:extLst>
      <p:ext uri="{BB962C8B-B14F-4D97-AF65-F5344CB8AC3E}">
        <p14:creationId xmlns:p14="http://schemas.microsoft.com/office/powerpoint/2010/main" val="95837820"/>
      </p:ext>
    </p:extLst>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56FFCC8E-90B8-4414-9D12-B64C40E66D01}" type="slidenum">
              <a:rPr lang="es-ES"/>
              <a:pPr>
                <a:defRPr/>
              </a:pPr>
              <a:t>‹Nº›</a:t>
            </a:fld>
            <a:endParaRPr lang="es-ES" dirty="0"/>
          </a:p>
        </p:txBody>
      </p:sp>
    </p:spTree>
    <p:extLst>
      <p:ext uri="{BB962C8B-B14F-4D97-AF65-F5344CB8AC3E}">
        <p14:creationId xmlns:p14="http://schemas.microsoft.com/office/powerpoint/2010/main" val="2675887487"/>
      </p:ext>
    </p:extLst>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A9B7B8FF-F503-400B-9DFC-4031E25FF828}" type="slidenum">
              <a:rPr lang="es-ES"/>
              <a:pPr>
                <a:defRPr/>
              </a:pPr>
              <a:t>‹Nº›</a:t>
            </a:fld>
            <a:endParaRPr lang="es-ES" dirty="0"/>
          </a:p>
        </p:txBody>
      </p:sp>
    </p:spTree>
    <p:extLst>
      <p:ext uri="{BB962C8B-B14F-4D97-AF65-F5344CB8AC3E}">
        <p14:creationId xmlns:p14="http://schemas.microsoft.com/office/powerpoint/2010/main" val="991295066"/>
      </p:ext>
    </p:extLst>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2ED5DDFA-1189-4DE7-A586-1A55EF6F487D}" type="slidenum">
              <a:rPr lang="es-ES"/>
              <a:pPr>
                <a:defRPr/>
              </a:pPr>
              <a:t>‹Nº›</a:t>
            </a:fld>
            <a:endParaRPr lang="es-ES" dirty="0"/>
          </a:p>
        </p:txBody>
      </p:sp>
    </p:spTree>
    <p:extLst>
      <p:ext uri="{BB962C8B-B14F-4D97-AF65-F5344CB8AC3E}">
        <p14:creationId xmlns:p14="http://schemas.microsoft.com/office/powerpoint/2010/main" val="2492946814"/>
      </p:ext>
    </p:extLst>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852E2CF-99BF-44FC-B3D0-7C9B17EB3A40}" type="slidenum">
              <a:rPr lang="es-ES"/>
              <a:pPr>
                <a:defRPr/>
              </a:pPr>
              <a:t>‹Nº›</a:t>
            </a:fld>
            <a:endParaRPr lang="es-ES" dirty="0"/>
          </a:p>
        </p:txBody>
      </p:sp>
    </p:spTree>
    <p:extLst>
      <p:ext uri="{BB962C8B-B14F-4D97-AF65-F5344CB8AC3E}">
        <p14:creationId xmlns:p14="http://schemas.microsoft.com/office/powerpoint/2010/main" val="69961257"/>
      </p:ext>
    </p:extLst>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_tradnl"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4D933E56-E91E-4806-97F5-D6F27574B56D}" type="slidenum">
              <a:rPr lang="es-ES"/>
              <a:pPr>
                <a:defRPr/>
              </a:pPr>
              <a:t>‹Nº›</a:t>
            </a:fld>
            <a:endParaRPr lang="es-ES" dirty="0"/>
          </a:p>
        </p:txBody>
      </p:sp>
    </p:spTree>
    <p:extLst>
      <p:ext uri="{BB962C8B-B14F-4D97-AF65-F5344CB8AC3E}">
        <p14:creationId xmlns:p14="http://schemas.microsoft.com/office/powerpoint/2010/main" val="1280515660"/>
      </p:ext>
    </p:extLst>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4DEB35A-902A-4644-9DB0-20A137BBF83F}" type="slidenum">
              <a:rPr lang="es-ES"/>
              <a:pPr>
                <a:defRPr/>
              </a:pPr>
              <a:t>‹Nº›</a:t>
            </a:fld>
            <a:endParaRPr lang="es-ES" dirty="0"/>
          </a:p>
        </p:txBody>
      </p:sp>
    </p:spTree>
    <p:extLst>
      <p:ext uri="{BB962C8B-B14F-4D97-AF65-F5344CB8AC3E}">
        <p14:creationId xmlns:p14="http://schemas.microsoft.com/office/powerpoint/2010/main" val="3961688817"/>
      </p:ext>
    </p:extLst>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A4491C8-19E9-4C30-9E22-080015B827DE}" type="slidenum">
              <a:rPr lang="es-ES"/>
              <a:pPr>
                <a:defRPr/>
              </a:pPr>
              <a:t>‹Nº›</a:t>
            </a:fld>
            <a:endParaRPr lang="es-ES" dirty="0"/>
          </a:p>
        </p:txBody>
      </p:sp>
    </p:spTree>
    <p:extLst>
      <p:ext uri="{BB962C8B-B14F-4D97-AF65-F5344CB8AC3E}">
        <p14:creationId xmlns:p14="http://schemas.microsoft.com/office/powerpoint/2010/main" val="1019770335"/>
      </p:ext>
    </p:extLst>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329212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8EE8C44B-56FB-4F24-9F22-872A75F0B3B1}" type="slidenum">
              <a:rPr lang="es-ES"/>
              <a:pPr>
                <a:defRPr/>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7.gif"/><Relationship Id="rId4" Type="http://schemas.openxmlformats.org/officeDocument/2006/relationships/image" Target="../media/image36.jpeg"/></Relationships>
</file>

<file path=ppt/slides/_rels/slide38.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3 CuadroTexto"/>
          <p:cNvSpPr txBox="1">
            <a:spLocks noChangeArrowheads="1"/>
          </p:cNvSpPr>
          <p:nvPr/>
        </p:nvSpPr>
        <p:spPr bwMode="auto">
          <a:xfrm>
            <a:off x="1285875" y="1079500"/>
            <a:ext cx="67151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sz="5400" dirty="0">
                <a:solidFill>
                  <a:srgbClr val="FF0000"/>
                </a:solidFill>
                <a:latin typeface="Times New Roman" pitchFamily="18" charset="0"/>
                <a:cs typeface="Times New Roman" pitchFamily="18" charset="0"/>
              </a:rPr>
              <a:t>De </a:t>
            </a:r>
            <a:r>
              <a:rPr lang="en-AU" sz="5400" dirty="0" err="1">
                <a:solidFill>
                  <a:srgbClr val="FF0000"/>
                </a:solidFill>
                <a:latin typeface="Times New Roman" pitchFamily="18" charset="0"/>
                <a:cs typeface="Times New Roman" pitchFamily="18" charset="0"/>
              </a:rPr>
              <a:t>Pekín</a:t>
            </a:r>
            <a:r>
              <a:rPr lang="en-AU" sz="5400" dirty="0">
                <a:solidFill>
                  <a:srgbClr val="FF0000"/>
                </a:solidFill>
                <a:latin typeface="Times New Roman" pitchFamily="18" charset="0"/>
                <a:cs typeface="Times New Roman" pitchFamily="18" charset="0"/>
              </a:rPr>
              <a:t> a Lhasa</a:t>
            </a:r>
            <a:endParaRPr lang="es-ES" sz="5400" dirty="0">
              <a:latin typeface="Times New Roman" pitchFamily="18" charset="0"/>
              <a:cs typeface="Times New Roman" pitchFamily="18" charset="0"/>
            </a:endParaRPr>
          </a:p>
        </p:txBody>
      </p:sp>
      <p:sp>
        <p:nvSpPr>
          <p:cNvPr id="5" name="4 CuadroTexto"/>
          <p:cNvSpPr txBox="1"/>
          <p:nvPr/>
        </p:nvSpPr>
        <p:spPr>
          <a:xfrm>
            <a:off x="285750" y="2592388"/>
            <a:ext cx="8572500" cy="2738437"/>
          </a:xfrm>
          <a:prstGeom prst="rect">
            <a:avLst/>
          </a:prstGeom>
          <a:noFill/>
        </p:spPr>
        <p:txBody>
          <a:bodyPr>
            <a:spAutoFit/>
          </a:bodyPr>
          <a:lstStyle/>
          <a:p>
            <a:pPr algn="ctr">
              <a:buFont typeface="Arial" charset="0"/>
              <a:buNone/>
              <a:defRPr/>
            </a:pPr>
            <a:r>
              <a:rPr lang="es-MX" sz="3600" b="1" dirty="0">
                <a:solidFill>
                  <a:schemeClr val="tx2">
                    <a:lumMod val="60000"/>
                    <a:lumOff val="40000"/>
                  </a:schemeClr>
                </a:solidFill>
                <a:latin typeface="+mn-lt"/>
                <a:cs typeface="Times New Roman" pitchFamily="18" charset="0"/>
              </a:rPr>
              <a:t>El Ferrocarril de China a través  del Techo  del Mundo</a:t>
            </a:r>
          </a:p>
          <a:p>
            <a:pPr algn="ctr">
              <a:buFont typeface="Arial" charset="0"/>
              <a:buNone/>
              <a:defRPr/>
            </a:pPr>
            <a:endParaRPr lang="en-AU" sz="3600" b="1" dirty="0">
              <a:solidFill>
                <a:schemeClr val="tx2">
                  <a:lumMod val="60000"/>
                  <a:lumOff val="40000"/>
                </a:schemeClr>
              </a:solidFill>
              <a:latin typeface="Times New Roman" pitchFamily="18" charset="0"/>
              <a:cs typeface="Times New Roman" pitchFamily="18" charset="0"/>
            </a:endParaRPr>
          </a:p>
          <a:p>
            <a:pPr algn="ctr">
              <a:buFont typeface="Arial" charset="0"/>
              <a:buNone/>
              <a:defRPr/>
            </a:pPr>
            <a:r>
              <a:rPr lang="es-MX" sz="3200" b="1" dirty="0">
                <a:solidFill>
                  <a:srgbClr val="FF0000"/>
                </a:solidFill>
                <a:latin typeface="+mn-lt"/>
                <a:cs typeface="Times New Roman" pitchFamily="18" charset="0"/>
              </a:rPr>
              <a:t>Un tributo a los constructores del ferrocarril más grande del mundo</a:t>
            </a:r>
            <a:endParaRPr lang="es-MX" sz="3200" b="1" dirty="0">
              <a:solidFill>
                <a:schemeClr val="tx2">
                  <a:lumMod val="60000"/>
                  <a:lumOff val="40000"/>
                </a:schemeClr>
              </a:solidFill>
              <a:latin typeface="+mn-lt"/>
              <a:cs typeface="Times New Roman" pitchFamily="18" charset="0"/>
            </a:endParaRPr>
          </a:p>
        </p:txBody>
      </p:sp>
    </p:spTree>
  </p:cSld>
  <p:clrMapOvr>
    <a:masterClrMapping/>
  </p:clrMapOvr>
  <p:transition spd="slow">
    <p:zoom/>
    <p:sndAc>
      <p:stSnd loop="1">
        <p:snd r:embed="rId3" name="Romantic-Violin-Sayonar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457200" y="404813"/>
            <a:ext cx="8229600" cy="1295400"/>
          </a:xfrm>
        </p:spPr>
        <p:txBody>
          <a:bodyPr/>
          <a:lstStyle/>
          <a:p>
            <a:r>
              <a:rPr lang="en-AU" sz="4000" b="1" smtClean="0">
                <a:solidFill>
                  <a:srgbClr val="FF0000"/>
                </a:solidFill>
                <a:latin typeface="Times New Roman" pitchFamily="18" charset="0"/>
                <a:cs typeface="Times New Roman" pitchFamily="18" charset="0"/>
              </a:rPr>
              <a:t>Retos </a:t>
            </a:r>
          </a:p>
        </p:txBody>
      </p:sp>
      <p:sp>
        <p:nvSpPr>
          <p:cNvPr id="3" name="Content Placeholder 2"/>
          <p:cNvSpPr>
            <a:spLocks noGrp="1"/>
          </p:cNvSpPr>
          <p:nvPr>
            <p:ph idx="1"/>
          </p:nvPr>
        </p:nvSpPr>
        <p:spPr>
          <a:xfrm>
            <a:off x="457200" y="1773238"/>
            <a:ext cx="8229600" cy="4352925"/>
          </a:xfrm>
        </p:spPr>
        <p:txBody>
          <a:bodyPr/>
          <a:lstStyle/>
          <a:p>
            <a:pPr>
              <a:buFontTx/>
              <a:buNone/>
            </a:pPr>
            <a:r>
              <a:rPr lang="en-AU" smtClean="0">
                <a:solidFill>
                  <a:srgbClr val="E9F4F5"/>
                </a:solidFill>
              </a:rPr>
              <a:t>    </a:t>
            </a:r>
            <a:r>
              <a:rPr lang="es-MX" sz="1800" smtClean="0">
                <a:latin typeface="Times New Roman" pitchFamily="18" charset="0"/>
                <a:cs typeface="Times New Roman" pitchFamily="18" charset="0"/>
              </a:rPr>
              <a:t>Desde la fundación de la República de China por el Dr. Sun -Yat- sen en 1911, el sueño de China fue tener un sistema ferroviario nacional que la conectase con El Tibet.</a:t>
            </a:r>
          </a:p>
          <a:p>
            <a:pPr>
              <a:buFontTx/>
              <a:buNone/>
            </a:pPr>
            <a:endParaRPr lang="es-MX" sz="1800" smtClean="0">
              <a:latin typeface="Times New Roman" pitchFamily="18" charset="0"/>
              <a:cs typeface="Times New Roman" pitchFamily="18" charset="0"/>
            </a:endParaRPr>
          </a:p>
          <a:p>
            <a:pPr>
              <a:buFontTx/>
              <a:buNone/>
            </a:pPr>
            <a:r>
              <a:rPr lang="es-MX" sz="1800" smtClean="0">
                <a:latin typeface="Times New Roman" pitchFamily="18" charset="0"/>
                <a:cs typeface="Times New Roman" pitchFamily="18" charset="0"/>
              </a:rPr>
              <a:t>      El Tíbet permanecía desconectado, en razón de que poseía obstáculos enormes e insuperables. Desde los años 50, entre los múltiples retos que encaraban los proyectistas de los Ferrocarriles de China, los siguientes eran los más significativos:</a:t>
            </a:r>
          </a:p>
          <a:p>
            <a:pPr lvl="1">
              <a:buFontTx/>
              <a:buNone/>
            </a:pPr>
            <a:endParaRPr lang="es-MX" sz="1800" smtClean="0">
              <a:latin typeface="Times New Roman" pitchFamily="18" charset="0"/>
              <a:cs typeface="Times New Roman" pitchFamily="18" charset="0"/>
            </a:endParaRPr>
          </a:p>
          <a:p>
            <a:pPr lvl="1">
              <a:buFont typeface="Wingdings" pitchFamily="2" charset="2"/>
              <a:buChar char="Ø"/>
            </a:pPr>
            <a:r>
              <a:rPr lang="es-MX" sz="1800" smtClean="0">
                <a:latin typeface="Times New Roman" pitchFamily="18" charset="0"/>
                <a:cs typeface="Times New Roman" pitchFamily="18" charset="0"/>
              </a:rPr>
              <a:t>         Barreras Montañosas Formidables</a:t>
            </a:r>
          </a:p>
          <a:p>
            <a:pPr lvl="1">
              <a:buFont typeface="Wingdings" pitchFamily="2" charset="2"/>
              <a:buChar char="Ø"/>
            </a:pPr>
            <a:r>
              <a:rPr lang="es-MX" sz="1800" smtClean="0">
                <a:latin typeface="Times New Roman" pitchFamily="18" charset="0"/>
                <a:cs typeface="Times New Roman" pitchFamily="18" charset="0"/>
              </a:rPr>
              <a:t>         Nieves eternas inestables y  humedales pantanosos</a:t>
            </a:r>
          </a:p>
          <a:p>
            <a:pPr lvl="1">
              <a:buFont typeface="Wingdings" pitchFamily="2" charset="2"/>
              <a:buChar char="Ø"/>
            </a:pPr>
            <a:r>
              <a:rPr lang="es-MX" sz="1800" smtClean="0">
                <a:latin typeface="Times New Roman" pitchFamily="18" charset="0"/>
                <a:cs typeface="Times New Roman" pitchFamily="18" charset="0"/>
              </a:rPr>
              <a:t>         Un ecosistema muy frágil</a:t>
            </a:r>
          </a:p>
          <a:p>
            <a:pPr lvl="1">
              <a:buFont typeface="Wingdings" pitchFamily="2" charset="2"/>
              <a:buChar char="q"/>
            </a:pPr>
            <a:endParaRPr lang="en-AU" smtClean="0">
              <a:solidFill>
                <a:srgbClr val="E9F4F5"/>
              </a:solidFill>
            </a:endParaRPr>
          </a:p>
          <a:p>
            <a:pPr>
              <a:buFontTx/>
              <a:buAutoNum type="arabicPeriod"/>
            </a:pPr>
            <a:endParaRPr lang="en-AU" smtClean="0">
              <a:solidFill>
                <a:srgbClr val="E9F4F5"/>
              </a:solidFill>
            </a:endParaRPr>
          </a:p>
          <a:p>
            <a:endParaRPr lang="en-AU" smtClean="0">
              <a:solidFill>
                <a:srgbClr val="E9F4F5"/>
              </a:solidFill>
            </a:endParaRPr>
          </a:p>
          <a:p>
            <a:endParaRPr lang="en-AU" smtClean="0">
              <a:solidFill>
                <a:srgbClr val="E9F4F5"/>
              </a:solidFill>
            </a:endParaRPr>
          </a:p>
        </p:txBody>
      </p:sp>
    </p:spTree>
  </p:cSld>
  <p:clrMapOvr>
    <a:masterClrMapping/>
  </p:clrMapOvr>
  <p:transition spd="slow">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endParaRPr lang="en-AU" smtClean="0"/>
          </a:p>
        </p:txBody>
      </p:sp>
      <p:pic>
        <p:nvPicPr>
          <p:cNvPr id="4099" name="Content Placeholder 4" descr="Kunlun mountain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4100" name="TextBox 7"/>
          <p:cNvSpPr txBox="1">
            <a:spLocks noChangeArrowheads="1"/>
          </p:cNvSpPr>
          <p:nvPr/>
        </p:nvSpPr>
        <p:spPr bwMode="auto">
          <a:xfrm>
            <a:off x="0" y="4941888"/>
            <a:ext cx="9144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AU"/>
          </a:p>
        </p:txBody>
      </p:sp>
      <p:sp>
        <p:nvSpPr>
          <p:cNvPr id="4102" name="TextBox 9"/>
          <p:cNvSpPr txBox="1">
            <a:spLocks noChangeArrowheads="1"/>
          </p:cNvSpPr>
          <p:nvPr/>
        </p:nvSpPr>
        <p:spPr bwMode="auto">
          <a:xfrm>
            <a:off x="250825" y="549275"/>
            <a:ext cx="185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AU"/>
          </a:p>
        </p:txBody>
      </p:sp>
      <p:sp>
        <p:nvSpPr>
          <p:cNvPr id="4103" name="TextBox 10"/>
          <p:cNvSpPr txBox="1">
            <a:spLocks noChangeArrowheads="1"/>
          </p:cNvSpPr>
          <p:nvPr/>
        </p:nvSpPr>
        <p:spPr bwMode="auto">
          <a:xfrm>
            <a:off x="250825" y="476250"/>
            <a:ext cx="3889375"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AU" sz="1600" u="sng">
                <a:latin typeface="Times New Roman" pitchFamily="18" charset="0"/>
                <a:cs typeface="Times New Roman" pitchFamily="18" charset="0"/>
              </a:rPr>
              <a:t>Pregunta</a:t>
            </a:r>
            <a:r>
              <a:rPr lang="en-AU" sz="1600">
                <a:latin typeface="Times New Roman" pitchFamily="18" charset="0"/>
                <a:cs typeface="Times New Roman" pitchFamily="18" charset="0"/>
              </a:rPr>
              <a:t>: </a:t>
            </a:r>
          </a:p>
          <a:p>
            <a:pPr eaLnBrk="1" hangingPunct="1"/>
            <a:endParaRPr lang="en-AU" sz="1600">
              <a:latin typeface="Times New Roman" pitchFamily="18" charset="0"/>
              <a:cs typeface="Times New Roman" pitchFamily="18" charset="0"/>
            </a:endParaRPr>
          </a:p>
          <a:p>
            <a:pPr algn="just" eaLnBrk="1" hangingPunct="1"/>
            <a:r>
              <a:rPr lang="es-MX" sz="1600">
                <a:latin typeface="Times New Roman" pitchFamily="18" charset="0"/>
                <a:cs typeface="Times New Roman" pitchFamily="18" charset="0"/>
              </a:rPr>
              <a:t>¿Cómo construir un ferrocarril a través de estas montañas hacia el Tibet?.</a:t>
            </a:r>
          </a:p>
        </p:txBody>
      </p:sp>
    </p:spTree>
  </p:cSld>
  <p:clrMapOvr>
    <a:masterClrMapping/>
  </p:clrMapOvr>
  <p:transition spd="slow">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endParaRPr lang="en-AU" smtClean="0"/>
          </a:p>
        </p:txBody>
      </p:sp>
      <p:pic>
        <p:nvPicPr>
          <p:cNvPr id="5123" name="Content Placeholder 3" descr="Kunlun mountain3.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5124" name="TextBox 5"/>
          <p:cNvSpPr txBox="1">
            <a:spLocks noChangeArrowheads="1"/>
          </p:cNvSpPr>
          <p:nvPr/>
        </p:nvSpPr>
        <p:spPr bwMode="auto">
          <a:xfrm>
            <a:off x="539750" y="260350"/>
            <a:ext cx="66754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s-MX" sz="1600">
                <a:latin typeface="Times New Roman" pitchFamily="18" charset="0"/>
                <a:cs typeface="Times New Roman" pitchFamily="18" charset="0"/>
              </a:rPr>
              <a:t>Había que escalar montañas de más de 5,200 metros, hacer puentes en valles de 12 kilómetros de ancho, cientos de kilómetros de hielo perenne y nieve fangosa que nunca podrían soportar vías y trenes. ¿Cómo podría alguien hacer un túnel en roca a -40 °C o colocar rieles cuando el mínimo esfuerzo obligaba a correr desesperadamente por oxígeno en ese aire enrarecido?</a:t>
            </a:r>
            <a:endParaRPr lang="en-AU" sz="1600" b="1">
              <a:latin typeface="Times New Roman" pitchFamily="18" charset="0"/>
              <a:cs typeface="Times New Roman" pitchFamily="18" charset="0"/>
            </a:endParaRPr>
          </a:p>
        </p:txBody>
      </p:sp>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endParaRPr lang="en-AU" smtClean="0"/>
          </a:p>
        </p:txBody>
      </p:sp>
      <p:pic>
        <p:nvPicPr>
          <p:cNvPr id="8195" name="Content Placeholder 3" descr="Beijing West station 5.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281738"/>
          </a:xfrm>
        </p:spPr>
      </p:pic>
      <p:sp>
        <p:nvSpPr>
          <p:cNvPr id="8196" name="TextBox 4"/>
          <p:cNvSpPr txBox="1">
            <a:spLocks noChangeArrowheads="1"/>
          </p:cNvSpPr>
          <p:nvPr/>
        </p:nvSpPr>
        <p:spPr bwMode="auto">
          <a:xfrm>
            <a:off x="1857375" y="6335713"/>
            <a:ext cx="52863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MX" b="1" i="1">
                <a:latin typeface="Times New Roman" pitchFamily="18" charset="0"/>
                <a:cs typeface="Times New Roman" pitchFamily="18" charset="0"/>
              </a:rPr>
              <a:t>El poniente de Pekín – aquí empieza nuestra historia </a:t>
            </a:r>
            <a:endParaRPr lang="en-AU" b="1" i="1">
              <a:latin typeface="Times New Roman" pitchFamily="18" charset="0"/>
              <a:cs typeface="Times New Roman" pitchFamily="18" charset="0"/>
            </a:endParaRPr>
          </a:p>
        </p:txBody>
      </p:sp>
    </p:spTree>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endParaRPr lang="en-AU" smtClean="0"/>
          </a:p>
        </p:txBody>
      </p:sp>
      <p:pic>
        <p:nvPicPr>
          <p:cNvPr id="9219" name="Content Placeholder 3" descr="Beijing West station 4.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315913"/>
            <a:ext cx="9144000" cy="6624638"/>
          </a:xfrm>
        </p:spPr>
      </p:pic>
      <p:sp>
        <p:nvSpPr>
          <p:cNvPr id="9220" name="TextBox 4"/>
          <p:cNvSpPr txBox="1">
            <a:spLocks noChangeArrowheads="1"/>
          </p:cNvSpPr>
          <p:nvPr/>
        </p:nvSpPr>
        <p:spPr bwMode="auto">
          <a:xfrm>
            <a:off x="142875" y="6396038"/>
            <a:ext cx="88582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MX" sz="1600">
                <a:latin typeface="Times New Roman" pitchFamily="18" charset="0"/>
                <a:cs typeface="Times New Roman" pitchFamily="18" charset="0"/>
              </a:rPr>
              <a:t>La estación Poniente de Ferrocarriles de Pekín es la primera parte de nuestra aventura en tren hacia </a:t>
            </a:r>
            <a:r>
              <a:rPr lang="en-AU" sz="1600">
                <a:latin typeface="Times New Roman" pitchFamily="18" charset="0"/>
                <a:cs typeface="Times New Roman" pitchFamily="18" charset="0"/>
              </a:rPr>
              <a:t>Lhasa</a:t>
            </a:r>
          </a:p>
        </p:txBody>
      </p:sp>
    </p:spTree>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endParaRPr lang="en-AU" smtClean="0"/>
          </a:p>
        </p:txBody>
      </p:sp>
      <p:pic>
        <p:nvPicPr>
          <p:cNvPr id="10243" name="Content Placeholder 3" descr="Joeywan 0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308725"/>
          </a:xfrm>
        </p:spPr>
      </p:pic>
      <p:sp>
        <p:nvSpPr>
          <p:cNvPr id="10244" name="TextBox 3"/>
          <p:cNvSpPr txBox="1">
            <a:spLocks noChangeArrowheads="1"/>
          </p:cNvSpPr>
          <p:nvPr/>
        </p:nvSpPr>
        <p:spPr bwMode="auto">
          <a:xfrm>
            <a:off x="642938" y="6381750"/>
            <a:ext cx="80724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sz="1600">
                <a:latin typeface="Times New Roman" pitchFamily="18" charset="0"/>
                <a:cs typeface="Times New Roman" pitchFamily="18" charset="0"/>
              </a:rPr>
              <a:t>Joey  </a:t>
            </a:r>
            <a:r>
              <a:rPr lang="es-MX" sz="1600">
                <a:latin typeface="Times New Roman" pitchFamily="18" charset="0"/>
                <a:cs typeface="Times New Roman" pitchFamily="18" charset="0"/>
              </a:rPr>
              <a:t>nuestra  compañera de viaje</a:t>
            </a:r>
            <a:r>
              <a:rPr lang="en-AU" sz="1600">
                <a:latin typeface="Times New Roman" pitchFamily="18" charset="0"/>
                <a:cs typeface="Times New Roman" pitchFamily="18" charset="0"/>
              </a:rPr>
              <a:t>, </a:t>
            </a:r>
            <a:r>
              <a:rPr lang="es-MX" sz="1600">
                <a:latin typeface="Times New Roman" pitchFamily="18" charset="0"/>
                <a:cs typeface="Times New Roman" pitchFamily="18" charset="0"/>
              </a:rPr>
              <a:t>señala el letrero que reza: “Pekín Poniente a Lhasa”</a:t>
            </a:r>
            <a:endParaRPr lang="en-AU" sz="1600"/>
          </a:p>
        </p:txBody>
      </p:sp>
    </p:spTree>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Content Placeholder 3" descr="train refuel.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908050"/>
            <a:ext cx="9144000" cy="5949950"/>
          </a:xfrm>
        </p:spPr>
      </p:pic>
      <p:sp>
        <p:nvSpPr>
          <p:cNvPr id="11267" name="TextBox 3"/>
          <p:cNvSpPr txBox="1">
            <a:spLocks noChangeArrowheads="1"/>
          </p:cNvSpPr>
          <p:nvPr/>
        </p:nvSpPr>
        <p:spPr bwMode="auto">
          <a:xfrm>
            <a:off x="0" y="71438"/>
            <a:ext cx="9144000"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MX" sz="1400">
                <a:latin typeface="Times New Roman" pitchFamily="18" charset="0"/>
                <a:cs typeface="Times New Roman" pitchFamily="18" charset="0"/>
              </a:rPr>
              <a:t>Con propósitos de protección ambiental, todos los trenes que entren en El Tíbet están equipados con compactadores de basura y sanitarios de vacío. No se permite dejar basura a la partida de los trenes. En esta foto usted podrá ver a los trabajadores recogiendo </a:t>
            </a:r>
            <a:r>
              <a:rPr lang="es-MX" sz="1400">
                <a:solidFill>
                  <a:schemeClr val="bg1"/>
                </a:solidFill>
                <a:latin typeface="Times New Roman" pitchFamily="18" charset="0"/>
                <a:cs typeface="Times New Roman" pitchFamily="18" charset="0"/>
              </a:rPr>
              <a:t>los</a:t>
            </a:r>
            <a:r>
              <a:rPr lang="es-MX" sz="1400">
                <a:latin typeface="Times New Roman" pitchFamily="18" charset="0"/>
                <a:cs typeface="Times New Roman" pitchFamily="18" charset="0"/>
              </a:rPr>
              <a:t>residuos de los sanitarios de un tren en el ferrocarril Qinghai-Tíbet utilizando tecnología de vacío en la estación de Golmud.</a:t>
            </a:r>
            <a:endParaRPr lang="en-AU" sz="1400">
              <a:latin typeface="Times New Roman" pitchFamily="18" charset="0"/>
              <a:cs typeface="Times New Roman" pitchFamily="18" charset="0"/>
            </a:endParaRPr>
          </a:p>
        </p:txBody>
      </p:sp>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endParaRPr lang="en-AU" smtClean="0"/>
          </a:p>
        </p:txBody>
      </p:sp>
      <p:pic>
        <p:nvPicPr>
          <p:cNvPr id="12291" name="Content Placeholder 3" descr="Qinghai-Tibet  100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2292" name="TextBox 3"/>
          <p:cNvSpPr txBox="1">
            <a:spLocks noChangeArrowheads="1"/>
          </p:cNvSpPr>
          <p:nvPr/>
        </p:nvSpPr>
        <p:spPr bwMode="auto">
          <a:xfrm>
            <a:off x="827088" y="5732463"/>
            <a:ext cx="77771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AU">
              <a:solidFill>
                <a:schemeClr val="bg1"/>
              </a:solidFill>
            </a:endParaRPr>
          </a:p>
        </p:txBody>
      </p:sp>
      <p:sp>
        <p:nvSpPr>
          <p:cNvPr id="12293" name="TextBox 4"/>
          <p:cNvSpPr txBox="1">
            <a:spLocks noChangeArrowheads="1"/>
          </p:cNvSpPr>
          <p:nvPr/>
        </p:nvSpPr>
        <p:spPr bwMode="auto">
          <a:xfrm>
            <a:off x="539750" y="5661025"/>
            <a:ext cx="81041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s-MX" sz="1600">
                <a:latin typeface="Times New Roman" pitchFamily="18" charset="0"/>
                <a:cs typeface="Times New Roman" pitchFamily="18" charset="0"/>
              </a:rPr>
              <a:t>El ferrocarril Qinghai-Tíbet, se extiende por 1,956 km., desde Xining, capital de la Provincia de Qinghai hasta Lhasa. El costo para el gobierno chino fue de 26,500 millones de RMB (4,100 millones de dólares) y se terminó en junio de 2006 (un año antes de lo programado)</a:t>
            </a:r>
            <a:endParaRPr lang="en-AU" sz="1600">
              <a:latin typeface="Times New Roman" pitchFamily="18" charset="0"/>
              <a:cs typeface="Times New Roman" pitchFamily="18" charset="0"/>
            </a:endParaRPr>
          </a:p>
        </p:txBody>
      </p:sp>
    </p:spTree>
  </p:cSld>
  <p:clrMapOvr>
    <a:masterClrMapping/>
  </p:clrMapOvr>
  <p:transition spd="slow">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endParaRPr lang="en-AU" smtClean="0"/>
          </a:p>
        </p:txBody>
      </p:sp>
      <p:pic>
        <p:nvPicPr>
          <p:cNvPr id="13315" name="Content Placeholder 3" descr="qinghai - 000.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3316" name="TextBox 3"/>
          <p:cNvSpPr txBox="1">
            <a:spLocks noChangeArrowheads="1"/>
          </p:cNvSpPr>
          <p:nvPr/>
        </p:nvSpPr>
        <p:spPr bwMode="auto">
          <a:xfrm>
            <a:off x="714375" y="6092825"/>
            <a:ext cx="77866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La protección del frágil ambiente es una prioridad importante para los ingenieros ferroviarios de China</a:t>
            </a:r>
            <a:endParaRPr lang="en-AU" sz="1600">
              <a:latin typeface="Times New Roman" pitchFamily="18" charset="0"/>
              <a:cs typeface="Times New Roman" pitchFamily="18" charset="0"/>
            </a:endParaRPr>
          </a:p>
        </p:txBody>
      </p:sp>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endParaRPr lang="en-AU" smtClean="0"/>
          </a:p>
        </p:txBody>
      </p:sp>
      <p:pic>
        <p:nvPicPr>
          <p:cNvPr id="14339" name="Content Placeholder 3" descr="Joeywan 0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308725"/>
          </a:xfrm>
        </p:spPr>
      </p:pic>
      <p:sp>
        <p:nvSpPr>
          <p:cNvPr id="14340" name="TextBox 3"/>
          <p:cNvSpPr txBox="1">
            <a:spLocks noChangeArrowheads="1"/>
          </p:cNvSpPr>
          <p:nvPr/>
        </p:nvSpPr>
        <p:spPr bwMode="auto">
          <a:xfrm>
            <a:off x="2214563" y="6381750"/>
            <a:ext cx="50006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Joey disfruta los cambios de escenario en su ventana</a:t>
            </a:r>
            <a:endParaRPr lang="en-AU" sz="1600">
              <a:latin typeface="Times New Roman" pitchFamily="18" charset="0"/>
              <a:cs typeface="Times New Roman" pitchFamily="18" charset="0"/>
            </a:endParaRPr>
          </a:p>
        </p:txBody>
      </p:sp>
    </p:spTree>
  </p:cSld>
  <p:clrMapOvr>
    <a:masterClrMapping/>
  </p:clrMapOvr>
  <p:transition spd="slow">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395288" y="6165850"/>
            <a:ext cx="8229600" cy="503238"/>
          </a:xfrm>
        </p:spPr>
        <p:txBody>
          <a:bodyPr/>
          <a:lstStyle/>
          <a:p>
            <a:pPr eaLnBrk="1" hangingPunct="1"/>
            <a:r>
              <a:rPr lang="es-MX" sz="1600" smtClean="0">
                <a:solidFill>
                  <a:schemeClr val="tx1"/>
                </a:solidFill>
                <a:latin typeface="Times New Roman" pitchFamily="18" charset="0"/>
                <a:cs typeface="Times New Roman" pitchFamily="18" charset="0"/>
              </a:rPr>
              <a:t>El menú en el coche comedor incluye comida occidental</a:t>
            </a:r>
            <a:r>
              <a:rPr lang="en-AU" sz="1600" smtClean="0">
                <a:solidFill>
                  <a:schemeClr val="tx1"/>
                </a:solidFill>
                <a:latin typeface="Times New Roman" pitchFamily="18" charset="0"/>
                <a:cs typeface="Times New Roman" pitchFamily="18" charset="0"/>
              </a:rPr>
              <a:t>.</a:t>
            </a:r>
          </a:p>
        </p:txBody>
      </p:sp>
      <p:pic>
        <p:nvPicPr>
          <p:cNvPr id="16387" name="Content Placeholder 3" descr="Qinghai-Tibet  1015.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092825"/>
          </a:xfrm>
        </p:spPr>
      </p:pic>
    </p:spTree>
  </p:cSld>
  <p:clrMapOvr>
    <a:masterClrMapping/>
  </p:clrMapOvr>
  <p:transition spd="slow">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eaLnBrk="1" hangingPunct="1"/>
            <a:endParaRPr lang="en-AU" smtClean="0"/>
          </a:p>
        </p:txBody>
      </p:sp>
      <p:pic>
        <p:nvPicPr>
          <p:cNvPr id="17411" name="Content Placeholder 3" descr="Qinghai-Tibet  000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381750"/>
          </a:xfrm>
        </p:spPr>
      </p:pic>
      <p:sp>
        <p:nvSpPr>
          <p:cNvPr id="17412" name="TextBox 3"/>
          <p:cNvSpPr txBox="1">
            <a:spLocks noChangeArrowheads="1"/>
          </p:cNvSpPr>
          <p:nvPr/>
        </p:nvSpPr>
        <p:spPr bwMode="auto">
          <a:xfrm>
            <a:off x="142875" y="6453188"/>
            <a:ext cx="88931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Una tripulación amable proporciona refrescos de fruta fresca, botanas y bebidas siempre con una sonrisa </a:t>
            </a:r>
            <a:endParaRPr lang="en-AU" sz="1600">
              <a:latin typeface="Times New Roman" pitchFamily="18" charset="0"/>
              <a:cs typeface="Times New Roman" pitchFamily="18" charset="0"/>
            </a:endParaRPr>
          </a:p>
        </p:txBody>
      </p:sp>
    </p:spTree>
  </p:cSld>
  <p:clrMapOvr>
    <a:masterClrMapping/>
  </p:clrMapOvr>
  <p:transition spd="slow">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endParaRPr lang="en-AU" smtClean="0"/>
          </a:p>
        </p:txBody>
      </p:sp>
      <p:pic>
        <p:nvPicPr>
          <p:cNvPr id="18435" name="Content Placeholder 3" descr="passengers.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021388"/>
          </a:xfrm>
        </p:spPr>
      </p:pic>
      <p:sp>
        <p:nvSpPr>
          <p:cNvPr id="18436" name="TextBox 3"/>
          <p:cNvSpPr txBox="1">
            <a:spLocks noChangeArrowheads="1"/>
          </p:cNvSpPr>
          <p:nvPr/>
        </p:nvSpPr>
        <p:spPr bwMode="auto">
          <a:xfrm>
            <a:off x="142875" y="5975350"/>
            <a:ext cx="8858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Los pasajeros no sufren de mareo por la altitud, dado que los coches están presurizados como los aviones y cuentan con aire acondicionado.  Hay máscaras de oxígeno disponibles en sus gabinetes dormitorio así como en todos los corredores del tren y en los lavatorios, en caso de que se requieran.</a:t>
            </a:r>
          </a:p>
        </p:txBody>
      </p:sp>
    </p:spTree>
  </p:cSld>
  <p:clrMapOvr>
    <a:masterClrMapping/>
  </p:clrMapOvr>
  <p:transition spd="slow">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endParaRPr lang="en-AU" smtClean="0"/>
          </a:p>
        </p:txBody>
      </p:sp>
      <p:pic>
        <p:nvPicPr>
          <p:cNvPr id="19459" name="Content Placeholder 3" descr="Qinghai-Tibet  10013.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237288"/>
          </a:xfrm>
        </p:spPr>
      </p:pic>
      <p:sp>
        <p:nvSpPr>
          <p:cNvPr id="19460" name="TextBox 4"/>
          <p:cNvSpPr txBox="1">
            <a:spLocks noChangeArrowheads="1"/>
          </p:cNvSpPr>
          <p:nvPr/>
        </p:nvSpPr>
        <p:spPr bwMode="auto">
          <a:xfrm>
            <a:off x="500063" y="6381750"/>
            <a:ext cx="82153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Un bello escenario y una buena variedad de comidas calientes están disponibles en su menú</a:t>
            </a:r>
            <a:r>
              <a:rPr lang="es-MX" sz="1400">
                <a:latin typeface="Times New Roman" pitchFamily="18" charset="0"/>
                <a:cs typeface="Times New Roman" pitchFamily="18" charset="0"/>
              </a:rPr>
              <a:t>.</a:t>
            </a:r>
          </a:p>
        </p:txBody>
      </p:sp>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endParaRPr lang="en-AU" smtClean="0"/>
          </a:p>
        </p:txBody>
      </p:sp>
      <p:pic>
        <p:nvPicPr>
          <p:cNvPr id="21507" name="Content Placeholder 4" descr="Qinghai-Tibet  0004.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1508" name="TextBox 3"/>
          <p:cNvSpPr txBox="1">
            <a:spLocks noChangeArrowheads="1"/>
          </p:cNvSpPr>
          <p:nvPr/>
        </p:nvSpPr>
        <p:spPr bwMode="auto">
          <a:xfrm>
            <a:off x="2643188" y="404813"/>
            <a:ext cx="35718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Túneles en la Montaña Kun Lun</a:t>
            </a:r>
          </a:p>
        </p:txBody>
      </p:sp>
    </p:spTree>
  </p:cSld>
  <p:clrMapOvr>
    <a:masterClrMapping/>
  </p:clrMapOvr>
  <p:transition spd="slow">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endParaRPr lang="en-AU" smtClean="0"/>
          </a:p>
        </p:txBody>
      </p:sp>
      <p:pic>
        <p:nvPicPr>
          <p:cNvPr id="22531" name="Content Placeholder 3" descr="Qinghai-Tibet  0000.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2532" name="Rectangle 5"/>
          <p:cNvSpPr>
            <a:spLocks noChangeArrowheads="1"/>
          </p:cNvSpPr>
          <p:nvPr/>
        </p:nvSpPr>
        <p:spPr bwMode="auto">
          <a:xfrm>
            <a:off x="0" y="90488"/>
            <a:ext cx="9207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0" hangingPunct="0">
              <a:buFontTx/>
              <a:buChar char="•"/>
              <a:tabLst>
                <a:tab pos="457200" algn="l"/>
              </a:tabLst>
            </a:pPr>
            <a:r>
              <a:rPr lang="en-AU" sz="1400">
                <a:latin typeface="Times New Roman" pitchFamily="18" charset="0"/>
              </a:rPr>
              <a:t>Building </a:t>
            </a:r>
            <a:endParaRPr lang="en-AU" sz="1400">
              <a:solidFill>
                <a:schemeClr val="bg1"/>
              </a:solidFill>
            </a:endParaRPr>
          </a:p>
        </p:txBody>
      </p:sp>
      <p:sp>
        <p:nvSpPr>
          <p:cNvPr id="22533" name="TextBox 6"/>
          <p:cNvSpPr txBox="1">
            <a:spLocks noChangeArrowheads="1"/>
          </p:cNvSpPr>
          <p:nvPr/>
        </p:nvSpPr>
        <p:spPr bwMode="auto">
          <a:xfrm>
            <a:off x="285750" y="5857875"/>
            <a:ext cx="85693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457200" algn="l"/>
              </a:tabLst>
              <a:defRPr>
                <a:solidFill>
                  <a:schemeClr val="tx1"/>
                </a:solidFill>
                <a:latin typeface="Arial" charset="0"/>
              </a:defRPr>
            </a:lvl1pPr>
            <a:lvl2pPr marL="742950" indent="-285750" eaLnBrk="0" hangingPunct="0">
              <a:tabLst>
                <a:tab pos="457200" algn="l"/>
              </a:tabLst>
              <a:defRPr>
                <a:solidFill>
                  <a:schemeClr val="tx1"/>
                </a:solidFill>
                <a:latin typeface="Arial" charset="0"/>
              </a:defRPr>
            </a:lvl2pPr>
            <a:lvl3pPr marL="1143000" indent="-228600" eaLnBrk="0" hangingPunct="0">
              <a:tabLst>
                <a:tab pos="457200" algn="l"/>
              </a:tabLst>
              <a:defRPr>
                <a:solidFill>
                  <a:schemeClr val="tx1"/>
                </a:solidFill>
                <a:latin typeface="Arial" charset="0"/>
              </a:defRPr>
            </a:lvl3pPr>
            <a:lvl4pPr marL="1600200" indent="-228600" eaLnBrk="0" hangingPunct="0">
              <a:tabLst>
                <a:tab pos="457200" algn="l"/>
              </a:tabLst>
              <a:defRPr>
                <a:solidFill>
                  <a:schemeClr val="tx1"/>
                </a:solidFill>
                <a:latin typeface="Arial" charset="0"/>
              </a:defRPr>
            </a:lvl4pPr>
            <a:lvl5pPr marL="2057400" indent="-228600" eaLnBrk="0" hangingPunct="0">
              <a:tabLst>
                <a:tab pos="457200" algn="l"/>
              </a:tabLst>
              <a:defRPr>
                <a:solidFill>
                  <a:schemeClr val="tx1"/>
                </a:solidFill>
                <a:latin typeface="Arial" charset="0"/>
              </a:defRPr>
            </a:lvl5pPr>
            <a:lvl6pPr marL="2514600" indent="-228600" eaLnBrk="0" fontAlgn="base" hangingPunct="0">
              <a:spcBef>
                <a:spcPct val="0"/>
              </a:spcBef>
              <a:spcAft>
                <a:spcPct val="0"/>
              </a:spcAft>
              <a:tabLst>
                <a:tab pos="457200" algn="l"/>
              </a:tabLst>
              <a:defRPr>
                <a:solidFill>
                  <a:schemeClr val="tx1"/>
                </a:solidFill>
                <a:latin typeface="Arial" charset="0"/>
              </a:defRPr>
            </a:lvl6pPr>
            <a:lvl7pPr marL="2971800" indent="-228600" eaLnBrk="0" fontAlgn="base" hangingPunct="0">
              <a:spcBef>
                <a:spcPct val="0"/>
              </a:spcBef>
              <a:spcAft>
                <a:spcPct val="0"/>
              </a:spcAft>
              <a:tabLst>
                <a:tab pos="457200" algn="l"/>
              </a:tabLst>
              <a:defRPr>
                <a:solidFill>
                  <a:schemeClr val="tx1"/>
                </a:solidFill>
                <a:latin typeface="Arial" charset="0"/>
              </a:defRPr>
            </a:lvl7pPr>
            <a:lvl8pPr marL="3429000" indent="-228600" eaLnBrk="0" fontAlgn="base" hangingPunct="0">
              <a:spcBef>
                <a:spcPct val="0"/>
              </a:spcBef>
              <a:spcAft>
                <a:spcPct val="0"/>
              </a:spcAft>
              <a:tabLst>
                <a:tab pos="457200" algn="l"/>
              </a:tabLst>
              <a:defRPr>
                <a:solidFill>
                  <a:schemeClr val="tx1"/>
                </a:solidFill>
                <a:latin typeface="Arial" charset="0"/>
              </a:defRPr>
            </a:lvl8pPr>
            <a:lvl9pPr marL="3886200" indent="-228600" eaLnBrk="0" fontAlgn="base" hangingPunct="0">
              <a:spcBef>
                <a:spcPct val="0"/>
              </a:spcBef>
              <a:spcAft>
                <a:spcPct val="0"/>
              </a:spcAft>
              <a:tabLst>
                <a:tab pos="457200" algn="l"/>
              </a:tabLst>
              <a:defRPr>
                <a:solidFill>
                  <a:schemeClr val="tx1"/>
                </a:solidFill>
                <a:latin typeface="Arial" charset="0"/>
              </a:defRPr>
            </a:lvl9pPr>
          </a:lstStyle>
          <a:p>
            <a:pPr algn="ctr"/>
            <a:r>
              <a:rPr lang="es-MX" sz="1600">
                <a:solidFill>
                  <a:srgbClr val="FFFFFF"/>
                </a:solidFill>
                <a:latin typeface="Times New Roman" pitchFamily="18" charset="0"/>
              </a:rPr>
              <a:t>Construyendo un puente sobre las nieves. Esta ha sido la menor de las dificultades pero también la más cara. Esto es, los 11.7 km., del puente Qingshuihe lo convierten en el puente más largo del mundo, construido sobre nieve.</a:t>
            </a:r>
          </a:p>
        </p:txBody>
      </p:sp>
    </p:spTree>
  </p:cSld>
  <p:clrMapOvr>
    <a:masterClrMapping/>
  </p:clrMapOvr>
  <p:transition spd="slow">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endParaRPr lang="en-AU" smtClean="0"/>
          </a:p>
        </p:txBody>
      </p:sp>
      <p:pic>
        <p:nvPicPr>
          <p:cNvPr id="25603" name="Content Placeholder 3" descr="qinghai - 04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308725"/>
          </a:xfrm>
        </p:spPr>
      </p:pic>
      <p:sp>
        <p:nvSpPr>
          <p:cNvPr id="25604" name="TextBox 3"/>
          <p:cNvSpPr txBox="1">
            <a:spLocks noChangeArrowheads="1"/>
          </p:cNvSpPr>
          <p:nvPr/>
        </p:nvSpPr>
        <p:spPr bwMode="auto">
          <a:xfrm>
            <a:off x="428625" y="6381750"/>
            <a:ext cx="82867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Los animales pastan pacíficamente – indiferentes al paso del tren.</a:t>
            </a:r>
          </a:p>
        </p:txBody>
      </p:sp>
    </p:spTree>
  </p:cSld>
  <p:clrMapOvr>
    <a:masterClrMapping/>
  </p:clrMapOvr>
  <p:transition spd="slow">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endParaRPr lang="en-AU" smtClean="0"/>
          </a:p>
        </p:txBody>
      </p:sp>
      <p:pic>
        <p:nvPicPr>
          <p:cNvPr id="28675" name="Content Placeholder 5" descr="Qinghai-Tibet  1004.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cSld>
  <p:clrMapOvr>
    <a:masterClrMapping/>
  </p:clrMapOvr>
  <p:transition spd="slow">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endParaRPr lang="en-AU" smtClean="0"/>
          </a:p>
        </p:txBody>
      </p:sp>
      <p:pic>
        <p:nvPicPr>
          <p:cNvPr id="29699" name="Content Placeholder 3" descr="Qinghai-Tibet  1007.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453188"/>
          </a:xfrm>
        </p:spPr>
      </p:pic>
      <p:sp>
        <p:nvSpPr>
          <p:cNvPr id="29700" name="TextBox 3"/>
          <p:cNvSpPr txBox="1">
            <a:spLocks noChangeArrowheads="1"/>
          </p:cNvSpPr>
          <p:nvPr/>
        </p:nvSpPr>
        <p:spPr bwMode="auto">
          <a:xfrm>
            <a:off x="642938" y="6453188"/>
            <a:ext cx="78581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a:latin typeface="Times New Roman" pitchFamily="18" charset="0"/>
                <a:cs typeface="Times New Roman" pitchFamily="18" charset="0"/>
              </a:rPr>
              <a:t>El tren sube a una altitud por encima de los 5000 metros – más de 16,000 pies</a:t>
            </a:r>
          </a:p>
        </p:txBody>
      </p:sp>
    </p:spTree>
  </p:cSld>
  <p:clrMapOvr>
    <a:masterClrMapping/>
  </p:clrMapOvr>
  <p:transition spd="slow">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endParaRPr lang="en-AU" smtClean="0"/>
          </a:p>
        </p:txBody>
      </p:sp>
      <p:pic>
        <p:nvPicPr>
          <p:cNvPr id="30723" name="Content Placeholder 4" descr="atimeter.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5876925"/>
          </a:xfrm>
        </p:spPr>
      </p:pic>
      <p:sp>
        <p:nvSpPr>
          <p:cNvPr id="30724" name="TextBox 3"/>
          <p:cNvSpPr txBox="1">
            <a:spLocks noChangeArrowheads="1"/>
          </p:cNvSpPr>
          <p:nvPr/>
        </p:nvSpPr>
        <p:spPr bwMode="auto">
          <a:xfrm>
            <a:off x="0" y="5832475"/>
            <a:ext cx="91440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MX" sz="1600">
                <a:latin typeface="Times New Roman" pitchFamily="18" charset="0"/>
                <a:cs typeface="Times New Roman" pitchFamily="18" charset="0"/>
              </a:rPr>
              <a:t>La</a:t>
            </a:r>
            <a:r>
              <a:rPr lang="es-MX" sz="1400">
                <a:latin typeface="Times New Roman" pitchFamily="18" charset="0"/>
                <a:cs typeface="Times New Roman" pitchFamily="18" charset="0"/>
              </a:rPr>
              <a:t> </a:t>
            </a:r>
            <a:r>
              <a:rPr lang="es-MX" sz="1600">
                <a:latin typeface="Times New Roman" pitchFamily="18" charset="0"/>
                <a:cs typeface="Times New Roman" pitchFamily="18" charset="0"/>
              </a:rPr>
              <a:t>longitud total del ferrocarril </a:t>
            </a:r>
            <a:r>
              <a:rPr lang="en-US" sz="1600">
                <a:latin typeface="Times New Roman" pitchFamily="18" charset="0"/>
                <a:cs typeface="Times New Roman" pitchFamily="18" charset="0"/>
              </a:rPr>
              <a:t>Qinghaig</a:t>
            </a:r>
            <a:r>
              <a:rPr lang="es-MX" sz="1600">
                <a:latin typeface="Times New Roman" pitchFamily="18" charset="0"/>
                <a:cs typeface="Times New Roman" pitchFamily="18" charset="0"/>
              </a:rPr>
              <a:t> es de 1,956 km. La línea incluye el paso Tanggula, a 5,072m., (16,640 pies) sobre el nivel del mar, la vía más alta del mundo. Los 1,338 m., del túnel Fenghuoshan se colocan como el túnel más alto del mundo, a 4,905 m., sobre el nivel del mar. El túnel Yangbajing con sus 3,345 m., lo hacen el más largo de la línea</a:t>
            </a:r>
            <a:r>
              <a:rPr lang="en-AU" sz="1600">
                <a:latin typeface="Times New Roman" pitchFamily="18" charset="0"/>
                <a:cs typeface="Times New Roman" pitchFamily="18" charset="0"/>
              </a:rPr>
              <a:t>. </a:t>
            </a:r>
          </a:p>
        </p:txBody>
      </p:sp>
    </p:spTree>
  </p:cSld>
  <p:clrMapOvr>
    <a:masterClrMapping/>
  </p:clrMapOvr>
  <p:transition spd="slow">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endParaRPr lang="en-AU" smtClean="0"/>
          </a:p>
        </p:txBody>
      </p:sp>
      <p:pic>
        <p:nvPicPr>
          <p:cNvPr id="31747" name="Content Placeholder 3" descr="fiord.jpg"/>
          <p:cNvPicPr>
            <a:picLocks noGrp="1" noChangeAspect="1"/>
          </p:cNvPicPr>
          <p:nvPr>
            <p:ph idx="1"/>
          </p:nvPr>
        </p:nvPicPr>
        <p:blipFill>
          <a:blip r:embed="rId2">
            <a:extLst>
              <a:ext uri="{28A0092B-C50C-407E-A947-70E740481C1C}">
                <a14:useLocalDpi xmlns:a14="http://schemas.microsoft.com/office/drawing/2010/main" val="0"/>
              </a:ext>
            </a:extLst>
          </a:blip>
          <a:srcRect r="35" b="-27"/>
          <a:stretch>
            <a:fillRect/>
          </a:stretch>
        </p:blipFill>
        <p:spPr>
          <a:xfrm>
            <a:off x="0" y="0"/>
            <a:ext cx="9144000" cy="6381750"/>
          </a:xfrm>
        </p:spPr>
      </p:pic>
      <p:sp>
        <p:nvSpPr>
          <p:cNvPr id="31748" name="TextBox 3"/>
          <p:cNvSpPr txBox="1">
            <a:spLocks noChangeArrowheads="1"/>
          </p:cNvSpPr>
          <p:nvPr/>
        </p:nvSpPr>
        <p:spPr bwMode="auto">
          <a:xfrm>
            <a:off x="1785938" y="6408738"/>
            <a:ext cx="56435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Parada para tomarse una foto con un glaciar como fondo</a:t>
            </a:r>
          </a:p>
        </p:txBody>
      </p:sp>
    </p:spTree>
  </p:cSld>
  <p:clrMapOvr>
    <a:masterClrMapping/>
  </p:clrMapOvr>
  <p:transition spd="slow">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endParaRPr lang="en-AU" smtClean="0"/>
          </a:p>
        </p:txBody>
      </p:sp>
      <p:pic>
        <p:nvPicPr>
          <p:cNvPr id="32771" name="Content Placeholder 3" descr="railway-to-india-2.jpg"/>
          <p:cNvPicPr>
            <a:picLocks noGrp="1" noChangeAspect="1"/>
          </p:cNvPicPr>
          <p:nvPr>
            <p:ph idx="1"/>
          </p:nvPr>
        </p:nvPicPr>
        <p:blipFill>
          <a:blip r:embed="rId2">
            <a:extLst>
              <a:ext uri="{28A0092B-C50C-407E-A947-70E740481C1C}">
                <a14:useLocalDpi xmlns:a14="http://schemas.microsoft.com/office/drawing/2010/main" val="0"/>
              </a:ext>
            </a:extLst>
          </a:blip>
          <a:srcRect b="-41"/>
          <a:stretch>
            <a:fillRect/>
          </a:stretch>
        </p:blipFill>
        <p:spPr>
          <a:xfrm>
            <a:off x="0" y="0"/>
            <a:ext cx="9144000" cy="6453188"/>
          </a:xfrm>
        </p:spPr>
      </p:pic>
      <p:sp>
        <p:nvSpPr>
          <p:cNvPr id="32772" name="TextBox 3"/>
          <p:cNvSpPr txBox="1">
            <a:spLocks noChangeArrowheads="1"/>
          </p:cNvSpPr>
          <p:nvPr/>
        </p:nvSpPr>
        <p:spPr bwMode="auto">
          <a:xfrm>
            <a:off x="857250" y="6453188"/>
            <a:ext cx="74295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Nuestro tren pasa por glaciares y montañas cubiertas de nieve en su camino a Lhasa</a:t>
            </a:r>
          </a:p>
        </p:txBody>
      </p:sp>
    </p:spTree>
  </p:cSld>
  <p:clrMapOvr>
    <a:masterClrMapping/>
  </p:clrMapOvr>
  <p:transition spd="slow">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endParaRPr lang="en-AU" smtClean="0"/>
          </a:p>
        </p:txBody>
      </p:sp>
      <p:pic>
        <p:nvPicPr>
          <p:cNvPr id="34819" name="Content Placeholder 3" descr="Qinghai-Tibet  1010.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5876925"/>
          </a:xfrm>
        </p:spPr>
      </p:pic>
      <p:sp>
        <p:nvSpPr>
          <p:cNvPr id="34820" name="TextBox 3"/>
          <p:cNvSpPr txBox="1">
            <a:spLocks noChangeArrowheads="1"/>
          </p:cNvSpPr>
          <p:nvPr/>
        </p:nvSpPr>
        <p:spPr bwMode="auto">
          <a:xfrm>
            <a:off x="142875" y="6092825"/>
            <a:ext cx="87153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Desde el inicio los departamentos de diseño y construcción del ferrocarril pusieron especial atención a la protección ambiental. Las medidas incluyeron corredores para la migración del antílope tibetano.</a:t>
            </a:r>
          </a:p>
        </p:txBody>
      </p:sp>
    </p:spTree>
  </p:cSld>
  <p:clrMapOvr>
    <a:masterClrMapping/>
  </p:clrMapOvr>
  <p:transition spd="slow">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endParaRPr lang="en-AU" smtClean="0"/>
          </a:p>
        </p:txBody>
      </p:sp>
      <p:pic>
        <p:nvPicPr>
          <p:cNvPr id="35843" name="Content Placeholder 3" descr="Qinghai-Tibet  1001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381750"/>
          </a:xfrm>
        </p:spPr>
      </p:pic>
      <p:sp>
        <p:nvSpPr>
          <p:cNvPr id="35844" name="TextBox 3"/>
          <p:cNvSpPr txBox="1">
            <a:spLocks noChangeArrowheads="1"/>
          </p:cNvSpPr>
          <p:nvPr/>
        </p:nvSpPr>
        <p:spPr bwMode="auto">
          <a:xfrm>
            <a:off x="0" y="6300788"/>
            <a:ext cx="9144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Otras especies, como osos y asnos salvajes se han adaptado exitosamente a la presencia de la línea ferroviaria y su tráfico.</a:t>
            </a:r>
            <a:endParaRPr lang="en-AU" sz="1600">
              <a:latin typeface="Times New Roman" pitchFamily="18" charset="0"/>
              <a:cs typeface="Times New Roman" pitchFamily="18" charset="0"/>
            </a:endParaRPr>
          </a:p>
        </p:txBody>
      </p:sp>
    </p:spTree>
  </p:cSld>
  <p:clrMapOvr>
    <a:masterClrMapping/>
  </p:clrMapOvr>
  <p:transition spd="slow">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endParaRPr lang="en-AU" smtClean="0"/>
          </a:p>
        </p:txBody>
      </p:sp>
      <p:pic>
        <p:nvPicPr>
          <p:cNvPr id="36867" name="Content Placeholder 3" descr="Qinghai-Tibet Railway 00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381750"/>
          </a:xfrm>
        </p:spPr>
      </p:pic>
      <p:sp>
        <p:nvSpPr>
          <p:cNvPr id="36868" name="TextBox 3"/>
          <p:cNvSpPr txBox="1">
            <a:spLocks noChangeArrowheads="1"/>
          </p:cNvSpPr>
          <p:nvPr/>
        </p:nvSpPr>
        <p:spPr bwMode="auto">
          <a:xfrm>
            <a:off x="1500188" y="6408738"/>
            <a:ext cx="59166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Yaks pastando pacíficamente mientras el tren pasa a toda velocidad.</a:t>
            </a:r>
          </a:p>
        </p:txBody>
      </p:sp>
    </p:spTree>
  </p:cSld>
  <p:clrMapOvr>
    <a:masterClrMapping/>
  </p:clrMapOvr>
  <p:transition spd="slow">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eaLnBrk="1" hangingPunct="1"/>
            <a:endParaRPr lang="en-AU" smtClean="0"/>
          </a:p>
        </p:txBody>
      </p:sp>
      <p:pic>
        <p:nvPicPr>
          <p:cNvPr id="38915" name="Content Placeholder 3" descr="Yamdrok Lake.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597650"/>
          </a:xfrm>
        </p:spPr>
      </p:pic>
      <p:sp>
        <p:nvSpPr>
          <p:cNvPr id="38916" name="TextBox 3"/>
          <p:cNvSpPr txBox="1">
            <a:spLocks noChangeArrowheads="1"/>
          </p:cNvSpPr>
          <p:nvPr/>
        </p:nvSpPr>
        <p:spPr bwMode="auto">
          <a:xfrm>
            <a:off x="1871663" y="6516688"/>
            <a:ext cx="54006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Belleza hechizante del azul LagoYamdrok</a:t>
            </a:r>
          </a:p>
        </p:txBody>
      </p:sp>
    </p:spTree>
  </p:cSld>
  <p:clrMapOvr>
    <a:masterClrMapping/>
  </p:clrMapOvr>
  <p:transition spd="slow">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endParaRPr lang="en-AU" smtClean="0"/>
          </a:p>
        </p:txBody>
      </p:sp>
      <p:pic>
        <p:nvPicPr>
          <p:cNvPr id="39939" name="Content Placeholder 3" descr="qinghai - 00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453188"/>
          </a:xfrm>
        </p:spPr>
      </p:pic>
      <p:sp>
        <p:nvSpPr>
          <p:cNvPr id="39940" name="TextBox 3"/>
          <p:cNvSpPr txBox="1">
            <a:spLocks noChangeArrowheads="1"/>
          </p:cNvSpPr>
          <p:nvPr/>
        </p:nvSpPr>
        <p:spPr bwMode="auto">
          <a:xfrm>
            <a:off x="714375" y="6453188"/>
            <a:ext cx="75723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Nuestro tren pasa por el monasterio de Potala en su camino hacia la Estación de Lhasa</a:t>
            </a:r>
            <a:endParaRPr lang="en-AU" sz="1600">
              <a:latin typeface="Times New Roman" pitchFamily="18" charset="0"/>
              <a:cs typeface="Times New Roman" pitchFamily="18" charset="0"/>
            </a:endParaRPr>
          </a:p>
        </p:txBody>
      </p:sp>
    </p:spTree>
  </p:cSld>
  <p:clrMapOvr>
    <a:masterClrMapping/>
  </p:clrMapOvr>
  <p:transition spd="slow">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endParaRPr lang="en-AU" smtClean="0"/>
          </a:p>
        </p:txBody>
      </p:sp>
      <p:pic>
        <p:nvPicPr>
          <p:cNvPr id="40963" name="Content Placeholder 4" descr="Lhasa station 09.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165850"/>
          </a:xfrm>
        </p:spPr>
      </p:pic>
      <p:sp>
        <p:nvSpPr>
          <p:cNvPr id="40964" name="TextBox 5"/>
          <p:cNvSpPr txBox="1">
            <a:spLocks noChangeArrowheads="1"/>
          </p:cNvSpPr>
          <p:nvPr/>
        </p:nvSpPr>
        <p:spPr bwMode="auto">
          <a:xfrm>
            <a:off x="468313" y="6165850"/>
            <a:ext cx="820737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sz="1600">
                <a:latin typeface="Times New Roman" pitchFamily="18" charset="0"/>
                <a:cs typeface="Times New Roman" pitchFamily="18" charset="0"/>
              </a:rPr>
              <a:t>Con la inauguración del ferrocarril Qinghai-Tíbet, y el nuevo aeropuerto de Nyingchi, los turistas inundan El Tíbet y exceden los 4 millones anuales con un incremento el año pasado del 60% </a:t>
            </a:r>
            <a:endParaRPr lang="en-AU" sz="1600">
              <a:latin typeface="Times New Roman" pitchFamily="18" charset="0"/>
              <a:cs typeface="Times New Roman" pitchFamily="18" charset="0"/>
            </a:endParaRPr>
          </a:p>
        </p:txBody>
      </p:sp>
    </p:spTree>
  </p:cSld>
  <p:clrMapOvr>
    <a:masterClrMapping/>
  </p:clrMapOvr>
  <p:transition spd="slow">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endParaRPr lang="en-AU" smtClean="0"/>
          </a:p>
        </p:txBody>
      </p:sp>
      <p:pic>
        <p:nvPicPr>
          <p:cNvPr id="41987" name="Content Placeholder 3" descr="Lhasa station 00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260350"/>
            <a:ext cx="9144000" cy="5445125"/>
          </a:xfrm>
        </p:spPr>
      </p:pic>
      <p:sp>
        <p:nvSpPr>
          <p:cNvPr id="41988" name="TextBox 4"/>
          <p:cNvSpPr txBox="1">
            <a:spLocks noChangeArrowheads="1"/>
          </p:cNvSpPr>
          <p:nvPr/>
        </p:nvSpPr>
        <p:spPr bwMode="auto">
          <a:xfrm>
            <a:off x="1214438" y="6092825"/>
            <a:ext cx="7000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a:latin typeface="Times New Roman" pitchFamily="18" charset="0"/>
                <a:cs typeface="Times New Roman" pitchFamily="18" charset="0"/>
              </a:rPr>
              <a:t>Lobby de la estación ferroviaria de Lhasa</a:t>
            </a:r>
          </a:p>
        </p:txBody>
      </p:sp>
    </p:spTree>
  </p:cSld>
  <p:clrMapOvr>
    <a:masterClrMapping/>
  </p:clrMapOvr>
  <p:transition spd="slow">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eaLnBrk="1" hangingPunct="1"/>
            <a:endParaRPr lang="en-AU" smtClean="0"/>
          </a:p>
        </p:txBody>
      </p:sp>
      <p:pic>
        <p:nvPicPr>
          <p:cNvPr id="43011" name="Content Placeholder 3" descr="Qinghai-Tibet  1005.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092825"/>
          </a:xfrm>
        </p:spPr>
      </p:pic>
      <p:sp>
        <p:nvSpPr>
          <p:cNvPr id="43012" name="TextBox 3"/>
          <p:cNvSpPr txBox="1">
            <a:spLocks noChangeArrowheads="1"/>
          </p:cNvSpPr>
          <p:nvPr/>
        </p:nvSpPr>
        <p:spPr bwMode="auto">
          <a:xfrm>
            <a:off x="1143000" y="6308725"/>
            <a:ext cx="6715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a:latin typeface="Times New Roman" pitchFamily="18" charset="0"/>
                <a:cs typeface="Times New Roman" pitchFamily="18" charset="0"/>
              </a:rPr>
              <a:t>Corredor principal de salida de la Estación de Lhasa</a:t>
            </a:r>
          </a:p>
        </p:txBody>
      </p:sp>
    </p:spTree>
  </p:cSld>
  <p:clrMapOvr>
    <a:masterClrMapping/>
  </p:clrMapOvr>
  <p:transition spd="slow">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endParaRPr lang="en-AU" smtClean="0"/>
          </a:p>
        </p:txBody>
      </p:sp>
      <p:pic>
        <p:nvPicPr>
          <p:cNvPr id="44035" name="Content Placeholder 3" descr="Lhasa station 000.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115888"/>
            <a:ext cx="9144000" cy="5761037"/>
          </a:xfrm>
        </p:spPr>
      </p:pic>
      <p:sp>
        <p:nvSpPr>
          <p:cNvPr id="44036" name="TextBox 4"/>
          <p:cNvSpPr txBox="1">
            <a:spLocks noChangeArrowheads="1"/>
          </p:cNvSpPr>
          <p:nvPr/>
        </p:nvSpPr>
        <p:spPr bwMode="auto">
          <a:xfrm>
            <a:off x="2143125" y="6072188"/>
            <a:ext cx="4714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a:latin typeface="Times New Roman" pitchFamily="18" charset="0"/>
                <a:cs typeface="Times New Roman" pitchFamily="18" charset="0"/>
              </a:rPr>
              <a:t>Estación de Lhasa</a:t>
            </a:r>
          </a:p>
        </p:txBody>
      </p:sp>
    </p:spTree>
  </p:cSld>
  <p:clrMapOvr>
    <a:masterClrMapping/>
  </p:clrMapOvr>
  <p:transition spd="slow">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endParaRPr lang="en-AU" smtClean="0"/>
          </a:p>
        </p:txBody>
      </p:sp>
      <p:pic>
        <p:nvPicPr>
          <p:cNvPr id="45059" name="Content Placeholder 3" descr="Lhasa station 00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26988"/>
            <a:ext cx="9144000" cy="5445126"/>
          </a:xfrm>
        </p:spPr>
      </p:pic>
      <p:sp>
        <p:nvSpPr>
          <p:cNvPr id="45060" name="TextBox 5"/>
          <p:cNvSpPr txBox="1">
            <a:spLocks noChangeArrowheads="1"/>
          </p:cNvSpPr>
          <p:nvPr/>
        </p:nvSpPr>
        <p:spPr bwMode="auto">
          <a:xfrm>
            <a:off x="179388" y="1412875"/>
            <a:ext cx="89646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a:solidFill>
                  <a:srgbClr val="FFFF00"/>
                </a:solidFill>
                <a:latin typeface="Times New Roman" pitchFamily="18" charset="0"/>
                <a:cs typeface="Times New Roman" pitchFamily="18" charset="0"/>
              </a:rPr>
              <a:t>Estación de Lhasa – parece más una terminal aeroportuaria de 1</a:t>
            </a:r>
            <a:r>
              <a:rPr lang="es-MX" baseline="30000">
                <a:solidFill>
                  <a:srgbClr val="FFFF00"/>
                </a:solidFill>
                <a:latin typeface="Times New Roman" pitchFamily="18" charset="0"/>
                <a:cs typeface="Times New Roman" pitchFamily="18" charset="0"/>
              </a:rPr>
              <a:t>ª</a:t>
            </a:r>
            <a:r>
              <a:rPr lang="es-MX">
                <a:solidFill>
                  <a:srgbClr val="FFFF00"/>
                </a:solidFill>
                <a:latin typeface="Times New Roman" pitchFamily="18" charset="0"/>
                <a:cs typeface="Times New Roman" pitchFamily="18" charset="0"/>
              </a:rPr>
              <a:t>  Clase que una estación ferroviaria.</a:t>
            </a:r>
          </a:p>
        </p:txBody>
      </p:sp>
      <p:sp>
        <p:nvSpPr>
          <p:cNvPr id="45061" name="TextBox 6"/>
          <p:cNvSpPr txBox="1">
            <a:spLocks noChangeArrowheads="1"/>
          </p:cNvSpPr>
          <p:nvPr/>
        </p:nvSpPr>
        <p:spPr bwMode="auto">
          <a:xfrm>
            <a:off x="0" y="5435600"/>
            <a:ext cx="9144000" cy="593725"/>
          </a:xfrm>
          <a:prstGeom prst="rect">
            <a:avLst/>
          </a:prstGeom>
          <a:noFill/>
          <a:ln w="9525">
            <a:no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Font typeface="Arial" charset="0"/>
              <a:buChar char="•"/>
            </a:pPr>
            <a:endParaRPr lang="es-MX" sz="500">
              <a:cs typeface="Times New Roman" pitchFamily="18" charset="0"/>
            </a:endParaRPr>
          </a:p>
          <a:p>
            <a:pPr eaLnBrk="1" hangingPunct="1">
              <a:buFont typeface="Arial" charset="0"/>
              <a:buChar char="•"/>
            </a:pPr>
            <a:r>
              <a:rPr lang="es-MX" sz="1400">
                <a:cs typeface="Times New Roman" pitchFamily="18" charset="0"/>
              </a:rPr>
              <a:t>Gracias al proyecto, el desarrollo y la prosperidad han llegado finalmente a estas lejanas tierras. Ya se pueden ver kilómetros y kilómetros de impresionantes carreteras, puentes, ferrocarriles y otras obras de infraestructura</a:t>
            </a:r>
            <a:r>
              <a:rPr lang="es-MX" sz="1400">
                <a:latin typeface="Times New Roman" pitchFamily="18" charset="0"/>
                <a:cs typeface="Times New Roman" pitchFamily="18" charset="0"/>
              </a:rPr>
              <a:t>.</a:t>
            </a:r>
          </a:p>
        </p:txBody>
      </p:sp>
    </p:spTree>
  </p:cSld>
  <p:clrMapOvr>
    <a:masterClrMapping/>
  </p:clrMapOvr>
  <p:transition spd="slow">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endParaRPr lang="en-AU" smtClean="0"/>
          </a:p>
        </p:txBody>
      </p:sp>
      <p:pic>
        <p:nvPicPr>
          <p:cNvPr id="47107" name="Content Placeholder 6" descr="Tsangpo River Bridge.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092825"/>
          </a:xfrm>
        </p:spPr>
      </p:pic>
      <p:sp>
        <p:nvSpPr>
          <p:cNvPr id="47108" name="TextBox 7"/>
          <p:cNvSpPr txBox="1">
            <a:spLocks noChangeArrowheads="1"/>
          </p:cNvSpPr>
          <p:nvPr/>
        </p:nvSpPr>
        <p:spPr bwMode="auto">
          <a:xfrm>
            <a:off x="539750" y="6308725"/>
            <a:ext cx="86042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a:latin typeface="Times New Roman" pitchFamily="18" charset="0"/>
                <a:cs typeface="Times New Roman" pitchFamily="18" charset="0"/>
              </a:rPr>
              <a:t>Un nuevo puente sobre el Río Tangpo a la estación</a:t>
            </a:r>
          </a:p>
        </p:txBody>
      </p:sp>
    </p:spTree>
  </p:cSld>
  <p:clrMapOvr>
    <a:masterClrMapping/>
  </p:clrMapOvr>
  <p:transition spd="slow">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endParaRPr lang="en-AU" smtClean="0"/>
          </a:p>
        </p:txBody>
      </p:sp>
      <p:pic>
        <p:nvPicPr>
          <p:cNvPr id="48131" name="Content Placeholder 4" descr="5hotels_jardin-secret-hotel.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188913"/>
            <a:ext cx="9167813" cy="5832475"/>
          </a:xfrm>
        </p:spPr>
      </p:pic>
      <p:sp>
        <p:nvSpPr>
          <p:cNvPr id="48132" name="TextBox 5"/>
          <p:cNvSpPr txBox="1">
            <a:spLocks noChangeArrowheads="1"/>
          </p:cNvSpPr>
          <p:nvPr/>
        </p:nvSpPr>
        <p:spPr bwMode="auto">
          <a:xfrm>
            <a:off x="2000250" y="6237288"/>
            <a:ext cx="5143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MX">
                <a:solidFill>
                  <a:srgbClr val="FFFF00"/>
                </a:solidFill>
                <a:latin typeface="Times New Roman" pitchFamily="18" charset="0"/>
                <a:cs typeface="Times New Roman" pitchFamily="18" charset="0"/>
              </a:rPr>
              <a:t>Registrándose en el hotel en Lhasa </a:t>
            </a:r>
          </a:p>
        </p:txBody>
      </p:sp>
    </p:spTree>
  </p:cSld>
  <p:clrMapOvr>
    <a:masterClrMapping/>
  </p:clrMapOvr>
  <p:transition spd="slow">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Content Placeholder 3" descr="Lhasa station 11.jpg"/>
          <p:cNvPicPr>
            <a:picLocks noGrp="1" noChangeAspect="1"/>
          </p:cNvPicPr>
          <p:nvPr>
            <p:ph idx="4294967295"/>
          </p:nvPr>
        </p:nvPicPr>
        <p:blipFill>
          <a:blip r:embed="rId2">
            <a:extLst>
              <a:ext uri="{28A0092B-C50C-407E-A947-70E740481C1C}">
                <a14:useLocalDpi xmlns:a14="http://schemas.microsoft.com/office/drawing/2010/main" val="0"/>
              </a:ext>
            </a:extLst>
          </a:blip>
          <a:srcRect b="142"/>
          <a:stretch>
            <a:fillRect/>
          </a:stretch>
        </p:blipFill>
        <p:spPr>
          <a:xfrm>
            <a:off x="0" y="1268413"/>
            <a:ext cx="9144000" cy="4752975"/>
          </a:xfrm>
        </p:spPr>
      </p:pic>
      <p:sp>
        <p:nvSpPr>
          <p:cNvPr id="49155" name="TextBox 4"/>
          <p:cNvSpPr txBox="1">
            <a:spLocks noChangeArrowheads="1"/>
          </p:cNvSpPr>
          <p:nvPr/>
        </p:nvSpPr>
        <p:spPr bwMode="auto">
          <a:xfrm>
            <a:off x="3851275" y="476250"/>
            <a:ext cx="1584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sz="2000">
                <a:solidFill>
                  <a:schemeClr val="bg1"/>
                </a:solidFill>
                <a:latin typeface="Times New Roman" pitchFamily="18" charset="0"/>
                <a:cs typeface="Times New Roman" pitchFamily="18" charset="0"/>
              </a:rPr>
              <a:t>FIN</a:t>
            </a:r>
          </a:p>
        </p:txBody>
      </p:sp>
      <p:sp>
        <p:nvSpPr>
          <p:cNvPr id="49156" name="TextBox 6"/>
          <p:cNvSpPr txBox="1">
            <a:spLocks noChangeArrowheads="1"/>
          </p:cNvSpPr>
          <p:nvPr/>
        </p:nvSpPr>
        <p:spPr bwMode="auto">
          <a:xfrm>
            <a:off x="214313" y="6092825"/>
            <a:ext cx="86439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a:latin typeface="Times New Roman" pitchFamily="18" charset="0"/>
                <a:cs typeface="Times New Roman" pitchFamily="18" charset="0"/>
              </a:rPr>
              <a:t> </a:t>
            </a:r>
            <a:r>
              <a:rPr lang="es-MX">
                <a:latin typeface="Times New Roman" pitchFamily="18" charset="0"/>
                <a:cs typeface="Times New Roman" pitchFamily="18" charset="0"/>
              </a:rPr>
              <a:t>El puente sobre el Río Lhasa conecta el centro de la ciudad de Lhasa con la nueva estación ferroviaria…</a:t>
            </a:r>
            <a:endParaRPr lang="en-AU">
              <a:latin typeface="Times New Roman" pitchFamily="18" charset="0"/>
              <a:cs typeface="Times New Roman" pitchFamily="18" charset="0"/>
            </a:endParaRPr>
          </a:p>
        </p:txBody>
      </p:sp>
      <p:sp>
        <p:nvSpPr>
          <p:cNvPr id="49157" name="TextBox 7"/>
          <p:cNvSpPr txBox="1">
            <a:spLocks noChangeArrowheads="1"/>
          </p:cNvSpPr>
          <p:nvPr/>
        </p:nvSpPr>
        <p:spPr bwMode="auto">
          <a:xfrm>
            <a:off x="7596188" y="6021388"/>
            <a:ext cx="1547812"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AU" sz="1100">
                <a:solidFill>
                  <a:schemeClr val="bg1"/>
                </a:solidFill>
                <a:latin typeface="Times New Roman" pitchFamily="18" charset="0"/>
                <a:cs typeface="Times New Roman" pitchFamily="18" charset="0"/>
              </a:rPr>
              <a:t>Copyright reserved:</a:t>
            </a:r>
          </a:p>
          <a:p>
            <a:pPr eaLnBrk="1" hangingPunct="1"/>
            <a:r>
              <a:rPr lang="en-AU" sz="1100">
                <a:solidFill>
                  <a:schemeClr val="bg1"/>
                </a:solidFill>
                <a:latin typeface="Times New Roman" pitchFamily="18" charset="0"/>
                <a:cs typeface="Times New Roman" pitchFamily="18" charset="0"/>
              </a:rPr>
              <a:t>E. Cheong</a:t>
            </a:r>
          </a:p>
          <a:p>
            <a:pPr eaLnBrk="1" hangingPunct="1"/>
            <a:r>
              <a:rPr lang="en-AU" sz="1100">
                <a:solidFill>
                  <a:schemeClr val="bg1"/>
                </a:solidFill>
                <a:latin typeface="Times New Roman" pitchFamily="18" charset="0"/>
                <a:cs typeface="Times New Roman" pitchFamily="18" charset="0"/>
              </a:rPr>
              <a:t>New Huaren Federation </a:t>
            </a:r>
          </a:p>
          <a:p>
            <a:pPr eaLnBrk="1" hangingPunct="1"/>
            <a:r>
              <a:rPr lang="en-AU" sz="1100">
                <a:solidFill>
                  <a:schemeClr val="bg1"/>
                </a:solidFill>
                <a:latin typeface="Times New Roman" pitchFamily="18" charset="0"/>
                <a:cs typeface="Times New Roman" pitchFamily="18" charset="0"/>
              </a:rPr>
              <a:t>16 February 2011</a:t>
            </a:r>
          </a:p>
        </p:txBody>
      </p:sp>
    </p:spTree>
  </p:cSld>
  <p:clrMapOvr>
    <a:masterClrMapping/>
  </p:clrMapOvr>
  <p:transition spd="slow">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31" descr="FRJ-0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4" name="WordArt 4" descr="Imagen3"/>
          <p:cNvSpPr>
            <a:spLocks noChangeArrowheads="1" noChangeShapeType="1" noTextEdit="1"/>
          </p:cNvSpPr>
          <p:nvPr/>
        </p:nvSpPr>
        <p:spPr bwMode="auto">
          <a:xfrm>
            <a:off x="2571750" y="5572125"/>
            <a:ext cx="4105275" cy="828675"/>
          </a:xfrm>
          <a:prstGeom prst="rect">
            <a:avLst/>
          </a:prstGeom>
        </p:spPr>
        <p:txBody>
          <a:bodyPr wrap="none" fromWordArt="1">
            <a:prstTxWarp prst="textPlain">
              <a:avLst>
                <a:gd name="adj" fmla="val 50000"/>
              </a:avLst>
            </a:prstTxWarp>
          </a:bodyPr>
          <a:lstStyle/>
          <a:p>
            <a:pPr algn="ctr"/>
            <a:r>
              <a:rPr lang="es-ES" sz="2800" b="1" kern="10" spc="640">
                <a:ln w="12700">
                  <a:solidFill>
                    <a:srgbClr val="FFFFCC"/>
                  </a:solidFill>
                  <a:round/>
                  <a:headEnd/>
                  <a:tailEnd/>
                </a:ln>
                <a:blipFill dpi="0" rotWithShape="0">
                  <a:blip r:embed="rId4"/>
                  <a:srcRect/>
                  <a:stretch>
                    <a:fillRect/>
                  </a:stretch>
                </a:blipFill>
                <a:effectLst>
                  <a:outerShdw dist="35921" dir="2700000" algn="ctr" rotWithShape="0">
                    <a:srgbClr val="FFFFCC">
                      <a:alpha val="50000"/>
                    </a:srgbClr>
                  </a:outerShdw>
                </a:effectLst>
                <a:latin typeface="Goudy Old Style"/>
              </a:rPr>
              <a:t>Fondo musical:</a:t>
            </a:r>
          </a:p>
          <a:p>
            <a:pPr algn="ctr"/>
            <a:r>
              <a:rPr lang="es-ES" sz="2800" b="1" kern="10" spc="640">
                <a:ln w="12700">
                  <a:solidFill>
                    <a:srgbClr val="FFFFCC"/>
                  </a:solidFill>
                  <a:round/>
                  <a:headEnd/>
                  <a:tailEnd/>
                </a:ln>
                <a:blipFill dpi="0" rotWithShape="0">
                  <a:blip r:embed="rId4"/>
                  <a:srcRect/>
                  <a:stretch>
                    <a:fillRect/>
                  </a:stretch>
                </a:blipFill>
                <a:effectLst>
                  <a:outerShdw dist="35921" dir="2700000" algn="ctr" rotWithShape="0">
                    <a:srgbClr val="FFFFCC">
                      <a:alpha val="50000"/>
                    </a:srgbClr>
                  </a:outerShdw>
                </a:effectLst>
                <a:latin typeface="Goudy Old Style"/>
              </a:rPr>
              <a:t>Música tradicional china</a:t>
            </a:r>
          </a:p>
        </p:txBody>
      </p:sp>
      <p:pic>
        <p:nvPicPr>
          <p:cNvPr id="61469" name="Picture 29" descr="Imagen1"/>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71750" y="5572125"/>
            <a:ext cx="5397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0" name="Picture 30" descr="Imagen1"/>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215063" y="5572125"/>
            <a:ext cx="5397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16 Elipse"/>
          <p:cNvSpPr/>
          <p:nvPr/>
        </p:nvSpPr>
        <p:spPr>
          <a:xfrm>
            <a:off x="1571625" y="428625"/>
            <a:ext cx="5715000" cy="35004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_tradnl" sz="6000" dirty="0">
                <a:latin typeface="Algerian" pitchFamily="82" charset="0"/>
              </a:rPr>
              <a:t>Fin</a:t>
            </a:r>
          </a:p>
          <a:p>
            <a:pPr algn="ctr">
              <a:defRPr/>
            </a:pPr>
            <a:r>
              <a:rPr lang="es-ES_tradnl" sz="6000" dirty="0">
                <a:latin typeface="Algerian" pitchFamily="82" charset="0"/>
              </a:rPr>
              <a:t>Del</a:t>
            </a:r>
          </a:p>
          <a:p>
            <a:pPr algn="ctr">
              <a:defRPr/>
            </a:pPr>
            <a:r>
              <a:rPr lang="es-ES_tradnl" sz="6000" dirty="0">
                <a:latin typeface="Algerian" pitchFamily="82" charset="0"/>
              </a:rPr>
              <a:t>Trayecto</a:t>
            </a:r>
            <a:endParaRPr lang="es-ES_tradnl" sz="6000" dirty="0">
              <a:latin typeface="Algerian" pitchFamily="82" charset="0"/>
            </a:endParaRPr>
          </a:p>
        </p:txBody>
      </p:sp>
      <p:pic>
        <p:nvPicPr>
          <p:cNvPr id="2" name="Picture 30" descr="Imagen1"/>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812088" y="5229225"/>
            <a:ext cx="5397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9" descr="Imagen1"/>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116013" y="5229225"/>
            <a:ext cx="5397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0" descr="Imagen1"/>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956550" y="2852738"/>
            <a:ext cx="5397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9" descr="Imagen1"/>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84213" y="2924175"/>
            <a:ext cx="5397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0" descr="Imagen1"/>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211638" y="4365625"/>
            <a:ext cx="5397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3000" fill="hold"/>
                                        <p:tgtEl>
                                          <p:spTgt spid="17"/>
                                        </p:tgtEl>
                                        <p:attrNameLst>
                                          <p:attrName>ppt_w</p:attrName>
                                        </p:attrNameLst>
                                      </p:cBhvr>
                                      <p:tavLst>
                                        <p:tav tm="0">
                                          <p:val>
                                            <p:fltVal val="0"/>
                                          </p:val>
                                        </p:tav>
                                        <p:tav tm="100000">
                                          <p:val>
                                            <p:strVal val="#ppt_w"/>
                                          </p:val>
                                        </p:tav>
                                      </p:tavLst>
                                    </p:anim>
                                    <p:anim calcmode="lin" valueType="num">
                                      <p:cBhvr>
                                        <p:cTn id="8" dur="3000" fill="hold"/>
                                        <p:tgtEl>
                                          <p:spTgt spid="17"/>
                                        </p:tgtEl>
                                        <p:attrNameLst>
                                          <p:attrName>ppt_h</p:attrName>
                                        </p:attrNameLst>
                                      </p:cBhvr>
                                      <p:tavLst>
                                        <p:tav tm="0">
                                          <p:val>
                                            <p:fltVal val="0"/>
                                          </p:val>
                                        </p:tav>
                                        <p:tav tm="100000">
                                          <p:val>
                                            <p:strVal val="#ppt_h"/>
                                          </p:val>
                                        </p:tav>
                                      </p:tavLst>
                                    </p:anim>
                                  </p:childTnLst>
                                </p:cTn>
                              </p:par>
                            </p:childTnLst>
                          </p:cTn>
                        </p:par>
                        <p:par>
                          <p:cTn id="9" fill="hold" nodeType="afterGroup">
                            <p:stCondLst>
                              <p:cond delay="3000"/>
                            </p:stCondLst>
                            <p:childTnLst>
                              <p:par>
                                <p:cTn id="10" presetID="23" presetClass="entr" presetSubtype="16" fill="hold" grpId="0" nodeType="afterEffect">
                                  <p:stCondLst>
                                    <p:cond delay="0"/>
                                  </p:stCondLst>
                                  <p:childTnLst>
                                    <p:set>
                                      <p:cBhvr>
                                        <p:cTn id="11" dur="1" fill="hold">
                                          <p:stCondLst>
                                            <p:cond delay="0"/>
                                          </p:stCondLst>
                                        </p:cTn>
                                        <p:tgtEl>
                                          <p:spTgt spid="61444"/>
                                        </p:tgtEl>
                                        <p:attrNameLst>
                                          <p:attrName>style.visibility</p:attrName>
                                        </p:attrNameLst>
                                      </p:cBhvr>
                                      <p:to>
                                        <p:strVal val="visible"/>
                                      </p:to>
                                    </p:set>
                                    <p:anim calcmode="lin" valueType="num">
                                      <p:cBhvr>
                                        <p:cTn id="12" dur="1000" fill="hold"/>
                                        <p:tgtEl>
                                          <p:spTgt spid="61444"/>
                                        </p:tgtEl>
                                        <p:attrNameLst>
                                          <p:attrName>ppt_w</p:attrName>
                                        </p:attrNameLst>
                                      </p:cBhvr>
                                      <p:tavLst>
                                        <p:tav tm="0">
                                          <p:val>
                                            <p:fltVal val="0"/>
                                          </p:val>
                                        </p:tav>
                                        <p:tav tm="100000">
                                          <p:val>
                                            <p:strVal val="#ppt_w"/>
                                          </p:val>
                                        </p:tav>
                                      </p:tavLst>
                                    </p:anim>
                                    <p:anim calcmode="lin" valueType="num">
                                      <p:cBhvr>
                                        <p:cTn id="13" dur="1000" fill="hold"/>
                                        <p:tgtEl>
                                          <p:spTgt spid="61444"/>
                                        </p:tgtEl>
                                        <p:attrNameLst>
                                          <p:attrName>ppt_h</p:attrName>
                                        </p:attrNameLst>
                                      </p:cBhvr>
                                      <p:tavLst>
                                        <p:tav tm="0">
                                          <p:val>
                                            <p:fltVal val="0"/>
                                          </p:val>
                                        </p:tav>
                                        <p:tav tm="100000">
                                          <p:val>
                                            <p:strVal val="#ppt_h"/>
                                          </p:val>
                                        </p:tav>
                                      </p:tavLst>
                                    </p:anim>
                                  </p:childTnLst>
                                </p:cTn>
                              </p:par>
                            </p:childTnLst>
                          </p:cTn>
                        </p:par>
                        <p:par>
                          <p:cTn id="14" fill="hold" nodeType="afterGroup">
                            <p:stCondLst>
                              <p:cond delay="4000"/>
                            </p:stCondLst>
                            <p:childTnLst>
                              <p:par>
                                <p:cTn id="15" presetID="23" presetClass="entr" presetSubtype="16" fill="hold" nodeType="afterEffect">
                                  <p:stCondLst>
                                    <p:cond delay="0"/>
                                  </p:stCondLst>
                                  <p:childTnLst>
                                    <p:set>
                                      <p:cBhvr>
                                        <p:cTn id="16" dur="1" fill="hold">
                                          <p:stCondLst>
                                            <p:cond delay="0"/>
                                          </p:stCondLst>
                                        </p:cTn>
                                        <p:tgtEl>
                                          <p:spTgt spid="61469"/>
                                        </p:tgtEl>
                                        <p:attrNameLst>
                                          <p:attrName>style.visibility</p:attrName>
                                        </p:attrNameLst>
                                      </p:cBhvr>
                                      <p:to>
                                        <p:strVal val="visible"/>
                                      </p:to>
                                    </p:set>
                                    <p:anim calcmode="lin" valueType="num">
                                      <p:cBhvr>
                                        <p:cTn id="17" dur="1000" fill="hold"/>
                                        <p:tgtEl>
                                          <p:spTgt spid="61469"/>
                                        </p:tgtEl>
                                        <p:attrNameLst>
                                          <p:attrName>ppt_w</p:attrName>
                                        </p:attrNameLst>
                                      </p:cBhvr>
                                      <p:tavLst>
                                        <p:tav tm="0">
                                          <p:val>
                                            <p:fltVal val="0"/>
                                          </p:val>
                                        </p:tav>
                                        <p:tav tm="100000">
                                          <p:val>
                                            <p:strVal val="#ppt_w"/>
                                          </p:val>
                                        </p:tav>
                                      </p:tavLst>
                                    </p:anim>
                                    <p:anim calcmode="lin" valueType="num">
                                      <p:cBhvr>
                                        <p:cTn id="18" dur="1000" fill="hold"/>
                                        <p:tgtEl>
                                          <p:spTgt spid="61469"/>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61470"/>
                                        </p:tgtEl>
                                        <p:attrNameLst>
                                          <p:attrName>style.visibility</p:attrName>
                                        </p:attrNameLst>
                                      </p:cBhvr>
                                      <p:to>
                                        <p:strVal val="visible"/>
                                      </p:to>
                                    </p:set>
                                    <p:anim calcmode="lin" valueType="num">
                                      <p:cBhvr>
                                        <p:cTn id="21" dur="1000" fill="hold"/>
                                        <p:tgtEl>
                                          <p:spTgt spid="61470"/>
                                        </p:tgtEl>
                                        <p:attrNameLst>
                                          <p:attrName>ppt_w</p:attrName>
                                        </p:attrNameLst>
                                      </p:cBhvr>
                                      <p:tavLst>
                                        <p:tav tm="0">
                                          <p:val>
                                            <p:fltVal val="0"/>
                                          </p:val>
                                        </p:tav>
                                        <p:tav tm="100000">
                                          <p:val>
                                            <p:strVal val="#ppt_w"/>
                                          </p:val>
                                        </p:tav>
                                      </p:tavLst>
                                    </p:anim>
                                    <p:anim calcmode="lin" valueType="num">
                                      <p:cBhvr>
                                        <p:cTn id="22" dur="1000" fill="hold"/>
                                        <p:tgtEl>
                                          <p:spTgt spid="61470"/>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ppt_w</p:attrName>
                                        </p:attrNameLst>
                                      </p:cBhvr>
                                      <p:tavLst>
                                        <p:tav tm="0">
                                          <p:val>
                                            <p:fltVal val="0"/>
                                          </p:val>
                                        </p:tav>
                                        <p:tav tm="100000">
                                          <p:val>
                                            <p:strVal val="#ppt_w"/>
                                          </p:val>
                                        </p:tav>
                                      </p:tavLst>
                                    </p:anim>
                                    <p:anim calcmode="lin" valueType="num">
                                      <p:cBhvr>
                                        <p:cTn id="26" dur="1000" fill="hold"/>
                                        <p:tgtEl>
                                          <p:spTgt spid="2"/>
                                        </p:tgtEl>
                                        <p:attrNameLst>
                                          <p:attrName>ppt_h</p:attrName>
                                        </p:attrNameLst>
                                      </p:cBhvr>
                                      <p:tavLst>
                                        <p:tav tm="0">
                                          <p:val>
                                            <p:fltVal val="0"/>
                                          </p:val>
                                        </p:tav>
                                        <p:tav tm="100000">
                                          <p:val>
                                            <p:strVal val="#ppt_h"/>
                                          </p:val>
                                        </p:tav>
                                      </p:tavLst>
                                    </p:anim>
                                  </p:childTnLst>
                                </p:cTn>
                              </p:par>
                            </p:childTnLst>
                          </p:cTn>
                        </p:par>
                        <p:par>
                          <p:cTn id="27" fill="hold" nodeType="afterGroup">
                            <p:stCondLst>
                              <p:cond delay="5000"/>
                            </p:stCondLst>
                            <p:childTnLst>
                              <p:par>
                                <p:cTn id="28" presetID="23" presetClass="entr" presetSubtype="16"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1000" fill="hold"/>
                                        <p:tgtEl>
                                          <p:spTgt spid="4"/>
                                        </p:tgtEl>
                                        <p:attrNameLst>
                                          <p:attrName>ppt_w</p:attrName>
                                        </p:attrNameLst>
                                      </p:cBhvr>
                                      <p:tavLst>
                                        <p:tav tm="0">
                                          <p:val>
                                            <p:fltVal val="0"/>
                                          </p:val>
                                        </p:tav>
                                        <p:tav tm="100000">
                                          <p:val>
                                            <p:strVal val="#ppt_w"/>
                                          </p:val>
                                        </p:tav>
                                      </p:tavLst>
                                    </p:anim>
                                    <p:anim calcmode="lin" valueType="num">
                                      <p:cBhvr>
                                        <p:cTn id="35" dur="1000" fill="hold"/>
                                        <p:tgtEl>
                                          <p:spTgt spid="4"/>
                                        </p:tgtEl>
                                        <p:attrNameLst>
                                          <p:attrName>ppt_h</p:attrName>
                                        </p:attrNameLst>
                                      </p:cBhvr>
                                      <p:tavLst>
                                        <p:tav tm="0">
                                          <p:val>
                                            <p:fltVal val="0"/>
                                          </p:val>
                                        </p:tav>
                                        <p:tav tm="100000">
                                          <p:val>
                                            <p:strVal val="#ppt_h"/>
                                          </p:val>
                                        </p:tav>
                                      </p:tavLst>
                                    </p:anim>
                                  </p:childTnLst>
                                </p:cTn>
                              </p:par>
                            </p:childTnLst>
                          </p:cTn>
                        </p:par>
                        <p:par>
                          <p:cTn id="36" fill="hold" nodeType="afterGroup">
                            <p:stCondLst>
                              <p:cond delay="6000"/>
                            </p:stCondLst>
                            <p:childTnLst>
                              <p:par>
                                <p:cTn id="37" presetID="23" presetClass="entr" presetSubtype="16"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1000" fill="hold"/>
                                        <p:tgtEl>
                                          <p:spTgt spid="5"/>
                                        </p:tgtEl>
                                        <p:attrNameLst>
                                          <p:attrName>ppt_w</p:attrName>
                                        </p:attrNameLst>
                                      </p:cBhvr>
                                      <p:tavLst>
                                        <p:tav tm="0">
                                          <p:val>
                                            <p:fltVal val="0"/>
                                          </p:val>
                                        </p:tav>
                                        <p:tav tm="100000">
                                          <p:val>
                                            <p:strVal val="#ppt_w"/>
                                          </p:val>
                                        </p:tav>
                                      </p:tavLst>
                                    </p:anim>
                                    <p:anim calcmode="lin" valueType="num">
                                      <p:cBhvr>
                                        <p:cTn id="40" dur="1000" fill="hold"/>
                                        <p:tgtEl>
                                          <p:spTgt spid="5"/>
                                        </p:tgtEl>
                                        <p:attrNameLst>
                                          <p:attrName>ppt_h</p:attrName>
                                        </p:attrNameLst>
                                      </p:cBhvr>
                                      <p:tavLst>
                                        <p:tav tm="0">
                                          <p:val>
                                            <p:fltVal val="0"/>
                                          </p:val>
                                        </p:tav>
                                        <p:tav tm="100000">
                                          <p:val>
                                            <p:strVal val="#ppt_h"/>
                                          </p:val>
                                        </p:tav>
                                      </p:tavLst>
                                    </p:anim>
                                  </p:childTnLst>
                                </p:cTn>
                              </p:par>
                              <p:par>
                                <p:cTn id="41" presetID="23" presetClass="entr" presetSubtype="16"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1000" fill="hold"/>
                                        <p:tgtEl>
                                          <p:spTgt spid="6"/>
                                        </p:tgtEl>
                                        <p:attrNameLst>
                                          <p:attrName>ppt_w</p:attrName>
                                        </p:attrNameLst>
                                      </p:cBhvr>
                                      <p:tavLst>
                                        <p:tav tm="0">
                                          <p:val>
                                            <p:fltVal val="0"/>
                                          </p:val>
                                        </p:tav>
                                        <p:tav tm="100000">
                                          <p:val>
                                            <p:strVal val="#ppt_w"/>
                                          </p:val>
                                        </p:tav>
                                      </p:tavLst>
                                    </p:anim>
                                    <p:anim calcmode="lin" valueType="num">
                                      <p:cBhvr>
                                        <p:cTn id="44" dur="1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animBg="1"/>
      <p:bldP spid="1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4965">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pp4965</Template>
  <TotalTime>5</TotalTime>
  <Words>929</Words>
  <Application>Microsoft Office PowerPoint</Application>
  <PresentationFormat>Presentación en pantalla (4:3)</PresentationFormat>
  <Paragraphs>66</Paragraphs>
  <Slides>38</Slides>
  <Notes>2</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38</vt:i4>
      </vt:variant>
    </vt:vector>
  </HeadingPairs>
  <TitlesOfParts>
    <vt:vector size="45" baseType="lpstr">
      <vt:lpstr>Arial</vt:lpstr>
      <vt:lpstr>Calibri</vt:lpstr>
      <vt:lpstr>Times New Roman</vt:lpstr>
      <vt:lpstr>Wingdings</vt:lpstr>
      <vt:lpstr>Algerian</vt:lpstr>
      <vt:lpstr>pp4965</vt:lpstr>
      <vt:lpstr>Diseño predeterminado</vt:lpstr>
      <vt:lpstr>Presentación de PowerPoint</vt:lpstr>
      <vt:lpstr>Retos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menú en el coche comedor incluye comida occidental.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Manager>B&amp;L</Manager>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subject>UNA MIRADA A SHANGHAI</dc:subject>
  <dc:creator>Jose Luis</dc:creator>
  <cp:lastModifiedBy>Jose Luis</cp:lastModifiedBy>
  <cp:revision>2</cp:revision>
  <dcterms:created xsi:type="dcterms:W3CDTF">2021-02-09T17:28:33Z</dcterms:created>
  <dcterms:modified xsi:type="dcterms:W3CDTF">2021-02-09T17:33:36Z</dcterms:modified>
  <cp:category>UN LUGAR EN EL MUNDO</cp:category>
</cp:coreProperties>
</file>