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1"/>
  </p:notesMasterIdLst>
  <p:sldIdLst>
    <p:sldId id="288" r:id="rId3"/>
    <p:sldId id="345" r:id="rId4"/>
    <p:sldId id="361" r:id="rId5"/>
    <p:sldId id="343" r:id="rId6"/>
    <p:sldId id="355" r:id="rId7"/>
    <p:sldId id="295" r:id="rId8"/>
    <p:sldId id="335" r:id="rId9"/>
    <p:sldId id="367" r:id="rId10"/>
    <p:sldId id="366" r:id="rId11"/>
    <p:sldId id="300" r:id="rId12"/>
    <p:sldId id="264" r:id="rId13"/>
    <p:sldId id="275" r:id="rId14"/>
    <p:sldId id="370" r:id="rId15"/>
    <p:sldId id="350" r:id="rId16"/>
    <p:sldId id="334" r:id="rId17"/>
    <p:sldId id="336" r:id="rId18"/>
    <p:sldId id="342" r:id="rId19"/>
    <p:sldId id="278" r:id="rId20"/>
    <p:sldId id="282" r:id="rId21"/>
    <p:sldId id="351" r:id="rId22"/>
    <p:sldId id="371" r:id="rId23"/>
    <p:sldId id="347" r:id="rId24"/>
    <p:sldId id="292" r:id="rId25"/>
    <p:sldId id="313" r:id="rId26"/>
    <p:sldId id="291" r:id="rId27"/>
    <p:sldId id="283" r:id="rId28"/>
    <p:sldId id="285" r:id="rId29"/>
    <p:sldId id="307" r:id="rId30"/>
    <p:sldId id="271" r:id="rId31"/>
    <p:sldId id="311" r:id="rId32"/>
    <p:sldId id="266" r:id="rId33"/>
    <p:sldId id="359" r:id="rId34"/>
    <p:sldId id="356" r:id="rId35"/>
    <p:sldId id="290" r:id="rId36"/>
    <p:sldId id="287" r:id="rId37"/>
    <p:sldId id="272" r:id="rId38"/>
    <p:sldId id="261" r:id="rId39"/>
    <p:sldId id="340" r:id="rId40"/>
    <p:sldId id="321" r:id="rId41"/>
    <p:sldId id="337" r:id="rId42"/>
    <p:sldId id="339" r:id="rId43"/>
    <p:sldId id="338" r:id="rId44"/>
    <p:sldId id="341" r:id="rId45"/>
    <p:sldId id="330" r:id="rId46"/>
    <p:sldId id="329" r:id="rId47"/>
    <p:sldId id="328" r:id="rId48"/>
    <p:sldId id="257" r:id="rId49"/>
    <p:sldId id="326" r:id="rId50"/>
    <p:sldId id="318" r:id="rId51"/>
    <p:sldId id="319" r:id="rId52"/>
    <p:sldId id="306" r:id="rId53"/>
    <p:sldId id="320" r:id="rId54"/>
    <p:sldId id="315" r:id="rId55"/>
    <p:sldId id="324" r:id="rId56"/>
    <p:sldId id="277" r:id="rId57"/>
    <p:sldId id="304" r:id="rId58"/>
    <p:sldId id="308" r:id="rId59"/>
    <p:sldId id="325" r:id="rId60"/>
    <p:sldId id="327" r:id="rId61"/>
    <p:sldId id="312" r:id="rId62"/>
    <p:sldId id="331" r:id="rId63"/>
    <p:sldId id="348" r:id="rId64"/>
    <p:sldId id="362" r:id="rId65"/>
    <p:sldId id="360" r:id="rId66"/>
    <p:sldId id="363" r:id="rId67"/>
    <p:sldId id="305" r:id="rId68"/>
    <p:sldId id="372" r:id="rId69"/>
    <p:sldId id="375" r:id="rId70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b="1" kern="1200">
        <a:solidFill>
          <a:schemeClr val="tx2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4400" b="1" kern="1200">
        <a:solidFill>
          <a:schemeClr val="tx2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4400" b="1" kern="1200">
        <a:solidFill>
          <a:schemeClr val="tx2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4400" b="1" kern="1200">
        <a:solidFill>
          <a:schemeClr val="tx2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4400" b="1" kern="1200">
        <a:solidFill>
          <a:schemeClr val="tx2"/>
        </a:solidFill>
        <a:latin typeface="Arial" charset="0"/>
        <a:ea typeface="宋体" pitchFamily="2" charset="-122"/>
        <a:cs typeface="+mn-cs"/>
      </a:defRPr>
    </a:lvl9pPr>
  </p:defaultTextStyle>
  <p:modifyVerifier cryptProviderType="rsaFull" cryptAlgorithmClass="hash" cryptAlgorithmType="typeAny" cryptAlgorithmSid="4" spinCount="100000" saltData="ZcH9CPxZnLu5zoHAJqiN+g==" hashData="v30Docm8Wfek5F5UhXYoiWB2D0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0C0C0"/>
    <a:srgbClr val="3333FF"/>
    <a:srgbClr val="33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61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4178D696-A1D4-477B-9C77-817DD1969F02}" type="datetimeFigureOut">
              <a:rPr lang="es-ES_tradnl"/>
              <a:pPr>
                <a:defRPr/>
              </a:pPr>
              <a:t>05/02/2021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_tradnl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_tradnl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8ED91B1-10C8-48FA-81C5-A02DE075BAE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1452270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>
              <a:ea typeface="宋体" pitchFamily="2" charset="-122"/>
            </a:endParaRPr>
          </a:p>
        </p:txBody>
      </p:sp>
      <p:sp>
        <p:nvSpPr>
          <p:cNvPr id="716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5AB3CC7E-A041-48CC-8D5F-8F44E77C0AE2}" type="slidenum">
              <a:rPr lang="es-ES_tradnl" sz="1200" smtClean="0"/>
              <a:pPr eaLnBrk="1" hangingPunct="1"/>
              <a:t>36</a:t>
            </a:fld>
            <a:endParaRPr lang="es-ES_tradnl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z="1600" b="1" smtClean="0">
              <a:latin typeface="Arial" charset="0"/>
              <a:ea typeface="宋体" pitchFamily="2" charset="-122"/>
              <a:cs typeface="Arial" charset="0"/>
            </a:endParaRPr>
          </a:p>
        </p:txBody>
      </p:sp>
      <p:sp>
        <p:nvSpPr>
          <p:cNvPr id="727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246D31D0-386C-41D2-9940-0585D81438AF}" type="slidenum">
              <a:rPr lang="es-ES_tradnl" sz="1200" smtClean="0"/>
              <a:pPr eaLnBrk="1" hangingPunct="1"/>
              <a:t>50</a:t>
            </a:fld>
            <a:endParaRPr lang="es-ES_tradnl" sz="120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mtClean="0">
              <a:ea typeface="宋体" pitchFamily="2" charset="-122"/>
            </a:endParaRPr>
          </a:p>
        </p:txBody>
      </p:sp>
      <p:sp>
        <p:nvSpPr>
          <p:cNvPr id="737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A608F36A-F8E1-4481-B04C-AF051EA4CA14}" type="slidenum">
              <a:rPr lang="es-ES_tradnl" sz="1200" smtClean="0"/>
              <a:pPr eaLnBrk="1" hangingPunct="1"/>
              <a:t>55</a:t>
            </a:fld>
            <a:endParaRPr lang="es-ES_tradnl" sz="120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_tradnl" sz="1800" b="1" smtClean="0">
              <a:latin typeface="Arial" charset="0"/>
              <a:ea typeface="宋体" pitchFamily="2" charset="-122"/>
              <a:cs typeface="Arial" charset="0"/>
            </a:endParaRPr>
          </a:p>
        </p:txBody>
      </p:sp>
      <p:sp>
        <p:nvSpPr>
          <p:cNvPr id="747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DE3DF063-08E6-4D40-ADC5-3F186759576E}" type="slidenum">
              <a:rPr lang="es-ES_tradnl" sz="1200" smtClean="0"/>
              <a:pPr eaLnBrk="1" hangingPunct="1"/>
              <a:t>56</a:t>
            </a:fld>
            <a:endParaRPr lang="es-ES_tradnl" sz="1200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5779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_tradnl" smtClean="0">
              <a:ea typeface="宋体" pitchFamily="2" charset="-122"/>
            </a:endParaRPr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fld id="{7ED84931-ACCF-4151-8649-BB9B8948B12B}" type="slidenum">
              <a:rPr lang="es-ES_tradnl" sz="1200" smtClean="0"/>
              <a:pPr eaLnBrk="1" hangingPunct="1"/>
              <a:t>67</a:t>
            </a:fld>
            <a:endParaRPr lang="es-ES_tradnl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F39A0A-6117-457A-8C07-AA17B0ACA833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67505789"/>
      </p:ext>
    </p:extLst>
  </p:cSld>
  <p:clrMapOvr>
    <a:masterClrMapping/>
  </p:clrMapOvr>
  <p:transition spd="slow" advTm="6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644551-BEDF-4A77-A7BC-74064AB37311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94776229"/>
      </p:ext>
    </p:extLst>
  </p:cSld>
  <p:clrMapOvr>
    <a:masterClrMapping/>
  </p:clrMapOvr>
  <p:transition spd="slow" advTm="6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CF6157-BDFD-45AF-B10A-E737510CFBDC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24290370"/>
      </p:ext>
    </p:extLst>
  </p:cSld>
  <p:clrMapOvr>
    <a:masterClrMapping/>
  </p:clrMapOvr>
  <p:transition spd="slow" advTm="6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CF8D59-AA52-4799-AE07-44FBC25A205D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83865373"/>
      </p:ext>
    </p:extLst>
  </p:cSld>
  <p:clrMapOvr>
    <a:masterClrMapping/>
  </p:clrMapOvr>
  <p:transition spd="slow" advTm="6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4DBDCB-F3EF-46FD-A1A5-E557110B3D9E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25339128"/>
      </p:ext>
    </p:extLst>
  </p:cSld>
  <p:clrMapOvr>
    <a:masterClrMapping/>
  </p:clrMapOvr>
  <p:transition spd="slow" advTm="6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FAE5C-32FB-4559-B417-7405C080B26E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75112303"/>
      </p:ext>
    </p:extLst>
  </p:cSld>
  <p:clrMapOvr>
    <a:masterClrMapping/>
  </p:clrMapOvr>
  <p:transition spd="slow" advTm="6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25B9D6-8A70-4C47-8E01-138946E6676D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0931852"/>
      </p:ext>
    </p:extLst>
  </p:cSld>
  <p:clrMapOvr>
    <a:masterClrMapping/>
  </p:clrMapOvr>
  <p:transition spd="slow" advTm="6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B99C42-2516-468E-A2E4-BCBA3DD788DB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50682240"/>
      </p:ext>
    </p:extLst>
  </p:cSld>
  <p:clrMapOvr>
    <a:masterClrMapping/>
  </p:clrMapOvr>
  <p:transition spd="slow" advTm="6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A585C9-78D1-4B07-A246-33DCFFCF3C9C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57383618"/>
      </p:ext>
    </p:extLst>
  </p:cSld>
  <p:clrMapOvr>
    <a:masterClrMapping/>
  </p:clrMapOvr>
  <p:transition spd="slow" advTm="6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BE9B16-8EFC-46DF-BEA5-7C726C28D7BC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8983881"/>
      </p:ext>
    </p:extLst>
  </p:cSld>
  <p:clrMapOvr>
    <a:masterClrMapping/>
  </p:clrMapOvr>
  <p:transition spd="slow" advTm="6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68BBAD-AF67-41BC-9926-8AD2E7D6195D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73723421"/>
      </p:ext>
    </p:extLst>
  </p:cSld>
  <p:clrMapOvr>
    <a:masterClrMapping/>
  </p:clrMapOvr>
  <p:transition spd="slow" advTm="6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797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50000">
              <a:srgbClr val="C0C0C0"/>
            </a:gs>
            <a:gs pos="100000">
              <a:schemeClr val="accent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BCF49233-28C2-422B-A643-A760537EFCDE}" type="slidenum">
              <a:rPr lang="en-US" altLang="zh-CN"/>
              <a:pPr>
                <a:defRPr/>
              </a:pPr>
              <a:t>‹Nº›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b="0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8.png"/><Relationship Id="rId10" Type="http://schemas.openxmlformats.org/officeDocument/2006/relationships/image" Target="../media/image7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39" y="-284655"/>
            <a:ext cx="8640762" cy="602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6 Rectángulo"/>
          <p:cNvSpPr>
            <a:spLocks noChangeArrowheads="1"/>
          </p:cNvSpPr>
          <p:nvPr/>
        </p:nvSpPr>
        <p:spPr bwMode="auto">
          <a:xfrm>
            <a:off x="214313" y="6357938"/>
            <a:ext cx="85725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sz="1800" dirty="0">
                <a:solidFill>
                  <a:schemeClr val="tx1"/>
                </a:solidFill>
              </a:rPr>
              <a:t>Cada día es "Fiesta de la Primavera" en el  metro de Beijing.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971600" y="5745754"/>
            <a:ext cx="748883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COMO SARDINAS EN LATA</a:t>
            </a:r>
            <a:endParaRPr lang="es-ES" dirty="0"/>
          </a:p>
        </p:txBody>
      </p:sp>
    </p:spTree>
  </p:cSld>
  <p:clrMapOvr>
    <a:masterClrMapping/>
  </p:clrMapOvr>
  <p:transition spd="slow" advTm="6000">
    <p:split orient="vert"/>
    <p:sndAc>
      <p:stSnd loop="1">
        <p:snd r:embed="rId2" name="拉德斯基进行曲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4 Rectángulo"/>
          <p:cNvSpPr>
            <a:spLocks noChangeArrowheads="1"/>
          </p:cNvSpPr>
          <p:nvPr/>
        </p:nvSpPr>
        <p:spPr bwMode="auto">
          <a:xfrm>
            <a:off x="629994" y="2420888"/>
            <a:ext cx="7923162" cy="40318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200" dirty="0" smtClean="0"/>
              <a:t>El </a:t>
            </a:r>
            <a:r>
              <a:rPr lang="es-ES" sz="3200" dirty="0"/>
              <a:t>tráfico es como la sangre humana, que no puede ser bloqueada. CCTV tituló hace unos días una columna  “El metro de Beijing rumbo a la primavera", e informó que el metro de Beijing está lleno de pasajeros y los empleados del metro con dificultades.  Eso fue lo que me impulsó a hacer este PPS.</a:t>
            </a:r>
            <a:endParaRPr lang="es-ES_tradnl" sz="3200" dirty="0"/>
          </a:p>
        </p:txBody>
      </p:sp>
      <p:sp>
        <p:nvSpPr>
          <p:cNvPr id="3" name="2 Rectángulo"/>
          <p:cNvSpPr/>
          <p:nvPr/>
        </p:nvSpPr>
        <p:spPr>
          <a:xfrm>
            <a:off x="0" y="628233"/>
            <a:ext cx="90730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dirty="0" smtClean="0">
                <a:latin typeface="Arial Black" pitchFamily="34" charset="0"/>
              </a:rPr>
              <a:t>COMO SARDINAS</a:t>
            </a:r>
          </a:p>
          <a:p>
            <a:pPr algn="ctr"/>
            <a:r>
              <a:rPr lang="es-ES" sz="4800" dirty="0" smtClean="0">
                <a:latin typeface="Arial Black" pitchFamily="34" charset="0"/>
              </a:rPr>
              <a:t>EN LATA</a:t>
            </a:r>
            <a:endParaRPr lang="es-ES" sz="4800" dirty="0">
              <a:latin typeface="Arial Black" pitchFamily="34" charset="0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13787" cy="6383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9574" name="Text Box 6"/>
          <p:cNvSpPr txBox="1">
            <a:spLocks noChangeArrowheads="1"/>
          </p:cNvSpPr>
          <p:nvPr/>
        </p:nvSpPr>
        <p:spPr bwMode="auto">
          <a:xfrm>
            <a:off x="214313" y="5072063"/>
            <a:ext cx="8643937" cy="14779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ES_tradnl" altLang="zh-CN" sz="1800" dirty="0">
                <a:latin typeface="+mn-lt"/>
                <a:ea typeface="楷体_GB2312" pitchFamily="49" charset="-122"/>
              </a:rPr>
              <a:t>El Metro de Beijing fue fundado en el año 1965; a partir de enero de 2014 tiene un total de 17 líneas en funcionamiento. Lo 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forman 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16 líneas de metro, la estación de tren del aeropuerto cuenta con 273 operadores, hay 37 </a:t>
            </a:r>
            <a:r>
              <a:rPr lang="es-ES_tradnl" altLang="zh-CN" sz="1800" dirty="0" err="1">
                <a:latin typeface="+mn-lt"/>
                <a:ea typeface="楷体_GB2312" pitchFamily="49" charset="-122"/>
              </a:rPr>
              <a:t>estaciónes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 de transbordo, la longitud total de las líneas operativas es de 465 kilómetros .</a:t>
            </a:r>
          </a:p>
        </p:txBody>
      </p:sp>
    </p:spTree>
  </p:cSld>
  <p:clrMapOvr>
    <a:masterClrMapping/>
  </p:clrMapOvr>
  <p:transition spd="slow" advTm="1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北京拥挤的地铁【图组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913"/>
            <a:ext cx="8785225" cy="574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214313" y="5934075"/>
            <a:ext cx="8639175" cy="9239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ES" sz="1800" dirty="0"/>
              <a:t>Ahora, el promedio diario de viajeros es de alrededor de 10 millones de personas, el volumen máximo alcanzado ha sido de 11.055.200 pasajeros. La capacidad máxima es de 8-9 personas por metro cuadrado.</a:t>
            </a:r>
            <a:endParaRPr lang="zh-CN" altLang="en-US" sz="1800" dirty="0">
              <a:latin typeface="+mn-lt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33375"/>
            <a:ext cx="8785225" cy="588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 Box 7"/>
          <p:cNvSpPr txBox="1">
            <a:spLocks noChangeArrowheads="1"/>
          </p:cNvSpPr>
          <p:nvPr/>
        </p:nvSpPr>
        <p:spPr bwMode="auto">
          <a:xfrm>
            <a:off x="0" y="6357938"/>
            <a:ext cx="8715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Esperando pacientemente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0TT51328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8424863" cy="616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http://s15.sinaimg.cn/mw690/4a4d8a3ftx6BzLb0BsO9e&amp;6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88913"/>
            <a:ext cx="4319588" cy="581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5 Rectángulo"/>
          <p:cNvSpPr>
            <a:spLocks noChangeArrowheads="1"/>
          </p:cNvSpPr>
          <p:nvPr/>
        </p:nvSpPr>
        <p:spPr bwMode="auto">
          <a:xfrm>
            <a:off x="642938" y="6072188"/>
            <a:ext cx="79295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s-ES" sz="1800"/>
              <a:t>Debido especialmente a la frecuente congestión del transporte urbano, fue necesaria la construcción del metro y su utilización masiva. </a:t>
            </a:r>
            <a:endParaRPr lang="es-ES_tradnl" sz="1800"/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569325" cy="578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ext Box 7"/>
          <p:cNvSpPr txBox="1">
            <a:spLocks noChangeArrowheads="1"/>
          </p:cNvSpPr>
          <p:nvPr/>
        </p:nvSpPr>
        <p:spPr bwMode="auto">
          <a:xfrm>
            <a:off x="539750" y="6092825"/>
            <a:ext cx="82089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s-ES" sz="1800"/>
              <a:t>Beijing ha sida la ciudad de crecimiento más rápido de los últimos años.  El tráfico del metro también pero todavía es insuficiente.  </a:t>
            </a:r>
            <a:endParaRPr lang="es-ES_tradnl" sz="1800"/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569325" cy="552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ext Box 7"/>
          <p:cNvSpPr txBox="1">
            <a:spLocks noChangeArrowheads="1"/>
          </p:cNvSpPr>
          <p:nvPr/>
        </p:nvSpPr>
        <p:spPr bwMode="auto">
          <a:xfrm>
            <a:off x="285750" y="5857875"/>
            <a:ext cx="85010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just" eaLnBrk="1" hangingPunct="1"/>
            <a:r>
              <a:rPr lang="es-ES" sz="1800"/>
              <a:t>Sobre todo en las horas punta de la mañana y de la tarde, la “fiesta de la primavera” se transforma en todo un "festival de la primavera" abarrotado de gente.</a:t>
            </a:r>
            <a:endParaRPr lang="es-ES_tradnl" sz="1800"/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news_default_BAA250D9A197682CFADC302EAFD13C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353425" cy="581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ext Box 6"/>
          <p:cNvSpPr txBox="1">
            <a:spLocks noChangeArrowheads="1"/>
          </p:cNvSpPr>
          <p:nvPr/>
        </p:nvSpPr>
        <p:spPr bwMode="auto">
          <a:xfrm>
            <a:off x="2357438" y="6286500"/>
            <a:ext cx="41751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Una marea de gente.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W0201010285651014021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353425" cy="581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285750" y="6215063"/>
            <a:ext cx="86439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Estación de transbordo, parece  el retrato de las hormigas en el hormiguero.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F20071127090234258082016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497887" cy="581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ext Box 6"/>
          <p:cNvSpPr txBox="1">
            <a:spLocks noChangeArrowheads="1"/>
          </p:cNvSpPr>
          <p:nvPr/>
        </p:nvSpPr>
        <p:spPr bwMode="auto">
          <a:xfrm>
            <a:off x="428625" y="6215063"/>
            <a:ext cx="8429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Una estación de transbordo con más personas que vienen y van.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569325" cy="5299075"/>
          </a:xfrm>
          <a:prstGeom prst="rect">
            <a:avLst/>
          </a:prstGeom>
          <a:noFill/>
          <a:ln w="19050" algn="ctr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285750" y="5643563"/>
            <a:ext cx="8564563" cy="9239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defRPr/>
            </a:pPr>
            <a:r>
              <a:rPr lang="es-ES_tradnl" altLang="zh-CN" sz="1800" dirty="0">
                <a:latin typeface="+mn-lt"/>
                <a:ea typeface="楷体_GB2312" pitchFamily="49" charset="-122"/>
              </a:rPr>
              <a:t>Las 10 estaciones de metro más concurridas son: Da Wang Road, </a:t>
            </a:r>
            <a:r>
              <a:rPr lang="es-ES_tradnl" altLang="zh-CN" sz="1800" dirty="0" err="1">
                <a:latin typeface="+mn-lt"/>
                <a:ea typeface="楷体_GB2312" pitchFamily="49" charset="-122"/>
              </a:rPr>
              <a:t>Xi'erqi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, </a:t>
            </a:r>
            <a:r>
              <a:rPr lang="es-ES_tradnl" altLang="zh-CN" sz="1800" dirty="0" err="1">
                <a:latin typeface="+mn-lt"/>
                <a:ea typeface="楷体_GB2312" pitchFamily="49" charset="-122"/>
              </a:rPr>
              <a:t>Dongzhimen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, la estación de tren de Beijing, </a:t>
            </a:r>
            <a:r>
              <a:rPr lang="es-ES_tradnl" altLang="zh-CN" sz="1800" dirty="0" err="1">
                <a:latin typeface="+mn-lt"/>
                <a:ea typeface="楷体_GB2312" pitchFamily="49" charset="-122"/>
              </a:rPr>
              <a:t>Xizhimen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, </a:t>
            </a:r>
            <a:r>
              <a:rPr lang="es-ES_tradnl" altLang="zh-CN" sz="1800" dirty="0" err="1">
                <a:latin typeface="+mn-lt"/>
                <a:ea typeface="楷体_GB2312" pitchFamily="49" charset="-122"/>
              </a:rPr>
              <a:t>Jinsong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 Puente </a:t>
            </a:r>
            <a:r>
              <a:rPr lang="es-ES_tradnl" altLang="zh-CN" sz="1800" dirty="0" err="1">
                <a:latin typeface="+mn-lt"/>
                <a:ea typeface="楷体_GB2312" pitchFamily="49" charset="-122"/>
              </a:rPr>
              <a:t>Sanyuan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, </a:t>
            </a:r>
            <a:r>
              <a:rPr lang="es-ES_tradnl" altLang="zh-CN" sz="1800" dirty="0" err="1">
                <a:latin typeface="+mn-lt"/>
                <a:ea typeface="楷体_GB2312" pitchFamily="49" charset="-122"/>
              </a:rPr>
              <a:t>Jishuitan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, el CCI y </a:t>
            </a:r>
            <a:r>
              <a:rPr lang="es-ES_tradnl" altLang="zh-CN" sz="1800" dirty="0" err="1">
                <a:latin typeface="+mn-lt"/>
                <a:ea typeface="楷体_GB2312" pitchFamily="49" charset="-122"/>
              </a:rPr>
              <a:t>Fuchengmen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.</a:t>
            </a:r>
            <a:endParaRPr lang="zh-CN" altLang="en-US" sz="1800" dirty="0">
              <a:latin typeface="+mn-lt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200912141150032599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96300" cy="581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10" name="Text Box 6"/>
          <p:cNvSpPr txBox="1">
            <a:spLocks noChangeArrowheads="1"/>
          </p:cNvSpPr>
          <p:nvPr/>
        </p:nvSpPr>
        <p:spPr bwMode="auto">
          <a:xfrm>
            <a:off x="285750" y="6215063"/>
            <a:ext cx="8429625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altLang="zh-CN" sz="1800" dirty="0">
                <a:latin typeface="+mn-lt"/>
                <a:ea typeface="楷体_GB2312" pitchFamily="49" charset="-122"/>
              </a:rPr>
              <a:t>Esta es la famosa estación </a:t>
            </a:r>
            <a:r>
              <a:rPr lang="es-ES_tradnl" altLang="zh-CN" sz="1800" dirty="0" err="1">
                <a:latin typeface="+mn-lt"/>
                <a:ea typeface="楷体_GB2312" pitchFamily="49" charset="-122"/>
              </a:rPr>
              <a:t>Xi'erqi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 llena de gente: la imagen de cada día.</a:t>
            </a:r>
            <a:endParaRPr lang="zh-CN" altLang="en-US" sz="1800" dirty="0">
              <a:latin typeface="+mn-lt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北京拥挤的地铁【图组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33375"/>
            <a:ext cx="8247062" cy="566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27" name="Text Box 7"/>
          <p:cNvSpPr txBox="1">
            <a:spLocks noChangeArrowheads="1"/>
          </p:cNvSpPr>
          <p:nvPr/>
        </p:nvSpPr>
        <p:spPr bwMode="auto">
          <a:xfrm>
            <a:off x="428625" y="6092825"/>
            <a:ext cx="8320088" cy="646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altLang="zh-CN" sz="1800" dirty="0">
                <a:latin typeface="+mn-lt"/>
                <a:ea typeface="楷体_GB2312" pitchFamily="49" charset="-122"/>
              </a:rPr>
              <a:t>En la estación </a:t>
            </a:r>
            <a:r>
              <a:rPr lang="es-ES_tradnl" altLang="zh-CN" sz="1800" dirty="0" err="1">
                <a:latin typeface="+mn-lt"/>
                <a:ea typeface="楷体_GB2312" pitchFamily="49" charset="-122"/>
              </a:rPr>
              <a:t>Xi'erqi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 confluyen dos líneas: la línea de 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metro de 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Beijing 13 y la de la 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estación 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de 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transbordo de </a:t>
            </a:r>
            <a:r>
              <a:rPr lang="es-ES_tradnl" altLang="zh-CN" sz="1800" dirty="0" err="1">
                <a:latin typeface="+mn-lt"/>
                <a:ea typeface="楷体_GB2312" pitchFamily="49" charset="-122"/>
              </a:rPr>
              <a:t>Changping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 Line.</a:t>
            </a:r>
            <a:endParaRPr lang="zh-CN" altLang="en-US" sz="1800" dirty="0">
              <a:latin typeface="+mn-lt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北京拥挤的地铁【图组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260350"/>
            <a:ext cx="8175625" cy="581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ext Box 7"/>
          <p:cNvSpPr txBox="1">
            <a:spLocks noChangeArrowheads="1"/>
          </p:cNvSpPr>
          <p:nvPr/>
        </p:nvSpPr>
        <p:spPr bwMode="auto">
          <a:xfrm>
            <a:off x="500063" y="6165850"/>
            <a:ext cx="81041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s-ES" sz="1800"/>
              <a:t>Xi'erqi en la hora punta de la mañana.  Parece una fotografía</a:t>
            </a:r>
          </a:p>
          <a:p>
            <a:pPr algn="ctr" eaLnBrk="1" hangingPunct="1"/>
            <a:r>
              <a:rPr lang="es-ES" sz="1800"/>
              <a:t> tomada por un internauta.</a:t>
            </a:r>
            <a:endParaRPr lang="es-ES_tradnl" sz="1800"/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 descr="北京拥挤的地铁【图组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88913"/>
            <a:ext cx="4319588" cy="595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7"/>
          <p:cNvSpPr txBox="1">
            <a:spLocks noChangeArrowheads="1"/>
          </p:cNvSpPr>
          <p:nvPr/>
        </p:nvSpPr>
        <p:spPr bwMode="auto">
          <a:xfrm rot="-5400000">
            <a:off x="7720013" y="404813"/>
            <a:ext cx="554037" cy="5761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_tradnl" altLang="zh-CN" sz="2400">
                <a:ea typeface="楷体_GB2312" pitchFamily="49" charset="-122"/>
              </a:rPr>
              <a:t>.</a:t>
            </a:r>
            <a:endParaRPr lang="zh-CN" altLang="en-US" sz="2400">
              <a:ea typeface="楷体_GB2312" pitchFamily="49" charset="-122"/>
            </a:endParaRPr>
          </a:p>
        </p:txBody>
      </p:sp>
      <p:sp>
        <p:nvSpPr>
          <p:cNvPr id="18436" name="5 Rectángulo"/>
          <p:cNvSpPr>
            <a:spLocks noChangeArrowheads="1"/>
          </p:cNvSpPr>
          <p:nvPr/>
        </p:nvSpPr>
        <p:spPr bwMode="auto">
          <a:xfrm>
            <a:off x="0" y="6286500"/>
            <a:ext cx="914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1800"/>
              <a:t>Pasajeros perfectamente alineados para abordar el siguiente tren… si caben. </a:t>
            </a:r>
            <a:endParaRPr lang="es-ES_tradnl" sz="1800"/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12978191037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576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827088" y="6165850"/>
            <a:ext cx="7777162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1800" dirty="0" err="1"/>
              <a:t>Xi'erqi</a:t>
            </a:r>
            <a:r>
              <a:rPr lang="es-ES" sz="1800" dirty="0"/>
              <a:t> en la hora punta de la </a:t>
            </a:r>
            <a:r>
              <a:rPr lang="es-ES" sz="1800" dirty="0"/>
              <a:t>mañana.</a:t>
            </a:r>
            <a:endParaRPr lang="zh-CN" altLang="en-US" sz="1800" dirty="0">
              <a:latin typeface="+mn-lt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002564a5cf7412729f36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60350"/>
            <a:ext cx="8667750" cy="597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785813" y="6286500"/>
            <a:ext cx="7777162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1800" dirty="0" err="1"/>
              <a:t>Xi'erqi</a:t>
            </a:r>
            <a:r>
              <a:rPr lang="es-ES" sz="1800" dirty="0"/>
              <a:t> en la hora punta de la </a:t>
            </a:r>
            <a:r>
              <a:rPr lang="es-ES" sz="1800" dirty="0"/>
              <a:t>mañana.</a:t>
            </a:r>
            <a:endParaRPr lang="zh-CN" altLang="en-US" sz="1800" dirty="0">
              <a:latin typeface="+mn-lt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497887" cy="588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827088" y="6286500"/>
            <a:ext cx="7777162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1800" dirty="0" err="1"/>
              <a:t>Xi'erqi</a:t>
            </a:r>
            <a:r>
              <a:rPr lang="es-ES" sz="1800" dirty="0"/>
              <a:t> en la hora punta de la </a:t>
            </a:r>
            <a:r>
              <a:rPr lang="es-ES" sz="1800" dirty="0"/>
              <a:t>mañana.</a:t>
            </a:r>
            <a:endParaRPr lang="zh-CN" altLang="en-US" sz="1800" dirty="0">
              <a:latin typeface="+mn-lt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5" descr="7cc829d3gw1edou83yu9zg208t05nx6q,7cc829d3gw1edou89kbeug208t05nkjn,7cc829d3gw1edou8e4yn9g208t05nqv6,7cc829d3gw1edou8i3momg208c055e8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8642350" cy="588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838" name="Text Box 6"/>
          <p:cNvSpPr txBox="1">
            <a:spLocks noChangeArrowheads="1"/>
          </p:cNvSpPr>
          <p:nvPr/>
        </p:nvSpPr>
        <p:spPr bwMode="auto">
          <a:xfrm>
            <a:off x="1979613" y="6357938"/>
            <a:ext cx="5113337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altLang="zh-CN" sz="1800" dirty="0">
                <a:latin typeface="+mn-lt"/>
                <a:ea typeface="楷体_GB2312" pitchFamily="49" charset="-122"/>
              </a:rPr>
              <a:t>Funcionaria ayudando a llenar el vagón.</a:t>
            </a:r>
            <a:endParaRPr lang="zh-CN" altLang="en-US" sz="1800" dirty="0">
              <a:latin typeface="+mn-lt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AutoShape 6" descr="u=1973601133,1639410722&amp;fm=23&amp;gp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endParaRPr lang="es-ES_tradnl"/>
          </a:p>
        </p:txBody>
      </p:sp>
      <p:pic>
        <p:nvPicPr>
          <p:cNvPr id="23555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391525" cy="595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43" name="Text Box 11"/>
          <p:cNvSpPr txBox="1">
            <a:spLocks noChangeArrowheads="1"/>
          </p:cNvSpPr>
          <p:nvPr/>
        </p:nvSpPr>
        <p:spPr bwMode="auto">
          <a:xfrm>
            <a:off x="0" y="6357938"/>
            <a:ext cx="9144000" cy="3698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1800" dirty="0"/>
              <a:t>Más de </a:t>
            </a:r>
            <a:r>
              <a:rPr lang="es-ES" sz="1800" dirty="0" err="1"/>
              <a:t>Xi'erqi</a:t>
            </a:r>
            <a:r>
              <a:rPr lang="es-ES" sz="1800" dirty="0"/>
              <a:t> en hora punta.</a:t>
            </a:r>
            <a:endParaRPr lang="zh-CN" altLang="en-US" sz="1800" dirty="0">
              <a:latin typeface="+mn-lt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AutoShape 5" descr="u=1863874096,555923724&amp;fm=23&amp;gp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_tradnl"/>
          </a:p>
        </p:txBody>
      </p:sp>
      <p:pic>
        <p:nvPicPr>
          <p:cNvPr id="24579" name="Picture 7" descr="827313747241390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688" y="214313"/>
            <a:ext cx="5037137" cy="588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6 Rectángulo"/>
          <p:cNvSpPr>
            <a:spLocks noChangeArrowheads="1"/>
          </p:cNvSpPr>
          <p:nvPr/>
        </p:nvSpPr>
        <p:spPr bwMode="auto">
          <a:xfrm>
            <a:off x="0" y="6211888"/>
            <a:ext cx="9144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lvl="1" algn="ctr"/>
            <a:r>
              <a:rPr lang="es-ES_tradnl" sz="1800"/>
              <a:t>Mas que fiesta de la primavera parece una guerra.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 descr="001e4fdb81bf0af5ea85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424862" cy="588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3" name="Text Box 6"/>
          <p:cNvSpPr txBox="1">
            <a:spLocks noChangeArrowheads="1"/>
          </p:cNvSpPr>
          <p:nvPr/>
        </p:nvSpPr>
        <p:spPr bwMode="auto">
          <a:xfrm>
            <a:off x="357188" y="6237288"/>
            <a:ext cx="8535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s-ES" sz="1800"/>
              <a:t>Colas ante la estación de metro de </a:t>
            </a:r>
            <a:r>
              <a:rPr lang="es-ES_tradnl" sz="1800"/>
              <a:t>Beijing.  Imagínense el grado de compresión en el interior de los vagones.  </a:t>
            </a:r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11709816009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351838" cy="602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4" name="Text Box 6"/>
          <p:cNvSpPr txBox="1">
            <a:spLocks noChangeArrowheads="1"/>
          </p:cNvSpPr>
          <p:nvPr/>
        </p:nvSpPr>
        <p:spPr bwMode="auto">
          <a:xfrm>
            <a:off x="714375" y="6286500"/>
            <a:ext cx="7602538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altLang="zh-CN" sz="1800" dirty="0">
                <a:solidFill>
                  <a:schemeClr val="tx1"/>
                </a:solidFill>
                <a:latin typeface="+mn-lt"/>
                <a:ea typeface="楷体_GB2312" pitchFamily="49" charset="-122"/>
              </a:rPr>
              <a:t>Estación de </a:t>
            </a:r>
            <a:r>
              <a:rPr lang="es-ES_tradnl" altLang="zh-CN" sz="1800" dirty="0" err="1">
                <a:solidFill>
                  <a:schemeClr val="tx1"/>
                </a:solidFill>
                <a:latin typeface="+mn-lt"/>
                <a:ea typeface="楷体_GB2312" pitchFamily="49" charset="-122"/>
              </a:rPr>
              <a:t>Jianguomen</a:t>
            </a:r>
            <a:r>
              <a:rPr lang="es-ES_tradnl" altLang="zh-CN" sz="1800" dirty="0">
                <a:solidFill>
                  <a:schemeClr val="tx1"/>
                </a:solidFill>
                <a:latin typeface="+mn-lt"/>
                <a:ea typeface="楷体_GB2312" pitchFamily="49" charset="-122"/>
              </a:rPr>
              <a:t> junto a la estación de tren de </a:t>
            </a:r>
            <a:r>
              <a:rPr lang="es-ES_tradnl" altLang="zh-CN" sz="1800" dirty="0">
                <a:solidFill>
                  <a:schemeClr val="tx1"/>
                </a:solidFill>
                <a:latin typeface="+mn-lt"/>
                <a:ea typeface="楷体_GB2312" pitchFamily="49" charset="-122"/>
              </a:rPr>
              <a:t>Beijing.</a:t>
            </a:r>
            <a:endParaRPr lang="zh-CN" altLang="en-US" sz="1800" dirty="0">
              <a:solidFill>
                <a:schemeClr val="tx1"/>
              </a:solidFill>
              <a:latin typeface="+mn-lt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72210227810475284051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8572500" cy="569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1" name="Text Box 6"/>
          <p:cNvSpPr txBox="1">
            <a:spLocks noChangeArrowheads="1"/>
          </p:cNvSpPr>
          <p:nvPr/>
        </p:nvSpPr>
        <p:spPr bwMode="auto">
          <a:xfrm>
            <a:off x="214313" y="6237288"/>
            <a:ext cx="8643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La estación de Jianguomen sirve a la primera y segunda línea.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12385525_9861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96300" cy="595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611188" y="6286500"/>
            <a:ext cx="8064500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altLang="zh-CN" sz="1800" dirty="0">
                <a:latin typeface="+mn-lt"/>
                <a:ea typeface="楷体_GB2312" pitchFamily="49" charset="-122"/>
              </a:rPr>
              <a:t>Estación </a:t>
            </a:r>
            <a:r>
              <a:rPr lang="es-ES_tradnl" altLang="zh-CN" sz="1800" dirty="0" err="1">
                <a:latin typeface="+mn-lt"/>
                <a:ea typeface="楷体_GB2312" pitchFamily="49" charset="-122"/>
              </a:rPr>
              <a:t>Peace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 </a:t>
            </a:r>
            <a:r>
              <a:rPr lang="es-ES_tradnl" altLang="zh-CN" sz="1800" dirty="0" err="1">
                <a:latin typeface="+mn-lt"/>
                <a:ea typeface="楷体_GB2312" pitchFamily="49" charset="-122"/>
              </a:rPr>
              <a:t>Arch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 en la línea 2.</a:t>
            </a:r>
            <a:endParaRPr lang="zh-CN" altLang="en-US" sz="1800" dirty="0">
              <a:latin typeface="+mn-lt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200601101719102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353425" cy="595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8" name="Text Box 6"/>
          <p:cNvSpPr txBox="1">
            <a:spLocks noChangeArrowheads="1"/>
          </p:cNvSpPr>
          <p:nvPr/>
        </p:nvSpPr>
        <p:spPr bwMode="auto">
          <a:xfrm>
            <a:off x="571500" y="6286500"/>
            <a:ext cx="7993063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1800" dirty="0"/>
              <a:t>La estación de </a:t>
            </a:r>
            <a:r>
              <a:rPr lang="es-ES" sz="1800" dirty="0" err="1"/>
              <a:t>Xizhimen</a:t>
            </a:r>
            <a:r>
              <a:rPr lang="es-ES" sz="1800" dirty="0"/>
              <a:t> en las líneas 2, 4 y línea de transbordo </a:t>
            </a:r>
            <a:r>
              <a:rPr lang="es-ES" sz="1800" dirty="0"/>
              <a:t>13.</a:t>
            </a:r>
            <a:endParaRPr lang="zh-CN" altLang="en-US" sz="1800" dirty="0">
              <a:latin typeface="+mn-lt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s_jpg_8b63faebgw1dkwuxgy2z3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569325" cy="609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3" name="Text Box 6"/>
          <p:cNvSpPr txBox="1">
            <a:spLocks noChangeArrowheads="1"/>
          </p:cNvSpPr>
          <p:nvPr/>
        </p:nvSpPr>
        <p:spPr bwMode="auto">
          <a:xfrm>
            <a:off x="214313" y="6357938"/>
            <a:ext cx="8643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Multitud esperando en la estación Xizhimen.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5" descr="4127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6250"/>
            <a:ext cx="8496300" cy="566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ext Box 6"/>
          <p:cNvSpPr txBox="1">
            <a:spLocks noChangeArrowheads="1"/>
          </p:cNvSpPr>
          <p:nvPr/>
        </p:nvSpPr>
        <p:spPr bwMode="auto">
          <a:xfrm>
            <a:off x="214313" y="6357938"/>
            <a:ext cx="8643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Multitud esperando en la estación Xizhimen.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 descr="201112221324555459146_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200025"/>
            <a:ext cx="8639175" cy="645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595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7528" name="Text Box 8"/>
          <p:cNvSpPr txBox="1">
            <a:spLocks noChangeArrowheads="1"/>
          </p:cNvSpPr>
          <p:nvPr/>
        </p:nvSpPr>
        <p:spPr bwMode="auto">
          <a:xfrm>
            <a:off x="214313" y="6286500"/>
            <a:ext cx="8715375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altLang="zh-CN" sz="1800" dirty="0">
                <a:latin typeface="+mn-lt"/>
                <a:ea typeface="楷体_GB2312" pitchFamily="49" charset="-122"/>
              </a:rPr>
              <a:t>Tratando de acceder a la línea 2.</a:t>
            </a:r>
            <a:endParaRPr lang="zh-CN" altLang="en-US" sz="1800" dirty="0">
              <a:latin typeface="+mn-lt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0350"/>
            <a:ext cx="8642350" cy="595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4455" name="Text Box 7"/>
          <p:cNvSpPr txBox="1">
            <a:spLocks noChangeArrowheads="1"/>
          </p:cNvSpPr>
          <p:nvPr/>
        </p:nvSpPr>
        <p:spPr bwMode="auto">
          <a:xfrm>
            <a:off x="2143125" y="6286500"/>
            <a:ext cx="5329238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altLang="zh-CN" sz="1800" dirty="0">
                <a:latin typeface="+mn-lt"/>
                <a:ea typeface="楷体_GB2312" pitchFamily="49" charset="-122"/>
              </a:rPr>
              <a:t>Flujo de gente caminando hacia la línea </a:t>
            </a:r>
            <a:r>
              <a:rPr lang="es-ES_tradnl" altLang="zh-CN" sz="1800" dirty="0">
                <a:latin typeface="+mn-lt"/>
                <a:ea typeface="楷体_GB2312" pitchFamily="49" charset="-122"/>
              </a:rPr>
              <a:t>1.</a:t>
            </a:r>
            <a:endParaRPr lang="zh-CN" altLang="en-US" sz="1800" dirty="0">
              <a:latin typeface="+mn-lt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5" descr="Img3649471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85750"/>
            <a:ext cx="8572500" cy="621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353425" cy="626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20097179944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8351838" cy="588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891" name="5 Rectángulo"/>
          <p:cNvSpPr>
            <a:spLocks noChangeArrowheads="1"/>
          </p:cNvSpPr>
          <p:nvPr/>
        </p:nvSpPr>
        <p:spPr bwMode="auto">
          <a:xfrm>
            <a:off x="2286000" y="6286500"/>
            <a:ext cx="4572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sz="1800"/>
              <a:t>Gente esperando en el andén.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5" descr="1dadb07d0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353425" cy="584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Text Box 6"/>
          <p:cNvSpPr txBox="1">
            <a:spLocks noChangeArrowheads="1"/>
          </p:cNvSpPr>
          <p:nvPr/>
        </p:nvSpPr>
        <p:spPr bwMode="auto">
          <a:xfrm>
            <a:off x="2484438" y="6370638"/>
            <a:ext cx="32400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s-ES_tradnl"/>
          </a:p>
        </p:txBody>
      </p:sp>
      <p:sp>
        <p:nvSpPr>
          <p:cNvPr id="38916" name="Text Box 7"/>
          <p:cNvSpPr txBox="1">
            <a:spLocks noChangeArrowheads="1"/>
          </p:cNvSpPr>
          <p:nvPr/>
        </p:nvSpPr>
        <p:spPr bwMode="auto">
          <a:xfrm>
            <a:off x="1714500" y="6286500"/>
            <a:ext cx="5715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Los viajeros esperando al tren con resignación.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5" descr="北京拥挤的地铁【图组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280400" cy="566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ext Box 7"/>
          <p:cNvSpPr txBox="1">
            <a:spLocks noChangeArrowheads="1"/>
          </p:cNvSpPr>
          <p:nvPr/>
        </p:nvSpPr>
        <p:spPr bwMode="auto">
          <a:xfrm>
            <a:off x="357188" y="6286500"/>
            <a:ext cx="82867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800"/>
              <a:t>Accediendo al vagón tan pronto se abren las puertas</a:t>
            </a:r>
            <a:r>
              <a:rPr lang="es-ES_tradnl" altLang="zh-CN" sz="1800">
                <a:ea typeface="楷体_GB2312" pitchFamily="49" charset="-122"/>
              </a:rPr>
              <a:t>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U327P44T105D54705F1621DT201203261549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8280400" cy="595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3" name="Text Box 6"/>
          <p:cNvSpPr txBox="1">
            <a:spLocks noChangeArrowheads="1"/>
          </p:cNvSpPr>
          <p:nvPr/>
        </p:nvSpPr>
        <p:spPr bwMode="auto">
          <a:xfrm>
            <a:off x="428625" y="6286500"/>
            <a:ext cx="83200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latin typeface="楷体_GB2312" pitchFamily="49" charset="-122"/>
                <a:ea typeface="楷体_GB2312" pitchFamily="49" charset="-122"/>
              </a:rPr>
              <a:t>A empujones, algunos se bajarán sin tocar el suelo.</a:t>
            </a:r>
            <a:endParaRPr lang="zh-CN" altLang="en-US" sz="1800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5" descr="北京拥挤的地铁【图组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424862" cy="595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987" name="Text Box 7"/>
          <p:cNvSpPr txBox="1">
            <a:spLocks noChangeArrowheads="1"/>
          </p:cNvSpPr>
          <p:nvPr/>
        </p:nvSpPr>
        <p:spPr bwMode="auto">
          <a:xfrm>
            <a:off x="1979613" y="6286500"/>
            <a:ext cx="53292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El vagón se abarrota inmediatamente.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5" descr="北京拥挤的地铁【图组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8351838" cy="577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3011" name="Text Box 7"/>
          <p:cNvSpPr txBox="1">
            <a:spLocks noChangeArrowheads="1"/>
          </p:cNvSpPr>
          <p:nvPr/>
        </p:nvSpPr>
        <p:spPr bwMode="auto">
          <a:xfrm>
            <a:off x="1979613" y="6286500"/>
            <a:ext cx="53292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El vagón se abarrota inmediatamente.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5" descr="北京拥挤的地铁【图组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497887" cy="595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5" name="Text Box 6"/>
          <p:cNvSpPr txBox="1">
            <a:spLocks noChangeArrowheads="1"/>
          </p:cNvSpPr>
          <p:nvPr/>
        </p:nvSpPr>
        <p:spPr bwMode="auto">
          <a:xfrm>
            <a:off x="1979613" y="6357938"/>
            <a:ext cx="53292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Otro vagón repleto.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5" descr="北京拥挤的地铁【图组】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96300" cy="602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59" name="Text Box 6"/>
          <p:cNvSpPr txBox="1">
            <a:spLocks noChangeArrowheads="1"/>
          </p:cNvSpPr>
          <p:nvPr/>
        </p:nvSpPr>
        <p:spPr bwMode="auto">
          <a:xfrm>
            <a:off x="357188" y="6357938"/>
            <a:ext cx="8429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Se repite la misma historia, vagón lleno por  completo.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5" descr="S0D20130922153713MT5376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928688"/>
            <a:ext cx="8424863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3" name="Text Box 6"/>
          <p:cNvSpPr txBox="1">
            <a:spLocks noChangeArrowheads="1"/>
          </p:cNvSpPr>
          <p:nvPr/>
        </p:nvSpPr>
        <p:spPr bwMode="auto">
          <a:xfrm>
            <a:off x="214313" y="214313"/>
            <a:ext cx="83581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Empleados del metro ayudando a los pasajeros a introducirse en el  vagón para poder cerrar las puertas.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" descr="S0D20130922153715MT33587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285750"/>
            <a:ext cx="5715000" cy="631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188913"/>
            <a:ext cx="5684838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5" descr="690_200810271153341rWs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0350"/>
            <a:ext cx="8247062" cy="566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5" name="Text Box 6"/>
          <p:cNvSpPr txBox="1">
            <a:spLocks noChangeArrowheads="1"/>
          </p:cNvSpPr>
          <p:nvPr/>
        </p:nvSpPr>
        <p:spPr bwMode="auto">
          <a:xfrm>
            <a:off x="357188" y="6000750"/>
            <a:ext cx="83581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Empleados del metro ayudando a los pasajeros a introducirse en el vagón para poder cerrar las puertas.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9" descr="U327P44T105D54663F1621DT201203261536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88913"/>
            <a:ext cx="8607425" cy="552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79" name="Text Box 10"/>
          <p:cNvSpPr txBox="1">
            <a:spLocks noChangeArrowheads="1"/>
          </p:cNvSpPr>
          <p:nvPr/>
        </p:nvSpPr>
        <p:spPr bwMode="auto">
          <a:xfrm>
            <a:off x="214313" y="5786438"/>
            <a:ext cx="864393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s-ES" sz="1800"/>
              <a:t>Compartimiento abarrotado por unas 8 o 9 personas por metro cuadrado.  Aunque la norma era de 5 personas por metro cuadrado y se ha aumentado a 6 personas, la capacidad se excede en gran medida.</a:t>
            </a:r>
            <a:endParaRPr lang="es-ES_tradnl" sz="1800"/>
          </a:p>
        </p:txBody>
      </p:sp>
    </p:spTree>
  </p:cSld>
  <p:clrMapOvr>
    <a:masterClrMapping/>
  </p:clrMapOvr>
  <p:transition spd="slow" advTm="12000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5" descr="S0D20130922153717MT880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8496300" cy="602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0" y="6286500"/>
            <a:ext cx="9144000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_tradnl" sz="1800" dirty="0">
                <a:latin typeface="+mn-lt"/>
              </a:rPr>
              <a:t>Pasajeros  contemplan cómo las últimas personas se introducen en el vagón.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5" descr="S0D20130922153718MT44338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260350"/>
            <a:ext cx="5715000" cy="588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7" name="5 Rectángulo"/>
          <p:cNvSpPr>
            <a:spLocks noChangeArrowheads="1"/>
          </p:cNvSpPr>
          <p:nvPr/>
        </p:nvSpPr>
        <p:spPr bwMode="auto">
          <a:xfrm>
            <a:off x="1785938" y="6286500"/>
            <a:ext cx="51435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sz="1800">
                <a:cs typeface="Arial" charset="0"/>
              </a:rPr>
              <a:t>Por fin se pudo cerrar la puerta.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5" descr="800800994e72c31ed81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8715375" cy="583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4" name="Text Box 6"/>
          <p:cNvSpPr txBox="1">
            <a:spLocks noChangeArrowheads="1"/>
          </p:cNvSpPr>
          <p:nvPr/>
        </p:nvSpPr>
        <p:spPr bwMode="auto">
          <a:xfrm>
            <a:off x="179388" y="6140450"/>
            <a:ext cx="8750300" cy="646113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ts val="0"/>
              </a:spcBef>
              <a:defRPr/>
            </a:pPr>
            <a:r>
              <a:rPr lang="es-ES_tradnl" altLang="zh-CN" sz="1800" dirty="0">
                <a:latin typeface="+mn-lt"/>
                <a:ea typeface="楷体_GB2312" pitchFamily="49" charset="-122"/>
              </a:rPr>
              <a:t>Finalmente lleno el vagón, las puertas se acaban de cerrar. </a:t>
            </a:r>
          </a:p>
          <a:p>
            <a:pPr algn="ctr">
              <a:spcBef>
                <a:spcPts val="0"/>
              </a:spcBef>
              <a:defRPr/>
            </a:pPr>
            <a:r>
              <a:rPr lang="es-ES_tradnl" altLang="zh-CN" sz="1800" dirty="0">
                <a:latin typeface="+mn-lt"/>
                <a:ea typeface="楷体_GB2312" pitchFamily="49" charset="-122"/>
              </a:rPr>
              <a:t>Observen las caras de los pasajeros en el interior.</a:t>
            </a:r>
            <a:endParaRPr lang="zh-CN" altLang="en-US" sz="1800" dirty="0">
              <a:latin typeface="+mn-lt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5" descr="S0D20130922153712MT9162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85750"/>
            <a:ext cx="8429625" cy="583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90" name="Text Box 6"/>
          <p:cNvSpPr txBox="1">
            <a:spLocks noChangeArrowheads="1"/>
          </p:cNvSpPr>
          <p:nvPr/>
        </p:nvSpPr>
        <p:spPr bwMode="auto">
          <a:xfrm>
            <a:off x="357188" y="6286500"/>
            <a:ext cx="8501062" cy="36988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altLang="zh-CN" sz="1800" dirty="0">
                <a:latin typeface="+mn-lt"/>
                <a:ea typeface="楷体_GB2312" pitchFamily="49" charset="-122"/>
              </a:rPr>
              <a:t>El vagón llegaba lleno.</a:t>
            </a:r>
            <a:endParaRPr lang="zh-CN" altLang="en-US" sz="1800" dirty="0">
              <a:latin typeface="+mn-lt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5" descr="35_1316414307J8s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357188"/>
            <a:ext cx="8358188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5299" name="Text Box 6"/>
          <p:cNvSpPr txBox="1">
            <a:spLocks noChangeArrowheads="1"/>
          </p:cNvSpPr>
          <p:nvPr/>
        </p:nvSpPr>
        <p:spPr bwMode="auto">
          <a:xfrm>
            <a:off x="0" y="6357938"/>
            <a:ext cx="9144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Un voluntario también empuja.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5" descr="615_74467_98499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57188"/>
            <a:ext cx="8358187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3" name="Text Box 6"/>
          <p:cNvSpPr txBox="1">
            <a:spLocks noChangeArrowheads="1"/>
          </p:cNvSpPr>
          <p:nvPr/>
        </p:nvSpPr>
        <p:spPr bwMode="auto">
          <a:xfrm>
            <a:off x="2857500" y="6286500"/>
            <a:ext cx="33845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solidFill>
                  <a:schemeClr val="tx1"/>
                </a:solidFill>
                <a:ea typeface="楷体_GB2312" pitchFamily="49" charset="-122"/>
              </a:rPr>
              <a:t>Cara de sufrimiento.</a:t>
            </a:r>
            <a:endParaRPr lang="zh-CN" altLang="en-US" sz="1800">
              <a:solidFill>
                <a:schemeClr val="tx1"/>
              </a:solidFill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AutoShape 5" descr="u=1840742926,2227792720&amp;fm=21&amp;gp=0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s-ES_tradnl"/>
          </a:p>
        </p:txBody>
      </p:sp>
      <p:pic>
        <p:nvPicPr>
          <p:cNvPr id="57347" name="Picture 11" descr="2754174737847079546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8497887" cy="588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8" name="Text Box 12"/>
          <p:cNvSpPr txBox="1">
            <a:spLocks noChangeArrowheads="1"/>
          </p:cNvSpPr>
          <p:nvPr/>
        </p:nvSpPr>
        <p:spPr bwMode="auto">
          <a:xfrm>
            <a:off x="1187450" y="6021388"/>
            <a:ext cx="6480175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endParaRPr lang="es-ES_tradnl"/>
          </a:p>
        </p:txBody>
      </p:sp>
      <p:sp>
        <p:nvSpPr>
          <p:cNvPr id="57349" name="Text Box 13"/>
          <p:cNvSpPr txBox="1">
            <a:spLocks noChangeArrowheads="1"/>
          </p:cNvSpPr>
          <p:nvPr/>
        </p:nvSpPr>
        <p:spPr bwMode="auto">
          <a:xfrm>
            <a:off x="1143000" y="6286500"/>
            <a:ext cx="66246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Madre con un niño, si no está lleno de gente.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5" descr="2011011310490167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785813"/>
            <a:ext cx="5535613" cy="581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1" name="5 Rectángulo"/>
          <p:cNvSpPr>
            <a:spLocks noChangeArrowheads="1"/>
          </p:cNvSpPr>
          <p:nvPr/>
        </p:nvSpPr>
        <p:spPr bwMode="auto">
          <a:xfrm>
            <a:off x="1785938" y="285750"/>
            <a:ext cx="5500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sz="1800">
                <a:cs typeface="Arial" charset="0"/>
              </a:rPr>
              <a:t>Caras pegadas al cristal.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5" descr="5e173520tw6dd9skoxulyj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127625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5" descr="2013022805194949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88913"/>
            <a:ext cx="4687887" cy="648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5" descr="S0D20130922153719MT9958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357188"/>
            <a:ext cx="5505450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5" descr="U1044P1T1D12161890F21DT2007012815055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285750"/>
            <a:ext cx="4406900" cy="621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5" descr="S0D20130922153730MT9131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388" y="428625"/>
            <a:ext cx="5483225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1" name="5 Rectángulo"/>
          <p:cNvSpPr>
            <a:spLocks noChangeArrowheads="1"/>
          </p:cNvSpPr>
          <p:nvPr/>
        </p:nvSpPr>
        <p:spPr bwMode="auto">
          <a:xfrm>
            <a:off x="1857375" y="6286500"/>
            <a:ext cx="55006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_tradnl" sz="1800">
                <a:cs typeface="Arial" charset="0"/>
              </a:rPr>
              <a:t>Caras pegadas al cristal.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424862" cy="5954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515" name="Text Box 5"/>
          <p:cNvSpPr txBox="1">
            <a:spLocks noChangeArrowheads="1"/>
          </p:cNvSpPr>
          <p:nvPr/>
        </p:nvSpPr>
        <p:spPr bwMode="auto">
          <a:xfrm>
            <a:off x="0" y="6286500"/>
            <a:ext cx="91440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800"/>
              <a:t>También es difícil bajar del vagón así que los empleados la ayudaron a bajar.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5" descr="13161539649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60350"/>
            <a:ext cx="8739187" cy="574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39" name="Text Box 6"/>
          <p:cNvSpPr txBox="1">
            <a:spLocks noChangeArrowheads="1"/>
          </p:cNvSpPr>
          <p:nvPr/>
        </p:nvSpPr>
        <p:spPr bwMode="auto">
          <a:xfrm>
            <a:off x="214313" y="6072188"/>
            <a:ext cx="87153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s-ES" sz="1800"/>
              <a:t>Los viajeros salen corriendo del vagón tan pronto se abre </a:t>
            </a:r>
          </a:p>
          <a:p>
            <a:pPr algn="ctr" eaLnBrk="1" hangingPunct="1"/>
            <a:r>
              <a:rPr lang="es-ES" sz="1800"/>
              <a:t>un resquicio de la puerta…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5" descr="W02010071600913452379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60350"/>
            <a:ext cx="8429625" cy="566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563" name="Text Box 6"/>
          <p:cNvSpPr txBox="1">
            <a:spLocks noChangeArrowheads="1"/>
          </p:cNvSpPr>
          <p:nvPr/>
        </p:nvSpPr>
        <p:spPr bwMode="auto">
          <a:xfrm>
            <a:off x="357188" y="6021388"/>
            <a:ext cx="84296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800"/>
              <a:t>Millones de empleados de oficina pasan varias horas al día para ir al trabajo. ¿Cuál será su estado de ánimo?</a:t>
            </a:r>
            <a:endParaRPr lang="es-ES_tradnl" sz="1800"/>
          </a:p>
        </p:txBody>
      </p:sp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8496300" cy="590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7" name="Text Box 7"/>
          <p:cNvSpPr txBox="1">
            <a:spLocks noChangeArrowheads="1"/>
          </p:cNvSpPr>
          <p:nvPr/>
        </p:nvSpPr>
        <p:spPr bwMode="auto">
          <a:xfrm>
            <a:off x="285750" y="6308725"/>
            <a:ext cx="85010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zh-CN" sz="1800">
                <a:ea typeface="楷体_GB2312" pitchFamily="49" charset="-122"/>
              </a:rPr>
              <a:t>El personal de Metro tratan de cumplir su labor nada fácil.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5" descr="20101123113422868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8913"/>
            <a:ext cx="8135937" cy="609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1" name="Text Box 6"/>
          <p:cNvSpPr txBox="1">
            <a:spLocks noChangeArrowheads="1"/>
          </p:cNvSpPr>
          <p:nvPr/>
        </p:nvSpPr>
        <p:spPr bwMode="auto">
          <a:xfrm>
            <a:off x="428625" y="6357938"/>
            <a:ext cx="8143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400" b="1">
                <a:solidFill>
                  <a:schemeClr val="tx2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sz="1800"/>
              <a:t>Y así todos los días de la "Fiesta de la Primavera“.</a:t>
            </a:r>
            <a:endParaRPr lang="zh-CN" altLang="en-US" sz="1800"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4" descr="boutique36"/>
          <p:cNvPicPr>
            <a:picLocks noChangeAspect="1" noChangeArrowheads="1"/>
          </p:cNvPicPr>
          <p:nvPr/>
        </p:nvPicPr>
        <p:blipFill>
          <a:blip r:embed="rId3">
            <a:lum bright="-4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Elipse"/>
          <p:cNvSpPr/>
          <p:nvPr/>
        </p:nvSpPr>
        <p:spPr>
          <a:xfrm rot="20649432">
            <a:off x="1042988" y="4705350"/>
            <a:ext cx="3371850" cy="1503363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rgbClr val="FFC000"/>
              </a:solidFill>
            </a:endParaRPr>
          </a:p>
        </p:txBody>
      </p:sp>
      <p:sp>
        <p:nvSpPr>
          <p:cNvPr id="69636" name="9 Rectángulo"/>
          <p:cNvSpPr>
            <a:spLocks noChangeArrowheads="1"/>
          </p:cNvSpPr>
          <p:nvPr/>
        </p:nvSpPr>
        <p:spPr bwMode="auto">
          <a:xfrm>
            <a:off x="1908175" y="5013325"/>
            <a:ext cx="17573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s-ES" sz="4800">
                <a:latin typeface="Arial Black" pitchFamily="34" charset="0"/>
              </a:rPr>
              <a:t>F I N</a:t>
            </a:r>
          </a:p>
        </p:txBody>
      </p:sp>
    </p:spTree>
  </p:cSld>
  <p:clrMapOvr>
    <a:masterClrMapping/>
  </p:clrMapOvr>
  <p:transition spd="slow" advTm="6000">
    <p:split orient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 b="0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 b="0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 b="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 b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b="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b="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sz="1800">
                <a:solidFill>
                  <a:srgbClr val="0066FF"/>
                </a:solidFill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5003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4400" b="1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pp5003</Template>
  <TotalTime>14</TotalTime>
  <Words>864</Words>
  <Application>Microsoft Office PowerPoint</Application>
  <PresentationFormat>Presentación en pantalla (4:3)</PresentationFormat>
  <Paragraphs>71</Paragraphs>
  <Slides>68</Slides>
  <Notes>5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68</vt:i4>
      </vt:variant>
    </vt:vector>
  </HeadingPairs>
  <TitlesOfParts>
    <vt:vector size="75" baseType="lpstr">
      <vt:lpstr>Arial</vt:lpstr>
      <vt:lpstr>宋体</vt:lpstr>
      <vt:lpstr>Calibri</vt:lpstr>
      <vt:lpstr>楷体_GB2312</vt:lpstr>
      <vt:lpstr>Arial Black</vt:lpstr>
      <vt:lpstr>pp5003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7</cp:revision>
  <dcterms:created xsi:type="dcterms:W3CDTF">2021-02-05T19:08:44Z</dcterms:created>
  <dcterms:modified xsi:type="dcterms:W3CDTF">2021-02-05T19:23:00Z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000800ca6b000000000001024140</vt:lpwstr>
  </property>
</Properties>
</file>