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99" r:id="rId3"/>
    <p:sldId id="256" r:id="rId4"/>
    <p:sldId id="257" r:id="rId5"/>
    <p:sldId id="258" r:id="rId6"/>
    <p:sldId id="261" r:id="rId7"/>
    <p:sldId id="264" r:id="rId8"/>
    <p:sldId id="265" r:id="rId9"/>
    <p:sldId id="266" r:id="rId10"/>
    <p:sldId id="270" r:id="rId11"/>
    <p:sldId id="271" r:id="rId12"/>
    <p:sldId id="273" r:id="rId13"/>
    <p:sldId id="274" r:id="rId14"/>
    <p:sldId id="335" r:id="rId15"/>
    <p:sldId id="275" r:id="rId16"/>
    <p:sldId id="276" r:id="rId17"/>
    <p:sldId id="277" r:id="rId18"/>
    <p:sldId id="279" r:id="rId19"/>
    <p:sldId id="280" r:id="rId20"/>
    <p:sldId id="282" r:id="rId21"/>
    <p:sldId id="338" r:id="rId22"/>
    <p:sldId id="341" r:id="rId23"/>
    <p:sldId id="354" r:id="rId24"/>
    <p:sldId id="284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5" r:id="rId34"/>
    <p:sldId id="296" r:id="rId35"/>
    <p:sldId id="355" r:id="rId36"/>
    <p:sldId id="301" r:id="rId37"/>
    <p:sldId id="303" r:id="rId38"/>
    <p:sldId id="345" r:id="rId39"/>
    <p:sldId id="307" r:id="rId40"/>
    <p:sldId id="309" r:id="rId41"/>
    <p:sldId id="310" r:id="rId42"/>
    <p:sldId id="313" r:id="rId43"/>
    <p:sldId id="349" r:id="rId44"/>
    <p:sldId id="315" r:id="rId45"/>
    <p:sldId id="361" r:id="rId46"/>
    <p:sldId id="382" r:id="rId47"/>
    <p:sldId id="381" r:id="rId48"/>
    <p:sldId id="371" r:id="rId49"/>
    <p:sldId id="375" r:id="rId50"/>
    <p:sldId id="380" r:id="rId51"/>
    <p:sldId id="379" r:id="rId52"/>
    <p:sldId id="364" r:id="rId53"/>
    <p:sldId id="321" r:id="rId54"/>
    <p:sldId id="388" r:id="rId55"/>
    <p:sldId id="389" r:id="rId56"/>
    <p:sldId id="365" r:id="rId57"/>
    <p:sldId id="366" r:id="rId58"/>
    <p:sldId id="367" r:id="rId59"/>
    <p:sldId id="368" r:id="rId60"/>
    <p:sldId id="362" r:id="rId61"/>
    <p:sldId id="359" r:id="rId62"/>
    <p:sldId id="322" r:id="rId63"/>
    <p:sldId id="323" r:id="rId64"/>
    <p:sldId id="351" r:id="rId65"/>
    <p:sldId id="392" r:id="rId66"/>
    <p:sldId id="393" r:id="rId67"/>
    <p:sldId id="395" r:id="rId68"/>
    <p:sldId id="394" r:id="rId69"/>
    <p:sldId id="396" r:id="rId70"/>
    <p:sldId id="401" r:id="rId71"/>
    <p:sldId id="397" r:id="rId72"/>
    <p:sldId id="398" r:id="rId73"/>
    <p:sldId id="403" r:id="rId74"/>
    <p:sldId id="330" r:id="rId75"/>
    <p:sldId id="404" r:id="rId76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At5JQzgpEcnNT18ayz2iw" hashData="YP7Dr8038UEPAwHbUKlHwukT/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37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143000"/>
            <a:ext cx="8229600" cy="15240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776415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E9BA8-68A0-498B-A966-7BCAFAF8362B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5FFF8-B7AA-40D4-A78E-7DDACF06F9C3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D06F6-30E6-48C1-A51B-E6652044B86A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DC33F-8605-4776-8459-C020F1102FFA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508000"/>
            <a:ext cx="7086600" cy="15240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089822"/>
            <a:ext cx="7086600" cy="1258093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62C89-A73B-44CE-851D-4B2077D55464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21CC2-4141-4596-900C-97C74D14C753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29BFE-9904-4DE2-8D37-11A0DCE0875B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7F4A-CEBE-4FF4-9B75-EDCBD1A43F1D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542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625739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279261"/>
            <a:ext cx="4041775" cy="625739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968500"/>
            <a:ext cx="4040188" cy="313663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968500"/>
            <a:ext cx="4041775" cy="313663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162C2-ABA5-43BE-A1A4-6A57789E5D0A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131A3-8C1B-4F77-ADA5-3B819EFC5ECF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7296A-6F10-4B81-8637-7758D0AAAEFC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98C0C-B0F5-4700-BA40-EE517ED13F39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4F6DB-55D3-4661-A00C-FCA657F47986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F09F1-6D9A-44FB-8770-6D1C0CA087F7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1" y="1270000"/>
            <a:ext cx="3008313" cy="3835136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FD49F-FD4E-40B2-906C-D417B5F466BB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718D8-6FCC-4B97-870C-B42EFAD987DC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508000"/>
            <a:ext cx="5486400" cy="435240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526646"/>
            <a:ext cx="5486400" cy="33020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972323"/>
            <a:ext cx="5486400" cy="441960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B9CCA-E8B1-4F52-802E-4EC050588BA8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CC6C3-A8F0-49F9-A754-3A7733F6053A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8EFD9-0374-4440-8038-CF1BE2F81934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D1DDB-5335-4FCC-A95A-A541E60B0572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379F8-E4F7-4599-937C-C2F1BB179270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91050-35D9-4A96-BA5E-3B64D5977FBE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sl-SI" smtClean="0"/>
              <a:t>Haga clic para modificar el estilo de texto del patrón</a:t>
            </a:r>
          </a:p>
          <a:p>
            <a:pPr lvl="1"/>
            <a:r>
              <a:rPr lang="es-ES" altLang="sl-SI" smtClean="0"/>
              <a:t>Segundo nivel</a:t>
            </a:r>
          </a:p>
          <a:p>
            <a:pPr lvl="2"/>
            <a:r>
              <a:rPr lang="es-ES" altLang="sl-SI" smtClean="0"/>
              <a:t>Tercer nivel</a:t>
            </a:r>
          </a:p>
          <a:p>
            <a:pPr lvl="3"/>
            <a:r>
              <a:rPr lang="es-ES" altLang="sl-SI" smtClean="0"/>
              <a:t>Cuarto nivel</a:t>
            </a:r>
          </a:p>
          <a:p>
            <a:pPr lvl="4"/>
            <a:r>
              <a:rPr lang="es-ES" altLang="sl-SI" smtClean="0"/>
              <a:t>Quinto nivel</a:t>
            </a:r>
            <a:endParaRPr lang="en-US" altLang="sl-SI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5346700"/>
            <a:ext cx="2133600" cy="3048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BCBCBC"/>
                </a:solidFill>
                <a:latin typeface="Book Antiqua" pitchFamily="18" charset="0"/>
              </a:defRPr>
            </a:lvl1pPr>
          </a:lstStyle>
          <a:p>
            <a:pPr>
              <a:defRPr/>
            </a:pPr>
            <a:fld id="{58AE3C30-EDEB-4A19-9AD8-9556A6C0AA7D}" type="datetimeFigureOut">
              <a:rPr lang="en-SG" altLang="sl-SI"/>
              <a:pPr>
                <a:defRPr/>
              </a:pPr>
              <a:t>26/10/2015</a:t>
            </a:fld>
            <a:endParaRPr lang="en-SG" alt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5346700"/>
            <a:ext cx="2895600" cy="3048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BCBCBC"/>
                </a:solidFill>
                <a:latin typeface="Book Antiqua" pitchFamily="18" charset="0"/>
              </a:defRPr>
            </a:lvl1pPr>
          </a:lstStyle>
          <a:p>
            <a:pPr>
              <a:defRPr/>
            </a:pPr>
            <a:endParaRPr lang="en-SG" altLang="sl-SI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5346700"/>
            <a:ext cx="762000" cy="304800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BCBCBC"/>
                </a:solidFill>
                <a:latin typeface="Book Antiqua" pitchFamily="18" charset="0"/>
              </a:defRPr>
            </a:lvl1pPr>
          </a:lstStyle>
          <a:p>
            <a:pPr>
              <a:defRPr/>
            </a:pPr>
            <a:fld id="{687A7367-D924-428F-BDB1-E377BC8EDEC6}" type="slidenum">
              <a:rPr lang="en-SG" altLang="sl-SI"/>
              <a:pPr>
                <a:defRPr/>
              </a:pPr>
              <a:t>‹Nº›</a:t>
            </a:fld>
            <a:endParaRPr lang="en-SG" altLang="sl-S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Luntai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China_National_Highway_315" TargetMode="External"/><Relationship Id="rId5" Type="http://schemas.openxmlformats.org/officeDocument/2006/relationships/hyperlink" Target="http://en.wikipedia.org/wiki/Minfeng_Town" TargetMode="External"/><Relationship Id="rId4" Type="http://schemas.openxmlformats.org/officeDocument/2006/relationships/hyperlink" Target="http://en.wikipedia.org/wiki/China_National_Highway_314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Taiwan" TargetMode="External"/><Relationship Id="rId2" Type="http://schemas.openxmlformats.org/officeDocument/2006/relationships/hyperlink" Target="http://en.wikipedia.org/wiki/Provincial_Highway_No._9_(Taiwan)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Chingshui_Cliff" TargetMode="External"/><Relationship Id="rId5" Type="http://schemas.openxmlformats.org/officeDocument/2006/relationships/hyperlink" Target="http://en.wikipedia.org/wiki/Hualien_City" TargetMode="External"/><Relationship Id="rId4" Type="http://schemas.openxmlformats.org/officeDocument/2006/relationships/hyperlink" Target="http://en.wikipedia.org/wiki/Su-ao" TargetMode="Externa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1"/>
          <p:cNvSpPr txBox="1">
            <a:spLocks noChangeArrowheads="1"/>
          </p:cNvSpPr>
          <p:nvPr/>
        </p:nvSpPr>
        <p:spPr bwMode="auto">
          <a:xfrm>
            <a:off x="0" y="2209800"/>
            <a:ext cx="9144000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6600" b="1"/>
              <a:t>China: diez maravillosas carreteras</a:t>
            </a:r>
            <a:endParaRPr lang="zh-CN" altLang="en-US" sz="6600" b="1"/>
          </a:p>
        </p:txBody>
      </p:sp>
      <p:pic>
        <p:nvPicPr>
          <p:cNvPr id="2051" name="Picture 10" descr="C:\Users\OEIHUIKIAT\Pictures\af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120650"/>
            <a:ext cx="324326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2"/>
          <p:cNvSpPr txBox="1">
            <a:spLocks noChangeArrowheads="1"/>
          </p:cNvSpPr>
          <p:nvPr/>
        </p:nvSpPr>
        <p:spPr bwMode="auto">
          <a:xfrm>
            <a:off x="179388" y="1633538"/>
            <a:ext cx="87852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altLang="sl-SI" sz="2400" b="1"/>
          </a:p>
          <a:p>
            <a:pPr algn="ctr"/>
            <a:r>
              <a:rPr lang="en-US" altLang="sl-SI" sz="4000" b="1"/>
              <a:t>Hangzhou Bridge : el más largo puente transoceánico del mundo, </a:t>
            </a:r>
            <a:r>
              <a:rPr lang="sl-SI" altLang="sl-SI" sz="4000" b="1"/>
              <a:t>l</a:t>
            </a:r>
            <a:r>
              <a:rPr lang="es-ES" altLang="sl-SI" sz="4000" b="1"/>
              <a:t>ongitud total</a:t>
            </a:r>
            <a:r>
              <a:rPr lang="en-US" altLang="sl-SI" sz="4000" b="1"/>
              <a:t> 36km.  </a:t>
            </a:r>
            <a:endParaRPr lang="zh-CN" altLang="en-US" sz="4000" b="1">
              <a:latin typeface="Book Antiqua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EIHUIKIAT\Pictures\abb 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43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EIHUIKIAT\Pictures\abb 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EIHUIKIAT\Pictures\abb 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395288" y="1704975"/>
            <a:ext cx="8424862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altLang="sl-SI" sz="1400" b="1">
              <a:latin typeface="Book Antiqua" pitchFamily="18" charset="0"/>
            </a:endParaRPr>
          </a:p>
          <a:p>
            <a:pPr algn="ctr"/>
            <a:r>
              <a:rPr lang="en-US" altLang="sl-SI" sz="3600" b="1"/>
              <a:t>China </a:t>
            </a:r>
            <a:r>
              <a:rPr lang="sl-SI" altLang="sl-SI" sz="3600" b="1"/>
              <a:t>t</a:t>
            </a:r>
            <a:r>
              <a:rPr lang="es-ES" altLang="sl-SI" sz="3600" b="1"/>
              <a:t>iene 6 carreteras colgantes; </a:t>
            </a:r>
            <a:r>
              <a:rPr lang="en-US" altLang="sl-SI" sz="3600" b="1"/>
              <a:t> </a:t>
            </a:r>
            <a:r>
              <a:rPr lang="sl-SI" altLang="sl-SI" sz="3600" b="1"/>
              <a:t>u</a:t>
            </a:r>
            <a:r>
              <a:rPr lang="es-ES" altLang="sl-SI" sz="3600" b="1"/>
              <a:t>na de ellas e</a:t>
            </a:r>
            <a:r>
              <a:rPr lang="en-US" altLang="sl-SI" sz="3600" b="1"/>
              <a:t>s Quabi Highway </a:t>
            </a:r>
            <a:r>
              <a:rPr lang="sl-SI" altLang="sl-SI" sz="3600" b="1"/>
              <a:t>e</a:t>
            </a:r>
            <a:r>
              <a:rPr lang="en-US" altLang="sl-SI" sz="3600" b="1"/>
              <a:t>n Taihang Mountain </a:t>
            </a:r>
            <a:r>
              <a:rPr lang="sl-SI" altLang="sl-SI" sz="3600" b="1"/>
              <a:t>c</a:t>
            </a:r>
            <a:r>
              <a:rPr lang="es-ES" altLang="sl-SI" sz="3600" b="1"/>
              <a:t>omo </a:t>
            </a:r>
            <a:r>
              <a:rPr lang="en-US" altLang="sl-SI" sz="3600" b="1"/>
              <a:t> </a:t>
            </a:r>
            <a:r>
              <a:rPr lang="sl-SI" altLang="sl-SI" sz="3600" b="1"/>
              <a:t>m</a:t>
            </a:r>
            <a:r>
              <a:rPr lang="es-ES" altLang="sl-SI" sz="3600" b="1"/>
              <a:t>ostramos</a:t>
            </a:r>
            <a:r>
              <a:rPr lang="en-US" altLang="sl-SI" sz="3600" b="1"/>
              <a:t>.</a:t>
            </a:r>
            <a:endParaRPr lang="en-SG" altLang="sl-SI" sz="36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960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6659563" y="409575"/>
            <a:ext cx="2484437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l-SI" altLang="sl-SI" b="1"/>
              <a:t>E</a:t>
            </a:r>
            <a:r>
              <a:rPr lang="es-ES" altLang="sl-SI" b="1"/>
              <a:t>sta foto muestra</a:t>
            </a:r>
            <a:r>
              <a:rPr lang="en-SG" altLang="sl-SI" b="1"/>
              <a:t> </a:t>
            </a:r>
            <a:r>
              <a:rPr lang="sl-SI" altLang="sl-SI" b="1"/>
              <a:t>u</a:t>
            </a:r>
            <a:r>
              <a:rPr lang="es-ES" altLang="sl-SI" b="1"/>
              <a:t>na vista a lo largo</a:t>
            </a:r>
            <a:r>
              <a:rPr lang="en-SG" altLang="sl-SI" b="1"/>
              <a:t> </a:t>
            </a:r>
            <a:r>
              <a:rPr lang="sl-SI" altLang="sl-SI" b="1"/>
              <a:t>d</a:t>
            </a:r>
            <a:r>
              <a:rPr lang="es-ES" altLang="sl-SI" b="1"/>
              <a:t>e la carretera</a:t>
            </a:r>
            <a:r>
              <a:rPr lang="en-SG" altLang="sl-SI" b="1"/>
              <a:t> Guoliang guabi, </a:t>
            </a:r>
            <a:r>
              <a:rPr lang="sl-SI" altLang="sl-SI" b="1"/>
              <a:t>c</a:t>
            </a:r>
            <a:r>
              <a:rPr lang="es-ES" altLang="sl-SI" b="1"/>
              <a:t>onstruída dentro de la pared montañosa</a:t>
            </a:r>
            <a:r>
              <a:rPr lang="en-SG" altLang="sl-SI" b="1"/>
              <a:t>, </a:t>
            </a:r>
            <a:r>
              <a:rPr lang="sl-SI" altLang="sl-SI" b="1"/>
              <a:t>e</a:t>
            </a:r>
            <a:r>
              <a:rPr lang="en-SG" altLang="sl-SI" b="1"/>
              <a:t>n el condado de Huixian , Xinxiang , </a:t>
            </a:r>
            <a:r>
              <a:rPr lang="sl-SI" altLang="sl-SI" b="1"/>
              <a:t>e</a:t>
            </a:r>
            <a:r>
              <a:rPr lang="es-ES" altLang="sl-SI" b="1"/>
              <a:t>n la provincia central de China</a:t>
            </a:r>
            <a:r>
              <a:rPr lang="sl-SI" altLang="sl-SI" b="1"/>
              <a:t>,</a:t>
            </a:r>
            <a:r>
              <a:rPr lang="es-ES" altLang="sl-SI" b="1"/>
              <a:t> </a:t>
            </a:r>
            <a:r>
              <a:rPr lang="en-SG" altLang="sl-SI" b="1"/>
              <a:t>Henan. </a:t>
            </a:r>
          </a:p>
          <a:p>
            <a:pPr algn="ctr"/>
            <a:endParaRPr lang="en-SG" altLang="sl-SI" b="1"/>
          </a:p>
          <a:p>
            <a:pPr algn="ctr"/>
            <a:r>
              <a:rPr lang="sl-SI" altLang="sl-SI" b="1"/>
              <a:t>E</a:t>
            </a:r>
            <a:r>
              <a:rPr lang="es-ES" altLang="sl-SI" b="1"/>
              <a:t>sta carretera </a:t>
            </a:r>
            <a:r>
              <a:rPr lang="en-SG" altLang="sl-SI" b="1"/>
              <a:t> Guoliang guabi  </a:t>
            </a:r>
            <a:r>
              <a:rPr lang="sl-SI" altLang="sl-SI" b="1"/>
              <a:t>e</a:t>
            </a:r>
            <a:r>
              <a:rPr lang="en-SG" altLang="sl-SI" b="1"/>
              <a:t>s </a:t>
            </a:r>
            <a:r>
              <a:rPr lang="sl-SI" altLang="sl-SI" b="1"/>
              <a:t>u</a:t>
            </a:r>
            <a:r>
              <a:rPr lang="es-ES" altLang="sl-SI" b="1"/>
              <a:t>na</a:t>
            </a:r>
            <a:r>
              <a:rPr lang="en-SG" altLang="sl-SI" b="1"/>
              <a:t> </a:t>
            </a:r>
            <a:r>
              <a:rPr lang="sl-SI" altLang="sl-SI" b="1"/>
              <a:t>d</a:t>
            </a:r>
            <a:r>
              <a:rPr lang="es-ES" altLang="sl-SI" b="1"/>
              <a:t>e</a:t>
            </a:r>
            <a:r>
              <a:rPr lang="en-SG" altLang="sl-SI" b="1"/>
              <a:t> </a:t>
            </a:r>
            <a:r>
              <a:rPr lang="sl-SI" altLang="sl-SI" b="1"/>
              <a:t>l</a:t>
            </a:r>
            <a:r>
              <a:rPr lang="es-ES" altLang="sl-SI" b="1"/>
              <a:t>as</a:t>
            </a:r>
            <a:r>
              <a:rPr lang="en-SG" altLang="sl-SI" b="1"/>
              <a:t> s</a:t>
            </a:r>
            <a:r>
              <a:rPr lang="sl-SI" altLang="sl-SI" b="1"/>
              <a:t>e</a:t>
            </a:r>
            <a:r>
              <a:rPr lang="es-ES" altLang="sl-SI" b="1"/>
              <a:t>is</a:t>
            </a:r>
            <a:r>
              <a:rPr lang="en-SG" altLang="sl-SI" b="1"/>
              <a:t> chinas construídas </a:t>
            </a:r>
            <a:r>
              <a:rPr lang="sl-SI" altLang="sl-SI" b="1"/>
              <a:t>e</a:t>
            </a:r>
            <a:r>
              <a:rPr lang="es-ES" altLang="sl-SI" b="1"/>
              <a:t>n paredes montañosas</a:t>
            </a:r>
            <a:r>
              <a:rPr lang="en-SG" altLang="sl-SI" b="1"/>
              <a:t>.</a:t>
            </a:r>
            <a:endParaRPr lang="en-SG" altLang="sl-SI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688"/>
            <a:ext cx="9144000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2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613"/>
            <a:ext cx="9144000" cy="578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323850" y="1344613"/>
            <a:ext cx="85693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/>
              <a:t>El más largo doble túnel del mundo (18km) Zhongnanshan Highway en Qinling, provincia de Shaanxi.</a:t>
            </a:r>
            <a:endParaRPr lang="zh-CN" altLang="en-US" sz="36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0988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0"/>
            <a:ext cx="91678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5"/>
            <a:ext cx="9144000" cy="573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9850"/>
            <a:ext cx="9144000" cy="578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323850" y="265113"/>
            <a:ext cx="331152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l-SI" altLang="sl-SI" sz="1400" b="1"/>
              <a:t>C</a:t>
            </a:r>
            <a:r>
              <a:rPr lang="es-ES" altLang="sl-SI" sz="1400" b="1"/>
              <a:t>on 18 kms. </a:t>
            </a:r>
            <a:r>
              <a:rPr lang="sl-SI" altLang="sl-SI" sz="1400" b="1"/>
              <a:t>d</a:t>
            </a:r>
            <a:r>
              <a:rPr lang="es-ES" altLang="sl-SI" sz="1400" b="1"/>
              <a:t>e l</a:t>
            </a:r>
            <a:r>
              <a:rPr lang="sl-SI" altLang="sl-SI" sz="1400" b="1"/>
              <a:t>o</a:t>
            </a:r>
            <a:r>
              <a:rPr lang="es-ES" altLang="sl-SI" sz="1400" b="1"/>
              <a:t>ngit</a:t>
            </a:r>
            <a:r>
              <a:rPr lang="sl-SI" altLang="sl-SI" sz="1400" b="1"/>
              <a:t>u</a:t>
            </a:r>
            <a:r>
              <a:rPr lang="es-ES" altLang="sl-SI" sz="1400" b="1"/>
              <a:t>d</a:t>
            </a:r>
            <a:r>
              <a:rPr lang="en-SG" altLang="sl-SI" sz="1400" b="1"/>
              <a:t>, doble túnel y cuatro carriles, </a:t>
            </a:r>
            <a:r>
              <a:rPr lang="sl-SI" altLang="sl-SI" sz="1400" b="1"/>
              <a:t>e</a:t>
            </a:r>
            <a:r>
              <a:rPr lang="es-ES" altLang="sl-SI" sz="1400" b="1"/>
              <a:t>s el </a:t>
            </a:r>
            <a:r>
              <a:rPr lang="en-SG" altLang="sl-SI" sz="1400" b="1"/>
              <a:t> más lar</a:t>
            </a:r>
            <a:r>
              <a:rPr lang="sl-SI" altLang="sl-SI" sz="1400" b="1"/>
              <a:t>g</a:t>
            </a:r>
            <a:r>
              <a:rPr lang="en-SG" altLang="sl-SI" sz="1400" b="1"/>
              <a:t>o doble túnel en el mundo</a:t>
            </a:r>
            <a:r>
              <a:rPr lang="sl-SI" altLang="sl-SI" sz="1400" b="1"/>
              <a:t>.</a:t>
            </a:r>
            <a:r>
              <a:rPr lang="en-SG" altLang="sl-SI" sz="1400" b="1"/>
              <a:t>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3779838" y="4729163"/>
            <a:ext cx="38877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SG" altLang="sl-SI" sz="1400" b="1"/>
              <a:t>En Japón existe el segundo doble túnel del mundo, con 10,9 kms.</a:t>
            </a:r>
            <a:endParaRPr lang="en-SG" altLang="sl-SI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2"/>
          <p:cNvSpPr txBox="1">
            <a:spLocks noChangeArrowheads="1"/>
          </p:cNvSpPr>
          <p:nvPr/>
        </p:nvSpPr>
        <p:spPr bwMode="auto">
          <a:xfrm>
            <a:off x="323850" y="1633538"/>
            <a:ext cx="85693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altLang="zh-CN" sz="1000" b="1">
              <a:latin typeface="Book Antiqua" pitchFamily="18" charset="0"/>
            </a:endParaRPr>
          </a:p>
          <a:p>
            <a:pPr algn="ctr"/>
            <a:r>
              <a:rPr lang="en-US" altLang="zh-CN" sz="4000" b="1"/>
              <a:t>Aizhai Highway con 13 curvas en la provincia de  Hunan.</a:t>
            </a:r>
            <a:endParaRPr lang="zh-CN" altLang="en-US" sz="40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6363" y="0"/>
            <a:ext cx="9250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OEIHUIKIAT\Pictures\abb b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-63500"/>
            <a:ext cx="9144000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338"/>
            <a:ext cx="9144000" cy="574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6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179388" y="265113"/>
            <a:ext cx="5040312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l-SI" altLang="sl-SI" sz="1400" b="1"/>
              <a:t>U</a:t>
            </a:r>
            <a:r>
              <a:rPr lang="es-ES" altLang="sl-SI" sz="1400" b="1"/>
              <a:t>na retorcida carretera de montaña</a:t>
            </a:r>
            <a:r>
              <a:rPr lang="sl-SI" altLang="sl-SI" sz="1400" b="1"/>
              <a:t>,</a:t>
            </a:r>
            <a:r>
              <a:rPr lang="es-ES" altLang="sl-SI" sz="1400" b="1"/>
              <a:t> la</a:t>
            </a:r>
            <a:r>
              <a:rPr lang="en-SG" altLang="sl-SI" sz="1400" b="1"/>
              <a:t> Aizhai Highway </a:t>
            </a:r>
            <a:r>
              <a:rPr lang="sl-SI" altLang="sl-SI" sz="1400" b="1"/>
              <a:t>e</a:t>
            </a:r>
            <a:r>
              <a:rPr lang="en-SG" altLang="sl-SI" sz="1400" b="1"/>
              <a:t>n la provincia de Hunan </a:t>
            </a:r>
            <a:r>
              <a:rPr lang="sl-SI" altLang="sl-SI" sz="1400" b="1"/>
              <a:t>e</a:t>
            </a:r>
            <a:r>
              <a:rPr lang="en-SG" altLang="sl-SI" sz="1400" b="1"/>
              <a:t>s consider</a:t>
            </a:r>
            <a:r>
              <a:rPr lang="sl-SI" altLang="sl-SI" sz="1400" b="1"/>
              <a:t>a</a:t>
            </a:r>
            <a:r>
              <a:rPr lang="es-ES" altLang="sl-SI" sz="1400" b="1"/>
              <a:t>da</a:t>
            </a:r>
            <a:r>
              <a:rPr lang="en-SG" altLang="sl-SI" sz="1400" b="1"/>
              <a:t> </a:t>
            </a:r>
            <a:r>
              <a:rPr lang="sl-SI" altLang="sl-SI" sz="1400" b="1"/>
              <a:t>l</a:t>
            </a:r>
            <a:r>
              <a:rPr lang="es-ES" altLang="sl-SI" sz="1400" b="1"/>
              <a:t>a</a:t>
            </a:r>
            <a:r>
              <a:rPr lang="en-SG" altLang="sl-SI" sz="1400" b="1"/>
              <a:t> m</a:t>
            </a:r>
            <a:r>
              <a:rPr lang="sl-SI" altLang="sl-SI" sz="1400" b="1"/>
              <a:t>á</a:t>
            </a:r>
            <a:r>
              <a:rPr lang="es-ES" altLang="sl-SI" sz="1400" b="1"/>
              <a:t>s</a:t>
            </a:r>
            <a:r>
              <a:rPr lang="en-SG" altLang="sl-SI" sz="1400" b="1"/>
              <a:t> </a:t>
            </a:r>
            <a:r>
              <a:rPr lang="sl-SI" altLang="sl-SI" sz="1400" b="1"/>
              <a:t>b</a:t>
            </a:r>
            <a:r>
              <a:rPr lang="es-ES" altLang="sl-SI" sz="1400" b="1"/>
              <a:t>onita</a:t>
            </a:r>
            <a:r>
              <a:rPr lang="en-SG" altLang="sl-SI" sz="1400" b="1"/>
              <a:t> </a:t>
            </a:r>
            <a:r>
              <a:rPr lang="sl-SI" altLang="sl-SI" sz="1400" b="1"/>
              <a:t>e</a:t>
            </a:r>
            <a:r>
              <a:rPr lang="es-ES" altLang="sl-SI" sz="1400" b="1"/>
              <a:t>n</a:t>
            </a:r>
            <a:r>
              <a:rPr lang="en-SG" altLang="sl-SI" sz="1400" b="1"/>
              <a:t> </a:t>
            </a:r>
            <a:r>
              <a:rPr lang="sl-SI" altLang="sl-SI" sz="1400" b="1"/>
              <a:t>s</a:t>
            </a:r>
            <a:r>
              <a:rPr lang="es-ES" altLang="sl-SI" sz="1400" b="1"/>
              <a:t>u clase en el país.</a:t>
            </a:r>
            <a:endParaRPr lang="en-SG" altLang="sl-SI" sz="14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179388" y="1489075"/>
            <a:ext cx="87852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altLang="zh-CN" sz="2800" b="1">
              <a:latin typeface="Book Antiqua" pitchFamily="18" charset="0"/>
            </a:endParaRPr>
          </a:p>
          <a:p>
            <a:pPr algn="ctr"/>
            <a:r>
              <a:rPr lang="en-US" altLang="zh-CN" sz="3200" b="1"/>
              <a:t>Aizhai Bridge en la provincia de Hunan, altura 330m, longitud 1,176m. No. 3 del mundo, No. 1 de Asia. </a:t>
            </a:r>
            <a:endParaRPr lang="zh-CN" altLang="en-US" sz="32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5263"/>
            <a:ext cx="9148763" cy="532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4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5938"/>
            <a:ext cx="9210675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"/>
            <a:ext cx="91440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OEIHUIKIAT\Pictures\abb 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48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263"/>
            <a:ext cx="9144000" cy="578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3075"/>
            <a:ext cx="9126538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9213"/>
            <a:ext cx="9144000" cy="576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2"/>
          <p:cNvSpPr txBox="1">
            <a:spLocks noChangeArrowheads="1"/>
          </p:cNvSpPr>
          <p:nvPr/>
        </p:nvSpPr>
        <p:spPr bwMode="auto">
          <a:xfrm>
            <a:off x="323850" y="1201738"/>
            <a:ext cx="8640763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sl-SI" sz="1200" b="1"/>
          </a:p>
          <a:p>
            <a:pPr algn="ctr"/>
            <a:r>
              <a:rPr lang="en-US" altLang="sl-SI" sz="2800" b="1"/>
              <a:t>Tianmen Mountain Winding Highway Zhangjiajie provincia de Hunan, L</a:t>
            </a:r>
            <a:r>
              <a:rPr lang="sl-SI" altLang="sl-SI" sz="2800" b="1"/>
              <a:t>o</a:t>
            </a:r>
            <a:r>
              <a:rPr lang="es-ES" altLang="sl-SI" sz="2800" b="1"/>
              <a:t>ngitud</a:t>
            </a:r>
            <a:r>
              <a:rPr lang="en-US" altLang="sl-SI" sz="2800" b="1"/>
              <a:t> 11km, </a:t>
            </a:r>
            <a:r>
              <a:rPr lang="sl-SI" altLang="sl-SI" sz="2800" b="1"/>
              <a:t>a</a:t>
            </a:r>
            <a:r>
              <a:rPr lang="es-ES" altLang="sl-SI" sz="2800" b="1"/>
              <a:t>lt</a:t>
            </a:r>
            <a:r>
              <a:rPr lang="sl-SI" altLang="sl-SI" sz="2800" b="1"/>
              <a:t>u</a:t>
            </a:r>
            <a:r>
              <a:rPr lang="es-ES" altLang="sl-SI" sz="2800" b="1"/>
              <a:t>ra desde los</a:t>
            </a:r>
            <a:r>
              <a:rPr lang="en-US" altLang="sl-SI" sz="2800" b="1"/>
              <a:t> 200m </a:t>
            </a:r>
            <a:r>
              <a:rPr lang="sl-SI" altLang="sl-SI" sz="2800" b="1"/>
              <a:t>h</a:t>
            </a:r>
            <a:r>
              <a:rPr lang="es-ES" altLang="sl-SI" sz="2800" b="1"/>
              <a:t>asta los</a:t>
            </a:r>
            <a:r>
              <a:rPr lang="en-US" altLang="sl-SI" sz="2800" b="1"/>
              <a:t> 1300m </a:t>
            </a:r>
            <a:r>
              <a:rPr lang="sl-SI" altLang="sl-SI" sz="2800" b="1"/>
              <a:t>s</a:t>
            </a:r>
            <a:r>
              <a:rPr lang="es-ES" altLang="sl-SI" sz="2800" b="1"/>
              <a:t>obre el nivel del mar</a:t>
            </a:r>
            <a:r>
              <a:rPr lang="en-US" altLang="sl-SI" sz="2800" b="1"/>
              <a:t>, total 99 </a:t>
            </a:r>
            <a:r>
              <a:rPr lang="sl-SI" altLang="sl-SI" sz="2800" b="1"/>
              <a:t>c</a:t>
            </a:r>
            <a:r>
              <a:rPr lang="es-ES" altLang="sl-SI" sz="2800" b="1"/>
              <a:t>urvas</a:t>
            </a:r>
            <a:r>
              <a:rPr lang="en-US" altLang="sl-SI" sz="2800" b="1"/>
              <a:t>. En la cima de la montaña está el Templo Tianmen.</a:t>
            </a:r>
            <a:endParaRPr lang="en-SG" altLang="sl-SI" sz="28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OEIHUIKIAT\Pictures\abb a.jpg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-9525"/>
            <a:ext cx="91313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2"/>
          <p:cNvSpPr txBox="1">
            <a:spLocks noChangeArrowheads="1"/>
          </p:cNvSpPr>
          <p:nvPr/>
        </p:nvSpPr>
        <p:spPr bwMode="auto">
          <a:xfrm>
            <a:off x="107950" y="1201738"/>
            <a:ext cx="89281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zh-CN" sz="2000" b="1"/>
          </a:p>
          <a:p>
            <a:pPr algn="ctr"/>
            <a:r>
              <a:rPr lang="sl-SI" altLang="sl-SI" sz="2000" b="1">
                <a:ea typeface="宋体" pitchFamily="2" charset="-122"/>
              </a:rPr>
              <a:t>L</a:t>
            </a:r>
            <a:r>
              <a:rPr lang="es-ES" altLang="sl-SI" sz="2000" b="1">
                <a:ea typeface="宋体" pitchFamily="2" charset="-122"/>
              </a:rPr>
              <a:t>a</a:t>
            </a:r>
            <a:r>
              <a:rPr lang="en-SG" altLang="sl-SI" sz="2000" b="1">
                <a:ea typeface="宋体" pitchFamily="2" charset="-122"/>
              </a:rPr>
              <a:t> “24-zig” </a:t>
            </a:r>
            <a:r>
              <a:rPr lang="sl-SI" altLang="sl-SI" sz="2000" b="1">
                <a:ea typeface="宋体" pitchFamily="2" charset="-122"/>
              </a:rPr>
              <a:t>e</a:t>
            </a:r>
            <a:r>
              <a:rPr lang="en-SG" altLang="sl-SI" sz="2000" b="1">
                <a:ea typeface="宋体" pitchFamily="2" charset="-122"/>
              </a:rPr>
              <a:t>stá </a:t>
            </a:r>
            <a:r>
              <a:rPr lang="sl-SI" altLang="sl-SI" sz="2000" b="1">
                <a:ea typeface="宋体" pitchFamily="2" charset="-122"/>
              </a:rPr>
              <a:t>e</a:t>
            </a:r>
            <a:r>
              <a:rPr lang="en-SG" altLang="sl-SI" sz="2000" b="1">
                <a:ea typeface="宋体" pitchFamily="2" charset="-122"/>
              </a:rPr>
              <a:t>n la provincia de Gizhou, </a:t>
            </a:r>
            <a:r>
              <a:rPr lang="sl-SI" altLang="sl-SI" sz="2000" b="1">
                <a:ea typeface="宋体" pitchFamily="2" charset="-122"/>
              </a:rPr>
              <a:t>t</a:t>
            </a:r>
            <a:r>
              <a:rPr lang="es-ES" altLang="sl-SI" sz="2000" b="1">
                <a:ea typeface="宋体" pitchFamily="2" charset="-122"/>
              </a:rPr>
              <a:t>iene</a:t>
            </a:r>
            <a:r>
              <a:rPr lang="en-SG" altLang="sl-SI" sz="2000" b="1">
                <a:ea typeface="宋体" pitchFamily="2" charset="-122"/>
              </a:rPr>
              <a:t> 24 cerradas curvas </a:t>
            </a:r>
            <a:r>
              <a:rPr lang="sl-SI" altLang="sl-SI" sz="2000" b="1">
                <a:ea typeface="宋体" pitchFamily="2" charset="-122"/>
              </a:rPr>
              <a:t>d</a:t>
            </a:r>
            <a:r>
              <a:rPr lang="es-ES" altLang="sl-SI" sz="2000" b="1">
                <a:ea typeface="宋体" pitchFamily="2" charset="-122"/>
              </a:rPr>
              <a:t>e</a:t>
            </a:r>
            <a:r>
              <a:rPr lang="en-SG" altLang="sl-SI" sz="2000" b="1">
                <a:ea typeface="宋体" pitchFamily="2" charset="-122"/>
              </a:rPr>
              <a:t> alta montaña. </a:t>
            </a:r>
            <a:r>
              <a:rPr lang="sl-SI" altLang="sl-SI" sz="2000" b="1">
                <a:ea typeface="宋体" pitchFamily="2" charset="-122"/>
              </a:rPr>
              <a:t>L</a:t>
            </a:r>
            <a:r>
              <a:rPr lang="es-ES" altLang="sl-SI" sz="2000" b="1">
                <a:ea typeface="宋体" pitchFamily="2" charset="-122"/>
              </a:rPr>
              <a:t>a</a:t>
            </a:r>
            <a:r>
              <a:rPr lang="en-SG" altLang="sl-SI" sz="2000" b="1">
                <a:ea typeface="宋体" pitchFamily="2" charset="-122"/>
              </a:rPr>
              <a:t> Burma Road </a:t>
            </a:r>
            <a:r>
              <a:rPr lang="sl-SI" altLang="sl-SI" sz="2000" b="1">
                <a:ea typeface="宋体" pitchFamily="2" charset="-122"/>
              </a:rPr>
              <a:t>f</a:t>
            </a:r>
            <a:r>
              <a:rPr lang="es-ES" altLang="sl-SI" sz="2000" b="1">
                <a:ea typeface="宋体" pitchFamily="2" charset="-122"/>
              </a:rPr>
              <a:t>ue en gran parte construída por China</a:t>
            </a:r>
            <a:r>
              <a:rPr lang="en-SG" altLang="sl-SI" sz="2000" b="1">
                <a:ea typeface="宋体" pitchFamily="2" charset="-122"/>
              </a:rPr>
              <a:t> </a:t>
            </a:r>
            <a:r>
              <a:rPr lang="sl-SI" altLang="sl-SI" sz="2000" b="1">
                <a:ea typeface="宋体" pitchFamily="2" charset="-122"/>
              </a:rPr>
              <a:t>d</a:t>
            </a:r>
            <a:r>
              <a:rPr lang="es-ES" altLang="sl-SI" sz="2000" b="1">
                <a:ea typeface="宋体" pitchFamily="2" charset="-122"/>
              </a:rPr>
              <a:t>urante </a:t>
            </a:r>
            <a:r>
              <a:rPr lang="en-SG" altLang="sl-SI" sz="2000" b="1">
                <a:ea typeface="宋体" pitchFamily="2" charset="-122"/>
              </a:rPr>
              <a:t> </a:t>
            </a:r>
            <a:r>
              <a:rPr lang="sl-SI" altLang="sl-SI" sz="2000" b="1">
                <a:ea typeface="宋体" pitchFamily="2" charset="-122"/>
              </a:rPr>
              <a:t>l</a:t>
            </a:r>
            <a:r>
              <a:rPr lang="es-ES" altLang="sl-SI" sz="2000" b="1">
                <a:ea typeface="宋体" pitchFamily="2" charset="-122"/>
              </a:rPr>
              <a:t>a II Guerra Mundial, para ayudar</a:t>
            </a:r>
            <a:r>
              <a:rPr lang="sl-SI" altLang="sl-SI" sz="2000" b="1">
                <a:ea typeface="宋体" pitchFamily="2" charset="-122"/>
              </a:rPr>
              <a:t>l</a:t>
            </a:r>
            <a:r>
              <a:rPr lang="es-ES" altLang="sl-SI" sz="2000" b="1">
                <a:ea typeface="宋体" pitchFamily="2" charset="-122"/>
              </a:rPr>
              <a:t>es a resistir la invasión japonesa.</a:t>
            </a:r>
            <a:endParaRPr lang="zh-CN" altLang="en-US" sz="2000" b="1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84693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2"/>
          <p:cNvSpPr txBox="1">
            <a:spLocks noChangeArrowheads="1"/>
          </p:cNvSpPr>
          <p:nvPr/>
        </p:nvSpPr>
        <p:spPr bwMode="auto">
          <a:xfrm>
            <a:off x="250825" y="1273175"/>
            <a:ext cx="871378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sl-SI" sz="2800" b="1"/>
          </a:p>
          <a:p>
            <a:pPr algn="ctr"/>
            <a:r>
              <a:rPr lang="en-SG" altLang="sl-SI" sz="2800" b="1"/>
              <a:t>Tarim Desert Highway, </a:t>
            </a:r>
            <a:r>
              <a:rPr lang="sl-SI" altLang="sl-SI" sz="2400" b="1"/>
              <a:t>t</a:t>
            </a:r>
            <a:r>
              <a:rPr lang="es-ES" altLang="sl-SI" sz="2400" b="1"/>
              <a:t>ambién conocida como</a:t>
            </a:r>
            <a:r>
              <a:rPr lang="en-SG" altLang="sl-SI" sz="2400" b="1"/>
              <a:t> </a:t>
            </a:r>
            <a:r>
              <a:rPr lang="sl-SI" altLang="sl-SI" sz="2400" b="1"/>
              <a:t>l</a:t>
            </a:r>
            <a:r>
              <a:rPr lang="es-ES" altLang="sl-SI" sz="2400" b="1"/>
              <a:t>a</a:t>
            </a:r>
            <a:r>
              <a:rPr lang="en-SG" altLang="sl-SI" sz="2400" b="1"/>
              <a:t> Cross-Desert Highway (CDH) o Taklamakan Desert Highway, </a:t>
            </a:r>
            <a:r>
              <a:rPr lang="sl-SI" altLang="sl-SI" sz="2400" b="1"/>
              <a:t>a</a:t>
            </a:r>
            <a:r>
              <a:rPr lang="es-ES" altLang="sl-SI" sz="2400" b="1"/>
              <a:t>traviesa</a:t>
            </a:r>
            <a:r>
              <a:rPr lang="en-SG" altLang="sl-SI" sz="2400" b="1"/>
              <a:t> </a:t>
            </a:r>
            <a:r>
              <a:rPr lang="sl-SI" altLang="sl-SI" sz="2400" b="1"/>
              <a:t>e</a:t>
            </a:r>
            <a:r>
              <a:rPr lang="es-ES" altLang="sl-SI" sz="2400" b="1"/>
              <a:t>l desierto de </a:t>
            </a:r>
            <a:r>
              <a:rPr lang="en-SG" altLang="sl-SI" sz="2400" b="1"/>
              <a:t> Taklamakan de norte a sur, 552 km long. Lleva 5 horas en coche </a:t>
            </a:r>
            <a:r>
              <a:rPr lang="sl-SI" altLang="sl-SI" sz="2400" b="1"/>
              <a:t>re</a:t>
            </a:r>
            <a:r>
              <a:rPr lang="es-ES" altLang="sl-SI" sz="2400" b="1"/>
              <a:t>correrla en toda su longitud</a:t>
            </a:r>
            <a:r>
              <a:rPr lang="en-SG" altLang="sl-SI" sz="2400" b="1"/>
              <a:t>. 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OEIHUIKIAT\Pictures\abb a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-22225" y="0"/>
            <a:ext cx="9166225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Box 2"/>
          <p:cNvSpPr txBox="1">
            <a:spLocks noChangeArrowheads="1"/>
          </p:cNvSpPr>
          <p:nvPr/>
        </p:nvSpPr>
        <p:spPr bwMode="auto">
          <a:xfrm>
            <a:off x="179388" y="4297363"/>
            <a:ext cx="87852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l-SI" altLang="sl-SI" sz="1600" b="1"/>
              <a:t>E</a:t>
            </a:r>
            <a:r>
              <a:rPr lang="es-ES" altLang="sl-SI" sz="1600" b="1"/>
              <a:t>sta autopista une las ciudad</a:t>
            </a:r>
            <a:r>
              <a:rPr lang="sl-SI" altLang="sl-SI" sz="1600" b="1"/>
              <a:t>e</a:t>
            </a:r>
            <a:r>
              <a:rPr lang="es-ES" altLang="sl-SI" sz="1600" b="1"/>
              <a:t>s de</a:t>
            </a:r>
            <a:r>
              <a:rPr lang="en-SG" altLang="sl-SI" sz="1600" b="1"/>
              <a:t> </a:t>
            </a:r>
            <a:r>
              <a:rPr lang="en-SG" altLang="sl-SI" sz="1600" b="1">
                <a:hlinkClick r:id="rId3" action="ppaction://hlinkfile" tooltip="Luntai"/>
              </a:rPr>
              <a:t>Luntai</a:t>
            </a:r>
            <a:r>
              <a:rPr lang="en-SG" altLang="sl-SI" sz="1600" b="1"/>
              <a:t> (轮台) </a:t>
            </a:r>
            <a:r>
              <a:rPr lang="sl-SI" altLang="sl-SI" sz="1600" b="1"/>
              <a:t>p</a:t>
            </a:r>
            <a:r>
              <a:rPr lang="es-ES" altLang="sl-SI" sz="1600" b="1"/>
              <a:t>or</a:t>
            </a:r>
            <a:r>
              <a:rPr lang="en-SG" altLang="sl-SI" sz="1600" b="1"/>
              <a:t> </a:t>
            </a:r>
            <a:r>
              <a:rPr lang="en-SG" altLang="sl-SI" sz="1600" b="1">
                <a:hlinkClick r:id="rId4" action="ppaction://hlinkfile" tooltip="China National Highway 314"/>
              </a:rPr>
              <a:t>National Highway 314</a:t>
            </a:r>
            <a:r>
              <a:rPr lang="en-SG" altLang="sl-SI" sz="1600" b="1"/>
              <a:t> </a:t>
            </a:r>
            <a:r>
              <a:rPr lang="sl-SI" altLang="sl-SI" sz="1600" b="1"/>
              <a:t>y</a:t>
            </a:r>
            <a:r>
              <a:rPr lang="en-SG" altLang="sl-SI" sz="1600" b="1"/>
              <a:t> </a:t>
            </a:r>
            <a:r>
              <a:rPr lang="en-SG" altLang="sl-SI" sz="1600" b="1">
                <a:hlinkClick r:id="rId5" action="ppaction://hlinkfile" tooltip="Minfeng Town"/>
              </a:rPr>
              <a:t>Minfeng</a:t>
            </a:r>
            <a:r>
              <a:rPr lang="en-SG" altLang="sl-SI" sz="1600" b="1"/>
              <a:t> (民丰) </a:t>
            </a:r>
            <a:r>
              <a:rPr lang="sl-SI" altLang="sl-SI" sz="1600" b="1"/>
              <a:t>p</a:t>
            </a:r>
            <a:r>
              <a:rPr lang="es-ES" altLang="sl-SI" sz="1600" b="1"/>
              <a:t>or</a:t>
            </a:r>
            <a:r>
              <a:rPr lang="en-SG" altLang="sl-SI" sz="1600" b="1"/>
              <a:t> </a:t>
            </a:r>
            <a:r>
              <a:rPr lang="en-SG" altLang="sl-SI" sz="1600" b="1">
                <a:hlinkClick r:id="rId6" action="ppaction://hlinkfile" tooltip="China National Highway 315"/>
              </a:rPr>
              <a:t>National Highway 315</a:t>
            </a:r>
            <a:r>
              <a:rPr lang="sl-SI" altLang="sl-SI" sz="1600" b="1"/>
              <a:t>.</a:t>
            </a:r>
            <a:r>
              <a:rPr lang="en-SG" altLang="sl-SI" sz="1600" b="1"/>
              <a:t> </a:t>
            </a:r>
            <a:r>
              <a:rPr lang="es-ES" altLang="sl-SI" sz="1600" b="1"/>
              <a:t>La longitud total de la carretera</a:t>
            </a:r>
            <a:r>
              <a:rPr lang="en-SG" altLang="sl-SI" sz="1600" b="1"/>
              <a:t> </a:t>
            </a:r>
            <a:r>
              <a:rPr lang="sl-SI" altLang="sl-SI" sz="1600" b="1"/>
              <a:t>e</a:t>
            </a:r>
            <a:r>
              <a:rPr lang="en-SG" altLang="sl-SI" sz="1600" b="1"/>
              <a:t>s de 552 km; a</a:t>
            </a:r>
            <a:r>
              <a:rPr lang="sl-SI" altLang="sl-SI" sz="1600" b="1"/>
              <a:t>p</a:t>
            </a:r>
            <a:r>
              <a:rPr lang="es-ES" altLang="sl-SI" sz="1600" b="1"/>
              <a:t>roximadamente</a:t>
            </a:r>
            <a:r>
              <a:rPr lang="en-SG" altLang="sl-SI" sz="1600" b="1"/>
              <a:t> 446 km </a:t>
            </a:r>
            <a:r>
              <a:rPr lang="sl-SI" altLang="sl-SI" sz="1600" b="1"/>
              <a:t>d</a:t>
            </a:r>
            <a:r>
              <a:rPr lang="es-ES" altLang="sl-SI" sz="1600" b="1"/>
              <a:t>e ella</a:t>
            </a:r>
            <a:r>
              <a:rPr lang="en-SG" altLang="sl-SI" sz="1600" b="1"/>
              <a:t> </a:t>
            </a:r>
            <a:r>
              <a:rPr lang="sl-SI" altLang="sl-SI" sz="1600" b="1"/>
              <a:t>a</a:t>
            </a:r>
            <a:r>
              <a:rPr lang="es-ES" altLang="sl-SI" sz="1600" b="1"/>
              <a:t>traviesa</a:t>
            </a:r>
            <a:r>
              <a:rPr lang="en-SG" altLang="sl-SI" sz="1600" b="1"/>
              <a:t> </a:t>
            </a:r>
            <a:r>
              <a:rPr lang="sl-SI" altLang="sl-SI" sz="1600" b="1"/>
              <a:t>á</a:t>
            </a:r>
            <a:r>
              <a:rPr lang="en-SG" altLang="sl-SI" sz="1600" b="1"/>
              <a:t>reas inhabitadas cubiertas por dunas arenosas.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8"/>
            <a:ext cx="9144000" cy="57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713"/>
            <a:ext cx="9129713" cy="548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3"/>
            <a:ext cx="9144000" cy="575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2"/>
          <p:cNvSpPr txBox="1">
            <a:spLocks noChangeArrowheads="1"/>
          </p:cNvSpPr>
          <p:nvPr/>
        </p:nvSpPr>
        <p:spPr bwMode="auto">
          <a:xfrm>
            <a:off x="179388" y="1633538"/>
            <a:ext cx="8785225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sl-SI" sz="3200" b="1"/>
          </a:p>
          <a:p>
            <a:pPr algn="ctr"/>
            <a:r>
              <a:rPr lang="en-US" altLang="zh-CN" sz="2800" b="1"/>
              <a:t>4</a:t>
            </a:r>
            <a:r>
              <a:rPr lang="zh-CN" altLang="en-US" sz="2800" b="1"/>
              <a:t> </a:t>
            </a:r>
            <a:r>
              <a:rPr lang="en-US" altLang="zh-CN" sz="2800" b="1"/>
              <a:t>Highways entran en el Tibet : Chuanzang </a:t>
            </a:r>
            <a:r>
              <a:rPr lang="en-SG" altLang="sl-SI" sz="2800" b="1"/>
              <a:t>(Sichuan-Tibet Highway)</a:t>
            </a:r>
            <a:r>
              <a:rPr lang="en-US" altLang="zh-CN" sz="2800" b="1"/>
              <a:t>, Qingzang (Qinghai-Tibet Highway), Dianzang (Yunnan-Tibet Highway) y Xinzang (Xinjiang-Tibet highway) Highways.</a:t>
            </a:r>
            <a:endParaRPr lang="en-SG" altLang="sl-SI" sz="28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sl-SI" sz="6600" b="1">
                <a:solidFill>
                  <a:srgbClr val="FFC000"/>
                </a:solidFill>
              </a:rPr>
              <a:t>Chuanzang Highway</a:t>
            </a:r>
          </a:p>
        </p:txBody>
      </p:sp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179388" y="2713038"/>
            <a:ext cx="87852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l-SI" altLang="sl-SI" sz="2400" b="1"/>
              <a:t>L</a:t>
            </a:r>
            <a:r>
              <a:rPr lang="es-ES" altLang="sl-SI" sz="2400" b="1"/>
              <a:t>a</a:t>
            </a:r>
            <a:r>
              <a:rPr lang="en-GB" altLang="sl-SI" sz="2400" b="1"/>
              <a:t> Sichuan-Tibet Highway </a:t>
            </a:r>
            <a:r>
              <a:rPr lang="sl-SI" altLang="sl-SI" sz="2400" b="1"/>
              <a:t>e</a:t>
            </a:r>
            <a:r>
              <a:rPr lang="en-GB" altLang="sl-SI" sz="2400" b="1"/>
              <a:t>s </a:t>
            </a:r>
            <a:r>
              <a:rPr lang="sl-SI" altLang="sl-SI" sz="2400" b="1"/>
              <a:t>u</a:t>
            </a:r>
            <a:r>
              <a:rPr lang="es-ES" altLang="sl-SI" sz="2400" b="1"/>
              <a:t>na</a:t>
            </a:r>
            <a:r>
              <a:rPr lang="en-GB" altLang="sl-SI" sz="2400" b="1"/>
              <a:t> carretera elevada que  empieza </a:t>
            </a:r>
            <a:r>
              <a:rPr lang="sl-SI" altLang="sl-SI" sz="2400" b="1"/>
              <a:t>e</a:t>
            </a:r>
            <a:r>
              <a:rPr lang="en-GB" altLang="sl-SI" sz="2400" b="1"/>
              <a:t>n Chengdu </a:t>
            </a:r>
            <a:r>
              <a:rPr lang="sl-SI" altLang="sl-SI" sz="2400" b="1"/>
              <a:t>d</a:t>
            </a:r>
            <a:r>
              <a:rPr lang="es-ES" altLang="sl-SI" sz="2400" b="1"/>
              <a:t>e</a:t>
            </a:r>
            <a:r>
              <a:rPr lang="en-GB" altLang="sl-SI" sz="2400" b="1"/>
              <a:t> Sichuan </a:t>
            </a:r>
            <a:r>
              <a:rPr lang="sl-SI" altLang="sl-SI" sz="2400" b="1"/>
              <a:t>e</a:t>
            </a:r>
            <a:r>
              <a:rPr lang="en-GB" altLang="sl-SI" sz="2400" b="1"/>
              <a:t>n </a:t>
            </a:r>
            <a:r>
              <a:rPr lang="sl-SI" altLang="sl-SI" sz="2400" b="1"/>
              <a:t>e</a:t>
            </a:r>
            <a:r>
              <a:rPr lang="es-ES" altLang="sl-SI" sz="2400" b="1"/>
              <a:t>l</a:t>
            </a:r>
            <a:r>
              <a:rPr lang="en-GB" altLang="sl-SI" sz="2400" b="1"/>
              <a:t> </a:t>
            </a:r>
            <a:r>
              <a:rPr lang="sl-SI" altLang="sl-SI" sz="2400" b="1"/>
              <a:t>e</a:t>
            </a:r>
            <a:r>
              <a:rPr lang="es-ES" altLang="sl-SI" sz="2400" b="1"/>
              <a:t>ste</a:t>
            </a:r>
            <a:r>
              <a:rPr lang="en-GB" altLang="sl-SI" sz="2400" b="1"/>
              <a:t> y acaba en Lhasa </a:t>
            </a:r>
            <a:r>
              <a:rPr lang="sl-SI" altLang="sl-SI" sz="2400" b="1"/>
              <a:t>e</a:t>
            </a:r>
            <a:r>
              <a:rPr lang="en-GB" altLang="sl-SI" sz="2400" b="1"/>
              <a:t>n Tibet ya en el oeste. </a:t>
            </a:r>
            <a:r>
              <a:rPr lang="sl-SI" altLang="sl-SI" sz="2400" b="1"/>
              <a:t>L</a:t>
            </a:r>
            <a:r>
              <a:rPr lang="es-ES" altLang="sl-SI" sz="2400" b="1"/>
              <a:t>a ca</a:t>
            </a:r>
            <a:r>
              <a:rPr lang="sl-SI" altLang="sl-SI" sz="2400" b="1"/>
              <a:t>r</a:t>
            </a:r>
            <a:r>
              <a:rPr lang="es-ES" altLang="sl-SI" sz="2400" b="1"/>
              <a:t>retera</a:t>
            </a:r>
            <a:r>
              <a:rPr lang="en-GB" altLang="sl-SI" sz="2400" b="1"/>
              <a:t> </a:t>
            </a:r>
            <a:r>
              <a:rPr lang="sl-SI" altLang="sl-SI" sz="2400" b="1"/>
              <a:t>t</a:t>
            </a:r>
            <a:r>
              <a:rPr lang="es-ES" altLang="sl-SI" sz="2400" b="1"/>
              <a:t>iene una longitud</a:t>
            </a:r>
            <a:r>
              <a:rPr lang="en-GB" altLang="sl-SI" sz="2400" b="1"/>
              <a:t> </a:t>
            </a:r>
            <a:r>
              <a:rPr lang="sl-SI" altLang="sl-SI" sz="2400" b="1"/>
              <a:t>d</a:t>
            </a:r>
            <a:r>
              <a:rPr lang="es-ES" altLang="sl-SI" sz="2400" b="1"/>
              <a:t>e</a:t>
            </a:r>
            <a:r>
              <a:rPr lang="en-GB" altLang="sl-SI" sz="2400" b="1"/>
              <a:t> 2,142 km.</a:t>
            </a:r>
            <a:r>
              <a:rPr lang="en-SG" altLang="sl-SI" sz="2400" b="1"/>
              <a:t> Su construcción se inició en A</a:t>
            </a:r>
            <a:r>
              <a:rPr lang="es-ES" altLang="sl-SI" sz="2400" b="1"/>
              <a:t>b</a:t>
            </a:r>
            <a:r>
              <a:rPr lang="en-SG" altLang="sl-SI" sz="2400" b="1"/>
              <a:t>ril de   1950, </a:t>
            </a:r>
            <a:r>
              <a:rPr lang="sl-SI" altLang="sl-SI" sz="2400" b="1"/>
              <a:t>y</a:t>
            </a:r>
            <a:r>
              <a:rPr lang="en-SG" altLang="sl-SI" sz="2400" b="1"/>
              <a:t> </a:t>
            </a:r>
            <a:r>
              <a:rPr lang="sl-SI" altLang="sl-SI" sz="2400" b="1"/>
              <a:t>e</a:t>
            </a:r>
            <a:r>
              <a:rPr lang="es-ES" altLang="sl-SI" sz="2400" b="1"/>
              <a:t>l</a:t>
            </a:r>
            <a:r>
              <a:rPr lang="en-SG" altLang="sl-SI" sz="2400" b="1"/>
              <a:t> 25 de D</a:t>
            </a:r>
            <a:r>
              <a:rPr lang="sl-SI" altLang="sl-SI" sz="2400" b="1"/>
              <a:t>i</a:t>
            </a:r>
            <a:r>
              <a:rPr lang="en-SG" altLang="sl-SI" sz="2400" b="1"/>
              <a:t>ciembre </a:t>
            </a:r>
            <a:r>
              <a:rPr lang="sl-SI" altLang="sl-SI" sz="2400" b="1"/>
              <a:t>d</a:t>
            </a:r>
            <a:r>
              <a:rPr lang="es-ES" altLang="sl-SI" sz="2400" b="1"/>
              <a:t>e</a:t>
            </a:r>
            <a:r>
              <a:rPr lang="en-SG" altLang="sl-SI" sz="2400" b="1"/>
              <a:t> 1954 </a:t>
            </a:r>
            <a:r>
              <a:rPr lang="sl-SI" altLang="sl-SI" sz="2400" b="1"/>
              <a:t>s</a:t>
            </a:r>
            <a:r>
              <a:rPr lang="es-ES" altLang="sl-SI" sz="2400" b="1"/>
              <a:t>e inaguró</a:t>
            </a:r>
            <a:r>
              <a:rPr lang="en-SG" altLang="sl-SI" sz="2400" b="1"/>
              <a:t>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6763"/>
            <a:ext cx="9140825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OEIHUIKIAT\Pictures\abb a.jpg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-28575" y="985838"/>
            <a:ext cx="91725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71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Box 2"/>
          <p:cNvSpPr txBox="1">
            <a:spLocks noChangeArrowheads="1"/>
          </p:cNvSpPr>
          <p:nvPr/>
        </p:nvSpPr>
        <p:spPr bwMode="auto">
          <a:xfrm>
            <a:off x="179388" y="336550"/>
            <a:ext cx="4392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sl-SI" b="1"/>
              <a:t>西藏八宿九十九道拐（又名怒江七十二拐</a:t>
            </a:r>
            <a:r>
              <a:rPr lang="en-US" altLang="zh-CN" b="1"/>
              <a:t>)</a:t>
            </a:r>
            <a:endParaRPr lang="en-SG" altLang="sl-SI" b="1">
              <a:ea typeface="宋体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0988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OEIHUIKIAT\Pictures\abb a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36513"/>
            <a:ext cx="9144000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OEIHUIKIAT\Pictures\abb a.jp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-9525"/>
            <a:ext cx="91186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7200" b="1">
                <a:solidFill>
                  <a:srgbClr val="FFC000"/>
                </a:solidFill>
              </a:rPr>
              <a:t>Qingzang</a:t>
            </a:r>
            <a:r>
              <a:rPr lang="zh-CN" altLang="en-US" sz="7200" b="1">
                <a:solidFill>
                  <a:srgbClr val="FFC000"/>
                </a:solidFill>
              </a:rPr>
              <a:t> </a:t>
            </a:r>
            <a:r>
              <a:rPr lang="en-US" altLang="zh-CN" sz="7200" b="1">
                <a:solidFill>
                  <a:srgbClr val="FFC000"/>
                </a:solidFill>
              </a:rPr>
              <a:t>Highway</a:t>
            </a:r>
          </a:p>
        </p:txBody>
      </p:sp>
      <p:sp>
        <p:nvSpPr>
          <p:cNvPr id="53251" name="TextBox 2"/>
          <p:cNvSpPr txBox="1">
            <a:spLocks noChangeArrowheads="1"/>
          </p:cNvSpPr>
          <p:nvPr/>
        </p:nvSpPr>
        <p:spPr bwMode="auto">
          <a:xfrm>
            <a:off x="179388" y="2713038"/>
            <a:ext cx="8856662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SG" altLang="sl-SI" sz="2000" b="1"/>
              <a:t>Qing Zang Highway</a:t>
            </a:r>
            <a:r>
              <a:rPr lang="sl-SI" altLang="sl-SI" sz="2000" b="1"/>
              <a:t> </a:t>
            </a:r>
            <a:r>
              <a:rPr lang="en-US" altLang="zh-CN" sz="2000" b="1"/>
              <a:t>- </a:t>
            </a:r>
            <a:r>
              <a:rPr lang="sl-SI" altLang="zh-CN" sz="2000" b="1"/>
              <a:t>L</a:t>
            </a:r>
            <a:r>
              <a:rPr lang="es-ES" altLang="zh-CN" sz="2000" b="1"/>
              <a:t>os</a:t>
            </a:r>
            <a:r>
              <a:rPr lang="en-SG" altLang="sl-SI" sz="2000" b="1"/>
              <a:t> 1,160 Km de longitud de la Qing Zang Highway </a:t>
            </a:r>
            <a:r>
              <a:rPr lang="es-ES" altLang="sl-SI" sz="2000" b="1"/>
              <a:t>la hacen  compara</a:t>
            </a:r>
            <a:r>
              <a:rPr lang="sl-SI" altLang="sl-SI" sz="2000" b="1"/>
              <a:t>b</a:t>
            </a:r>
            <a:r>
              <a:rPr lang="es-ES" altLang="sl-SI" sz="2000" b="1"/>
              <a:t>le</a:t>
            </a:r>
            <a:r>
              <a:rPr lang="en-SG" altLang="sl-SI" sz="2000" b="1"/>
              <a:t> </a:t>
            </a:r>
            <a:r>
              <a:rPr lang="sl-SI" altLang="sl-SI" sz="2000" b="1"/>
              <a:t>c</a:t>
            </a:r>
            <a:r>
              <a:rPr lang="es-ES" altLang="sl-SI" sz="2000" b="1"/>
              <a:t>on</a:t>
            </a:r>
            <a:r>
              <a:rPr lang="sl-SI" altLang="sl-SI" sz="2000" b="1"/>
              <a:t> l</a:t>
            </a:r>
            <a:r>
              <a:rPr lang="es-ES" altLang="sl-SI" sz="2000" b="1"/>
              <a:t>a</a:t>
            </a:r>
            <a:r>
              <a:rPr lang="en-SG" altLang="sl-SI" sz="2000" b="1"/>
              <a:t> r</a:t>
            </a:r>
            <a:r>
              <a:rPr lang="sl-SI" altLang="sl-SI" sz="2000" b="1"/>
              <a:t>e</a:t>
            </a:r>
            <a:r>
              <a:rPr lang="es-ES" altLang="sl-SI" sz="2000" b="1"/>
              <a:t>nombrada</a:t>
            </a:r>
            <a:r>
              <a:rPr lang="en-SG" altLang="sl-SI" sz="2000" b="1"/>
              <a:t> Qinghai-Tibet Railway</a:t>
            </a:r>
            <a:r>
              <a:rPr lang="en-US" altLang="zh-CN" sz="2000" b="1"/>
              <a:t>. </a:t>
            </a:r>
            <a:r>
              <a:rPr lang="sl-SI" altLang="zh-CN" sz="2000" b="1"/>
              <a:t>T</a:t>
            </a:r>
            <a:r>
              <a:rPr lang="es-ES" altLang="zh-CN" sz="2000" b="1"/>
              <a:t>ranscurre desde</a:t>
            </a:r>
            <a:r>
              <a:rPr lang="en-SG" altLang="sl-SI" sz="2000" b="1"/>
              <a:t> Golmud </a:t>
            </a:r>
            <a:r>
              <a:rPr lang="en-US" altLang="zh-CN" sz="2000" b="1"/>
              <a:t> </a:t>
            </a:r>
            <a:r>
              <a:rPr lang="sl-SI" altLang="zh-CN" sz="2000" b="1"/>
              <a:t>e</a:t>
            </a:r>
            <a:r>
              <a:rPr lang="es-ES" altLang="zh-CN" sz="2000" b="1"/>
              <a:t>n</a:t>
            </a:r>
            <a:r>
              <a:rPr lang="en-SG" altLang="sl-SI" sz="2000" b="1"/>
              <a:t> Qinghai</a:t>
            </a:r>
            <a:r>
              <a:rPr lang="sl-SI" altLang="sl-SI" sz="2000" b="1"/>
              <a:t> </a:t>
            </a:r>
            <a:r>
              <a:rPr lang="en-US" altLang="zh-CN" sz="2000" b="1"/>
              <a:t>, </a:t>
            </a:r>
            <a:r>
              <a:rPr lang="sl-SI" altLang="zh-CN" sz="2000" b="1"/>
              <a:t>c</a:t>
            </a:r>
            <a:r>
              <a:rPr lang="es-ES" altLang="zh-CN" sz="2000" b="1"/>
              <a:t>ruza las </a:t>
            </a:r>
            <a:r>
              <a:rPr lang="en-SG" altLang="sl-SI" sz="2000" b="1"/>
              <a:t>Kunlun Mountains</a:t>
            </a:r>
            <a:r>
              <a:rPr lang="en-US" altLang="zh-CN" sz="2000" b="1"/>
              <a:t>, </a:t>
            </a:r>
            <a:r>
              <a:rPr lang="sl-SI" altLang="zh-CN" sz="2000" b="1"/>
              <a:t>s</a:t>
            </a:r>
            <a:r>
              <a:rPr lang="es-ES" altLang="zh-CN" sz="2000" b="1"/>
              <a:t>us vastas praderas y finaliza en la ciudad tibetana de </a:t>
            </a:r>
            <a:r>
              <a:rPr lang="en-SG" altLang="sl-SI" sz="2000" b="1"/>
              <a:t>Lhasa</a:t>
            </a:r>
            <a:r>
              <a:rPr lang="en-US" altLang="zh-CN" sz="2000" b="1"/>
              <a:t>. </a:t>
            </a:r>
            <a:r>
              <a:rPr lang="sl-SI" altLang="zh-CN" sz="2000" b="1"/>
              <a:t>S</a:t>
            </a:r>
            <a:r>
              <a:rPr lang="es-ES" altLang="zh-CN" sz="2000" b="1"/>
              <a:t>iendo la carretera más elevada del mundo los pasajeros precisan disponer de oxígeno y medicamentos para prevenir el mal de altura</a:t>
            </a:r>
            <a:r>
              <a:rPr lang="en-SG" altLang="sl-SI" sz="2000" b="1"/>
              <a:t>. </a:t>
            </a:r>
            <a:r>
              <a:rPr lang="sl-SI" altLang="sl-SI" sz="2000" b="1"/>
              <a:t>L</a:t>
            </a:r>
            <a:r>
              <a:rPr lang="es-ES" altLang="sl-SI" sz="2000" b="1"/>
              <a:t>a</a:t>
            </a:r>
            <a:r>
              <a:rPr lang="en-SG" altLang="sl-SI" sz="2000" b="1"/>
              <a:t> Highway </a:t>
            </a:r>
            <a:r>
              <a:rPr lang="sl-SI" altLang="sl-SI" sz="2000" b="1"/>
              <a:t>f</a:t>
            </a:r>
            <a:r>
              <a:rPr lang="es-ES" altLang="sl-SI" sz="2000" b="1"/>
              <a:t>ue terminada en los primeros </a:t>
            </a:r>
            <a:r>
              <a:rPr lang="en-SG" altLang="sl-SI" sz="2000" b="1"/>
              <a:t>70s.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19050"/>
            <a:ext cx="925195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TextBox 4"/>
          <p:cNvSpPr txBox="1">
            <a:spLocks noChangeArrowheads="1"/>
          </p:cNvSpPr>
          <p:nvPr/>
        </p:nvSpPr>
        <p:spPr bwMode="auto">
          <a:xfrm>
            <a:off x="5651500" y="554038"/>
            <a:ext cx="28813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b="1"/>
              <a:t>青藏公路</a:t>
            </a:r>
            <a:endParaRPr lang="en-US" altLang="zh-CN" b="1"/>
          </a:p>
          <a:p>
            <a:pPr algn="ctr"/>
            <a:r>
              <a:rPr lang="en-US" altLang="zh-CN" b="1"/>
              <a:t>Qingzang</a:t>
            </a:r>
            <a:r>
              <a:rPr lang="zh-CN" altLang="en-US" b="1"/>
              <a:t> </a:t>
            </a:r>
            <a:r>
              <a:rPr lang="en-US" altLang="zh-CN" b="1"/>
              <a:t>Highway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075" y="0"/>
            <a:ext cx="92360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688"/>
            <a:ext cx="9144000" cy="567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Box 2"/>
          <p:cNvSpPr txBox="1"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sl-SI" sz="7200" b="1">
                <a:solidFill>
                  <a:srgbClr val="FFC000"/>
                </a:solidFill>
              </a:rPr>
              <a:t>Dianzang Highway</a:t>
            </a:r>
          </a:p>
        </p:txBody>
      </p:sp>
      <p:sp>
        <p:nvSpPr>
          <p:cNvPr id="57347" name="TextBox 2"/>
          <p:cNvSpPr txBox="1">
            <a:spLocks noChangeArrowheads="1"/>
          </p:cNvSpPr>
          <p:nvPr/>
        </p:nvSpPr>
        <p:spPr bwMode="auto">
          <a:xfrm>
            <a:off x="179388" y="2786063"/>
            <a:ext cx="8856662" cy="243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SG" altLang="sl-SI" sz="2200" b="1"/>
              <a:t>Dian-Zang (Dian </a:t>
            </a:r>
            <a:r>
              <a:rPr lang="sl-SI" altLang="sl-SI" sz="2200" b="1"/>
              <a:t>e</a:t>
            </a:r>
            <a:r>
              <a:rPr lang="es-ES" altLang="sl-SI" sz="2200" b="1"/>
              <a:t>s la abrevi</a:t>
            </a:r>
            <a:r>
              <a:rPr lang="sl-SI" altLang="sl-SI" sz="2200" b="1"/>
              <a:t>a</a:t>
            </a:r>
            <a:r>
              <a:rPr lang="es-ES" altLang="sl-SI" sz="2200" b="1"/>
              <a:t>tura para</a:t>
            </a:r>
            <a:r>
              <a:rPr lang="en-SG" altLang="sl-SI" sz="2200" b="1"/>
              <a:t>  Yunnan Province, Zang es la abrevi</a:t>
            </a:r>
            <a:r>
              <a:rPr lang="sl-SI" altLang="sl-SI" sz="2200" b="1"/>
              <a:t>a</a:t>
            </a:r>
            <a:r>
              <a:rPr lang="es-ES" altLang="sl-SI" sz="2200" b="1"/>
              <a:t>tura para</a:t>
            </a:r>
            <a:r>
              <a:rPr lang="en-SG" altLang="sl-SI" sz="2200" b="1"/>
              <a:t> Tibet) esta carretera fue construída y abierta </a:t>
            </a:r>
            <a:r>
              <a:rPr lang="sl-SI" altLang="sl-SI" sz="2200" b="1"/>
              <a:t>a</a:t>
            </a:r>
            <a:r>
              <a:rPr lang="es-ES" altLang="sl-SI" sz="2200" b="1"/>
              <a:t>l tráfico en </a:t>
            </a:r>
            <a:r>
              <a:rPr lang="en-SG" altLang="sl-SI" sz="2200" b="1"/>
              <a:t>1974. </a:t>
            </a:r>
            <a:r>
              <a:rPr lang="sl-SI" altLang="sl-SI" sz="2200" b="1"/>
              <a:t>S</a:t>
            </a:r>
            <a:r>
              <a:rPr lang="es-ES" altLang="sl-SI" sz="2200" b="1"/>
              <a:t>e inicia en </a:t>
            </a:r>
            <a:r>
              <a:rPr lang="en-SG" altLang="sl-SI" sz="2200" b="1"/>
              <a:t> Xiaguan (Yunnan) en el sur, atraviesa Jianchuan, Zhongdian </a:t>
            </a:r>
            <a:r>
              <a:rPr lang="sl-SI" altLang="sl-SI" sz="2200" b="1"/>
              <a:t>y</a:t>
            </a:r>
            <a:r>
              <a:rPr lang="en-SG" altLang="sl-SI" sz="2200" b="1"/>
              <a:t> Dechen </a:t>
            </a:r>
            <a:r>
              <a:rPr lang="sl-SI" altLang="sl-SI" sz="2200" b="1"/>
              <a:t>h</a:t>
            </a:r>
            <a:r>
              <a:rPr lang="es-ES" altLang="sl-SI" sz="2200" b="1"/>
              <a:t>asta</a:t>
            </a:r>
            <a:r>
              <a:rPr lang="en-SG" altLang="sl-SI" sz="2200" b="1"/>
              <a:t> Zhikang </a:t>
            </a:r>
            <a:r>
              <a:rPr lang="sl-SI" altLang="sl-SI" sz="2200" b="1"/>
              <a:t>e</a:t>
            </a:r>
            <a:r>
              <a:rPr lang="es-ES" altLang="sl-SI" sz="2200" b="1"/>
              <a:t>n el </a:t>
            </a:r>
            <a:r>
              <a:rPr lang="en-SG" altLang="sl-SI" sz="2200" b="1"/>
              <a:t>Tibet </a:t>
            </a:r>
            <a:r>
              <a:rPr lang="sl-SI" altLang="sl-SI" sz="2200" b="1"/>
              <a:t>e</a:t>
            </a:r>
            <a:r>
              <a:rPr lang="en-SG" altLang="sl-SI" sz="2200" b="1"/>
              <a:t>n </a:t>
            </a:r>
            <a:r>
              <a:rPr lang="sl-SI" altLang="sl-SI" sz="2200" b="1"/>
              <a:t>e</a:t>
            </a:r>
            <a:r>
              <a:rPr lang="es-ES" altLang="sl-SI" sz="2200" b="1"/>
              <a:t>l</a:t>
            </a:r>
            <a:r>
              <a:rPr lang="en-SG" altLang="sl-SI" sz="2200" b="1"/>
              <a:t> nort</a:t>
            </a:r>
            <a:r>
              <a:rPr lang="sl-SI" altLang="sl-SI" sz="2200" b="1"/>
              <a:t>e</a:t>
            </a:r>
            <a:r>
              <a:rPr lang="es-ES" altLang="sl-SI" sz="2200" b="1"/>
              <a:t>,</a:t>
            </a:r>
            <a:r>
              <a:rPr lang="en-SG" altLang="sl-SI" sz="2200" b="1"/>
              <a:t> cubriendo una distancia de  714 km. La gente considera la más hermosa carretera en China y en el mundo. </a:t>
            </a:r>
            <a:br>
              <a:rPr lang="en-SG" altLang="sl-SI" sz="2200" b="1"/>
            </a:br>
            <a:endParaRPr lang="en-SG" altLang="sl-SI" sz="2200" b="1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5563"/>
            <a:ext cx="9144000" cy="577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925" y="0"/>
            <a:ext cx="91789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144000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8000" b="1">
                <a:solidFill>
                  <a:srgbClr val="FFC000"/>
                </a:solidFill>
              </a:rPr>
              <a:t>Xinzang Highway</a:t>
            </a:r>
            <a:endParaRPr lang="en-SG" altLang="sl-SI" sz="9600">
              <a:solidFill>
                <a:srgbClr val="FFC000"/>
              </a:solidFill>
              <a:ea typeface="宋体" pitchFamily="2" charset="-122"/>
            </a:endParaRPr>
          </a:p>
        </p:txBody>
      </p:sp>
      <p:sp>
        <p:nvSpPr>
          <p:cNvPr id="61443" name="TextBox 2"/>
          <p:cNvSpPr txBox="1">
            <a:spLocks noChangeArrowheads="1"/>
          </p:cNvSpPr>
          <p:nvPr/>
        </p:nvSpPr>
        <p:spPr bwMode="auto">
          <a:xfrm>
            <a:off x="323850" y="3001963"/>
            <a:ext cx="85693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b="1"/>
              <a:t> </a:t>
            </a:r>
            <a:r>
              <a:rPr lang="en-SG" altLang="sl-SI" sz="2800" b="1">
                <a:ea typeface="宋体" pitchFamily="2" charset="-122"/>
              </a:rPr>
              <a:t>Xinjiang -Tibet Highway, </a:t>
            </a:r>
            <a:r>
              <a:rPr lang="sl-SI" altLang="sl-SI" sz="2800" b="1">
                <a:ea typeface="宋体" pitchFamily="2" charset="-122"/>
              </a:rPr>
              <a:t>l</a:t>
            </a:r>
            <a:r>
              <a:rPr lang="es-ES" altLang="sl-SI" sz="2800" b="1">
                <a:ea typeface="宋体" pitchFamily="2" charset="-122"/>
              </a:rPr>
              <a:t>a</a:t>
            </a:r>
            <a:r>
              <a:rPr lang="en-SG" altLang="sl-SI" sz="2800" b="1">
                <a:ea typeface="宋体" pitchFamily="2" charset="-122"/>
              </a:rPr>
              <a:t> No 219 National Trunk Highway, </a:t>
            </a:r>
            <a:r>
              <a:rPr lang="sl-SI" altLang="sl-SI" sz="2800" b="1">
                <a:ea typeface="宋体" pitchFamily="2" charset="-122"/>
              </a:rPr>
              <a:t>e</a:t>
            </a:r>
            <a:r>
              <a:rPr lang="es-ES" altLang="sl-SI" sz="2800" b="1">
                <a:ea typeface="宋体" pitchFamily="2" charset="-122"/>
              </a:rPr>
              <a:t>mpieza en </a:t>
            </a:r>
            <a:r>
              <a:rPr lang="en-SG" altLang="sl-SI" sz="2800" b="1">
                <a:ea typeface="宋体" pitchFamily="2" charset="-122"/>
              </a:rPr>
              <a:t> Yecheng (Xinjiang) y acaba en Lhaze (Shigatse Prefecture) ya en Tibet. </a:t>
            </a:r>
            <a:r>
              <a:rPr lang="sl-SI" altLang="sl-SI" sz="2800" b="1">
                <a:ea typeface="宋体" pitchFamily="2" charset="-122"/>
              </a:rPr>
              <a:t>R</a:t>
            </a:r>
            <a:r>
              <a:rPr lang="es-ES" altLang="sl-SI" sz="2800" b="1">
                <a:ea typeface="宋体" pitchFamily="2" charset="-122"/>
              </a:rPr>
              <a:t>ecorre</a:t>
            </a:r>
            <a:r>
              <a:rPr lang="en-SG" altLang="sl-SI" sz="2800" b="1">
                <a:ea typeface="宋体" pitchFamily="2" charset="-122"/>
              </a:rPr>
              <a:t> 1,455 kil</a:t>
            </a:r>
            <a:r>
              <a:rPr lang="sl-SI" altLang="sl-SI" sz="2800" b="1">
                <a:ea typeface="宋体" pitchFamily="2" charset="-122"/>
              </a:rPr>
              <a:t>ó</a:t>
            </a:r>
            <a:r>
              <a:rPr lang="en-SG" altLang="sl-SI" sz="2800" b="1">
                <a:ea typeface="宋体" pitchFamily="2" charset="-122"/>
              </a:rPr>
              <a:t>met</a:t>
            </a:r>
            <a:r>
              <a:rPr lang="sl-SI" altLang="sl-SI" sz="2800" b="1">
                <a:ea typeface="宋体" pitchFamily="2" charset="-122"/>
              </a:rPr>
              <a:t>r</a:t>
            </a:r>
            <a:r>
              <a:rPr lang="es-ES" altLang="sl-SI" sz="2800" b="1">
                <a:ea typeface="宋体" pitchFamily="2" charset="-122"/>
              </a:rPr>
              <a:t>os</a:t>
            </a:r>
            <a:r>
              <a:rPr lang="en-SG" altLang="sl-SI" sz="2800" b="1">
                <a:ea typeface="宋体" pitchFamily="2" charset="-122"/>
              </a:rPr>
              <a:t>, entre montañas y ríos.</a:t>
            </a:r>
            <a:endParaRPr lang="en-US" altLang="zh-CN" sz="2800" b="1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95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TextBox 2"/>
          <p:cNvSpPr txBox="1">
            <a:spLocks noChangeArrowheads="1"/>
          </p:cNvSpPr>
          <p:nvPr/>
        </p:nvSpPr>
        <p:spPr bwMode="auto">
          <a:xfrm>
            <a:off x="323850" y="1633538"/>
            <a:ext cx="25193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b="1">
                <a:solidFill>
                  <a:srgbClr val="000000"/>
                </a:solidFill>
              </a:rPr>
              <a:t>新藏公路</a:t>
            </a:r>
            <a:endParaRPr lang="en-US" altLang="zh-CN" b="1">
              <a:solidFill>
                <a:srgbClr val="000000"/>
              </a:solidFill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</a:rPr>
              <a:t>Xinzang Highway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Box 2"/>
          <p:cNvSpPr txBox="1">
            <a:spLocks noChangeArrowheads="1"/>
          </p:cNvSpPr>
          <p:nvPr/>
        </p:nvSpPr>
        <p:spPr bwMode="auto">
          <a:xfrm>
            <a:off x="395288" y="1417638"/>
            <a:ext cx="8424862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sl-SI" sz="2400" b="1"/>
          </a:p>
          <a:p>
            <a:pPr algn="ctr"/>
            <a:r>
              <a:rPr lang="en-US" altLang="sl-SI" sz="2400" b="1"/>
              <a:t>Taiwan Suhua Highway</a:t>
            </a:r>
            <a:r>
              <a:rPr lang="sl-SI" altLang="sl-SI" sz="2400" b="1"/>
              <a:t>,</a:t>
            </a:r>
            <a:r>
              <a:rPr lang="es-ES" altLang="sl-SI" sz="2400" b="1"/>
              <a:t> </a:t>
            </a:r>
            <a:r>
              <a:rPr lang="en-SG" altLang="sl-SI" sz="2400" b="1"/>
              <a:t>118-k</a:t>
            </a:r>
            <a:r>
              <a:rPr lang="sl-SI" altLang="sl-SI" sz="2400" b="1"/>
              <a:t>m</a:t>
            </a:r>
            <a:r>
              <a:rPr lang="es-ES" altLang="sl-SI" sz="2400" b="1"/>
              <a:t>s., </a:t>
            </a:r>
            <a:r>
              <a:rPr lang="sl-SI" altLang="sl-SI" sz="2400" b="1"/>
              <a:t>e</a:t>
            </a:r>
            <a:r>
              <a:rPr lang="es-ES" altLang="sl-SI" sz="2400" b="1"/>
              <a:t>s una sección de la </a:t>
            </a:r>
            <a:r>
              <a:rPr lang="en-SG" altLang="sl-SI" sz="2400" b="1">
                <a:hlinkClick r:id="rId2" action="ppaction://hlinkfile" tooltip="Provincial Highway No. 9 (Taiwan)"/>
              </a:rPr>
              <a:t>Provincial Highway No. 9</a:t>
            </a:r>
            <a:r>
              <a:rPr lang="en-SG" altLang="sl-SI" sz="2400" b="1"/>
              <a:t> </a:t>
            </a:r>
            <a:r>
              <a:rPr lang="sl-SI" altLang="sl-SI" sz="2400" b="1"/>
              <a:t>e</a:t>
            </a:r>
            <a:r>
              <a:rPr lang="en-SG" altLang="sl-SI" sz="2400" b="1"/>
              <a:t>n </a:t>
            </a:r>
            <a:r>
              <a:rPr lang="en-SG" altLang="sl-SI" sz="2400" b="1">
                <a:hlinkClick r:id="rId3" action="ppaction://hlinkfile" tooltip="Taiwan"/>
              </a:rPr>
              <a:t>Taiwan</a:t>
            </a:r>
            <a:r>
              <a:rPr lang="en-SG" altLang="sl-SI" sz="2400" b="1"/>
              <a:t>, </a:t>
            </a:r>
            <a:r>
              <a:rPr lang="sl-SI" altLang="sl-SI" sz="2400" b="1"/>
              <a:t>e</a:t>
            </a:r>
            <a:r>
              <a:rPr lang="es-ES" altLang="sl-SI" sz="2400" b="1"/>
              <a:t>mpezando en</a:t>
            </a:r>
            <a:r>
              <a:rPr lang="en-SG" altLang="sl-SI" sz="2400" b="1"/>
              <a:t> </a:t>
            </a:r>
          </a:p>
          <a:p>
            <a:pPr algn="ctr"/>
            <a:r>
              <a:rPr lang="en-SG" altLang="sl-SI" sz="2400" b="1">
                <a:hlinkClick r:id="rId4" action="ppaction://hlinkfile" tooltip="Su-ao"/>
              </a:rPr>
              <a:t>Su-ao Township</a:t>
            </a:r>
            <a:r>
              <a:rPr lang="en-SG" altLang="sl-SI" sz="2400" b="1"/>
              <a:t>, (Yilan) y acabando en  </a:t>
            </a:r>
            <a:r>
              <a:rPr lang="en-SG" altLang="sl-SI" sz="2400" b="1">
                <a:hlinkClick r:id="rId5" action="ppaction://hlinkfile" tooltip="Hualien City"/>
              </a:rPr>
              <a:t>Hualien City</a:t>
            </a:r>
            <a:r>
              <a:rPr lang="en-SG" altLang="sl-SI" sz="2400" b="1"/>
              <a:t>, (Hualien).Todavía es una muy peligrosa vía de circulación</a:t>
            </a:r>
            <a:r>
              <a:rPr lang="sl-SI" altLang="sl-SI" sz="2400" b="1"/>
              <a:t>,</a:t>
            </a:r>
            <a:r>
              <a:rPr lang="es-ES" altLang="sl-SI" sz="2400" b="1"/>
              <a:t> con paradas turísticas famosas como </a:t>
            </a:r>
            <a:r>
              <a:rPr lang="en-SG" altLang="sl-SI" sz="2400" b="1">
                <a:hlinkClick r:id="rId6" action="ppaction://hlinkfile" tooltip="Chingshui Cliff"/>
              </a:rPr>
              <a:t>Chingshui Cliffs</a:t>
            </a:r>
            <a:r>
              <a:rPr lang="en-SG" altLang="sl-SI" sz="2400" b="1"/>
              <a:t>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96388" cy="544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888"/>
            <a:ext cx="9104313" cy="520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altLang="zh-CN" sz="5400" b="1"/>
          </a:p>
          <a:p>
            <a:pPr algn="ctr"/>
            <a:r>
              <a:rPr lang="en-US" altLang="zh-CN" sz="5400" b="1"/>
              <a:t>Hermosas  Highways en otras partes de China</a:t>
            </a:r>
            <a:r>
              <a:rPr lang="zh-CN" altLang="en-US" sz="5400" b="1"/>
              <a:t> </a:t>
            </a:r>
            <a:r>
              <a:rPr lang="en-US" altLang="zh-CN" sz="5400" b="1"/>
              <a:t>y otras maravillosas creaciones</a:t>
            </a:r>
            <a:endParaRPr lang="en-SG" altLang="sl-SI" sz="5400" b="1">
              <a:ea typeface="宋体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303836_427321510661878_517725065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67450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TextBox 2"/>
          <p:cNvSpPr txBox="1">
            <a:spLocks noChangeArrowheads="1"/>
          </p:cNvSpPr>
          <p:nvPr/>
        </p:nvSpPr>
        <p:spPr bwMode="auto">
          <a:xfrm>
            <a:off x="6372225" y="1920875"/>
            <a:ext cx="27717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/>
              <a:t>Shanghai</a:t>
            </a:r>
            <a:endParaRPr lang="en-SG" altLang="sl-SI" sz="4000" b="1">
              <a:ea typeface="宋体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5" descr="Diapositiva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TextBox 2"/>
          <p:cNvSpPr txBox="1">
            <a:spLocks noChangeArrowheads="1"/>
          </p:cNvSpPr>
          <p:nvPr/>
        </p:nvSpPr>
        <p:spPr bwMode="auto">
          <a:xfrm>
            <a:off x="7667625" y="1920875"/>
            <a:ext cx="14763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altLang="zh-CN" sz="2000" b="1"/>
          </a:p>
          <a:p>
            <a:pPr algn="ctr"/>
            <a:r>
              <a:rPr lang="en-US" altLang="zh-CN" sz="2000" b="1"/>
              <a:t>Shanghai Nanpu Bridge </a:t>
            </a:r>
            <a:endParaRPr lang="en-SG" altLang="sl-SI" sz="2000" b="1">
              <a:ea typeface="宋体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 descr="643880_425742010819828_377327835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TextBox 2"/>
          <p:cNvSpPr txBox="1">
            <a:spLocks noChangeArrowheads="1"/>
          </p:cNvSpPr>
          <p:nvPr/>
        </p:nvSpPr>
        <p:spPr bwMode="auto">
          <a:xfrm>
            <a:off x="6948488" y="1128713"/>
            <a:ext cx="2195512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l-SI" altLang="sl-SI" sz="1400" b="1"/>
              <a:t>G</a:t>
            </a:r>
            <a:r>
              <a:rPr lang="es-ES" altLang="sl-SI" sz="1400" b="1"/>
              <a:t>enial solución in</a:t>
            </a:r>
            <a:r>
              <a:rPr lang="sl-SI" altLang="sl-SI" sz="1400" b="1"/>
              <a:t>n</a:t>
            </a:r>
            <a:r>
              <a:rPr lang="es-ES" altLang="sl-SI" sz="1400" b="1"/>
              <a:t>ovadora para resolver</a:t>
            </a:r>
            <a:r>
              <a:rPr lang="en-US" altLang="sl-SI" sz="1400" b="1"/>
              <a:t> intersec</a:t>
            </a:r>
            <a:r>
              <a:rPr lang="sl-SI" altLang="sl-SI" sz="1400" b="1"/>
              <a:t>c</a:t>
            </a:r>
            <a:r>
              <a:rPr lang="en-US" altLang="sl-SI" sz="1400" b="1"/>
              <a:t>iones  de un cruce en China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254796_431375356923160_587661460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29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TextBox 2"/>
          <p:cNvSpPr txBox="1">
            <a:spLocks noChangeArrowheads="1"/>
          </p:cNvSpPr>
          <p:nvPr/>
        </p:nvSpPr>
        <p:spPr bwMode="auto">
          <a:xfrm>
            <a:off x="6084888" y="841375"/>
            <a:ext cx="2951162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sl-SI" sz="3200" b="1"/>
              <a:t>Bailong </a:t>
            </a:r>
            <a:r>
              <a:rPr lang="sl-SI" altLang="sl-SI" sz="3200" b="1"/>
              <a:t>A</a:t>
            </a:r>
            <a:r>
              <a:rPr lang="es-ES" altLang="sl-SI" sz="3200" b="1"/>
              <a:t>scensor. </a:t>
            </a:r>
            <a:r>
              <a:rPr lang="sl-SI" altLang="sl-SI" sz="3200" b="1"/>
              <a:t>E</a:t>
            </a:r>
            <a:r>
              <a:rPr lang="es-ES" altLang="sl-SI" sz="3200" b="1"/>
              <a:t>l más alto ascensor externo del mundo.</a:t>
            </a:r>
            <a:endParaRPr lang="en-SG" altLang="sl-SI" sz="2400" b="1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OEIHUIKIAT\Pictures\abb 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24225" y="0"/>
            <a:ext cx="5819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Box 2"/>
          <p:cNvSpPr txBox="1">
            <a:spLocks noChangeArrowheads="1"/>
          </p:cNvSpPr>
          <p:nvPr/>
        </p:nvSpPr>
        <p:spPr bwMode="auto">
          <a:xfrm>
            <a:off x="250825" y="120650"/>
            <a:ext cx="871378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l-SI" altLang="sl-SI" sz="1600" b="1"/>
              <a:t>S</a:t>
            </a:r>
            <a:r>
              <a:rPr lang="es-ES" altLang="sl-SI" sz="1600" b="1"/>
              <a:t>i Ud. sufre de vér</a:t>
            </a:r>
            <a:r>
              <a:rPr lang="sl-SI" altLang="sl-SI" sz="1600" b="1"/>
              <a:t>t</a:t>
            </a:r>
            <a:r>
              <a:rPr lang="es-ES" altLang="sl-SI" sz="1600" b="1"/>
              <a:t>igo</a:t>
            </a:r>
            <a:r>
              <a:rPr lang="en-SG" altLang="sl-SI" sz="1600" b="1"/>
              <a:t>, qu</a:t>
            </a:r>
            <a:r>
              <a:rPr lang="sl-SI" altLang="sl-SI" sz="1600" b="1"/>
              <a:t>i</a:t>
            </a:r>
            <a:r>
              <a:rPr lang="es-ES" altLang="sl-SI" sz="1600" b="1"/>
              <a:t>zás no esté hecho par</a:t>
            </a:r>
            <a:r>
              <a:rPr lang="sl-SI" altLang="sl-SI" sz="1600" b="1"/>
              <a:t>a</a:t>
            </a:r>
            <a:r>
              <a:rPr lang="es-ES" altLang="sl-SI" sz="1600" b="1"/>
              <a:t> Ud.</a:t>
            </a:r>
            <a:r>
              <a:rPr lang="en-SG" altLang="sl-SI" sz="1600" b="1"/>
              <a:t>.</a:t>
            </a:r>
          </a:p>
          <a:p>
            <a:endParaRPr lang="en-SG" altLang="sl-SI" sz="1600" b="1"/>
          </a:p>
          <a:p>
            <a:r>
              <a:rPr lang="sl-SI" altLang="sl-SI" sz="1600" b="1"/>
              <a:t>E</a:t>
            </a:r>
            <a:r>
              <a:rPr lang="es-ES" altLang="sl-SI" sz="1600" b="1"/>
              <a:t>l</a:t>
            </a:r>
            <a:r>
              <a:rPr lang="en-SG" altLang="sl-SI" sz="1600" b="1"/>
              <a:t> Bailong Elevator, </a:t>
            </a:r>
            <a:r>
              <a:rPr lang="sl-SI" altLang="sl-SI" sz="1600" b="1"/>
              <a:t>t</a:t>
            </a:r>
            <a:r>
              <a:rPr lang="es-ES" altLang="sl-SI" sz="1600" b="1"/>
              <a:t>ambién conocido como</a:t>
            </a:r>
            <a:r>
              <a:rPr lang="en-SG" altLang="sl-SI" sz="1600" b="1"/>
              <a:t> the Hundred Dragons Elevator, </a:t>
            </a:r>
            <a:r>
              <a:rPr lang="sl-SI" altLang="sl-SI" sz="1600" b="1"/>
              <a:t>t</a:t>
            </a:r>
            <a:r>
              <a:rPr lang="es-ES" altLang="sl-SI" sz="1600" b="1"/>
              <a:t>rasl</a:t>
            </a:r>
            <a:r>
              <a:rPr lang="sl-SI" altLang="sl-SI" sz="1600" b="1"/>
              <a:t>a</a:t>
            </a:r>
            <a:r>
              <a:rPr lang="es-ES" altLang="sl-SI" sz="1600" b="1"/>
              <a:t>da turistas </a:t>
            </a:r>
            <a:r>
              <a:rPr lang="en-SG" altLang="sl-SI" sz="1600" b="1"/>
              <a:t> 1,070ft (330m) hasta la cima de una maciza columna pétrea </a:t>
            </a:r>
            <a:r>
              <a:rPr lang="sl-SI" altLang="sl-SI" sz="1600" b="1"/>
              <a:t>e</a:t>
            </a:r>
            <a:r>
              <a:rPr lang="en-SG" altLang="sl-SI" sz="1600" b="1"/>
              <a:t>n la provincia de  Hunan.</a:t>
            </a:r>
          </a:p>
          <a:p>
            <a:r>
              <a:rPr lang="sl-SI" altLang="sl-SI" sz="1600" b="1"/>
              <a:t>A</a:t>
            </a:r>
            <a:r>
              <a:rPr lang="es-ES" altLang="sl-SI" sz="1600" b="1"/>
              <a:t>sciende un ascensor de vidrio</a:t>
            </a:r>
            <a:r>
              <a:rPr lang="en-SG" altLang="sl-SI" sz="1600" b="1"/>
              <a:t>, el que carga con 50 personas cada vez o 1,380 a la hora</a:t>
            </a:r>
            <a:r>
              <a:rPr lang="sl-SI" altLang="sl-SI" sz="1600" b="1"/>
              <a:t> </a:t>
            </a:r>
            <a:r>
              <a:rPr lang="es-ES" altLang="sl-SI" sz="1600" b="1"/>
              <a:t>y </a:t>
            </a:r>
            <a:r>
              <a:rPr lang="en-SG" altLang="sl-SI" sz="1600" b="1"/>
              <a:t>ofrece unas vertiginosas vistas en todo el trayecto.</a:t>
            </a:r>
            <a:br>
              <a:rPr lang="en-SG" altLang="sl-SI" sz="1600" b="1"/>
            </a:br>
            <a:endParaRPr lang="en-SG" altLang="sl-SI" sz="1600" b="1"/>
          </a:p>
          <a:p>
            <a:r>
              <a:rPr lang="sl-SI" altLang="sl-SI" sz="1600" b="1"/>
              <a:t>S</a:t>
            </a:r>
            <a:r>
              <a:rPr lang="es-ES" altLang="sl-SI" sz="1600" b="1"/>
              <a:t>e empezó a trabajar en el ascensor en 1</a:t>
            </a:r>
            <a:r>
              <a:rPr lang="sl-SI" altLang="sl-SI" sz="1600" b="1"/>
              <a:t>9</a:t>
            </a:r>
            <a:r>
              <a:rPr lang="es-ES" altLang="sl-SI" sz="1600" b="1"/>
              <a:t>99, acabando en 2002, con un coste final de </a:t>
            </a:r>
            <a:r>
              <a:rPr lang="sl-SI" altLang="sl-SI" sz="1600" b="1"/>
              <a:t>1</a:t>
            </a:r>
            <a:r>
              <a:rPr lang="es-ES" altLang="sl-SI" sz="1600" b="1"/>
              <a:t>20 millones de yuan (alrededor de 12 millones de Libras Esterlinas)</a:t>
            </a:r>
            <a:r>
              <a:rPr lang="en-SG" altLang="sl-SI" sz="1600" b="1"/>
              <a:t>.</a:t>
            </a:r>
          </a:p>
          <a:p>
            <a:r>
              <a:rPr lang="en-SG" altLang="sl-SI" sz="1600" b="1"/>
              <a:t> </a:t>
            </a:r>
          </a:p>
          <a:p>
            <a:r>
              <a:rPr lang="sl-SI" altLang="sl-SI" sz="1600" b="1"/>
              <a:t>E</a:t>
            </a:r>
            <a:r>
              <a:rPr lang="es-ES" altLang="sl-SI" sz="1600" b="1"/>
              <a:t>stá provist</a:t>
            </a:r>
            <a:r>
              <a:rPr lang="sl-SI" altLang="sl-SI" sz="1600" b="1"/>
              <a:t>o</a:t>
            </a:r>
            <a:r>
              <a:rPr lang="es-ES" altLang="sl-SI" sz="1600" b="1"/>
              <a:t> de detectores de terremotos que permitirían con tiempo evacuarlos rápidamente en caso de desastre.</a:t>
            </a:r>
          </a:p>
          <a:p>
            <a:endParaRPr lang="es-ES" altLang="sl-SI" sz="1600" b="1"/>
          </a:p>
          <a:p>
            <a:r>
              <a:rPr lang="es-ES" altLang="sl-SI" sz="1600" b="1"/>
              <a:t>Los defensores del proyecto celebran la reducción de tráfico en las carreteras que ascienden y circulan en la zona. Los que protestan, indican que la zona, que recibe </a:t>
            </a:r>
            <a:r>
              <a:rPr lang="sl-SI" altLang="sl-SI" sz="1600" b="1"/>
              <a:t>c</a:t>
            </a:r>
            <a:r>
              <a:rPr lang="es-ES" altLang="sl-SI" sz="1600" b="1"/>
              <a:t>erca de 5 millones de visitantes cada año, </a:t>
            </a:r>
            <a:r>
              <a:rPr lang="sl-SI" altLang="sl-SI" sz="1600" b="1"/>
              <a:t>e</a:t>
            </a:r>
            <a:r>
              <a:rPr lang="es-ES" altLang="sl-SI" sz="1600" b="1"/>
              <a:t>s precisamente saturada por ellos.</a:t>
            </a:r>
            <a:endParaRPr lang="en-SG" altLang="sl-SI" sz="1600" b="1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OEIHUIKIAT\Pictures\abb a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4572000" y="-22225"/>
            <a:ext cx="4572000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5" name="Picture 3" descr="C:\Users\OEIHUIKIAT\Pictures\abb 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942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OEIHUIKIAT\Pictures\abb a.jpg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0"/>
            <a:ext cx="92233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Box 1"/>
          <p:cNvSpPr txBox="1">
            <a:spLocks noChangeArrowheads="1"/>
          </p:cNvSpPr>
          <p:nvPr/>
        </p:nvSpPr>
        <p:spPr bwMode="auto">
          <a:xfrm>
            <a:off x="2700338" y="3073400"/>
            <a:ext cx="626427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l-SI" altLang="sl-SI" sz="2800" b="1"/>
              <a:t>F</a:t>
            </a:r>
            <a:r>
              <a:rPr lang="es-ES" altLang="sl-SI" sz="2800" b="1"/>
              <a:t>otos y captur</a:t>
            </a:r>
            <a:r>
              <a:rPr lang="sl-SI" altLang="sl-SI" sz="2800" b="1"/>
              <a:t>a</a:t>
            </a:r>
            <a:r>
              <a:rPr lang="es-ES" altLang="sl-SI" sz="2800" b="1"/>
              <a:t>s</a:t>
            </a:r>
            <a:r>
              <a:rPr lang="en-US" altLang="sl-SI" sz="2800" b="1"/>
              <a:t>: Internet</a:t>
            </a:r>
          </a:p>
          <a:p>
            <a:r>
              <a:rPr lang="en-US" altLang="sl-SI" sz="2800" b="1"/>
              <a:t>PPS </a:t>
            </a:r>
            <a:r>
              <a:rPr lang="sl-SI" altLang="sl-SI" sz="2800" b="1"/>
              <a:t>p</a:t>
            </a:r>
            <a:r>
              <a:rPr lang="es-ES" altLang="sl-SI" sz="2800" b="1"/>
              <a:t>or</a:t>
            </a:r>
            <a:r>
              <a:rPr lang="en-US" altLang="sl-SI" sz="2800" b="1"/>
              <a:t>: Oei Hui Kiat, Singapore</a:t>
            </a:r>
          </a:p>
          <a:p>
            <a:r>
              <a:rPr lang="sl-SI" altLang="sl-SI" sz="2800" b="1"/>
              <a:t>F</a:t>
            </a:r>
            <a:r>
              <a:rPr lang="es-ES" altLang="sl-SI" sz="2800" b="1"/>
              <a:t>echa de acabado </a:t>
            </a:r>
            <a:r>
              <a:rPr lang="en-US" altLang="sl-SI" sz="2800" b="1"/>
              <a:t>:28.Agosto.2014</a:t>
            </a:r>
          </a:p>
          <a:p>
            <a:r>
              <a:rPr lang="sl-SI" altLang="sl-SI" sz="2800" b="1"/>
              <a:t>P</a:t>
            </a:r>
            <a:r>
              <a:rPr lang="es-ES" altLang="sl-SI" sz="2800" b="1"/>
              <a:t>or la traducción : L.Vila</a:t>
            </a:r>
            <a:endParaRPr lang="en-US" altLang="sl-SI" sz="2800" b="1"/>
          </a:p>
          <a:p>
            <a:endParaRPr lang="en-US" altLang="sl-SI" sz="2800" b="1"/>
          </a:p>
        </p:txBody>
      </p:sp>
      <p:pic>
        <p:nvPicPr>
          <p:cNvPr id="3" name="Picture 16" descr="http://www.1max2coloriages.fr/coloriages/metiers/coloriage_photograp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362200"/>
            <a:ext cx="2376487" cy="32305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76804" name="TextBox 3"/>
          <p:cNvSpPr txBox="1">
            <a:spLocks noChangeArrowheads="1"/>
          </p:cNvSpPr>
          <p:nvPr/>
        </p:nvSpPr>
        <p:spPr bwMode="auto">
          <a:xfrm>
            <a:off x="107950" y="336550"/>
            <a:ext cx="90360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sl-SI" sz="9600" b="1"/>
              <a:t>Sólo en China</a:t>
            </a:r>
            <a:endParaRPr lang="en-SG" altLang="sl-SI" sz="9600" b="1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a Highway-RC">
  <a:themeElements>
    <a:clrScheme name="Custom 1">
      <a:dk1>
        <a:srgbClr val="02485C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China Highway-RC</Template>
  <TotalTime>1</TotalTime>
  <Words>1070</Words>
  <Application>Microsoft Office PowerPoint</Application>
  <PresentationFormat>Presentación en pantalla (16:10)</PresentationFormat>
  <Paragraphs>64</Paragraphs>
  <Slides>74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84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宋体</vt:lpstr>
      <vt:lpstr>China Highway-RC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2015-10-26T07:30:23Z</dcterms:created>
  <dcterms:modified xsi:type="dcterms:W3CDTF">2015-10-26T07:32:20Z</dcterms:modified>
</cp:coreProperties>
</file>