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70" r:id="rId5"/>
    <p:sldId id="273" r:id="rId6"/>
    <p:sldId id="272" r:id="rId7"/>
    <p:sldId id="274" r:id="rId8"/>
    <p:sldId id="259" r:id="rId9"/>
    <p:sldId id="257" r:id="rId10"/>
    <p:sldId id="260" r:id="rId11"/>
    <p:sldId id="268" r:id="rId12"/>
    <p:sldId id="267" r:id="rId13"/>
    <p:sldId id="266" r:id="rId14"/>
    <p:sldId id="265" r:id="rId15"/>
    <p:sldId id="261" r:id="rId16"/>
    <p:sldId id="262" r:id="rId17"/>
    <p:sldId id="264" r:id="rId18"/>
    <p:sldId id="263" r:id="rId19"/>
    <p:sldId id="269" r:id="rId20"/>
    <p:sldId id="275" r:id="rId21"/>
    <p:sldId id="285" r:id="rId22"/>
    <p:sldId id="289" r:id="rId23"/>
    <p:sldId id="290" r:id="rId24"/>
    <p:sldId id="291" r:id="rId25"/>
    <p:sldId id="288" r:id="rId26"/>
    <p:sldId id="287" r:id="rId27"/>
    <p:sldId id="286" r:id="rId28"/>
    <p:sldId id="292" r:id="rId29"/>
    <p:sldId id="271" r:id="rId30"/>
    <p:sldId id="284" r:id="rId31"/>
    <p:sldId id="283" r:id="rId32"/>
    <p:sldId id="281" r:id="rId33"/>
    <p:sldId id="282" r:id="rId34"/>
    <p:sldId id="280" r:id="rId35"/>
    <p:sldId id="279" r:id="rId36"/>
    <p:sldId id="278" r:id="rId37"/>
    <p:sldId id="277" r:id="rId38"/>
    <p:sldId id="276" r:id="rId39"/>
    <p:sldId id="293" r:id="rId40"/>
    <p:sldId id="294" r:id="rId41"/>
    <p:sldId id="295" r:id="rId42"/>
    <p:sldId id="296" r:id="rId43"/>
    <p:sldId id="297" r:id="rId44"/>
    <p:sldId id="298" r:id="rId45"/>
    <p:sldId id="299" r:id="rId46"/>
    <p:sldId id="301" r:id="rId47"/>
    <p:sldId id="302" r:id="rId48"/>
    <p:sldId id="303" r:id="rId49"/>
    <p:sldId id="300" r:id="rId50"/>
    <p:sldId id="305" r:id="rId5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MD9v4ynbUgOzr6ied6yteA==" hashData="glRD2x6KVVdGDKeNHVAndK5tC7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9A3D"/>
    <a:srgbClr val="FF9966"/>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5" d="100"/>
          <a:sy n="45" d="100"/>
        </p:scale>
        <p:origin x="-1716" y="-72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BCCFE75-7044-4FA0-88A3-92ACD7F103B1}" type="slidenum">
              <a:rPr lang="es-ES"/>
              <a:pPr/>
              <a:t>‹Nº›</a:t>
            </a:fld>
            <a:endParaRPr lang="es-ES"/>
          </a:p>
        </p:txBody>
      </p:sp>
    </p:spTree>
    <p:extLst>
      <p:ext uri="{BB962C8B-B14F-4D97-AF65-F5344CB8AC3E}">
        <p14:creationId xmlns:p14="http://schemas.microsoft.com/office/powerpoint/2010/main" val="1590119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BB896A2-39EF-4F89-BFC7-CDBA66963A61}" type="slidenum">
              <a:rPr lang="es-ES"/>
              <a:pPr/>
              <a:t>‹Nº›</a:t>
            </a:fld>
            <a:endParaRPr lang="es-ES"/>
          </a:p>
        </p:txBody>
      </p:sp>
    </p:spTree>
    <p:extLst>
      <p:ext uri="{BB962C8B-B14F-4D97-AF65-F5344CB8AC3E}">
        <p14:creationId xmlns:p14="http://schemas.microsoft.com/office/powerpoint/2010/main" val="2669647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7CD0D87-312A-4FB1-893E-51BC6E83CACA}" type="slidenum">
              <a:rPr lang="es-ES"/>
              <a:pPr/>
              <a:t>‹Nº›</a:t>
            </a:fld>
            <a:endParaRPr lang="es-ES"/>
          </a:p>
        </p:txBody>
      </p:sp>
    </p:spTree>
    <p:extLst>
      <p:ext uri="{BB962C8B-B14F-4D97-AF65-F5344CB8AC3E}">
        <p14:creationId xmlns:p14="http://schemas.microsoft.com/office/powerpoint/2010/main" val="1018624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8016FC15-7DF9-40B9-A03B-758792CAAD91}" type="slidenum">
              <a:rPr lang="es-ES"/>
              <a:pPr/>
              <a:t>‹Nº›</a:t>
            </a:fld>
            <a:endParaRPr lang="es-ES"/>
          </a:p>
        </p:txBody>
      </p:sp>
    </p:spTree>
    <p:extLst>
      <p:ext uri="{BB962C8B-B14F-4D97-AF65-F5344CB8AC3E}">
        <p14:creationId xmlns:p14="http://schemas.microsoft.com/office/powerpoint/2010/main" val="3857472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7BFD754A-CACA-4637-969C-3834C052AC60}" type="slidenum">
              <a:rPr lang="es-ES"/>
              <a:pPr/>
              <a:t>‹Nº›</a:t>
            </a:fld>
            <a:endParaRPr lang="es-ES"/>
          </a:p>
        </p:txBody>
      </p:sp>
    </p:spTree>
    <p:extLst>
      <p:ext uri="{BB962C8B-B14F-4D97-AF65-F5344CB8AC3E}">
        <p14:creationId xmlns:p14="http://schemas.microsoft.com/office/powerpoint/2010/main" val="448290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B2E85CD5-61C4-44D0-9894-4AAC1CD32B04}" type="slidenum">
              <a:rPr lang="es-ES"/>
              <a:pPr/>
              <a:t>‹Nº›</a:t>
            </a:fld>
            <a:endParaRPr lang="es-ES"/>
          </a:p>
        </p:txBody>
      </p:sp>
    </p:spTree>
    <p:extLst>
      <p:ext uri="{BB962C8B-B14F-4D97-AF65-F5344CB8AC3E}">
        <p14:creationId xmlns:p14="http://schemas.microsoft.com/office/powerpoint/2010/main" val="3001534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243B9A6B-DA77-4A59-81D4-20F157D0E658}" type="slidenum">
              <a:rPr lang="es-ES"/>
              <a:pPr/>
              <a:t>‹Nº›</a:t>
            </a:fld>
            <a:endParaRPr lang="es-ES"/>
          </a:p>
        </p:txBody>
      </p:sp>
    </p:spTree>
    <p:extLst>
      <p:ext uri="{BB962C8B-B14F-4D97-AF65-F5344CB8AC3E}">
        <p14:creationId xmlns:p14="http://schemas.microsoft.com/office/powerpoint/2010/main" val="3562898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C9FB0E7-E56A-47BB-A877-22D0A43B8E15}" type="slidenum">
              <a:rPr lang="es-ES"/>
              <a:pPr/>
              <a:t>‹Nº›</a:t>
            </a:fld>
            <a:endParaRPr lang="es-ES"/>
          </a:p>
        </p:txBody>
      </p:sp>
    </p:spTree>
    <p:extLst>
      <p:ext uri="{BB962C8B-B14F-4D97-AF65-F5344CB8AC3E}">
        <p14:creationId xmlns:p14="http://schemas.microsoft.com/office/powerpoint/2010/main" val="1275535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B8C27906-951F-48E9-AD09-59582687B7FF}" type="slidenum">
              <a:rPr lang="es-ES"/>
              <a:pPr/>
              <a:t>‹Nº›</a:t>
            </a:fld>
            <a:endParaRPr lang="es-ES"/>
          </a:p>
        </p:txBody>
      </p:sp>
    </p:spTree>
    <p:extLst>
      <p:ext uri="{BB962C8B-B14F-4D97-AF65-F5344CB8AC3E}">
        <p14:creationId xmlns:p14="http://schemas.microsoft.com/office/powerpoint/2010/main" val="2523164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070125F-FB20-4828-97C7-FDEF3B51E24E}" type="slidenum">
              <a:rPr lang="es-ES"/>
              <a:pPr/>
              <a:t>‹Nº›</a:t>
            </a:fld>
            <a:endParaRPr lang="es-ES"/>
          </a:p>
        </p:txBody>
      </p:sp>
    </p:spTree>
    <p:extLst>
      <p:ext uri="{BB962C8B-B14F-4D97-AF65-F5344CB8AC3E}">
        <p14:creationId xmlns:p14="http://schemas.microsoft.com/office/powerpoint/2010/main" val="2268343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B68F683-C53B-4733-91F1-52CA6368D0A9}" type="slidenum">
              <a:rPr lang="es-ES"/>
              <a:pPr/>
              <a:t>‹Nº›</a:t>
            </a:fld>
            <a:endParaRPr lang="es-ES"/>
          </a:p>
        </p:txBody>
      </p:sp>
    </p:spTree>
    <p:extLst>
      <p:ext uri="{BB962C8B-B14F-4D97-AF65-F5344CB8AC3E}">
        <p14:creationId xmlns:p14="http://schemas.microsoft.com/office/powerpoint/2010/main" val="28075835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254101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EB72CDC2-D85B-4AD0-8B5E-E9A08E0F4E61}"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3" name="WordArt 5"/>
          <p:cNvSpPr>
            <a:spLocks noChangeArrowheads="1" noChangeShapeType="1" noTextEdit="1"/>
          </p:cNvSpPr>
          <p:nvPr/>
        </p:nvSpPr>
        <p:spPr bwMode="auto">
          <a:xfrm>
            <a:off x="1187450" y="1341438"/>
            <a:ext cx="7056438" cy="305911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s-ES" sz="3600" kern="10" dirty="0">
                <a:ln w="22225">
                  <a:solidFill>
                    <a:srgbClr val="000000"/>
                  </a:solidFill>
                  <a:round/>
                  <a:headEnd/>
                  <a:tailEnd/>
                </a:ln>
                <a:solidFill>
                  <a:srgbClr val="99CC00"/>
                </a:solidFill>
                <a:latin typeface="Arial Black"/>
              </a:rPr>
              <a:t>Centro histórico</a:t>
            </a:r>
          </a:p>
          <a:p>
            <a:pPr algn="ctr"/>
            <a:r>
              <a:rPr lang="es-ES" sz="3600" kern="10" dirty="0">
                <a:ln w="22225">
                  <a:solidFill>
                    <a:srgbClr val="000000"/>
                  </a:solidFill>
                  <a:round/>
                  <a:headEnd/>
                  <a:tailEnd/>
                </a:ln>
                <a:solidFill>
                  <a:srgbClr val="99CC00"/>
                </a:solidFill>
                <a:latin typeface="Arial Black"/>
              </a:rPr>
              <a:t>de</a:t>
            </a:r>
          </a:p>
          <a:p>
            <a:pPr algn="ctr"/>
            <a:r>
              <a:rPr lang="es-ES" sz="3600" kern="10" dirty="0">
                <a:ln w="22225">
                  <a:solidFill>
                    <a:srgbClr val="000000"/>
                  </a:solidFill>
                  <a:round/>
                  <a:headEnd/>
                  <a:tailEnd/>
                </a:ln>
                <a:solidFill>
                  <a:srgbClr val="99CC00"/>
                </a:solidFill>
                <a:latin typeface="Arial Black"/>
              </a:rPr>
              <a:t>Segovia</a:t>
            </a:r>
          </a:p>
        </p:txBody>
      </p:sp>
      <p:pic>
        <p:nvPicPr>
          <p:cNvPr id="2054" name="Entr3487.wav">
            <a:hlinkClick r:id="" action="ppaction://media"/>
          </p:cNvPr>
          <p:cNvPicPr>
            <a:picLocks noRot="1" noChangeAspect="1" noChangeArrowheads="1"/>
          </p:cNvPicPr>
          <p:nvPr>
            <a:wavAudioFile r:embed="rId1" name="Entre dos aguas, de Paco de Lucia.wav"/>
          </p:nvPr>
        </p:nvPicPr>
        <p:blipFill>
          <a:blip r:embed="rId4">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xit" presetSubtype="0" accel="100000" fill="hold" grpId="0" nodeType="clickEffect">
                                  <p:stCondLst>
                                    <p:cond delay="0"/>
                                  </p:stCondLst>
                                  <p:childTnLst>
                                    <p:anim calcmode="lin" valueType="num">
                                      <p:cBhvr>
                                        <p:cTn id="6" dur="1000"/>
                                        <p:tgtEl>
                                          <p:spTgt spid="2053"/>
                                        </p:tgtEl>
                                        <p:attrNameLst>
                                          <p:attrName>ppt_w</p:attrName>
                                        </p:attrNameLst>
                                      </p:cBhvr>
                                      <p:tavLst>
                                        <p:tav tm="0">
                                          <p:val>
                                            <p:strVal val="ppt_w"/>
                                          </p:val>
                                        </p:tav>
                                        <p:tav tm="100000">
                                          <p:val>
                                            <p:strVal val="ppt_w+.3"/>
                                          </p:val>
                                        </p:tav>
                                      </p:tavLst>
                                    </p:anim>
                                    <p:anim calcmode="lin" valueType="num">
                                      <p:cBhvr>
                                        <p:cTn id="7" dur="1000"/>
                                        <p:tgtEl>
                                          <p:spTgt spid="2053"/>
                                        </p:tgtEl>
                                        <p:attrNameLst>
                                          <p:attrName>ppt_h</p:attrName>
                                        </p:attrNameLst>
                                      </p:cBhvr>
                                      <p:tavLst>
                                        <p:tav tm="0">
                                          <p:val>
                                            <p:strVal val="ppt_h"/>
                                          </p:val>
                                        </p:tav>
                                        <p:tav tm="100000">
                                          <p:val>
                                            <p:strVal val="ppt_h"/>
                                          </p:val>
                                        </p:tav>
                                      </p:tavLst>
                                    </p:anim>
                                    <p:animEffect transition="out" filter="fade">
                                      <p:cBhvr>
                                        <p:cTn id="8" dur="1000"/>
                                        <p:tgtEl>
                                          <p:spTgt spid="2053"/>
                                        </p:tgtEl>
                                      </p:cBhvr>
                                    </p:animEffect>
                                    <p:set>
                                      <p:cBhvr>
                                        <p:cTn id="9" dur="1" fill="hold">
                                          <p:stCondLst>
                                            <p:cond delay="999"/>
                                          </p:stCondLst>
                                        </p:cTn>
                                        <p:tgtEl>
                                          <p:spTgt spid="2053"/>
                                        </p:tgtEl>
                                        <p:attrNameLst>
                                          <p:attrName>style.visibility</p:attrName>
                                        </p:attrNameLst>
                                      </p:cBhvr>
                                      <p:to>
                                        <p:strVal val="hidden"/>
                                      </p:to>
                                    </p:set>
                                  </p:childTnLst>
                                </p:cTn>
                              </p:par>
                            </p:childTnLst>
                          </p:cTn>
                        </p:par>
                        <p:par>
                          <p:cTn id="10" fill="hold" nodeType="afterGroup">
                            <p:stCondLst>
                              <p:cond delay="1000"/>
                            </p:stCondLst>
                            <p:childTnLst>
                              <p:par>
                                <p:cTn id="11" presetID="1" presetClass="mediacall" presetSubtype="0" fill="hold" nodeType="afterEffect">
                                  <p:stCondLst>
                                    <p:cond delay="0"/>
                                  </p:stCondLst>
                                  <p:childTnLst>
                                    <p:cmd type="call" cmd="playFrom(0.0)">
                                      <p:cBhvr>
                                        <p:cTn id="12" dur="1" fill="hold"/>
                                        <p:tgtEl>
                                          <p:spTgt spid="205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63" showWhenStopped="0">
                <p:cTn id="13" repeatCount="indefinite" fill="hold" display="0">
                  <p:stCondLst>
                    <p:cond delay="indefinite"/>
                  </p:stCondLst>
                  <p:endCondLst>
                    <p:cond evt="onPrev" delay="0">
                      <p:tgtEl>
                        <p:sldTgt/>
                      </p:tgtEl>
                    </p:cond>
                    <p:cond evt="onStopAudio" delay="0">
                      <p:tgtEl>
                        <p:sldTgt/>
                      </p:tgtEl>
                    </p:cond>
                  </p:endCondLst>
                </p:cTn>
                <p:tgtEl>
                  <p:spTgt spid="2054"/>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F9A3D"/>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endParaRPr lang="es-ES"/>
          </a:p>
        </p:txBody>
      </p:sp>
      <p:sp>
        <p:nvSpPr>
          <p:cNvPr id="4099" name="Rectangle 3"/>
          <p:cNvSpPr>
            <a:spLocks noGrp="1" noChangeArrowheads="1"/>
          </p:cNvSpPr>
          <p:nvPr>
            <p:ph type="body" idx="1"/>
          </p:nvPr>
        </p:nvSpPr>
        <p:spPr/>
        <p:txBody>
          <a:bodyPr/>
          <a:lstStyle/>
          <a:p>
            <a:pPr algn="ctr">
              <a:buFontTx/>
              <a:buNone/>
            </a:pPr>
            <a:r>
              <a:rPr lang="es-ES" sz="2800"/>
              <a:t>   </a:t>
            </a:r>
            <a:r>
              <a:rPr lang="es-ES" sz="2800" b="1"/>
              <a:t>En 1985 la ciudad vieja de Segovia y su acueducto fueron declarados Patrimonio de la Humanidad por la Unesco. Dentro del entorno de la ciudad vieja, se levantan diversidad de edificios históricos tanto civiles como religiosos, y no sólo católicos, sino también judíos, como el barrio que ocupó esta minoría, que recuerda el paso de las diferentes culturas por la ciudad</a:t>
            </a:r>
            <a:r>
              <a:rPr lang="es-ES" sz="2800"/>
              <a:t>. </a:t>
            </a:r>
          </a:p>
        </p:txBody>
      </p:sp>
    </p:spTree>
  </p:cSld>
  <p:clrMapOvr>
    <a:masterClrMapping/>
  </p:clrMapOvr>
  <p:transition>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F9A3D"/>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s-ES" b="1"/>
              <a:t>El Acueducto de Segovia</a:t>
            </a:r>
          </a:p>
        </p:txBody>
      </p:sp>
      <p:sp>
        <p:nvSpPr>
          <p:cNvPr id="5123" name="Rectangle 3"/>
          <p:cNvSpPr>
            <a:spLocks noGrp="1" noChangeArrowheads="1"/>
          </p:cNvSpPr>
          <p:nvPr>
            <p:ph type="body" idx="1"/>
          </p:nvPr>
        </p:nvSpPr>
        <p:spPr/>
        <p:txBody>
          <a:bodyPr/>
          <a:lstStyle/>
          <a:p>
            <a:pPr algn="ctr">
              <a:buFontTx/>
              <a:buNone/>
            </a:pPr>
            <a:r>
              <a:rPr lang="es-ES"/>
              <a:t>   </a:t>
            </a:r>
            <a:r>
              <a:rPr lang="es-ES" b="1"/>
              <a:t>Es la obra de ingeniería civil romana más importante de España y uno de los monumentos más significativos y mejor conservados de los que dejaron los romanos en la península Ibérica. Se trata probablemente del símbolo más importante para los habitantes de Segovia, hasta el punto de figurar en su escudo. </a:t>
            </a:r>
          </a:p>
        </p:txBody>
      </p:sp>
    </p:spTree>
  </p:cSld>
  <p:clrMapOvr>
    <a:masterClrMapping/>
  </p:clrMapOvr>
  <p:transition>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F9A3D"/>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s-ES" b="1"/>
              <a:t>El Alcázar de Segovia</a:t>
            </a:r>
          </a:p>
        </p:txBody>
      </p:sp>
      <p:sp>
        <p:nvSpPr>
          <p:cNvPr id="15363" name="Rectangle 3"/>
          <p:cNvSpPr>
            <a:spLocks noGrp="1" noChangeArrowheads="1"/>
          </p:cNvSpPr>
          <p:nvPr>
            <p:ph type="body" idx="1"/>
          </p:nvPr>
        </p:nvSpPr>
        <p:spPr/>
        <p:txBody>
          <a:bodyPr/>
          <a:lstStyle/>
          <a:p>
            <a:endParaRPr lang="es-ES" sz="2800" b="1"/>
          </a:p>
          <a:p>
            <a:pPr algn="ctr">
              <a:buFontTx/>
              <a:buNone/>
            </a:pPr>
            <a:r>
              <a:rPr lang="es-ES" sz="2800"/>
              <a:t>    </a:t>
            </a:r>
            <a:r>
              <a:rPr lang="es-ES" sz="2800" b="1"/>
              <a:t>Es un palacio real situado en lo alto de una roca entre los ríos Eresma y Clamores, aparece documentado por primera vez en 1122, aunque es posible que existiese en época anterior. Fue una de las residencias favoritas de los Reyes de Castilla, construido en la transición del románico al gótico, y en el que destaca la decoración mudéjar de sus amplios salones </a:t>
            </a:r>
          </a:p>
        </p:txBody>
      </p:sp>
    </p:spTree>
  </p:cSld>
  <p:clrMapOvr>
    <a:masterClrMapping/>
  </p:clrMapOvr>
  <p:transition>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F9A3D"/>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s-ES" b="1"/>
              <a:t>La Catedral de Santa María</a:t>
            </a:r>
          </a:p>
        </p:txBody>
      </p:sp>
      <p:sp>
        <p:nvSpPr>
          <p:cNvPr id="37891" name="Rectangle 3"/>
          <p:cNvSpPr>
            <a:spLocks noGrp="1" noChangeArrowheads="1"/>
          </p:cNvSpPr>
          <p:nvPr>
            <p:ph type="body" idx="1"/>
          </p:nvPr>
        </p:nvSpPr>
        <p:spPr/>
        <p:txBody>
          <a:bodyPr/>
          <a:lstStyle/>
          <a:p>
            <a:pPr algn="ctr">
              <a:buFontTx/>
              <a:buNone/>
            </a:pPr>
            <a:r>
              <a:rPr lang="es-ES"/>
              <a:t>   </a:t>
            </a:r>
          </a:p>
          <a:p>
            <a:pPr algn="ctr">
              <a:buFontTx/>
              <a:buNone/>
            </a:pPr>
            <a:r>
              <a:rPr lang="es-ES" b="1"/>
              <a:t>Es la última catedral gótica que se construyó en España. </a:t>
            </a:r>
          </a:p>
          <a:p>
            <a:pPr algn="ctr">
              <a:buFontTx/>
              <a:buNone/>
            </a:pPr>
            <a:r>
              <a:rPr lang="es-ES" b="1"/>
              <a:t>    Está considerada como la obra maestra del gótico vasco-castellano y se la conoce como </a:t>
            </a:r>
          </a:p>
          <a:p>
            <a:pPr algn="ctr">
              <a:buFontTx/>
              <a:buNone/>
            </a:pPr>
            <a:r>
              <a:rPr lang="es-ES" b="1"/>
              <a:t>  “La Dama de las Catedrales”. </a:t>
            </a:r>
          </a:p>
        </p:txBody>
      </p:sp>
    </p:spTree>
  </p:cSld>
  <p:clrMapOvr>
    <a:masterClrMapping/>
  </p:clrMapOvr>
  <p:transition>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F9A3D"/>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s-ES" b="1"/>
              <a:t>Casa de los Picos</a:t>
            </a:r>
          </a:p>
        </p:txBody>
      </p:sp>
      <p:sp>
        <p:nvSpPr>
          <p:cNvPr id="39939" name="Rectangle 3"/>
          <p:cNvSpPr>
            <a:spLocks noGrp="1" noChangeArrowheads="1"/>
          </p:cNvSpPr>
          <p:nvPr>
            <p:ph type="body" idx="1"/>
          </p:nvPr>
        </p:nvSpPr>
        <p:spPr/>
        <p:txBody>
          <a:bodyPr/>
          <a:lstStyle/>
          <a:p>
            <a:pPr algn="ctr">
              <a:buFontTx/>
              <a:buNone/>
            </a:pPr>
            <a:r>
              <a:rPr lang="es-ES"/>
              <a:t>   </a:t>
            </a:r>
            <a:r>
              <a:rPr lang="es-ES" b="1"/>
              <a:t>Es un edificio del último tercio del siglo XV construido por el regidor Juan de la Hoz y situado en la Calle Juan Bravo, en pleno casco histórico de la capital segoviana.</a:t>
            </a:r>
          </a:p>
          <a:p>
            <a:pPr algn="ctr">
              <a:buFontTx/>
              <a:buNone/>
            </a:pPr>
            <a:r>
              <a:rPr lang="es-ES" b="1"/>
              <a:t>    Es conocido por la decoración de su fachada, con picos de granito, y por su patio renacentista.</a:t>
            </a:r>
          </a:p>
        </p:txBody>
      </p:sp>
    </p:spTree>
  </p:cSld>
  <p:clrMapOvr>
    <a:masterClrMapping/>
  </p:clrMapOvr>
  <p:transition>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3012" name="Rectangle 4"/>
          <p:cNvSpPr>
            <a:spLocks noChangeArrowheads="1"/>
          </p:cNvSpPr>
          <p:nvPr/>
        </p:nvSpPr>
        <p:spPr bwMode="auto">
          <a:xfrm>
            <a:off x="5651500" y="333375"/>
            <a:ext cx="2571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s-ES" b="1">
                <a:solidFill>
                  <a:srgbClr val="FFCC66"/>
                </a:solidFill>
              </a:rPr>
              <a:t>Estatua a Juan Bravo</a:t>
            </a:r>
            <a:r>
              <a:rPr lang="es-ES"/>
              <a:t> </a:t>
            </a:r>
          </a:p>
        </p:txBody>
      </p:sp>
    </p:spTree>
  </p:cSld>
  <p:clrMapOvr>
    <a:masterClrMapping/>
  </p:clrMapOvr>
  <p:transition>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6085" name="Rectangle 5"/>
          <p:cNvSpPr>
            <a:spLocks noChangeArrowheads="1"/>
          </p:cNvSpPr>
          <p:nvPr/>
        </p:nvSpPr>
        <p:spPr bwMode="auto">
          <a:xfrm>
            <a:off x="2124075" y="404813"/>
            <a:ext cx="2927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s-ES" b="1"/>
              <a:t>Iglesia de San Clemente.</a:t>
            </a:r>
            <a:r>
              <a:rPr lang="es-ES"/>
              <a:t> </a:t>
            </a:r>
          </a:p>
        </p:txBody>
      </p:sp>
    </p:spTree>
  </p:cSld>
  <p:clrMapOvr>
    <a:masterClrMapping/>
  </p:clrMapOvr>
  <p:transition>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8132" name="Rectangle 4"/>
          <p:cNvSpPr>
            <a:spLocks noChangeArrowheads="1"/>
          </p:cNvSpPr>
          <p:nvPr/>
        </p:nvSpPr>
        <p:spPr bwMode="auto">
          <a:xfrm>
            <a:off x="468313" y="333375"/>
            <a:ext cx="3651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s-ES" b="1"/>
              <a:t>Iglesia de la Santísima Trinidad</a:t>
            </a:r>
            <a:r>
              <a:rPr lang="es-ES"/>
              <a:t> </a:t>
            </a:r>
          </a:p>
        </p:txBody>
      </p:sp>
    </p:spTree>
  </p:cSld>
  <p:clrMapOvr>
    <a:masterClrMapping/>
  </p:clrMapOvr>
  <p:transition>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9156" name="Rectangle 4"/>
          <p:cNvSpPr>
            <a:spLocks noChangeArrowheads="1"/>
          </p:cNvSpPr>
          <p:nvPr/>
        </p:nvSpPr>
        <p:spPr bwMode="auto">
          <a:xfrm>
            <a:off x="1692275" y="549275"/>
            <a:ext cx="3448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s-ES" b="1"/>
              <a:t>Iglesia de San Millán Siglo XII </a:t>
            </a:r>
          </a:p>
        </p:txBody>
      </p:sp>
    </p:spTree>
  </p:cSld>
  <p:clrMapOvr>
    <a:masterClrMapping/>
  </p:clrMapOvr>
  <p:transition>
    <p:randomBar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0181" name="Rectangle 5"/>
          <p:cNvSpPr>
            <a:spLocks noChangeArrowheads="1"/>
          </p:cNvSpPr>
          <p:nvPr/>
        </p:nvSpPr>
        <p:spPr bwMode="auto">
          <a:xfrm>
            <a:off x="4184650" y="6491288"/>
            <a:ext cx="4959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s-ES" b="1"/>
              <a:t>Convento de San Antonio el Real. </a:t>
            </a:r>
            <a:r>
              <a:rPr lang="es-ES" b="1" i="1"/>
              <a:t>Siglo XV</a:t>
            </a:r>
            <a:r>
              <a:rPr lang="es-ES" b="1"/>
              <a:t>.</a:t>
            </a:r>
            <a:r>
              <a:rPr lang="es-ES"/>
              <a:t> </a:t>
            </a:r>
          </a:p>
        </p:txBody>
      </p:sp>
    </p:spTree>
  </p:cSld>
  <p:clrMapOvr>
    <a:masterClrMapping/>
  </p:clrMapOvr>
  <p:transition>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7108" name="Rectangle 4"/>
          <p:cNvSpPr>
            <a:spLocks noChangeArrowheads="1"/>
          </p:cNvSpPr>
          <p:nvPr/>
        </p:nvSpPr>
        <p:spPr bwMode="auto">
          <a:xfrm>
            <a:off x="755650" y="333375"/>
            <a:ext cx="1631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s-ES" b="1"/>
              <a:t>Plaza Mayor.</a:t>
            </a:r>
            <a:r>
              <a:rPr lang="es-ES"/>
              <a:t> </a:t>
            </a:r>
          </a:p>
        </p:txBody>
      </p:sp>
    </p:spTree>
  </p:cSld>
  <p:clrMapOvr>
    <a:masterClrMapping/>
  </p:clrMapOvr>
  <p:transition>
    <p:randomBar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entro histórico de Segovia">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Centro histórico de Segovia</Template>
  <TotalTime>0</TotalTime>
  <Words>354</Words>
  <Application>Microsoft Office PowerPoint</Application>
  <PresentationFormat>Presentación en pantalla (4:3)</PresentationFormat>
  <Paragraphs>25</Paragraphs>
  <Slides>49</Slides>
  <Notes>0</Notes>
  <HiddenSlides>0</HiddenSlides>
  <MMClips>1</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Centro histórico de Segovia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El Acueducto de Segovia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Alcázar de Segovia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Catedral de Santa María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Casa de los Picos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2021-02-12T18:39:43Z</dcterms:created>
  <dcterms:modified xsi:type="dcterms:W3CDTF">2021-02-12T18:40:32Z</dcterms:modified>
</cp:coreProperties>
</file>