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113.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s/slide120.xml" ContentType="application/vnd.openxmlformats-officedocument.presentationml.slide+xml"/>
  <Override PartName="/ppt/slides/slide131.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129.xml" ContentType="application/vnd.openxmlformats-officedocument.presentationml.slide+xml"/>
  <Override PartName="/ppt/slides/slide99.xml" ContentType="application/vnd.openxmlformats-officedocument.presentationml.slide+xml"/>
  <Override PartName="/ppt/slides/slide118.xml" ContentType="application/vnd.openxmlformats-officedocument.presentationml.slide+xml"/>
  <Override PartName="/ppt/slides/slide136.xml" ContentType="application/vnd.openxmlformats-officedocument.presentationml.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slides/slide125.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s/slide132.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Override PartName="/ppt/presentation.xml" ContentType="application/vnd.openxmlformats-officedocument.presentationml.slideshow.main+xml"/>
  <Override PartName="/ppt/slides/slide22.xml" ContentType="application/vnd.openxmlformats-officedocument.presentationml.slide+xml"/>
  <Override PartName="/ppt/slides/slide51.xml" ContentType="application/vnd.openxmlformats-officedocument.presentationml.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s/slide119.xml" ContentType="application/vnd.openxmlformats-officedocument.presentationml.slide+xml"/>
  <Override PartName="/ppt/slideLayouts/slideLayout10.xml" ContentType="application/vnd.openxmlformats-officedocument.presentationml.slideLayout+xml"/>
  <Default Extension="gif" ContentType="image/gif"/>
  <Override PartName="/ppt/slides/slide89.xml" ContentType="application/vnd.openxmlformats-officedocument.presentationml.slide+xml"/>
  <Override PartName="/ppt/slides/slide98.xml" ContentType="application/vnd.openxmlformats-officedocument.presentationml.slide+xml"/>
  <Override PartName="/ppt/slides/slide108.xml" ContentType="application/vnd.openxmlformats-officedocument.presentationml.slide+xml"/>
  <Override PartName="/ppt/slides/slide117.xml" ContentType="application/vnd.openxmlformats-officedocument.presentationml.slide+xml"/>
  <Override PartName="/ppt/slides/slide126.xml" ContentType="application/vnd.openxmlformats-officedocument.presentationml.slide+xml"/>
  <Override PartName="/ppt/slides/slide128.xml" ContentType="application/vnd.openxmlformats-officedocument.presentationml.slide+xml"/>
  <Override PartName="/ppt/slides/slide137.xml" ContentType="application/vnd.openxmlformats-officedocument.presentationml.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slides/slide106.xml" ContentType="application/vnd.openxmlformats-officedocument.presentationml.slide+xml"/>
  <Override PartName="/ppt/slides/slide115.xml" ContentType="application/vnd.openxmlformats-officedocument.presentationml.slide+xml"/>
  <Override PartName="/ppt/slides/slide124.xml" ContentType="application/vnd.openxmlformats-officedocument.presentationml.slide+xml"/>
  <Override PartName="/ppt/slides/slide135.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s/slide122.xml" ContentType="application/vnd.openxmlformats-officedocument.presentationml.slide+xml"/>
  <Override PartName="/ppt/slides/slide133.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s/slide138.xml" ContentType="application/vnd.openxmlformats-officedocument.presentationml.slide+xml"/>
  <Override PartName="/ppt/slides/slide79.xml" ContentType="application/vnd.openxmlformats-officedocument.presentationml.slide+xml"/>
  <Override PartName="/ppt/slides/slide109.xml" ContentType="application/vnd.openxmlformats-officedocument.presentationml.slide+xml"/>
  <Override PartName="/ppt/slides/slide127.xml" ContentType="application/vnd.openxmlformats-officedocument.presentationml.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s/slide134.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slides/slide123.xml" ContentType="application/vnd.openxmlformats-officedocument.presentationml.slid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s/slide130.xml" ContentType="application/vnd.openxmlformats-officedocument.presentationml.slide+xml"/>
  <Override PartName="/ppt/slideLayouts/slideLayout5.xml" ContentType="application/vnd.openxmlformats-officedocument.presentationml.slideLayout+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ppt/slides/slide20.xml" ContentType="application/vnd.openxmlformats-officedocument.presentationml.slide+xml"/>
  <Override PartName="/ppt/slideLayouts/slideLayout12.xml" ContentType="application/vnd.openxmlformats-officedocument.presentationml.slideLayout+xml"/>
  <Override PartName="/ppt/slides/slide139.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42"/>
  </p:notesMasterIdLst>
  <p:sldIdLst>
    <p:sldId id="396" r:id="rId3"/>
    <p:sldId id="379" r:id="rId4"/>
    <p:sldId id="337" r:id="rId5"/>
    <p:sldId id="387" r:id="rId6"/>
    <p:sldId id="447" r:id="rId7"/>
    <p:sldId id="336" r:id="rId8"/>
    <p:sldId id="298" r:id="rId9"/>
    <p:sldId id="393" r:id="rId10"/>
    <p:sldId id="341" r:id="rId11"/>
    <p:sldId id="266" r:id="rId12"/>
    <p:sldId id="351" r:id="rId13"/>
    <p:sldId id="352" r:id="rId14"/>
    <p:sldId id="430" r:id="rId15"/>
    <p:sldId id="343" r:id="rId16"/>
    <p:sldId id="310" r:id="rId17"/>
    <p:sldId id="335" r:id="rId18"/>
    <p:sldId id="348" r:id="rId19"/>
    <p:sldId id="344" r:id="rId20"/>
    <p:sldId id="402" r:id="rId21"/>
    <p:sldId id="268" r:id="rId22"/>
    <p:sldId id="411" r:id="rId23"/>
    <p:sldId id="346" r:id="rId24"/>
    <p:sldId id="347" r:id="rId25"/>
    <p:sldId id="380" r:id="rId26"/>
    <p:sldId id="381" r:id="rId27"/>
    <p:sldId id="303" r:id="rId28"/>
    <p:sldId id="353" r:id="rId29"/>
    <p:sldId id="354" r:id="rId30"/>
    <p:sldId id="405" r:id="rId31"/>
    <p:sldId id="355" r:id="rId32"/>
    <p:sldId id="384" r:id="rId33"/>
    <p:sldId id="382" r:id="rId34"/>
    <p:sldId id="362" r:id="rId35"/>
    <p:sldId id="385" r:id="rId36"/>
    <p:sldId id="428" r:id="rId37"/>
    <p:sldId id="386" r:id="rId38"/>
    <p:sldId id="388" r:id="rId39"/>
    <p:sldId id="304" r:id="rId40"/>
    <p:sldId id="389" r:id="rId41"/>
    <p:sldId id="360" r:id="rId42"/>
    <p:sldId id="356" r:id="rId43"/>
    <p:sldId id="391" r:id="rId44"/>
    <p:sldId id="390" r:id="rId45"/>
    <p:sldId id="357" r:id="rId46"/>
    <p:sldId id="394" r:id="rId47"/>
    <p:sldId id="358" r:id="rId48"/>
    <p:sldId id="399" r:id="rId49"/>
    <p:sldId id="398" r:id="rId50"/>
    <p:sldId id="404" r:id="rId51"/>
    <p:sldId id="361" r:id="rId52"/>
    <p:sldId id="406" r:id="rId53"/>
    <p:sldId id="363" r:id="rId54"/>
    <p:sldId id="407" r:id="rId55"/>
    <p:sldId id="392" r:id="rId56"/>
    <p:sldId id="409" r:id="rId57"/>
    <p:sldId id="408" r:id="rId58"/>
    <p:sldId id="412" r:id="rId59"/>
    <p:sldId id="364" r:id="rId60"/>
    <p:sldId id="420" r:id="rId61"/>
    <p:sldId id="462" r:id="rId62"/>
    <p:sldId id="365" r:id="rId63"/>
    <p:sldId id="421" r:id="rId64"/>
    <p:sldId id="419" r:id="rId65"/>
    <p:sldId id="415" r:id="rId66"/>
    <p:sldId id="366" r:id="rId67"/>
    <p:sldId id="418" r:id="rId68"/>
    <p:sldId id="413" r:id="rId69"/>
    <p:sldId id="414" r:id="rId70"/>
    <p:sldId id="416" r:id="rId71"/>
    <p:sldId id="422" r:id="rId72"/>
    <p:sldId id="423" r:id="rId73"/>
    <p:sldId id="442" r:id="rId74"/>
    <p:sldId id="369" r:id="rId75"/>
    <p:sldId id="458" r:id="rId76"/>
    <p:sldId id="368" r:id="rId77"/>
    <p:sldId id="370" r:id="rId78"/>
    <p:sldId id="425" r:id="rId79"/>
    <p:sldId id="424" r:id="rId80"/>
    <p:sldId id="432" r:id="rId81"/>
    <p:sldId id="433" r:id="rId82"/>
    <p:sldId id="473" r:id="rId83"/>
    <p:sldId id="431" r:id="rId84"/>
    <p:sldId id="427" r:id="rId85"/>
    <p:sldId id="383" r:id="rId86"/>
    <p:sldId id="434" r:id="rId87"/>
    <p:sldId id="463" r:id="rId88"/>
    <p:sldId id="367" r:id="rId89"/>
    <p:sldId id="371" r:id="rId90"/>
    <p:sldId id="446" r:id="rId91"/>
    <p:sldId id="443" r:id="rId92"/>
    <p:sldId id="444" r:id="rId93"/>
    <p:sldId id="445" r:id="rId94"/>
    <p:sldId id="375" r:id="rId95"/>
    <p:sldId id="287" r:id="rId96"/>
    <p:sldId id="260" r:id="rId97"/>
    <p:sldId id="372" r:id="rId98"/>
    <p:sldId id="339" r:id="rId99"/>
    <p:sldId id="397" r:id="rId100"/>
    <p:sldId id="286" r:id="rId101"/>
    <p:sldId id="373" r:id="rId102"/>
    <p:sldId id="262" r:id="rId103"/>
    <p:sldId id="465" r:id="rId104"/>
    <p:sldId id="466" r:id="rId105"/>
    <p:sldId id="467" r:id="rId106"/>
    <p:sldId id="468" r:id="rId107"/>
    <p:sldId id="469" r:id="rId108"/>
    <p:sldId id="470" r:id="rId109"/>
    <p:sldId id="471" r:id="rId110"/>
    <p:sldId id="448" r:id="rId111"/>
    <p:sldId id="449" r:id="rId112"/>
    <p:sldId id="453" r:id="rId113"/>
    <p:sldId id="400" r:id="rId114"/>
    <p:sldId id="452" r:id="rId115"/>
    <p:sldId id="454" r:id="rId116"/>
    <p:sldId id="456" r:id="rId117"/>
    <p:sldId id="455" r:id="rId118"/>
    <p:sldId id="338" r:id="rId119"/>
    <p:sldId id="403" r:id="rId120"/>
    <p:sldId id="450" r:id="rId121"/>
    <p:sldId id="451" r:id="rId122"/>
    <p:sldId id="290" r:id="rId123"/>
    <p:sldId id="291" r:id="rId124"/>
    <p:sldId id="376" r:id="rId125"/>
    <p:sldId id="377" r:id="rId126"/>
    <p:sldId id="378" r:id="rId127"/>
    <p:sldId id="459" r:id="rId128"/>
    <p:sldId id="293" r:id="rId129"/>
    <p:sldId id="309" r:id="rId130"/>
    <p:sldId id="322" r:id="rId131"/>
    <p:sldId id="329" r:id="rId132"/>
    <p:sldId id="460" r:id="rId133"/>
    <p:sldId id="294" r:id="rId134"/>
    <p:sldId id="340" r:id="rId135"/>
    <p:sldId id="295" r:id="rId136"/>
    <p:sldId id="296" r:id="rId137"/>
    <p:sldId id="461" r:id="rId138"/>
    <p:sldId id="323" r:id="rId139"/>
    <p:sldId id="464" r:id="rId140"/>
    <p:sldId id="474" r:id="rId141"/>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Xm6+av6sWPVCUJx/9iv1qQ==" hashData="07bgRwFkbMpdnNXX/yOeNUDMNx8="/>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FF3300"/>
    <a:srgbClr val="CC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38" autoAdjust="0"/>
    <p:restoredTop sz="94682" autoAdjust="0"/>
  </p:normalViewPr>
  <p:slideViewPr>
    <p:cSldViewPr>
      <p:cViewPr varScale="1">
        <p:scale>
          <a:sx n="72" d="100"/>
          <a:sy n="72" d="100"/>
        </p:scale>
        <p:origin x="-936" y="-16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slide" Target="slides/slide110.xml"/><Relationship Id="rId133" Type="http://schemas.openxmlformats.org/officeDocument/2006/relationships/slide" Target="slides/slide131.xml"/><Relationship Id="rId138" Type="http://schemas.openxmlformats.org/officeDocument/2006/relationships/slide" Target="slides/slide136.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28" Type="http://schemas.openxmlformats.org/officeDocument/2006/relationships/slide" Target="slides/slide126.xml"/><Relationship Id="rId144" Type="http://schemas.openxmlformats.org/officeDocument/2006/relationships/viewProps" Target="viewProps.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113" Type="http://schemas.openxmlformats.org/officeDocument/2006/relationships/slide" Target="slides/slide111.xml"/><Relationship Id="rId118" Type="http://schemas.openxmlformats.org/officeDocument/2006/relationships/slide" Target="slides/slide116.xml"/><Relationship Id="rId134" Type="http://schemas.openxmlformats.org/officeDocument/2006/relationships/slide" Target="slides/slide132.xml"/><Relationship Id="rId139" Type="http://schemas.openxmlformats.org/officeDocument/2006/relationships/slide" Target="slides/slide137.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slide" Target="slides/slide106.xml"/><Relationship Id="rId116" Type="http://schemas.openxmlformats.org/officeDocument/2006/relationships/slide" Target="slides/slide114.xml"/><Relationship Id="rId124" Type="http://schemas.openxmlformats.org/officeDocument/2006/relationships/slide" Target="slides/slide122.xml"/><Relationship Id="rId129" Type="http://schemas.openxmlformats.org/officeDocument/2006/relationships/slide" Target="slides/slide127.xml"/><Relationship Id="rId137" Type="http://schemas.openxmlformats.org/officeDocument/2006/relationships/slide" Target="slides/slide13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slide" Target="slides/slide109.xml"/><Relationship Id="rId132" Type="http://schemas.openxmlformats.org/officeDocument/2006/relationships/slide" Target="slides/slide130.xml"/><Relationship Id="rId140" Type="http://schemas.openxmlformats.org/officeDocument/2006/relationships/slide" Target="slides/slide138.xml"/><Relationship Id="rId14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slide" Target="slides/slide112.xml"/><Relationship Id="rId119" Type="http://schemas.openxmlformats.org/officeDocument/2006/relationships/slide" Target="slides/slide117.xml"/><Relationship Id="rId127" Type="http://schemas.openxmlformats.org/officeDocument/2006/relationships/slide" Target="slides/slide12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130" Type="http://schemas.openxmlformats.org/officeDocument/2006/relationships/slide" Target="slides/slide128.xml"/><Relationship Id="rId135" Type="http://schemas.openxmlformats.org/officeDocument/2006/relationships/slide" Target="slides/slide133.xml"/><Relationship Id="rId143"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slide" Target="slides/slide118.xml"/><Relationship Id="rId125" Type="http://schemas.openxmlformats.org/officeDocument/2006/relationships/slide" Target="slides/slide123.xml"/><Relationship Id="rId141" Type="http://schemas.openxmlformats.org/officeDocument/2006/relationships/slide" Target="slides/slide139.xml"/><Relationship Id="rId146"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 Id="rId131" Type="http://schemas.openxmlformats.org/officeDocument/2006/relationships/slide" Target="slides/slide129.xml"/><Relationship Id="rId136" Type="http://schemas.openxmlformats.org/officeDocument/2006/relationships/slide" Target="slides/slide134.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26" Type="http://schemas.openxmlformats.org/officeDocument/2006/relationships/slide" Target="slides/slide124.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slide" Target="slides/slide119.xml"/><Relationship Id="rId14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29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pt-BR"/>
          </a:p>
        </p:txBody>
      </p:sp>
      <p:sp>
        <p:nvSpPr>
          <p:cNvPr id="829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pt-BR"/>
          </a:p>
        </p:txBody>
      </p:sp>
      <p:sp>
        <p:nvSpPr>
          <p:cNvPr id="14438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829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p>
        </p:txBody>
      </p:sp>
      <p:sp>
        <p:nvSpPr>
          <p:cNvPr id="829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pt-BR"/>
          </a:p>
        </p:txBody>
      </p:sp>
      <p:sp>
        <p:nvSpPr>
          <p:cNvPr id="829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33C3E80A-6DC4-4D88-886C-CA8C4ACB631C}"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7"/>
          <p:cNvSpPr>
            <a:spLocks noGrp="1" noChangeArrowheads="1"/>
          </p:cNvSpPr>
          <p:nvPr>
            <p:ph type="sldNum" sz="quarter" idx="5"/>
          </p:nvPr>
        </p:nvSpPr>
        <p:spPr>
          <a:noFill/>
        </p:spPr>
        <p:txBody>
          <a:bodyPr/>
          <a:lstStyle/>
          <a:p>
            <a:fld id="{17108D40-EFE8-4B23-BA32-182D1D2CBCAF}" type="slidenum">
              <a:rPr lang="pt-BR"/>
              <a:pPr/>
              <a:t>3</a:t>
            </a:fld>
            <a:endParaRPr lang="pt-BR"/>
          </a:p>
        </p:txBody>
      </p:sp>
      <p:sp>
        <p:nvSpPr>
          <p:cNvPr id="145411" name="Rectangle 2"/>
          <p:cNvSpPr>
            <a:spLocks noGrp="1" noRot="1" noChangeAspect="1" noChangeArrowheads="1" noTextEdit="1"/>
          </p:cNvSpPr>
          <p:nvPr>
            <p:ph type="sldImg"/>
          </p:nvPr>
        </p:nvSpPr>
        <p:spPr>
          <a:ln/>
        </p:spPr>
      </p:sp>
      <p:sp>
        <p:nvSpPr>
          <p:cNvPr id="145412" name="Rectangle 3"/>
          <p:cNvSpPr>
            <a:spLocks noGrp="1" noChangeArrowheads="1"/>
          </p:cNvSpPr>
          <p:nvPr>
            <p:ph type="body" idx="1"/>
          </p:nvPr>
        </p:nvSpPr>
        <p:spPr>
          <a:noFill/>
          <a:ln/>
        </p:spPr>
        <p:txBody>
          <a:bodyPr/>
          <a:lstStyle/>
          <a:p>
            <a:pPr eaLnBrk="1" hangingPunct="1"/>
            <a:endParaRPr lang="en-GB"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7"/>
          <p:cNvSpPr>
            <a:spLocks noGrp="1" noChangeArrowheads="1"/>
          </p:cNvSpPr>
          <p:nvPr>
            <p:ph type="sldNum" sz="quarter" idx="5"/>
          </p:nvPr>
        </p:nvSpPr>
        <p:spPr>
          <a:noFill/>
        </p:spPr>
        <p:txBody>
          <a:bodyPr/>
          <a:lstStyle/>
          <a:p>
            <a:fld id="{4821C1E9-EB9D-4B04-86A7-CB561DB1E0C0}" type="slidenum">
              <a:rPr lang="pt-BR"/>
              <a:pPr/>
              <a:t>6</a:t>
            </a:fld>
            <a:endParaRPr lang="pt-BR"/>
          </a:p>
        </p:txBody>
      </p:sp>
      <p:sp>
        <p:nvSpPr>
          <p:cNvPr id="146435" name="Rectangle 2"/>
          <p:cNvSpPr>
            <a:spLocks noGrp="1" noRot="1" noChangeAspect="1" noChangeArrowheads="1" noTextEdit="1"/>
          </p:cNvSpPr>
          <p:nvPr>
            <p:ph type="sldImg"/>
          </p:nvPr>
        </p:nvSpPr>
        <p:spPr>
          <a:ln/>
        </p:spPr>
      </p:sp>
      <p:sp>
        <p:nvSpPr>
          <p:cNvPr id="146436" name="Rectangle 3"/>
          <p:cNvSpPr>
            <a:spLocks noGrp="1" noChangeArrowheads="1"/>
          </p:cNvSpPr>
          <p:nvPr>
            <p:ph type="body" idx="1"/>
          </p:nvPr>
        </p:nvSpPr>
        <p:spPr>
          <a:noFill/>
          <a:ln/>
        </p:spPr>
        <p:txBody>
          <a:bodyPr/>
          <a:lstStyle/>
          <a:p>
            <a:pPr eaLnBrk="1" hangingPunct="1"/>
            <a:endParaRPr lang="en-GB"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7"/>
          <p:cNvSpPr>
            <a:spLocks noGrp="1" noChangeArrowheads="1"/>
          </p:cNvSpPr>
          <p:nvPr>
            <p:ph type="sldNum" sz="quarter" idx="5"/>
          </p:nvPr>
        </p:nvSpPr>
        <p:spPr>
          <a:noFill/>
        </p:spPr>
        <p:txBody>
          <a:bodyPr/>
          <a:lstStyle/>
          <a:p>
            <a:fld id="{3E86FCCC-129F-4DC3-87BB-1945D994F30E}" type="slidenum">
              <a:rPr lang="pt-BR"/>
              <a:pPr/>
              <a:t>16</a:t>
            </a:fld>
            <a:endParaRPr lang="pt-BR"/>
          </a:p>
        </p:txBody>
      </p:sp>
      <p:sp>
        <p:nvSpPr>
          <p:cNvPr id="147459" name="Rectangle 2"/>
          <p:cNvSpPr>
            <a:spLocks noGrp="1" noRot="1" noChangeAspect="1" noChangeArrowheads="1" noTextEdit="1"/>
          </p:cNvSpPr>
          <p:nvPr>
            <p:ph type="sldImg"/>
          </p:nvPr>
        </p:nvSpPr>
        <p:spPr>
          <a:ln/>
        </p:spPr>
      </p:sp>
      <p:sp>
        <p:nvSpPr>
          <p:cNvPr id="147460" name="Rectangle 3"/>
          <p:cNvSpPr>
            <a:spLocks noGrp="1" noChangeArrowheads="1"/>
          </p:cNvSpPr>
          <p:nvPr>
            <p:ph type="body" idx="1"/>
          </p:nvPr>
        </p:nvSpPr>
        <p:spPr>
          <a:noFill/>
          <a:ln/>
        </p:spPr>
        <p:txBody>
          <a:bodyPr/>
          <a:lstStyle/>
          <a:p>
            <a:pPr eaLnBrk="1" hangingPunct="1"/>
            <a:endParaRPr lang="en-GB"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7"/>
          <p:cNvSpPr>
            <a:spLocks noGrp="1" noChangeArrowheads="1"/>
          </p:cNvSpPr>
          <p:nvPr>
            <p:ph type="sldNum" sz="quarter" idx="5"/>
          </p:nvPr>
        </p:nvSpPr>
        <p:spPr>
          <a:noFill/>
        </p:spPr>
        <p:txBody>
          <a:bodyPr/>
          <a:lstStyle/>
          <a:p>
            <a:fld id="{827B02A8-17F4-4F20-8B90-C2DA9AF6EF8D}" type="slidenum">
              <a:rPr lang="pt-BR"/>
              <a:pPr/>
              <a:t>84</a:t>
            </a:fld>
            <a:endParaRPr lang="pt-BR"/>
          </a:p>
        </p:txBody>
      </p:sp>
      <p:sp>
        <p:nvSpPr>
          <p:cNvPr id="148483" name="Rectangle 2"/>
          <p:cNvSpPr>
            <a:spLocks noGrp="1" noRot="1" noChangeAspect="1" noChangeArrowheads="1" noTextEdit="1"/>
          </p:cNvSpPr>
          <p:nvPr>
            <p:ph type="sldImg"/>
          </p:nvPr>
        </p:nvSpPr>
        <p:spPr>
          <a:ln/>
        </p:spPr>
      </p:sp>
      <p:sp>
        <p:nvSpPr>
          <p:cNvPr id="148484" name="Rectangle 3"/>
          <p:cNvSpPr>
            <a:spLocks noGrp="1" noChangeArrowheads="1"/>
          </p:cNvSpPr>
          <p:nvPr>
            <p:ph type="body" idx="1"/>
          </p:nvPr>
        </p:nvSpPr>
        <p:spPr>
          <a:noFill/>
          <a:ln/>
        </p:spPr>
        <p:txBody>
          <a:bodyPr/>
          <a:lstStyle/>
          <a:p>
            <a:pPr eaLnBrk="1" hangingPunct="1"/>
            <a:endParaRPr lang="en-GB"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7"/>
          <p:cNvSpPr>
            <a:spLocks noGrp="1" noChangeArrowheads="1"/>
          </p:cNvSpPr>
          <p:nvPr>
            <p:ph type="sldNum" sz="quarter" idx="5"/>
          </p:nvPr>
        </p:nvSpPr>
        <p:spPr>
          <a:noFill/>
        </p:spPr>
        <p:txBody>
          <a:bodyPr/>
          <a:lstStyle/>
          <a:p>
            <a:fld id="{1775E687-FB49-4119-BCFA-217EF5811675}" type="slidenum">
              <a:rPr lang="pt-BR"/>
              <a:pPr/>
              <a:t>97</a:t>
            </a:fld>
            <a:endParaRPr lang="pt-BR"/>
          </a:p>
        </p:txBody>
      </p:sp>
      <p:sp>
        <p:nvSpPr>
          <p:cNvPr id="149507" name="Rectangle 2"/>
          <p:cNvSpPr>
            <a:spLocks noGrp="1" noRot="1" noChangeAspect="1" noChangeArrowheads="1" noTextEdit="1"/>
          </p:cNvSpPr>
          <p:nvPr>
            <p:ph type="sldImg"/>
          </p:nvPr>
        </p:nvSpPr>
        <p:spPr>
          <a:ln/>
        </p:spPr>
      </p:sp>
      <p:sp>
        <p:nvSpPr>
          <p:cNvPr id="149508" name="Rectangle 3"/>
          <p:cNvSpPr>
            <a:spLocks noGrp="1" noChangeArrowheads="1"/>
          </p:cNvSpPr>
          <p:nvPr>
            <p:ph type="body" idx="1"/>
          </p:nvPr>
        </p:nvSpPr>
        <p:spPr>
          <a:noFill/>
          <a:ln/>
        </p:spPr>
        <p:txBody>
          <a:bodyPr/>
          <a:lstStyle/>
          <a:p>
            <a:pPr eaLnBrk="1" hangingPunct="1"/>
            <a:endParaRPr lang="en-GB"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7"/>
          <p:cNvSpPr>
            <a:spLocks noGrp="1" noChangeArrowheads="1"/>
          </p:cNvSpPr>
          <p:nvPr>
            <p:ph type="sldNum" sz="quarter" idx="5"/>
          </p:nvPr>
        </p:nvSpPr>
        <p:spPr>
          <a:noFill/>
        </p:spPr>
        <p:txBody>
          <a:bodyPr/>
          <a:lstStyle/>
          <a:p>
            <a:fld id="{5DCF3736-51D1-43E0-A7DD-90A7AD5B5046}" type="slidenum">
              <a:rPr lang="pt-BR"/>
              <a:pPr/>
              <a:t>117</a:t>
            </a:fld>
            <a:endParaRPr lang="pt-BR"/>
          </a:p>
        </p:txBody>
      </p:sp>
      <p:sp>
        <p:nvSpPr>
          <p:cNvPr id="150531" name="Rectangle 2"/>
          <p:cNvSpPr>
            <a:spLocks noGrp="1" noRot="1" noChangeAspect="1" noChangeArrowheads="1" noTextEdit="1"/>
          </p:cNvSpPr>
          <p:nvPr>
            <p:ph type="sldImg"/>
          </p:nvPr>
        </p:nvSpPr>
        <p:spPr>
          <a:ln/>
        </p:spPr>
      </p:sp>
      <p:sp>
        <p:nvSpPr>
          <p:cNvPr id="150532" name="Rectangle 3"/>
          <p:cNvSpPr>
            <a:spLocks noGrp="1" noChangeArrowheads="1"/>
          </p:cNvSpPr>
          <p:nvPr>
            <p:ph type="body" idx="1"/>
          </p:nvPr>
        </p:nvSpPr>
        <p:spPr>
          <a:noFill/>
          <a:ln/>
        </p:spPr>
        <p:txBody>
          <a:bodyPr/>
          <a:lstStyle/>
          <a:p>
            <a:pPr eaLnBrk="1" hangingPunct="1"/>
            <a:endParaRPr lang="en-GB"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7"/>
          <p:cNvSpPr>
            <a:spLocks noGrp="1" noChangeArrowheads="1"/>
          </p:cNvSpPr>
          <p:nvPr>
            <p:ph type="sldNum" sz="quarter" idx="5"/>
          </p:nvPr>
        </p:nvSpPr>
        <p:spPr>
          <a:noFill/>
        </p:spPr>
        <p:txBody>
          <a:bodyPr/>
          <a:lstStyle/>
          <a:p>
            <a:fld id="{DC7FA4EC-E815-411D-830A-F745A1BDCDA4}" type="slidenum">
              <a:rPr lang="pt-BR"/>
              <a:pPr/>
              <a:t>133</a:t>
            </a:fld>
            <a:endParaRPr lang="pt-BR"/>
          </a:p>
        </p:txBody>
      </p:sp>
      <p:sp>
        <p:nvSpPr>
          <p:cNvPr id="151555" name="Rectangle 2"/>
          <p:cNvSpPr>
            <a:spLocks noGrp="1" noRot="1" noChangeAspect="1" noChangeArrowheads="1" noTextEdit="1"/>
          </p:cNvSpPr>
          <p:nvPr>
            <p:ph type="sldImg"/>
          </p:nvPr>
        </p:nvSpPr>
        <p:spPr>
          <a:ln/>
        </p:spPr>
      </p:sp>
      <p:sp>
        <p:nvSpPr>
          <p:cNvPr id="151556" name="Rectangle 3"/>
          <p:cNvSpPr>
            <a:spLocks noGrp="1" noChangeArrowheads="1"/>
          </p:cNvSpPr>
          <p:nvPr>
            <p:ph type="body" idx="1"/>
          </p:nvPr>
        </p:nvSpPr>
        <p:spPr>
          <a:noFill/>
          <a:ln/>
        </p:spPr>
        <p:txBody>
          <a:bodyPr/>
          <a:lstStyle/>
          <a:p>
            <a:pPr eaLnBrk="1" hangingPunct="1"/>
            <a:endParaRPr lang="en-GB"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34706E07-9020-4245-9CE5-003ECF9CE9BF}"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9632EACA-AF09-4D93-ACF1-EA7D2EC398AD}"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FEAFD44F-6EFE-4802-BEFE-5157799443C4}"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pPr>
              <a:defRPr/>
            </a:pPr>
            <a:fld id="{9C9B94F0-C8B0-459E-90CF-D008C51D86D0}"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pt-BR"/>
          </a:p>
        </p:txBody>
      </p:sp>
      <p:sp>
        <p:nvSpPr>
          <p:cNvPr id="8" name="Rectangle 5"/>
          <p:cNvSpPr>
            <a:spLocks noGrp="1" noChangeArrowheads="1"/>
          </p:cNvSpPr>
          <p:nvPr>
            <p:ph type="ftr" sz="quarter" idx="11"/>
          </p:nvPr>
        </p:nvSpPr>
        <p:spPr>
          <a:ln/>
        </p:spPr>
        <p:txBody>
          <a:bodyPr/>
          <a:lstStyle>
            <a:lvl1pPr>
              <a:defRPr/>
            </a:lvl1pPr>
          </a:lstStyle>
          <a:p>
            <a:pPr>
              <a:defRPr/>
            </a:pPr>
            <a:endParaRPr lang="pt-BR"/>
          </a:p>
        </p:txBody>
      </p:sp>
      <p:sp>
        <p:nvSpPr>
          <p:cNvPr id="9" name="Rectangle 6"/>
          <p:cNvSpPr>
            <a:spLocks noGrp="1" noChangeArrowheads="1"/>
          </p:cNvSpPr>
          <p:nvPr>
            <p:ph type="sldNum" sz="quarter" idx="12"/>
          </p:nvPr>
        </p:nvSpPr>
        <p:spPr>
          <a:ln/>
        </p:spPr>
        <p:txBody>
          <a:bodyPr/>
          <a:lstStyle>
            <a:lvl1pPr>
              <a:defRPr/>
            </a:lvl1pPr>
          </a:lstStyle>
          <a:p>
            <a:pPr>
              <a:defRPr/>
            </a:pPr>
            <a:fld id="{D88126CD-3FE5-45C4-8723-8842CAEDADD2}"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pt-BR"/>
          </a:p>
        </p:txBody>
      </p:sp>
      <p:sp>
        <p:nvSpPr>
          <p:cNvPr id="4" name="Rectangle 5"/>
          <p:cNvSpPr>
            <a:spLocks noGrp="1" noChangeArrowheads="1"/>
          </p:cNvSpPr>
          <p:nvPr>
            <p:ph type="ftr" sz="quarter" idx="11"/>
          </p:nvPr>
        </p:nvSpPr>
        <p:spPr>
          <a:ln/>
        </p:spPr>
        <p:txBody>
          <a:bodyPr/>
          <a:lstStyle>
            <a:lvl1pPr>
              <a:defRPr/>
            </a:lvl1pPr>
          </a:lstStyle>
          <a:p>
            <a:pPr>
              <a:defRPr/>
            </a:pPr>
            <a:endParaRPr lang="pt-BR"/>
          </a:p>
        </p:txBody>
      </p:sp>
      <p:sp>
        <p:nvSpPr>
          <p:cNvPr id="5" name="Rectangle 6"/>
          <p:cNvSpPr>
            <a:spLocks noGrp="1" noChangeArrowheads="1"/>
          </p:cNvSpPr>
          <p:nvPr>
            <p:ph type="sldNum" sz="quarter" idx="12"/>
          </p:nvPr>
        </p:nvSpPr>
        <p:spPr>
          <a:ln/>
        </p:spPr>
        <p:txBody>
          <a:bodyPr/>
          <a:lstStyle>
            <a:lvl1pPr>
              <a:defRPr/>
            </a:lvl1pPr>
          </a:lstStyle>
          <a:p>
            <a:pPr>
              <a:defRPr/>
            </a:pPr>
            <a:fld id="{5D12403F-5024-4B27-9699-FD99FE8C450E}"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pt-BR"/>
          </a:p>
        </p:txBody>
      </p:sp>
      <p:sp>
        <p:nvSpPr>
          <p:cNvPr id="3" name="Rectangle 5"/>
          <p:cNvSpPr>
            <a:spLocks noGrp="1" noChangeArrowheads="1"/>
          </p:cNvSpPr>
          <p:nvPr>
            <p:ph type="ftr" sz="quarter" idx="11"/>
          </p:nvPr>
        </p:nvSpPr>
        <p:spPr>
          <a:ln/>
        </p:spPr>
        <p:txBody>
          <a:bodyPr/>
          <a:lstStyle>
            <a:lvl1pPr>
              <a:defRPr/>
            </a:lvl1pPr>
          </a:lstStyle>
          <a:p>
            <a:pPr>
              <a:defRPr/>
            </a:pPr>
            <a:endParaRPr lang="pt-BR"/>
          </a:p>
        </p:txBody>
      </p:sp>
      <p:sp>
        <p:nvSpPr>
          <p:cNvPr id="4" name="Rectangle 6"/>
          <p:cNvSpPr>
            <a:spLocks noGrp="1" noChangeArrowheads="1"/>
          </p:cNvSpPr>
          <p:nvPr>
            <p:ph type="sldNum" sz="quarter" idx="12"/>
          </p:nvPr>
        </p:nvSpPr>
        <p:spPr>
          <a:ln/>
        </p:spPr>
        <p:txBody>
          <a:bodyPr/>
          <a:lstStyle>
            <a:lvl1pPr>
              <a:defRPr/>
            </a:lvl1pPr>
          </a:lstStyle>
          <a:p>
            <a:pPr>
              <a:defRPr/>
            </a:pPr>
            <a:fld id="{2A689367-51B4-4DD7-8609-1D969AD180EA}"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pPr>
              <a:defRPr/>
            </a:pPr>
            <a:fld id="{F40D0A60-BF2E-424B-BF37-C6FE5CDA236D}"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pt-BR"/>
          </a:p>
        </p:txBody>
      </p:sp>
      <p:sp>
        <p:nvSpPr>
          <p:cNvPr id="6" name="Rectangle 5"/>
          <p:cNvSpPr>
            <a:spLocks noGrp="1" noChangeArrowheads="1"/>
          </p:cNvSpPr>
          <p:nvPr>
            <p:ph type="ftr" sz="quarter" idx="11"/>
          </p:nvPr>
        </p:nvSpPr>
        <p:spPr>
          <a:ln/>
        </p:spPr>
        <p:txBody>
          <a:bodyPr/>
          <a:lstStyle>
            <a:lvl1pPr>
              <a:defRPr/>
            </a:lvl1pPr>
          </a:lstStyle>
          <a:p>
            <a:pPr>
              <a:defRPr/>
            </a:pPr>
            <a:endParaRPr lang="pt-BR"/>
          </a:p>
        </p:txBody>
      </p:sp>
      <p:sp>
        <p:nvSpPr>
          <p:cNvPr id="7" name="Rectangle 6"/>
          <p:cNvSpPr>
            <a:spLocks noGrp="1" noChangeArrowheads="1"/>
          </p:cNvSpPr>
          <p:nvPr>
            <p:ph type="sldNum" sz="quarter" idx="12"/>
          </p:nvPr>
        </p:nvSpPr>
        <p:spPr>
          <a:ln/>
        </p:spPr>
        <p:txBody>
          <a:bodyPr/>
          <a:lstStyle>
            <a:lvl1pPr>
              <a:defRPr/>
            </a:lvl1pPr>
          </a:lstStyle>
          <a:p>
            <a:pPr>
              <a:defRPr/>
            </a:pPr>
            <a:fld id="{C7E12DAD-6B67-4A20-BA48-5658519DDD1F}"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ADFB45F3-6783-4153-A8DF-A195F942DE26}"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pt-BR"/>
          </a:p>
        </p:txBody>
      </p:sp>
      <p:sp>
        <p:nvSpPr>
          <p:cNvPr id="5" name="Rectangle 5"/>
          <p:cNvSpPr>
            <a:spLocks noGrp="1" noChangeArrowheads="1"/>
          </p:cNvSpPr>
          <p:nvPr>
            <p:ph type="ftr" sz="quarter" idx="11"/>
          </p:nvPr>
        </p:nvSpPr>
        <p:spPr>
          <a:ln/>
        </p:spPr>
        <p:txBody>
          <a:bodyPr/>
          <a:lstStyle>
            <a:lvl1pPr>
              <a:defRPr/>
            </a:lvl1pPr>
          </a:lstStyle>
          <a:p>
            <a:pPr>
              <a:defRPr/>
            </a:pPr>
            <a:endParaRPr lang="pt-BR"/>
          </a:p>
        </p:txBody>
      </p:sp>
      <p:sp>
        <p:nvSpPr>
          <p:cNvPr id="6" name="Rectangle 6"/>
          <p:cNvSpPr>
            <a:spLocks noGrp="1" noChangeArrowheads="1"/>
          </p:cNvSpPr>
          <p:nvPr>
            <p:ph type="sldNum" sz="quarter" idx="12"/>
          </p:nvPr>
        </p:nvSpPr>
        <p:spPr>
          <a:ln/>
        </p:spPr>
        <p:txBody>
          <a:bodyPr/>
          <a:lstStyle>
            <a:lvl1pPr>
              <a:defRPr/>
            </a:lvl1pPr>
          </a:lstStyle>
          <a:p>
            <a:pPr>
              <a:defRPr/>
            </a:pPr>
            <a:fld id="{A2CBDF75-A8ED-4B09-A6BF-A49FFE96B37B}"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C8E75239-40A0-49AC-B323-94544891346C}"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pt-B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pt-B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1DE6038C-FA66-4901-A5CD-0FE47B7C68E3}"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solidFill>
                <a:srgbClr val="000000"/>
              </a:solidFill>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solidFill>
                <a:srgbClr val="000000"/>
              </a:solidFill>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E8284C08-6C3D-4852-9B48-4BDF605968EA}" type="slidenum">
              <a:rPr lang="es-ES_tradnl">
                <a:solidFill>
                  <a:srgbClr val="000000"/>
                </a:solidFill>
                <a:cs typeface="+mn-cs"/>
              </a:rPr>
              <a:pPr/>
              <a:t>‹Nº›</a:t>
            </a:fld>
            <a:endParaRPr lang="es-ES_tradnl">
              <a:solidFill>
                <a:srgbClr val="000000"/>
              </a:solidFill>
              <a:cs typeface="+mn-cs"/>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hyperlink" Target="http://www.cathedraldeparis.com/"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www.cathedraldeparis.com/"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6.xml"/></Relationships>
</file>

<file path=ppt/slides/_rels/slide7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7.xml"/><Relationship Id="rId4" Type="http://schemas.openxmlformats.org/officeDocument/2006/relationships/image" Target="../media/image61.jpeg"/></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image" Target="../media/image101.jpeg"/><Relationship Id="rId1" Type="http://schemas.openxmlformats.org/officeDocument/2006/relationships/slideLayout" Target="../slideLayouts/slideLayout7.xml"/><Relationship Id="rId5" Type="http://schemas.openxmlformats.org/officeDocument/2006/relationships/image" Target="../media/image104.jpeg"/><Relationship Id="rId4" Type="http://schemas.openxmlformats.org/officeDocument/2006/relationships/image" Target="../media/image103.jpeg"/></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image" Target="../media/image105.jpeg"/><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2" Type="http://schemas.openxmlformats.org/officeDocument/2006/relationships/image" Target="../media/image108.jpeg"/><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2" Type="http://schemas.openxmlformats.org/officeDocument/2006/relationships/image" Target="../media/image112.jpeg"/><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7.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7.xml"/></Relationships>
</file>

<file path=ppt/slides/_rels/slide138.xml.rels><?xml version="1.0" encoding="UTF-8" standalone="yes"?>
<Relationships xmlns="http://schemas.openxmlformats.org/package/2006/relationships"><Relationship Id="rId2" Type="http://schemas.openxmlformats.org/officeDocument/2006/relationships/image" Target="../media/image114.jpeg"/><Relationship Id="rId1" Type="http://schemas.openxmlformats.org/officeDocument/2006/relationships/slideLayout" Target="../slideLayouts/slideLayout7.xml"/></Relationships>
</file>

<file path=ppt/slides/_rels/slide13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1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1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Text Box 2"/>
          <p:cNvSpPr txBox="1">
            <a:spLocks noChangeArrowheads="1"/>
          </p:cNvSpPr>
          <p:nvPr/>
        </p:nvSpPr>
        <p:spPr bwMode="auto">
          <a:xfrm>
            <a:off x="0" y="593725"/>
            <a:ext cx="3124200" cy="1311275"/>
          </a:xfrm>
          <a:prstGeom prst="rect">
            <a:avLst/>
          </a:prstGeom>
          <a:noFill/>
          <a:ln w="9525">
            <a:noFill/>
            <a:miter lim="800000"/>
            <a:headEnd/>
            <a:tailEnd/>
          </a:ln>
        </p:spPr>
        <p:txBody>
          <a:bodyPr>
            <a:spAutoFit/>
          </a:bodyPr>
          <a:lstStyle/>
          <a:p>
            <a:pPr algn="ctr"/>
            <a:r>
              <a:rPr lang="pt-BR" sz="4000" b="1">
                <a:solidFill>
                  <a:srgbClr val="66FFFF"/>
                </a:solidFill>
                <a:latin typeface="Times New Roman" pitchFamily="18" charset="0"/>
              </a:rPr>
              <a:t/>
            </a:r>
            <a:br>
              <a:rPr lang="pt-BR" sz="4000" b="1">
                <a:solidFill>
                  <a:srgbClr val="66FFFF"/>
                </a:solidFill>
                <a:latin typeface="Times New Roman" pitchFamily="18" charset="0"/>
              </a:rPr>
            </a:br>
            <a:endParaRPr lang="pt-BR" sz="4000" b="1">
              <a:solidFill>
                <a:srgbClr val="66FFFF"/>
              </a:solidFill>
              <a:latin typeface="Times New Roman" pitchFamily="18" charset="0"/>
            </a:endParaRPr>
          </a:p>
        </p:txBody>
      </p:sp>
      <p:sp>
        <p:nvSpPr>
          <p:cNvPr id="155651" name="Text Box 3"/>
          <p:cNvSpPr txBox="1">
            <a:spLocks noChangeArrowheads="1"/>
          </p:cNvSpPr>
          <p:nvPr/>
        </p:nvSpPr>
        <p:spPr bwMode="auto">
          <a:xfrm>
            <a:off x="395288" y="5518150"/>
            <a:ext cx="1512887" cy="822325"/>
          </a:xfrm>
          <a:prstGeom prst="rect">
            <a:avLst/>
          </a:prstGeom>
          <a:noFill/>
          <a:ln w="9525">
            <a:noFill/>
            <a:miter lim="800000"/>
            <a:headEnd/>
            <a:tailEnd/>
          </a:ln>
        </p:spPr>
        <p:txBody>
          <a:bodyPr>
            <a:spAutoFit/>
          </a:bodyPr>
          <a:lstStyle/>
          <a:p>
            <a:pPr algn="ctr"/>
            <a:endParaRPr lang="pt-BR" sz="2400" b="1">
              <a:solidFill>
                <a:srgbClr val="66FFFF"/>
              </a:solidFill>
              <a:latin typeface="Times New Roman" pitchFamily="18" charset="0"/>
            </a:endParaRPr>
          </a:p>
          <a:p>
            <a:pPr algn="ctr"/>
            <a:endParaRPr lang="pt-BR" sz="2400" b="1">
              <a:solidFill>
                <a:srgbClr val="66FFFF"/>
              </a:solidFill>
              <a:latin typeface="Times New Roman" pitchFamily="18" charset="0"/>
            </a:endParaRPr>
          </a:p>
        </p:txBody>
      </p:sp>
      <p:sp>
        <p:nvSpPr>
          <p:cNvPr id="155652" name="Text Box 4"/>
          <p:cNvSpPr txBox="1">
            <a:spLocks noChangeArrowheads="1"/>
          </p:cNvSpPr>
          <p:nvPr/>
        </p:nvSpPr>
        <p:spPr bwMode="auto">
          <a:xfrm>
            <a:off x="7788275" y="5153025"/>
            <a:ext cx="184150" cy="822325"/>
          </a:xfrm>
          <a:prstGeom prst="rect">
            <a:avLst/>
          </a:prstGeom>
          <a:noFill/>
          <a:ln w="9525">
            <a:noFill/>
            <a:miter lim="800000"/>
            <a:headEnd/>
            <a:tailEnd/>
          </a:ln>
        </p:spPr>
        <p:txBody>
          <a:bodyPr wrap="none">
            <a:spAutoFit/>
          </a:bodyPr>
          <a:lstStyle/>
          <a:p>
            <a:pPr algn="ctr"/>
            <a:endParaRPr lang="pt-BR" sz="2400" b="1">
              <a:solidFill>
                <a:srgbClr val="66FFFF"/>
              </a:solidFill>
              <a:latin typeface="Times New Roman" pitchFamily="18" charset="0"/>
            </a:endParaRPr>
          </a:p>
          <a:p>
            <a:pPr algn="ctr"/>
            <a:endParaRPr lang="pt-BR" sz="2400" b="1">
              <a:solidFill>
                <a:srgbClr val="66FFFF"/>
              </a:solidFill>
              <a:latin typeface="Times New Roman" pitchFamily="18" charset="0"/>
            </a:endParaRPr>
          </a:p>
        </p:txBody>
      </p:sp>
      <p:pic>
        <p:nvPicPr>
          <p:cNvPr id="2053" name="Picture 5" descr="notre11"/>
          <p:cNvPicPr>
            <a:picLocks noChangeAspect="1" noChangeArrowheads="1"/>
          </p:cNvPicPr>
          <p:nvPr/>
        </p:nvPicPr>
        <p:blipFill>
          <a:blip r:embed="rId3" cstate="print"/>
          <a:srcRect/>
          <a:stretch>
            <a:fillRect/>
          </a:stretch>
        </p:blipFill>
        <p:spPr bwMode="auto">
          <a:xfrm>
            <a:off x="1692275" y="620713"/>
            <a:ext cx="4262438" cy="5905500"/>
          </a:xfrm>
          <a:prstGeom prst="rect">
            <a:avLst/>
          </a:prstGeom>
          <a:noFill/>
          <a:ln w="9525">
            <a:solidFill>
              <a:srgbClr val="CC9900"/>
            </a:solidFill>
            <a:miter lim="800000"/>
            <a:headEnd/>
            <a:tailEnd/>
          </a:ln>
          <a:effectLst>
            <a:prstShdw prst="shdw13" dist="53882" dir="13500000">
              <a:srgbClr val="808080">
                <a:alpha val="50000"/>
              </a:srgbClr>
            </a:prstShdw>
          </a:effectLst>
        </p:spPr>
      </p:pic>
      <p:pic>
        <p:nvPicPr>
          <p:cNvPr id="2054" name="Picture 6" descr="MOUSE 04"/>
          <p:cNvPicPr>
            <a:picLocks noChangeAspect="1" noChangeArrowheads="1" noCrop="1"/>
          </p:cNvPicPr>
          <p:nvPr/>
        </p:nvPicPr>
        <p:blipFill>
          <a:blip r:embed="rId4" cstate="print"/>
          <a:srcRect/>
          <a:stretch>
            <a:fillRect/>
          </a:stretch>
        </p:blipFill>
        <p:spPr bwMode="auto">
          <a:xfrm>
            <a:off x="7740650" y="5951538"/>
            <a:ext cx="1403350" cy="906462"/>
          </a:xfrm>
          <a:prstGeom prst="rect">
            <a:avLst/>
          </a:prstGeom>
          <a:noFill/>
          <a:ln w="9525">
            <a:noFill/>
            <a:miter lim="800000"/>
            <a:headEnd/>
            <a:tailEnd/>
          </a:ln>
        </p:spPr>
      </p:pic>
      <p:pic>
        <p:nvPicPr>
          <p:cNvPr id="2055" name="Imagem 10" descr="slide0001_image005.gif"/>
          <p:cNvPicPr>
            <a:picLocks noChangeAspect="1"/>
          </p:cNvPicPr>
          <p:nvPr/>
        </p:nvPicPr>
        <p:blipFill>
          <a:blip r:embed="rId5" cstate="print"/>
          <a:srcRect/>
          <a:stretch>
            <a:fillRect/>
          </a:stretch>
        </p:blipFill>
        <p:spPr bwMode="auto">
          <a:xfrm>
            <a:off x="7667625" y="4941888"/>
            <a:ext cx="1274763" cy="849312"/>
          </a:xfrm>
          <a:prstGeom prst="rect">
            <a:avLst/>
          </a:prstGeom>
          <a:noFill/>
          <a:ln w="9525">
            <a:noFill/>
            <a:miter lim="800000"/>
            <a:headEnd/>
            <a:tailEnd/>
          </a:ln>
        </p:spPr>
      </p:pic>
      <p:sp>
        <p:nvSpPr>
          <p:cNvPr id="155657" name="Rectangle 9"/>
          <p:cNvSpPr>
            <a:spLocks noChangeArrowheads="1"/>
          </p:cNvSpPr>
          <p:nvPr/>
        </p:nvSpPr>
        <p:spPr bwMode="auto">
          <a:xfrm>
            <a:off x="0" y="0"/>
            <a:ext cx="5292725" cy="1006475"/>
          </a:xfrm>
          <a:prstGeom prst="rect">
            <a:avLst/>
          </a:prstGeom>
          <a:noFill/>
          <a:ln w="9525">
            <a:noFill/>
            <a:miter lim="800000"/>
            <a:headEnd/>
            <a:tailEnd/>
          </a:ln>
        </p:spPr>
        <p:txBody>
          <a:bodyPr>
            <a:spAutoFit/>
          </a:bodyPr>
          <a:lstStyle/>
          <a:p>
            <a:r>
              <a:rPr lang="pt-BR" sz="6000" b="1">
                <a:solidFill>
                  <a:srgbClr val="CC9900"/>
                </a:solidFill>
                <a:effectLst>
                  <a:outerShdw blurRad="38100" dist="38100" dir="2700000" algn="tl">
                    <a:srgbClr val="FFFFFF"/>
                  </a:outerShdw>
                </a:effectLst>
                <a:latin typeface="Old English Text MT" pitchFamily="66" charset="0"/>
              </a:rPr>
              <a:t>Catedral</a:t>
            </a:r>
          </a:p>
        </p:txBody>
      </p:sp>
      <p:sp>
        <p:nvSpPr>
          <p:cNvPr id="155659" name="Rectangle 11"/>
          <p:cNvSpPr>
            <a:spLocks noChangeArrowheads="1"/>
          </p:cNvSpPr>
          <p:nvPr/>
        </p:nvSpPr>
        <p:spPr bwMode="auto">
          <a:xfrm>
            <a:off x="1979613" y="765175"/>
            <a:ext cx="1655762" cy="1006475"/>
          </a:xfrm>
          <a:prstGeom prst="rect">
            <a:avLst/>
          </a:prstGeom>
          <a:noFill/>
          <a:ln w="9525">
            <a:noFill/>
            <a:miter lim="800000"/>
            <a:headEnd/>
            <a:tailEnd/>
          </a:ln>
        </p:spPr>
        <p:txBody>
          <a:bodyPr>
            <a:spAutoFit/>
          </a:bodyPr>
          <a:lstStyle/>
          <a:p>
            <a:r>
              <a:rPr lang="pt-BR" sz="6000" b="1">
                <a:solidFill>
                  <a:srgbClr val="CC9900"/>
                </a:solidFill>
                <a:effectLst>
                  <a:outerShdw blurRad="38100" dist="38100" dir="2700000" algn="tl">
                    <a:srgbClr val="FFFFFF"/>
                  </a:outerShdw>
                </a:effectLst>
                <a:latin typeface="Old English Text MT" pitchFamily="66" charset="0"/>
              </a:rPr>
              <a:t>de</a:t>
            </a:r>
          </a:p>
        </p:txBody>
      </p:sp>
      <p:sp>
        <p:nvSpPr>
          <p:cNvPr id="155661" name="Rectangle 13"/>
          <p:cNvSpPr>
            <a:spLocks noChangeArrowheads="1"/>
          </p:cNvSpPr>
          <p:nvPr/>
        </p:nvSpPr>
        <p:spPr bwMode="auto">
          <a:xfrm rot="-2419958">
            <a:off x="900113" y="2781300"/>
            <a:ext cx="5786437" cy="1189038"/>
          </a:xfrm>
          <a:prstGeom prst="rect">
            <a:avLst/>
          </a:prstGeom>
          <a:noFill/>
          <a:ln w="9525">
            <a:noFill/>
            <a:miter lim="800000"/>
            <a:headEnd/>
            <a:tailEnd/>
          </a:ln>
        </p:spPr>
        <p:txBody>
          <a:bodyPr>
            <a:spAutoFit/>
          </a:bodyPr>
          <a:lstStyle/>
          <a:p>
            <a:pPr algn="ctr"/>
            <a:r>
              <a:rPr lang="pt-BR" sz="7200" b="1">
                <a:solidFill>
                  <a:srgbClr val="CC9900"/>
                </a:solidFill>
                <a:effectLst>
                  <a:outerShdw blurRad="38100" dist="38100" dir="2700000" algn="tl">
                    <a:srgbClr val="FFFFFF"/>
                  </a:outerShdw>
                </a:effectLst>
                <a:latin typeface="Old English Text MT" pitchFamily="66" charset="0"/>
              </a:rPr>
              <a:t>Notre-Dame</a:t>
            </a:r>
          </a:p>
        </p:txBody>
      </p:sp>
      <p:sp>
        <p:nvSpPr>
          <p:cNvPr id="155663" name="Rectangle 15"/>
          <p:cNvSpPr>
            <a:spLocks noChangeArrowheads="1"/>
          </p:cNvSpPr>
          <p:nvPr/>
        </p:nvSpPr>
        <p:spPr bwMode="auto">
          <a:xfrm>
            <a:off x="5940425" y="3500438"/>
            <a:ext cx="3203575" cy="1006475"/>
          </a:xfrm>
          <a:prstGeom prst="rect">
            <a:avLst/>
          </a:prstGeom>
          <a:noFill/>
          <a:ln w="9525">
            <a:noFill/>
            <a:miter lim="800000"/>
            <a:headEnd/>
            <a:tailEnd/>
          </a:ln>
        </p:spPr>
        <p:txBody>
          <a:bodyPr>
            <a:spAutoFit/>
          </a:bodyPr>
          <a:lstStyle/>
          <a:p>
            <a:pPr algn="ctr"/>
            <a:r>
              <a:rPr lang="pt-BR" sz="6000" b="1">
                <a:solidFill>
                  <a:srgbClr val="CC9900"/>
                </a:solidFill>
                <a:effectLst>
                  <a:outerShdw blurRad="38100" dist="38100" dir="2700000" algn="tl">
                    <a:srgbClr val="FFFFFF"/>
                  </a:outerShdw>
                </a:effectLst>
                <a:latin typeface="Old English Text MT" pitchFamily="66" charset="0"/>
              </a:rPr>
              <a:t>París</a:t>
            </a:r>
          </a:p>
        </p:txBody>
      </p:sp>
    </p:spTree>
  </p:cSld>
  <p:clrMapOvr>
    <a:masterClrMapping/>
  </p:clrMapOvr>
  <p:transition>
    <p:sndAc>
      <p:stSnd loop="1">
        <p:snd r:embed="rId2" name="Nana Mouskouri_Ave Maria de Gounoud.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grpId="0" nodeType="clickEffect">
                                  <p:stCondLst>
                                    <p:cond delay="0"/>
                                  </p:stCondLst>
                                  <p:childTnLst>
                                    <p:set>
                                      <p:cBhvr>
                                        <p:cTn id="6" dur="1" fill="hold">
                                          <p:stCondLst>
                                            <p:cond delay="0"/>
                                          </p:stCondLst>
                                        </p:cTn>
                                        <p:tgtEl>
                                          <p:spTgt spid="155650"/>
                                        </p:tgtEl>
                                        <p:attrNameLst>
                                          <p:attrName>style.visibility</p:attrName>
                                        </p:attrNameLst>
                                      </p:cBhvr>
                                      <p:to>
                                        <p:strVal val="visible"/>
                                      </p:to>
                                    </p:set>
                                    <p:animEffect transition="in" filter="strips(downRight)">
                                      <p:cBhvr>
                                        <p:cTn id="7" dur="500"/>
                                        <p:tgtEl>
                                          <p:spTgt spid="15565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 fill="hold" grpId="0" nodeType="clickEffect" nodePh="1">
                                  <p:stCondLst>
                                    <p:cond delay="0"/>
                                  </p:stCondLst>
                                  <p:endCondLst>
                                    <p:cond evt="begin" delay="0">
                                      <p:tn val="10"/>
                                    </p:cond>
                                  </p:endCondLst>
                                  <p:childTnLst>
                                    <p:set>
                                      <p:cBhvr>
                                        <p:cTn id="11" dur="1" fill="hold">
                                          <p:stCondLst>
                                            <p:cond delay="0"/>
                                          </p:stCondLst>
                                        </p:cTn>
                                        <p:tgtEl>
                                          <p:spTgt spid="155651"/>
                                        </p:tgtEl>
                                        <p:attrNameLst>
                                          <p:attrName>style.visibility</p:attrName>
                                        </p:attrNameLst>
                                      </p:cBhvr>
                                      <p:to>
                                        <p:strVal val="visible"/>
                                      </p:to>
                                    </p:set>
                                    <p:anim calcmode="lin" valueType="num">
                                      <p:cBhvr additive="base">
                                        <p:cTn id="12" dur="500" fill="hold"/>
                                        <p:tgtEl>
                                          <p:spTgt spid="155651"/>
                                        </p:tgtEl>
                                        <p:attrNameLst>
                                          <p:attrName>ppt_x</p:attrName>
                                        </p:attrNameLst>
                                      </p:cBhvr>
                                      <p:tavLst>
                                        <p:tav tm="0">
                                          <p:val>
                                            <p:strVal val="#ppt_x"/>
                                          </p:val>
                                        </p:tav>
                                        <p:tav tm="100000">
                                          <p:val>
                                            <p:strVal val="#ppt_x"/>
                                          </p:val>
                                        </p:tav>
                                      </p:tavLst>
                                    </p:anim>
                                    <p:anim calcmode="lin" valueType="num">
                                      <p:cBhvr additive="base">
                                        <p:cTn id="13" dur="500" fill="hold"/>
                                        <p:tgtEl>
                                          <p:spTgt spid="155651"/>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nodePh="1">
                                  <p:stCondLst>
                                    <p:cond delay="0"/>
                                  </p:stCondLst>
                                  <p:endCondLst>
                                    <p:cond evt="begin" delay="0">
                                      <p:tn val="16"/>
                                    </p:cond>
                                  </p:endCondLst>
                                  <p:childTnLst>
                                    <p:set>
                                      <p:cBhvr>
                                        <p:cTn id="17" dur="1" fill="hold">
                                          <p:stCondLst>
                                            <p:cond delay="0"/>
                                          </p:stCondLst>
                                        </p:cTn>
                                        <p:tgtEl>
                                          <p:spTgt spid="155652"/>
                                        </p:tgtEl>
                                        <p:attrNameLst>
                                          <p:attrName>style.visibility</p:attrName>
                                        </p:attrNameLst>
                                      </p:cBhvr>
                                      <p:to>
                                        <p:strVal val="visible"/>
                                      </p:to>
                                    </p:set>
                                    <p:anim calcmode="lin" valueType="num">
                                      <p:cBhvr additive="base">
                                        <p:cTn id="18" dur="500" fill="hold"/>
                                        <p:tgtEl>
                                          <p:spTgt spid="155652"/>
                                        </p:tgtEl>
                                        <p:attrNameLst>
                                          <p:attrName>ppt_x</p:attrName>
                                        </p:attrNameLst>
                                      </p:cBhvr>
                                      <p:tavLst>
                                        <p:tav tm="0">
                                          <p:val>
                                            <p:strVal val="0-#ppt_w/2"/>
                                          </p:val>
                                        </p:tav>
                                        <p:tav tm="100000">
                                          <p:val>
                                            <p:strVal val="#ppt_x"/>
                                          </p:val>
                                        </p:tav>
                                      </p:tavLst>
                                    </p:anim>
                                    <p:anim calcmode="lin" valueType="num">
                                      <p:cBhvr additive="base">
                                        <p:cTn id="19" dur="500" fill="hold"/>
                                        <p:tgtEl>
                                          <p:spTgt spid="155652"/>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155657">
                                            <p:txEl>
                                              <p:pRg st="0" end="0"/>
                                            </p:txEl>
                                          </p:spTgt>
                                        </p:tgtEl>
                                        <p:attrNameLst>
                                          <p:attrName>style.visibility</p:attrName>
                                        </p:attrNameLst>
                                      </p:cBhvr>
                                      <p:to>
                                        <p:strVal val="visible"/>
                                      </p:to>
                                    </p:set>
                                    <p:anim calcmode="lin" valueType="num">
                                      <p:cBhvr additive="base">
                                        <p:cTn id="24" dur="500" fill="hold"/>
                                        <p:tgtEl>
                                          <p:spTgt spid="155657">
                                            <p:txEl>
                                              <p:pRg st="0" end="0"/>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15565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155659">
                                            <p:txEl>
                                              <p:pRg st="0" end="0"/>
                                            </p:txEl>
                                          </p:spTgt>
                                        </p:tgtEl>
                                        <p:attrNameLst>
                                          <p:attrName>style.visibility</p:attrName>
                                        </p:attrNameLst>
                                      </p:cBhvr>
                                      <p:to>
                                        <p:strVal val="visible"/>
                                      </p:to>
                                    </p:set>
                                    <p:anim calcmode="lin" valueType="num">
                                      <p:cBhvr additive="base">
                                        <p:cTn id="30" dur="500" fill="hold"/>
                                        <p:tgtEl>
                                          <p:spTgt spid="155659">
                                            <p:txEl>
                                              <p:pRg st="0" end="0"/>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15565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nodeType="clickEffect">
                                  <p:stCondLst>
                                    <p:cond delay="0"/>
                                  </p:stCondLst>
                                  <p:childTnLst>
                                    <p:set>
                                      <p:cBhvr>
                                        <p:cTn id="35" dur="1" fill="hold">
                                          <p:stCondLst>
                                            <p:cond delay="0"/>
                                          </p:stCondLst>
                                        </p:cTn>
                                        <p:tgtEl>
                                          <p:spTgt spid="155661">
                                            <p:txEl>
                                              <p:pRg st="0" end="0"/>
                                            </p:txEl>
                                          </p:spTgt>
                                        </p:tgtEl>
                                        <p:attrNameLst>
                                          <p:attrName>style.visibility</p:attrName>
                                        </p:attrNameLst>
                                      </p:cBhvr>
                                      <p:to>
                                        <p:strVal val="visible"/>
                                      </p:to>
                                    </p:set>
                                    <p:animEffect transition="in" filter="wipe(down)">
                                      <p:cBhvr>
                                        <p:cTn id="36" dur="500"/>
                                        <p:tgtEl>
                                          <p:spTgt spid="155661">
                                            <p:txEl>
                                              <p:pRg st="0" end="0"/>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5" presetClass="entr" presetSubtype="10" fill="hold" nodeType="clickEffect">
                                  <p:stCondLst>
                                    <p:cond delay="0"/>
                                  </p:stCondLst>
                                  <p:childTnLst>
                                    <p:set>
                                      <p:cBhvr>
                                        <p:cTn id="40" dur="1" fill="hold">
                                          <p:stCondLst>
                                            <p:cond delay="0"/>
                                          </p:stCondLst>
                                        </p:cTn>
                                        <p:tgtEl>
                                          <p:spTgt spid="155663">
                                            <p:txEl>
                                              <p:pRg st="0" end="0"/>
                                            </p:txEl>
                                          </p:spTgt>
                                        </p:tgtEl>
                                        <p:attrNameLst>
                                          <p:attrName>style.visibility</p:attrName>
                                        </p:attrNameLst>
                                      </p:cBhvr>
                                      <p:to>
                                        <p:strVal val="visible"/>
                                      </p:to>
                                    </p:set>
                                    <p:animEffect transition="in" filter="checkerboard(across)">
                                      <p:cBhvr>
                                        <p:cTn id="41" dur="500"/>
                                        <p:tgtEl>
                                          <p:spTgt spid="15566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650" grpId="0" autoUpdateAnimBg="0"/>
      <p:bldP spid="155651" grpId="0" autoUpdateAnimBg="0"/>
      <p:bldP spid="155652" grpId="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Notre-Dame au 17e siècle."/>
          <p:cNvPicPr>
            <a:picLocks noChangeAspect="1" noChangeArrowheads="1"/>
          </p:cNvPicPr>
          <p:nvPr/>
        </p:nvPicPr>
        <p:blipFill>
          <a:blip r:embed="rId2" cstate="print"/>
          <a:srcRect/>
          <a:stretch>
            <a:fillRect/>
          </a:stretch>
        </p:blipFill>
        <p:spPr bwMode="auto">
          <a:xfrm>
            <a:off x="250825" y="260350"/>
            <a:ext cx="8424863" cy="4437063"/>
          </a:xfrm>
          <a:prstGeom prst="rect">
            <a:avLst/>
          </a:prstGeom>
          <a:noFill/>
          <a:ln w="9525">
            <a:noFill/>
            <a:miter lim="800000"/>
            <a:headEnd/>
            <a:tailEnd/>
          </a:ln>
        </p:spPr>
      </p:pic>
      <p:sp>
        <p:nvSpPr>
          <p:cNvPr id="3075" name="Rectangle 4"/>
          <p:cNvSpPr>
            <a:spLocks noChangeArrowheads="1"/>
          </p:cNvSpPr>
          <p:nvPr/>
        </p:nvSpPr>
        <p:spPr bwMode="auto">
          <a:xfrm>
            <a:off x="0" y="4724400"/>
            <a:ext cx="9144000" cy="1920875"/>
          </a:xfrm>
          <a:prstGeom prst="rect">
            <a:avLst/>
          </a:prstGeom>
          <a:noFill/>
          <a:ln w="9525">
            <a:noFill/>
            <a:miter lim="800000"/>
            <a:headEnd/>
            <a:tailEnd/>
          </a:ln>
        </p:spPr>
        <p:txBody>
          <a:bodyPr>
            <a:spAutoFit/>
          </a:bodyPr>
          <a:lstStyle/>
          <a:p>
            <a:pPr algn="ctr"/>
            <a:r>
              <a:rPr lang="pt-BR" sz="6000" b="1">
                <a:solidFill>
                  <a:srgbClr val="CC9900"/>
                </a:solidFill>
                <a:effectLst>
                  <a:outerShdw blurRad="38100" dist="38100" dir="2700000" algn="tl">
                    <a:srgbClr val="FFFFFF"/>
                  </a:outerShdw>
                </a:effectLst>
                <a:latin typeface="Old English Text MT" pitchFamily="66" charset="0"/>
              </a:rPr>
              <a:t>Catedral de Notre-Dame París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DSC_5517"/>
          <p:cNvPicPr>
            <a:picLocks noChangeAspect="1" noChangeArrowheads="1"/>
          </p:cNvPicPr>
          <p:nvPr/>
        </p:nvPicPr>
        <p:blipFill>
          <a:blip r:embed="rId3" cstate="print"/>
          <a:srcRect/>
          <a:stretch>
            <a:fillRect/>
          </a:stretch>
        </p:blipFill>
        <p:spPr bwMode="auto">
          <a:xfrm>
            <a:off x="0" y="0"/>
            <a:ext cx="9144000" cy="6116638"/>
          </a:xfrm>
          <a:prstGeom prst="rect">
            <a:avLst/>
          </a:prstGeom>
          <a:noFill/>
          <a:ln w="9525">
            <a:noFill/>
            <a:miter lim="800000"/>
            <a:headEnd/>
            <a:tailEnd/>
          </a:ln>
        </p:spPr>
      </p:pic>
      <p:sp>
        <p:nvSpPr>
          <p:cNvPr id="4099" name="Text Box 4"/>
          <p:cNvSpPr txBox="1">
            <a:spLocks noChangeArrowheads="1"/>
          </p:cNvSpPr>
          <p:nvPr/>
        </p:nvSpPr>
        <p:spPr bwMode="auto">
          <a:xfrm>
            <a:off x="-457200" y="6096000"/>
            <a:ext cx="1371600" cy="579438"/>
          </a:xfrm>
          <a:prstGeom prst="rect">
            <a:avLst/>
          </a:prstGeom>
          <a:noFill/>
          <a:ln w="9525">
            <a:noFill/>
            <a:miter lim="800000"/>
            <a:headEnd/>
            <a:tailEnd/>
          </a:ln>
        </p:spPr>
        <p:txBody>
          <a:bodyPr>
            <a:spAutoFit/>
          </a:bodyPr>
          <a:lstStyle/>
          <a:p>
            <a:pPr algn="ctr"/>
            <a:r>
              <a:rPr lang="en-US" sz="3200" b="1" i="1" baseline="-25000">
                <a:solidFill>
                  <a:srgbClr val="C0C0C0"/>
                </a:solidFill>
                <a:latin typeface="Guttman Logo1" pitchFamily="2" charset="2"/>
              </a:rPr>
              <a:t> </a:t>
            </a:r>
            <a:endParaRPr lang="en-GB"/>
          </a:p>
        </p:txBody>
      </p:sp>
      <p:sp>
        <p:nvSpPr>
          <p:cNvPr id="89094" name="Text Box 6"/>
          <p:cNvSpPr txBox="1">
            <a:spLocks noChangeArrowheads="1"/>
          </p:cNvSpPr>
          <p:nvPr/>
        </p:nvSpPr>
        <p:spPr bwMode="auto">
          <a:xfrm>
            <a:off x="-38100" y="6021388"/>
            <a:ext cx="9182100" cy="822325"/>
          </a:xfrm>
          <a:prstGeom prst="rect">
            <a:avLst/>
          </a:prstGeom>
          <a:noFill/>
          <a:ln w="9525">
            <a:noFill/>
            <a:miter lim="800000"/>
            <a:headEnd/>
            <a:tailEnd/>
          </a:ln>
          <a:effectLst/>
        </p:spPr>
        <p:txBody>
          <a:bodyPr>
            <a:spAutoFit/>
          </a:bodyPr>
          <a:lstStyle/>
          <a:p>
            <a:pPr algn="ctr">
              <a:spcBef>
                <a:spcPct val="50000"/>
              </a:spcBef>
              <a:defRPr/>
            </a:pPr>
            <a:r>
              <a:rPr lang="es-ES" sz="2400" b="1">
                <a:solidFill>
                  <a:srgbClr val="CC9900"/>
                </a:solidFill>
                <a:effectLst>
                  <a:outerShdw blurRad="38100" dist="38100" dir="2700000" algn="tl">
                    <a:srgbClr val="FFFFFF"/>
                  </a:outerShdw>
                </a:effectLst>
              </a:rPr>
              <a:t>La Catedral de Notre-Dame de París es una de las más antiguas catedrales francesas de estilo gótico.</a:t>
            </a: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5" descr="9782013225892FS"/>
          <p:cNvPicPr>
            <a:picLocks noChangeAspect="1" noChangeArrowheads="1"/>
          </p:cNvPicPr>
          <p:nvPr/>
        </p:nvPicPr>
        <p:blipFill>
          <a:blip r:embed="rId2" cstate="print"/>
          <a:srcRect/>
          <a:stretch>
            <a:fillRect/>
          </a:stretch>
        </p:blipFill>
        <p:spPr bwMode="auto">
          <a:xfrm>
            <a:off x="179388" y="188913"/>
            <a:ext cx="4516437" cy="6480175"/>
          </a:xfrm>
          <a:prstGeom prst="rect">
            <a:avLst/>
          </a:prstGeom>
          <a:noFill/>
          <a:ln w="9525">
            <a:noFill/>
            <a:miter lim="800000"/>
            <a:headEnd/>
            <a:tailEnd/>
          </a:ln>
        </p:spPr>
      </p:pic>
      <p:sp>
        <p:nvSpPr>
          <p:cNvPr id="146438" name="Text Box 6"/>
          <p:cNvSpPr txBox="1">
            <a:spLocks noChangeArrowheads="1"/>
          </p:cNvSpPr>
          <p:nvPr/>
        </p:nvSpPr>
        <p:spPr bwMode="auto">
          <a:xfrm>
            <a:off x="4932363" y="765175"/>
            <a:ext cx="3816350" cy="5426075"/>
          </a:xfrm>
          <a:prstGeom prst="rect">
            <a:avLst/>
          </a:prstGeom>
          <a:noFill/>
          <a:ln w="9525">
            <a:noFill/>
            <a:miter lim="800000"/>
            <a:headEnd/>
            <a:tailEnd/>
          </a:ln>
          <a:effectLst/>
        </p:spPr>
        <p:txBody>
          <a:bodyPr>
            <a:spAutoFit/>
          </a:bodyPr>
          <a:lstStyle/>
          <a:p>
            <a:pPr algn="ctr">
              <a:spcBef>
                <a:spcPct val="50000"/>
              </a:spcBef>
            </a:pPr>
            <a:r>
              <a:rPr lang="es-ES" sz="2000" b="1">
                <a:solidFill>
                  <a:schemeClr val="bg1"/>
                </a:solidFill>
                <a:effectLst>
                  <a:outerShdw blurRad="38100" dist="38100" dir="2700000" algn="tl">
                    <a:srgbClr val="808080"/>
                  </a:outerShdw>
                </a:effectLst>
              </a:rPr>
              <a:t>La catedral de </a:t>
            </a:r>
            <a:r>
              <a:rPr lang="es-ES" sz="2000" b="1" u="sng">
                <a:solidFill>
                  <a:schemeClr val="bg1"/>
                </a:solidFill>
                <a:effectLst>
                  <a:outerShdw blurRad="38100" dist="38100" dir="2700000" algn="tl">
                    <a:srgbClr val="808080"/>
                  </a:outerShdw>
                </a:effectLst>
              </a:rPr>
              <a:t>Notre-Dame de París</a:t>
            </a:r>
            <a:r>
              <a:rPr lang="es-ES" sz="2000" b="1">
                <a:solidFill>
                  <a:schemeClr val="bg1"/>
                </a:solidFill>
              </a:rPr>
              <a:t>, considerada por Víctor Hugo como el </a:t>
            </a:r>
            <a:r>
              <a:rPr lang="es-ES" sz="2000" b="1" u="sng">
                <a:solidFill>
                  <a:schemeClr val="bg1"/>
                </a:solidFill>
              </a:rPr>
              <a:t>paradigma de las catedrales francesas</a:t>
            </a:r>
            <a:r>
              <a:rPr lang="es-ES" sz="2000" b="1">
                <a:solidFill>
                  <a:schemeClr val="bg1"/>
                </a:solidFill>
              </a:rPr>
              <a:t>, estableció el modelo ideal de templo gótico, representando uno de los ejemplos más equilibrados y coherentes de este período. </a:t>
            </a:r>
          </a:p>
          <a:p>
            <a:pPr algn="ctr">
              <a:spcBef>
                <a:spcPct val="50000"/>
              </a:spcBef>
            </a:pPr>
            <a:r>
              <a:rPr lang="es-ES" sz="2000" b="1">
                <a:solidFill>
                  <a:schemeClr val="bg1"/>
                </a:solidFill>
              </a:rPr>
              <a:t>Bastante maltratada después de la Revolución Francesa, fue rehabilitada durante el siglo </a:t>
            </a:r>
            <a:r>
              <a:rPr lang="es-ES" sz="1400" b="1">
                <a:solidFill>
                  <a:schemeClr val="bg1"/>
                </a:solidFill>
              </a:rPr>
              <a:t>XIX</a:t>
            </a:r>
            <a:r>
              <a:rPr lang="es-ES" sz="2000" b="1">
                <a:solidFill>
                  <a:schemeClr val="bg1"/>
                </a:solidFill>
              </a:rPr>
              <a:t>, con importantes trabajos de restauración llevados a cabo por los arquitectos</a:t>
            </a:r>
            <a:r>
              <a:rPr lang="es-ES" sz="2000" b="1">
                <a:solidFill>
                  <a:schemeClr val="bg1"/>
                </a:solidFill>
                <a:effectLst>
                  <a:outerShdw blurRad="38100" dist="38100" dir="2700000" algn="tl">
                    <a:srgbClr val="808080"/>
                  </a:outerShdw>
                </a:effectLst>
              </a:rPr>
              <a:t> </a:t>
            </a:r>
            <a:r>
              <a:rPr lang="es-ES" sz="2000" b="1" u="sng">
                <a:solidFill>
                  <a:schemeClr val="folHlink"/>
                </a:solidFill>
                <a:effectLst>
                  <a:outerShdw blurRad="38100" dist="38100" dir="2700000" algn="tl">
                    <a:srgbClr val="FFFFFF"/>
                  </a:outerShdw>
                </a:effectLst>
              </a:rPr>
              <a:t>Viollet-le-Duc</a:t>
            </a:r>
            <a:r>
              <a:rPr lang="es-ES" sz="2000" b="1">
                <a:solidFill>
                  <a:schemeClr val="folHlink"/>
                </a:solidFill>
                <a:effectLst>
                  <a:outerShdw blurRad="38100" dist="38100" dir="2700000" algn="tl">
                    <a:srgbClr val="FFFFFF"/>
                  </a:outerShdw>
                </a:effectLst>
              </a:rPr>
              <a:t> </a:t>
            </a:r>
            <a:r>
              <a:rPr lang="es-ES" sz="2000" b="1">
                <a:solidFill>
                  <a:schemeClr val="bg1"/>
                </a:solidFill>
                <a:effectLst>
                  <a:outerShdw blurRad="38100" dist="38100" dir="2700000" algn="tl">
                    <a:srgbClr val="808080"/>
                  </a:outerShdw>
                </a:effectLst>
              </a:rPr>
              <a:t>y </a:t>
            </a:r>
            <a:r>
              <a:rPr lang="es-ES" sz="2000" b="1">
                <a:solidFill>
                  <a:schemeClr val="folHlink"/>
                </a:solidFill>
                <a:effectLst>
                  <a:outerShdw blurRad="38100" dist="38100" dir="2700000" algn="tl">
                    <a:srgbClr val="FFFFFF"/>
                  </a:outerShdw>
                </a:effectLst>
              </a:rPr>
              <a:t>J</a:t>
            </a:r>
            <a:r>
              <a:rPr lang="es-ES" sz="2000" b="1" u="sng">
                <a:solidFill>
                  <a:schemeClr val="folHlink"/>
                </a:solidFill>
                <a:effectLst>
                  <a:outerShdw blurRad="38100" dist="38100" dir="2700000" algn="tl">
                    <a:srgbClr val="FFFFFF"/>
                  </a:outerShdw>
                </a:effectLst>
              </a:rPr>
              <a:t>ean-Baptiste Lassus</a:t>
            </a:r>
            <a:r>
              <a:rPr lang="es-ES" sz="2000" b="1">
                <a:solidFill>
                  <a:schemeClr val="bg1"/>
                </a:solidFill>
                <a:effectLst>
                  <a:outerShdw blurRad="38100" dist="38100" dir="2700000" algn="tl">
                    <a:srgbClr val="808080"/>
                  </a:outerShdw>
                </a:effectLst>
              </a:rPr>
              <a:t>.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6" name="Text Box 4"/>
          <p:cNvSpPr txBox="1">
            <a:spLocks noChangeArrowheads="1"/>
          </p:cNvSpPr>
          <p:nvPr/>
        </p:nvSpPr>
        <p:spPr bwMode="auto">
          <a:xfrm>
            <a:off x="755650" y="404813"/>
            <a:ext cx="7488238" cy="5934075"/>
          </a:xfrm>
          <a:prstGeom prst="rect">
            <a:avLst/>
          </a:prstGeom>
          <a:noFill/>
          <a:ln w="9525">
            <a:noFill/>
            <a:miter lim="800000"/>
            <a:headEnd/>
            <a:tailEnd/>
          </a:ln>
          <a:effectLst/>
        </p:spPr>
        <p:txBody>
          <a:bodyPr>
            <a:spAutoFit/>
          </a:bodyPr>
          <a:lstStyle/>
          <a:p>
            <a:pPr algn="ctr">
              <a:spcBef>
                <a:spcPct val="50000"/>
              </a:spcBef>
            </a:pPr>
            <a:r>
              <a:rPr lang="es-ES" sz="2400" b="1">
                <a:solidFill>
                  <a:schemeClr val="bg1"/>
                </a:solidFill>
                <a:effectLst>
                  <a:outerShdw blurRad="38100" dist="38100" dir="2700000" algn="tl">
                    <a:srgbClr val="808080"/>
                  </a:outerShdw>
                </a:effectLst>
              </a:rPr>
              <a:t>La iglesia fue construida en el lugar donde se encontraba la primera iglesia cristiana de París, la </a:t>
            </a:r>
            <a:r>
              <a:rPr lang="es-ES" sz="2400" b="1">
                <a:solidFill>
                  <a:srgbClr val="CC9900"/>
                </a:solidFill>
                <a:effectLst>
                  <a:outerShdw blurRad="38100" dist="38100" dir="2700000" algn="tl">
                    <a:srgbClr val="FFFFFF"/>
                  </a:outerShdw>
                </a:effectLst>
              </a:rPr>
              <a:t>Basílica de Saint-Étienne</a:t>
            </a:r>
            <a:r>
              <a:rPr lang="es-ES" sz="2400" b="1">
                <a:solidFill>
                  <a:schemeClr val="bg1"/>
                </a:solidFill>
                <a:effectLst>
                  <a:outerShdw blurRad="38100" dist="38100" dir="2700000" algn="tl">
                    <a:srgbClr val="808080"/>
                  </a:outerShdw>
                </a:effectLst>
              </a:rPr>
              <a:t> que, a su vez, fue construida sobre un antiguo templo galorromano dedicado a </a:t>
            </a:r>
            <a:r>
              <a:rPr lang="es-ES" sz="2400" b="1">
                <a:solidFill>
                  <a:srgbClr val="CC9900"/>
                </a:solidFill>
                <a:effectLst>
                  <a:outerShdw blurRad="38100" dist="38100" dir="2700000" algn="tl">
                    <a:srgbClr val="FFFFFF"/>
                  </a:outerShdw>
                </a:effectLst>
              </a:rPr>
              <a:t>Júpiter</a:t>
            </a:r>
            <a:r>
              <a:rPr lang="es-ES" sz="2400" b="1">
                <a:solidFill>
                  <a:schemeClr val="bg1"/>
                </a:solidFill>
                <a:effectLst>
                  <a:outerShdw blurRad="38100" dist="38100" dir="2700000" algn="tl">
                    <a:srgbClr val="808080"/>
                  </a:outerShdw>
                </a:effectLst>
              </a:rPr>
              <a:t>. </a:t>
            </a:r>
          </a:p>
          <a:p>
            <a:pPr algn="ctr">
              <a:spcBef>
                <a:spcPct val="50000"/>
              </a:spcBef>
            </a:pPr>
            <a:r>
              <a:rPr lang="es-ES" sz="2400" b="1">
                <a:solidFill>
                  <a:schemeClr val="bg1"/>
                </a:solidFill>
                <a:effectLst>
                  <a:outerShdw blurRad="38100" dist="38100" dir="2700000" algn="tl">
                    <a:srgbClr val="808080"/>
                  </a:outerShdw>
                </a:effectLst>
              </a:rPr>
              <a:t>La catedral surge íntimamente ligada a la idea del gótico en todo su esplendor: un sentido nuevo de catedral como edificio de concentración y de ascensión espiritual. La arquitectura gótica es un instrumento poderoso de una sociedad que ve transformarse la vida urbana, a principios del siglo </a:t>
            </a:r>
            <a:r>
              <a:rPr lang="es-ES" b="1">
                <a:solidFill>
                  <a:schemeClr val="bg1"/>
                </a:solidFill>
                <a:effectLst>
                  <a:outerShdw blurRad="38100" dist="38100" dir="2700000" algn="tl">
                    <a:srgbClr val="808080"/>
                  </a:outerShdw>
                </a:effectLst>
              </a:rPr>
              <a:t>XI</a:t>
            </a:r>
            <a:r>
              <a:rPr lang="es-ES" sz="2400" b="1">
                <a:solidFill>
                  <a:schemeClr val="bg1"/>
                </a:solidFill>
                <a:effectLst>
                  <a:outerShdw blurRad="38100" dist="38100" dir="2700000" algn="tl">
                    <a:srgbClr val="808080"/>
                  </a:outerShdw>
                </a:effectLst>
              </a:rPr>
              <a:t>, a ritmo acelerado. </a:t>
            </a:r>
          </a:p>
          <a:p>
            <a:pPr algn="ctr">
              <a:spcBef>
                <a:spcPct val="50000"/>
              </a:spcBef>
            </a:pPr>
            <a:r>
              <a:rPr lang="es-ES" sz="2400" b="1">
                <a:solidFill>
                  <a:schemeClr val="bg1"/>
                </a:solidFill>
                <a:effectLst>
                  <a:outerShdw blurRad="38100" dist="38100" dir="2700000" algn="tl">
                    <a:srgbClr val="808080"/>
                  </a:outerShdw>
                </a:effectLst>
              </a:rPr>
              <a:t>La ciudad resurge como centro de enorme importancia tanto en el campo político como económico.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DSC_4994"/>
          <p:cNvPicPr>
            <a:picLocks noChangeAspect="1" noChangeArrowheads="1"/>
          </p:cNvPicPr>
          <p:nvPr/>
        </p:nvPicPr>
        <p:blipFill>
          <a:blip r:embed="rId3" cstate="print"/>
          <a:srcRect/>
          <a:stretch>
            <a:fillRect/>
          </a:stretch>
        </p:blipFill>
        <p:spPr bwMode="auto">
          <a:xfrm>
            <a:off x="0" y="0"/>
            <a:ext cx="9144000" cy="6118225"/>
          </a:xfrm>
          <a:prstGeom prst="rect">
            <a:avLst/>
          </a:prstGeom>
          <a:noFill/>
          <a:ln w="9525">
            <a:noFill/>
            <a:miter lim="800000"/>
            <a:headEnd/>
            <a:tailEnd/>
          </a:ln>
        </p:spPr>
      </p:pic>
      <p:sp>
        <p:nvSpPr>
          <p:cNvPr id="7171" name="Text Box 4"/>
          <p:cNvSpPr txBox="1">
            <a:spLocks noChangeArrowheads="1"/>
          </p:cNvSpPr>
          <p:nvPr/>
        </p:nvSpPr>
        <p:spPr bwMode="auto">
          <a:xfrm>
            <a:off x="-457200" y="6096000"/>
            <a:ext cx="1371600" cy="579438"/>
          </a:xfrm>
          <a:prstGeom prst="rect">
            <a:avLst/>
          </a:prstGeom>
          <a:noFill/>
          <a:ln w="9525">
            <a:noFill/>
            <a:miter lim="800000"/>
            <a:headEnd/>
            <a:tailEnd/>
          </a:ln>
        </p:spPr>
        <p:txBody>
          <a:bodyPr>
            <a:spAutoFit/>
          </a:bodyPr>
          <a:lstStyle/>
          <a:p>
            <a:pPr algn="ctr"/>
            <a:r>
              <a:rPr lang="en-US" sz="3200" b="1" i="1" baseline="-25000">
                <a:solidFill>
                  <a:srgbClr val="C0C0C0"/>
                </a:solidFill>
                <a:latin typeface="Guttman Logo1" pitchFamily="2" charset="2"/>
              </a:rPr>
              <a:t> </a:t>
            </a:r>
            <a:endParaRPr lang="en-GB"/>
          </a:p>
        </p:txBody>
      </p:sp>
      <p:sp>
        <p:nvSpPr>
          <p:cNvPr id="87045" name="Text Box 5"/>
          <p:cNvSpPr txBox="1">
            <a:spLocks noChangeArrowheads="1"/>
          </p:cNvSpPr>
          <p:nvPr/>
        </p:nvSpPr>
        <p:spPr bwMode="auto">
          <a:xfrm>
            <a:off x="0" y="6113463"/>
            <a:ext cx="9144000" cy="701675"/>
          </a:xfrm>
          <a:prstGeom prst="rect">
            <a:avLst/>
          </a:prstGeom>
          <a:noFill/>
          <a:ln w="9525">
            <a:noFill/>
            <a:miter lim="800000"/>
            <a:headEnd/>
            <a:tailEnd/>
          </a:ln>
          <a:effectLst/>
        </p:spPr>
        <p:txBody>
          <a:bodyPr>
            <a:spAutoFit/>
          </a:bodyPr>
          <a:lstStyle/>
          <a:p>
            <a:pPr algn="ctr"/>
            <a:r>
              <a:rPr lang="es-ES" sz="2000" b="1">
                <a:solidFill>
                  <a:srgbClr val="CC9900"/>
                </a:solidFill>
                <a:effectLst>
                  <a:outerShdw blurRad="38100" dist="38100" dir="2700000" algn="tl">
                    <a:srgbClr val="FFFFFF"/>
                  </a:outerShdw>
                </a:effectLst>
              </a:rPr>
              <a:t>Se encuentra en la Plaza Parvis, en una pequeña isla, la denominada </a:t>
            </a:r>
            <a:r>
              <a:rPr lang="es-ES" sz="2000" b="1" i="1">
                <a:solidFill>
                  <a:srgbClr val="CC9900"/>
                </a:solidFill>
                <a:effectLst>
                  <a:outerShdw blurRad="38100" dist="38100" dir="2700000" algn="tl">
                    <a:srgbClr val="FFFFFF"/>
                  </a:outerShdw>
                </a:effectLst>
              </a:rPr>
              <a:t>Île de la Cité</a:t>
            </a:r>
            <a:r>
              <a:rPr lang="es-ES" sz="2000" b="1">
                <a:solidFill>
                  <a:srgbClr val="CC9900"/>
                </a:solidFill>
                <a:effectLst>
                  <a:outerShdw blurRad="38100" dist="38100" dir="2700000" algn="tl">
                    <a:srgbClr val="FFFFFF"/>
                  </a:outerShdw>
                </a:effectLst>
              </a:rPr>
              <a:t> en París, Francia, rodeada por las aguas del río Sena.</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body" idx="1"/>
          </p:nvPr>
        </p:nvSpPr>
        <p:spPr>
          <a:xfrm>
            <a:off x="1835150" y="0"/>
            <a:ext cx="7308850" cy="1700213"/>
          </a:xfrm>
        </p:spPr>
        <p:txBody>
          <a:bodyPr/>
          <a:lstStyle/>
          <a:p>
            <a:pPr marL="0" indent="0" algn="ctr" eaLnBrk="1" hangingPunct="1">
              <a:lnSpc>
                <a:spcPct val="75000"/>
              </a:lnSpc>
              <a:spcAft>
                <a:spcPct val="50000"/>
              </a:spcAft>
              <a:buFontTx/>
              <a:buNone/>
            </a:pPr>
            <a:r>
              <a:rPr lang="es-ES" b="1" smtClean="0">
                <a:solidFill>
                  <a:schemeClr val="bg1"/>
                </a:solidFill>
              </a:rPr>
              <a:t>En la ficción, las torres de la iglesia servían de cobijo para el personaje principal, </a:t>
            </a:r>
            <a:r>
              <a:rPr lang="es-ES" b="1" smtClean="0">
                <a:solidFill>
                  <a:schemeClr val="folHlink"/>
                </a:solidFill>
              </a:rPr>
              <a:t>Quasimodo</a:t>
            </a:r>
            <a:r>
              <a:rPr lang="es-ES" b="1" smtClean="0">
                <a:solidFill>
                  <a:schemeClr val="bg1"/>
                </a:solidFill>
              </a:rPr>
              <a:t>, en la obra de Víctor Hugo.</a:t>
            </a:r>
            <a:r>
              <a:rPr lang="es-ES" b="1" smtClean="0"/>
              <a:t> </a:t>
            </a:r>
          </a:p>
        </p:txBody>
      </p:sp>
      <p:pic>
        <p:nvPicPr>
          <p:cNvPr id="8195" name="Picture 3" descr="clipgar2"/>
          <p:cNvPicPr>
            <a:picLocks noChangeAspect="1" noChangeArrowheads="1"/>
          </p:cNvPicPr>
          <p:nvPr/>
        </p:nvPicPr>
        <p:blipFill>
          <a:blip r:embed="rId2" cstate="print"/>
          <a:srcRect/>
          <a:stretch>
            <a:fillRect/>
          </a:stretch>
        </p:blipFill>
        <p:spPr bwMode="auto">
          <a:xfrm>
            <a:off x="6953250" y="3976688"/>
            <a:ext cx="2190750" cy="2881312"/>
          </a:xfrm>
          <a:prstGeom prst="rect">
            <a:avLst/>
          </a:prstGeom>
          <a:noFill/>
          <a:ln w="9525">
            <a:noFill/>
            <a:miter lim="800000"/>
            <a:headEnd/>
            <a:tailEnd/>
          </a:ln>
        </p:spPr>
      </p:pic>
      <p:pic>
        <p:nvPicPr>
          <p:cNvPr id="8196" name="Picture 4" descr="clipquswing"/>
          <p:cNvPicPr>
            <a:picLocks noChangeAspect="1" noChangeArrowheads="1"/>
          </p:cNvPicPr>
          <p:nvPr/>
        </p:nvPicPr>
        <p:blipFill>
          <a:blip r:embed="rId3" cstate="print"/>
          <a:srcRect/>
          <a:stretch>
            <a:fillRect/>
          </a:stretch>
        </p:blipFill>
        <p:spPr bwMode="auto">
          <a:xfrm>
            <a:off x="0" y="260350"/>
            <a:ext cx="2824163" cy="3959225"/>
          </a:xfrm>
          <a:prstGeom prst="rect">
            <a:avLst/>
          </a:prstGeom>
          <a:noFill/>
          <a:ln w="9525">
            <a:noFill/>
            <a:miter lim="800000"/>
            <a:headEnd/>
            <a:tailEnd/>
          </a:ln>
        </p:spPr>
      </p:pic>
      <p:sp>
        <p:nvSpPr>
          <p:cNvPr id="45061" name="Text Box 5"/>
          <p:cNvSpPr txBox="1">
            <a:spLocks noChangeArrowheads="1"/>
          </p:cNvSpPr>
          <p:nvPr/>
        </p:nvSpPr>
        <p:spPr bwMode="auto">
          <a:xfrm>
            <a:off x="684213" y="4508500"/>
            <a:ext cx="5759450" cy="1800225"/>
          </a:xfrm>
          <a:prstGeom prst="rect">
            <a:avLst/>
          </a:prstGeom>
          <a:noFill/>
          <a:ln w="9525">
            <a:noFill/>
            <a:miter lim="800000"/>
            <a:headEnd/>
            <a:tailEnd/>
          </a:ln>
          <a:effectLst/>
        </p:spPr>
        <p:txBody>
          <a:bodyPr>
            <a:spAutoFit/>
          </a:bodyPr>
          <a:lstStyle/>
          <a:p>
            <a:pPr algn="ctr">
              <a:spcBef>
                <a:spcPct val="50000"/>
              </a:spcBef>
            </a:pPr>
            <a:r>
              <a:rPr lang="es-ES" sz="2800" b="1">
                <a:solidFill>
                  <a:schemeClr val="bg1"/>
                </a:solidFill>
                <a:effectLst>
                  <a:outerShdw blurRad="38100" dist="38100" dir="2700000" algn="tl">
                    <a:srgbClr val="808080"/>
                  </a:outerShdw>
                </a:effectLst>
                <a:latin typeface="Tahoma" charset="0"/>
                <a:cs typeface="Tahoma" charset="0"/>
              </a:rPr>
              <a:t>Sin esta gran restauración, probablemente no podríamos hoy apreciar esta obra magnífica de la Edad Media.</a:t>
            </a:r>
          </a:p>
        </p:txBody>
      </p:sp>
      <p:sp>
        <p:nvSpPr>
          <p:cNvPr id="45062" name="Text Box 6"/>
          <p:cNvSpPr txBox="1">
            <a:spLocks noChangeArrowheads="1"/>
          </p:cNvSpPr>
          <p:nvPr/>
        </p:nvSpPr>
        <p:spPr bwMode="auto">
          <a:xfrm>
            <a:off x="2484438" y="1628775"/>
            <a:ext cx="6659562" cy="2441575"/>
          </a:xfrm>
          <a:prstGeom prst="rect">
            <a:avLst/>
          </a:prstGeom>
          <a:noFill/>
          <a:ln w="9525">
            <a:noFill/>
            <a:miter lim="800000"/>
            <a:headEnd/>
            <a:tailEnd/>
          </a:ln>
          <a:effectLst/>
        </p:spPr>
        <p:txBody>
          <a:bodyPr>
            <a:spAutoFit/>
          </a:bodyPr>
          <a:lstStyle/>
          <a:p>
            <a:pPr algn="ctr">
              <a:lnSpc>
                <a:spcPct val="110000"/>
              </a:lnSpc>
              <a:spcBef>
                <a:spcPct val="20000"/>
              </a:spcBef>
              <a:spcAft>
                <a:spcPct val="50000"/>
              </a:spcAft>
            </a:pPr>
            <a:r>
              <a:rPr lang="es-ES" sz="2800" b="1">
                <a:solidFill>
                  <a:srgbClr val="CC9900"/>
                </a:solidFill>
                <a:effectLst>
                  <a:outerShdw blurRad="38100" dist="38100" dir="2700000" algn="tl">
                    <a:srgbClr val="FFFFFF"/>
                  </a:outerShdw>
                </a:effectLst>
                <a:latin typeface="Tahoma" charset="0"/>
                <a:cs typeface="Tahoma" charset="0"/>
              </a:rPr>
              <a:t>En la práctica, la obra serviría para alertar a los franceses sobre la necesidad de recuperar un monumento nacional que ya estaba bastante deteriorado.</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80" name="Text Box 4"/>
          <p:cNvSpPr txBox="1">
            <a:spLocks noChangeArrowheads="1"/>
          </p:cNvSpPr>
          <p:nvPr/>
        </p:nvSpPr>
        <p:spPr bwMode="auto">
          <a:xfrm>
            <a:off x="0" y="117475"/>
            <a:ext cx="8964613" cy="1798638"/>
          </a:xfrm>
          <a:prstGeom prst="rect">
            <a:avLst/>
          </a:prstGeom>
          <a:noFill/>
          <a:ln w="9525">
            <a:noFill/>
            <a:miter lim="800000"/>
            <a:headEnd/>
            <a:tailEnd/>
          </a:ln>
          <a:effectLst/>
        </p:spPr>
        <p:txBody>
          <a:bodyPr>
            <a:spAutoFit/>
          </a:bodyPr>
          <a:lstStyle/>
          <a:p>
            <a:pPr algn="ctr">
              <a:lnSpc>
                <a:spcPct val="80000"/>
              </a:lnSpc>
              <a:spcBef>
                <a:spcPct val="50000"/>
              </a:spcBef>
            </a:pPr>
            <a:r>
              <a:rPr lang="es-ES" sz="2800" b="1">
                <a:solidFill>
                  <a:schemeClr val="bg1"/>
                </a:solidFill>
                <a:effectLst>
                  <a:outerShdw blurRad="38100" dist="38100" dir="2700000" algn="tl">
                    <a:srgbClr val="808080"/>
                  </a:outerShdw>
                </a:effectLst>
              </a:rPr>
              <a:t>La citada restauración, llevada a cabo en el </a:t>
            </a:r>
            <a:r>
              <a:rPr lang="es-ES" sz="2800" b="1">
                <a:solidFill>
                  <a:srgbClr val="CC9900"/>
                </a:solidFill>
                <a:effectLst>
                  <a:outerShdw blurRad="38100" dist="38100" dir="2700000" algn="tl">
                    <a:srgbClr val="FFFFFF"/>
                  </a:outerShdw>
                </a:effectLst>
              </a:rPr>
              <a:t>siglo </a:t>
            </a:r>
            <a:r>
              <a:rPr lang="es-ES" sz="2000" b="1">
                <a:solidFill>
                  <a:srgbClr val="CC9900"/>
                </a:solidFill>
                <a:effectLst>
                  <a:outerShdw blurRad="38100" dist="38100" dir="2700000" algn="tl">
                    <a:srgbClr val="FFFFFF"/>
                  </a:outerShdw>
                </a:effectLst>
              </a:rPr>
              <a:t>XIX</a:t>
            </a:r>
            <a:r>
              <a:rPr lang="es-ES" sz="2800" b="1">
                <a:solidFill>
                  <a:schemeClr val="bg1"/>
                </a:solidFill>
                <a:effectLst>
                  <a:outerShdw blurRad="38100" dist="38100" dir="2700000" algn="tl">
                    <a:srgbClr val="808080"/>
                  </a:outerShdw>
                </a:effectLst>
              </a:rPr>
              <a:t> y que se debió, sobre todo, a la novela de </a:t>
            </a:r>
            <a:r>
              <a:rPr lang="es-ES" sz="2800" b="1">
                <a:solidFill>
                  <a:schemeClr val="folHlink"/>
                </a:solidFill>
                <a:effectLst>
                  <a:outerShdw blurRad="38100" dist="38100" dir="2700000" algn="tl">
                    <a:srgbClr val="FFFFFF"/>
                  </a:outerShdw>
                </a:effectLst>
              </a:rPr>
              <a:t>Víctor Hugo</a:t>
            </a:r>
            <a:r>
              <a:rPr lang="es-ES" sz="2800" b="1">
                <a:solidFill>
                  <a:schemeClr val="bg1"/>
                </a:solidFill>
                <a:effectLst>
                  <a:outerShdw blurRad="38100" dist="38100" dir="2700000" algn="tl">
                    <a:srgbClr val="808080"/>
                  </a:outerShdw>
                </a:effectLst>
              </a:rPr>
              <a:t> que lleva el nombre de la Catedral, permitió restituirle su imagen original gótica, dándole el aspecto que actualmente presenta.                                </a:t>
            </a:r>
            <a:endParaRPr lang="es-ES" sz="2800"/>
          </a:p>
        </p:txBody>
      </p:sp>
      <p:pic>
        <p:nvPicPr>
          <p:cNvPr id="9219" name="Picture 6" descr="corcunda"/>
          <p:cNvPicPr>
            <a:picLocks noChangeAspect="1" noChangeArrowheads="1"/>
          </p:cNvPicPr>
          <p:nvPr/>
        </p:nvPicPr>
        <p:blipFill>
          <a:blip r:embed="rId2" cstate="print"/>
          <a:srcRect/>
          <a:stretch>
            <a:fillRect/>
          </a:stretch>
        </p:blipFill>
        <p:spPr bwMode="auto">
          <a:xfrm>
            <a:off x="5724525" y="2095500"/>
            <a:ext cx="3295650" cy="4762500"/>
          </a:xfrm>
          <a:prstGeom prst="rect">
            <a:avLst/>
          </a:prstGeom>
          <a:noFill/>
          <a:ln w="9525">
            <a:noFill/>
            <a:miter lim="800000"/>
            <a:headEnd/>
            <a:tailEnd/>
          </a:ln>
        </p:spPr>
      </p:pic>
      <p:sp>
        <p:nvSpPr>
          <p:cNvPr id="152583" name="Text Box 7"/>
          <p:cNvSpPr txBox="1">
            <a:spLocks noChangeArrowheads="1"/>
          </p:cNvSpPr>
          <p:nvPr/>
        </p:nvSpPr>
        <p:spPr bwMode="auto">
          <a:xfrm>
            <a:off x="0" y="2565400"/>
            <a:ext cx="5762625" cy="3851275"/>
          </a:xfrm>
          <a:prstGeom prst="rect">
            <a:avLst/>
          </a:prstGeom>
          <a:noFill/>
          <a:ln w="9525">
            <a:noFill/>
            <a:miter lim="800000"/>
            <a:headEnd/>
            <a:tailEnd/>
          </a:ln>
          <a:effectLst/>
        </p:spPr>
        <p:txBody>
          <a:bodyPr>
            <a:spAutoFit/>
          </a:bodyPr>
          <a:lstStyle/>
          <a:p>
            <a:pPr algn="ctr">
              <a:lnSpc>
                <a:spcPct val="80000"/>
              </a:lnSpc>
              <a:spcBef>
                <a:spcPct val="50000"/>
              </a:spcBef>
            </a:pPr>
            <a:r>
              <a:rPr lang="es-ES" sz="3200" b="1">
                <a:solidFill>
                  <a:srgbClr val="CC9900"/>
                </a:solidFill>
                <a:effectLst>
                  <a:outerShdw blurRad="38100" dist="38100" dir="2700000" algn="tl">
                    <a:srgbClr val="FFFFFF"/>
                  </a:outerShdw>
                </a:effectLst>
              </a:rPr>
              <a:t>Fueron reconstruidas las </a:t>
            </a:r>
            <a:r>
              <a:rPr lang="es-ES" sz="3200" b="1" u="sng">
                <a:solidFill>
                  <a:srgbClr val="CC9900"/>
                </a:solidFill>
                <a:effectLst>
                  <a:outerShdw blurRad="38100" dist="38100" dir="2700000" algn="tl">
                    <a:srgbClr val="FFFFFF"/>
                  </a:outerShdw>
                </a:effectLst>
              </a:rPr>
              <a:t>esculturas</a:t>
            </a:r>
            <a:r>
              <a:rPr lang="es-ES" sz="3200" b="1">
                <a:solidFill>
                  <a:srgbClr val="CC9900"/>
                </a:solidFill>
                <a:effectLst>
                  <a:outerShdw blurRad="38100" dist="38100" dir="2700000" algn="tl">
                    <a:srgbClr val="FFFFFF"/>
                  </a:outerShdw>
                </a:effectLst>
              </a:rPr>
              <a:t> destruidas por los revolucionarios y se reintrodujeron los cuatro niveles de alzado.</a:t>
            </a:r>
          </a:p>
          <a:p>
            <a:pPr algn="ctr">
              <a:lnSpc>
                <a:spcPct val="80000"/>
              </a:lnSpc>
              <a:spcBef>
                <a:spcPct val="50000"/>
              </a:spcBef>
            </a:pPr>
            <a:r>
              <a:rPr lang="es-ES" sz="3200" b="1">
                <a:solidFill>
                  <a:schemeClr val="bg1"/>
                </a:solidFill>
                <a:effectLst>
                  <a:outerShdw blurRad="38100" dist="38100" dir="2700000" algn="tl">
                    <a:srgbClr val="808080"/>
                  </a:outerShdw>
                </a:effectLst>
              </a:rPr>
              <a:t>La actual </a:t>
            </a:r>
            <a:r>
              <a:rPr lang="es-ES" sz="3200" b="1" u="sng">
                <a:solidFill>
                  <a:schemeClr val="bg1"/>
                </a:solidFill>
                <a:effectLst>
                  <a:outerShdw blurRad="38100" dist="38100" dir="2700000" algn="tl">
                    <a:srgbClr val="808080"/>
                  </a:outerShdw>
                </a:effectLst>
              </a:rPr>
              <a:t>aguja</a:t>
            </a:r>
            <a:r>
              <a:rPr lang="es-ES" sz="3200" b="1">
                <a:solidFill>
                  <a:schemeClr val="bg1"/>
                </a:solidFill>
                <a:effectLst>
                  <a:outerShdw blurRad="38100" dist="38100" dir="2700000" algn="tl">
                    <a:srgbClr val="808080"/>
                  </a:outerShdw>
                </a:effectLst>
              </a:rPr>
              <a:t> que corona exteriormente el crucero se debe igualmente a esta restauración.</a:t>
            </a:r>
            <a:endParaRPr lang="es-ES">
              <a:solidFill>
                <a:srgbClr val="CC9900"/>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4" name="Text Box 4"/>
          <p:cNvSpPr txBox="1">
            <a:spLocks noChangeArrowheads="1"/>
          </p:cNvSpPr>
          <p:nvPr/>
        </p:nvSpPr>
        <p:spPr bwMode="auto">
          <a:xfrm>
            <a:off x="539750" y="188913"/>
            <a:ext cx="8064500" cy="6429375"/>
          </a:xfrm>
          <a:prstGeom prst="rect">
            <a:avLst/>
          </a:prstGeom>
          <a:noFill/>
          <a:ln w="9525">
            <a:noFill/>
            <a:miter lim="800000"/>
            <a:headEnd/>
            <a:tailEnd/>
          </a:ln>
          <a:effectLst/>
        </p:spPr>
        <p:txBody>
          <a:bodyPr>
            <a:spAutoFit/>
          </a:bodyPr>
          <a:lstStyle/>
          <a:p>
            <a:pPr algn="ctr">
              <a:spcBef>
                <a:spcPct val="50000"/>
              </a:spcBef>
            </a:pPr>
            <a:r>
              <a:rPr lang="es-ES" sz="3200" b="1">
                <a:solidFill>
                  <a:srgbClr val="CC9900"/>
                </a:solidFill>
                <a:effectLst>
                  <a:outerShdw blurRad="38100" dist="38100" dir="2700000" algn="tl">
                    <a:srgbClr val="FFFFFF"/>
                  </a:outerShdw>
                </a:effectLst>
              </a:rPr>
              <a:t>Su construcción se inició en </a:t>
            </a:r>
            <a:r>
              <a:rPr lang="es-ES" sz="3200" b="1">
                <a:solidFill>
                  <a:schemeClr val="bg1"/>
                </a:solidFill>
                <a:effectLst>
                  <a:outerShdw blurRad="38100" dist="38100" dir="2700000" algn="tl">
                    <a:srgbClr val="808080"/>
                  </a:outerShdw>
                </a:effectLst>
              </a:rPr>
              <a:t>1163</a:t>
            </a:r>
            <a:r>
              <a:rPr lang="es-ES" sz="3200" b="1">
                <a:solidFill>
                  <a:srgbClr val="CC9900"/>
                </a:solidFill>
                <a:effectLst>
                  <a:outerShdw blurRad="38100" dist="38100" dir="2700000" algn="tl">
                    <a:srgbClr val="FFFFFF"/>
                  </a:outerShdw>
                </a:effectLst>
              </a:rPr>
              <a:t>, y se dedicó a María, Madre de Jesús, de ahí el nombre:  </a:t>
            </a:r>
            <a:r>
              <a:rPr lang="es-ES" sz="3200" b="1">
                <a:solidFill>
                  <a:schemeClr val="bg1"/>
                </a:solidFill>
                <a:effectLst>
                  <a:outerShdw blurRad="38100" dist="38100" dir="2700000" algn="tl">
                    <a:srgbClr val="808080"/>
                  </a:outerShdw>
                </a:effectLst>
              </a:rPr>
              <a:t>Notre-Dame, </a:t>
            </a:r>
            <a:r>
              <a:rPr lang="es-ES" sz="3200" b="1">
                <a:solidFill>
                  <a:srgbClr val="CC9900"/>
                </a:solidFill>
                <a:effectLst>
                  <a:outerShdw blurRad="38100" dist="38100" dir="2700000" algn="tl">
                    <a:srgbClr val="FFFFFF"/>
                  </a:outerShdw>
                </a:effectLst>
              </a:rPr>
              <a:t>Nuestra Señora. </a:t>
            </a:r>
          </a:p>
          <a:p>
            <a:pPr algn="ctr">
              <a:spcBef>
                <a:spcPct val="50000"/>
              </a:spcBef>
            </a:pPr>
            <a:r>
              <a:rPr lang="es-ES" sz="3200" b="1">
                <a:solidFill>
                  <a:srgbClr val="CC9900"/>
                </a:solidFill>
                <a:effectLst>
                  <a:outerShdw blurRad="38100" dist="38100" dir="2700000" algn="tl">
                    <a:srgbClr val="FFFFFF"/>
                  </a:outerShdw>
                </a:effectLst>
              </a:rPr>
              <a:t>Es una de las más bellas iglesias del mundo y un </a:t>
            </a:r>
            <a:r>
              <a:rPr lang="es-ES" sz="3200" b="1" u="sng">
                <a:solidFill>
                  <a:srgbClr val="CC9900"/>
                </a:solidFill>
                <a:effectLst>
                  <a:outerShdw blurRad="38100" dist="38100" dir="2700000" algn="tl">
                    <a:srgbClr val="FFFFFF"/>
                  </a:outerShdw>
                </a:effectLst>
              </a:rPr>
              <a:t>símbolo de la arquitectura gótica</a:t>
            </a:r>
            <a:r>
              <a:rPr lang="es-ES" sz="3200" b="1">
                <a:solidFill>
                  <a:srgbClr val="CC9900"/>
                </a:solidFill>
                <a:effectLst>
                  <a:outerShdw blurRad="38100" dist="38100" dir="2700000" algn="tl">
                    <a:srgbClr val="FFFFFF"/>
                  </a:outerShdw>
                </a:effectLst>
              </a:rPr>
              <a:t>.                                                </a:t>
            </a:r>
          </a:p>
          <a:p>
            <a:pPr algn="ctr">
              <a:spcBef>
                <a:spcPct val="50000"/>
              </a:spcBef>
            </a:pPr>
            <a:r>
              <a:rPr lang="es-ES" sz="3200" b="1">
                <a:solidFill>
                  <a:srgbClr val="CC9900"/>
                </a:solidFill>
                <a:effectLst>
                  <a:outerShdw blurRad="38100" dist="38100" dir="2700000" algn="tl">
                    <a:srgbClr val="FFFFFF"/>
                  </a:outerShdw>
                </a:effectLst>
              </a:rPr>
              <a:t>Es, además, algo más que eso. En los últimos nueve siglos, la catedral ha sido también escenario de grandes acontecimientos de la historia de Francia.</a:t>
            </a:r>
            <a:r>
              <a:rPr lang="es-ES" sz="3200">
                <a:solidFill>
                  <a:srgbClr val="CC9900"/>
                </a:solidFill>
                <a:effectLst>
                  <a:outerShdw blurRad="38100" dist="38100" dir="2700000" algn="tl">
                    <a:srgbClr val="FFFFFF"/>
                  </a:outerShdw>
                </a:effectLst>
              </a:rPr>
              <a:t>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Paris-frontpage-web"/>
          <p:cNvPicPr>
            <a:picLocks noChangeAspect="1" noChangeArrowheads="1"/>
          </p:cNvPicPr>
          <p:nvPr/>
        </p:nvPicPr>
        <p:blipFill>
          <a:blip r:embed="rId2" cstate="print"/>
          <a:srcRect/>
          <a:stretch>
            <a:fillRect/>
          </a:stretch>
        </p:blipFill>
        <p:spPr bwMode="auto">
          <a:xfrm>
            <a:off x="2195513" y="26988"/>
            <a:ext cx="4752975" cy="3402012"/>
          </a:xfrm>
          <a:prstGeom prst="rect">
            <a:avLst/>
          </a:prstGeom>
          <a:noFill/>
          <a:ln w="9525">
            <a:noFill/>
            <a:miter lim="800000"/>
            <a:headEnd/>
            <a:tailEnd/>
          </a:ln>
        </p:spPr>
      </p:pic>
      <p:sp>
        <p:nvSpPr>
          <p:cNvPr id="12291" name="Text Box 3"/>
          <p:cNvSpPr txBox="1">
            <a:spLocks noChangeArrowheads="1"/>
          </p:cNvSpPr>
          <p:nvPr/>
        </p:nvSpPr>
        <p:spPr bwMode="auto">
          <a:xfrm>
            <a:off x="214313" y="0"/>
            <a:ext cx="8713787" cy="427038"/>
          </a:xfrm>
          <a:prstGeom prst="rect">
            <a:avLst/>
          </a:prstGeom>
          <a:noFill/>
          <a:ln w="9525">
            <a:noFill/>
            <a:miter lim="800000"/>
            <a:headEnd/>
            <a:tailEnd/>
          </a:ln>
          <a:effectLst/>
        </p:spPr>
        <p:txBody>
          <a:bodyPr>
            <a:spAutoFit/>
          </a:bodyPr>
          <a:lstStyle/>
          <a:p>
            <a:pPr>
              <a:lnSpc>
                <a:spcPct val="110000"/>
              </a:lnSpc>
              <a:spcBef>
                <a:spcPct val="50000"/>
              </a:spcBef>
              <a:defRPr/>
            </a:pPr>
            <a:r>
              <a:rPr lang="pt-BR" sz="2000" b="1">
                <a:solidFill>
                  <a:schemeClr val="bg1"/>
                </a:solidFill>
                <a:effectLst>
                  <a:outerShdw blurRad="38100" dist="38100" dir="2700000" algn="tl">
                    <a:srgbClr val="808080"/>
                  </a:outerShdw>
                </a:effectLst>
                <a:latin typeface="Comic Sans MS" pitchFamily="66" charset="0"/>
              </a:rPr>
              <a:t>A Île de la Cité  e a Île Saint-Louis</a:t>
            </a:r>
            <a:endParaRPr lang="pt-BR" sz="2000" b="1">
              <a:solidFill>
                <a:srgbClr val="00FF00"/>
              </a:solidFill>
              <a:latin typeface="Tempus Sans ITC" pitchFamily="82" charset="0"/>
            </a:endParaRPr>
          </a:p>
        </p:txBody>
      </p:sp>
      <p:pic>
        <p:nvPicPr>
          <p:cNvPr id="12292" name="Picture 4" descr="Ile"/>
          <p:cNvPicPr>
            <a:picLocks noChangeAspect="1" noChangeArrowheads="1"/>
          </p:cNvPicPr>
          <p:nvPr/>
        </p:nvPicPr>
        <p:blipFill>
          <a:blip r:embed="rId3" cstate="print"/>
          <a:srcRect/>
          <a:stretch>
            <a:fillRect/>
          </a:stretch>
        </p:blipFill>
        <p:spPr bwMode="auto">
          <a:xfrm>
            <a:off x="0" y="0"/>
            <a:ext cx="9144000" cy="3857625"/>
          </a:xfrm>
          <a:prstGeom prst="rect">
            <a:avLst/>
          </a:prstGeom>
          <a:noFill/>
          <a:ln w="9525">
            <a:noFill/>
            <a:miter lim="800000"/>
            <a:headEnd/>
            <a:tailEnd/>
          </a:ln>
        </p:spPr>
      </p:pic>
      <p:sp>
        <p:nvSpPr>
          <p:cNvPr id="12293" name="Text Box 5"/>
          <p:cNvSpPr txBox="1">
            <a:spLocks noChangeArrowheads="1"/>
          </p:cNvSpPr>
          <p:nvPr/>
        </p:nvSpPr>
        <p:spPr bwMode="auto">
          <a:xfrm>
            <a:off x="-38100" y="3994150"/>
            <a:ext cx="9182100" cy="2647950"/>
          </a:xfrm>
          <a:prstGeom prst="rect">
            <a:avLst/>
          </a:prstGeom>
          <a:noFill/>
          <a:ln w="9525">
            <a:noFill/>
            <a:miter lim="800000"/>
            <a:headEnd/>
            <a:tailEnd/>
          </a:ln>
          <a:effectLst/>
        </p:spPr>
        <p:txBody>
          <a:bodyPr>
            <a:spAutoFit/>
          </a:bodyPr>
          <a:lstStyle/>
          <a:p>
            <a:pPr algn="ctr"/>
            <a:r>
              <a:rPr lang="es-ES" sz="2400" b="1">
                <a:solidFill>
                  <a:schemeClr val="bg1"/>
                </a:solidFill>
                <a:effectLst>
                  <a:outerShdw blurRad="38100" dist="38100" dir="2700000" algn="tl">
                    <a:srgbClr val="808080"/>
                  </a:outerShdw>
                </a:effectLst>
              </a:rPr>
              <a:t>L’Île de la Cité</a:t>
            </a:r>
            <a:r>
              <a:rPr lang="es-ES" sz="2400" b="1">
                <a:solidFill>
                  <a:srgbClr val="CC9900"/>
                </a:solidFill>
                <a:effectLst>
                  <a:outerShdw blurRad="38100" dist="38100" dir="2700000" algn="tl">
                    <a:srgbClr val="FFFFFF"/>
                  </a:outerShdw>
                </a:effectLst>
              </a:rPr>
              <a:t> y </a:t>
            </a:r>
            <a:r>
              <a:rPr lang="es-ES" sz="2400" b="1">
                <a:solidFill>
                  <a:schemeClr val="bg1"/>
                </a:solidFill>
                <a:effectLst>
                  <a:outerShdw blurRad="38100" dist="38100" dir="2700000" algn="tl">
                    <a:srgbClr val="808080"/>
                  </a:outerShdw>
                </a:effectLst>
              </a:rPr>
              <a:t>l’Île Saint-Louis</a:t>
            </a:r>
            <a:r>
              <a:rPr lang="es-ES" sz="2400" b="1">
                <a:solidFill>
                  <a:srgbClr val="CC9900"/>
                </a:solidFill>
                <a:effectLst>
                  <a:outerShdw blurRad="38100" dist="38100" dir="2700000" algn="tl">
                    <a:srgbClr val="FFFFFF"/>
                  </a:outerShdw>
                </a:effectLst>
              </a:rPr>
              <a:t> son dos islas del río Sena en París, consideradas el centro de la capital francesa. </a:t>
            </a:r>
          </a:p>
          <a:p>
            <a:pPr algn="ctr"/>
            <a:r>
              <a:rPr lang="es-ES" sz="2400" b="1">
                <a:solidFill>
                  <a:srgbClr val="CC9900"/>
                </a:solidFill>
                <a:effectLst>
                  <a:outerShdw blurRad="38100" dist="38100" dir="2700000" algn="tl">
                    <a:srgbClr val="FFFFFF"/>
                  </a:outerShdw>
                </a:effectLst>
              </a:rPr>
              <a:t>Puede decirse que la </a:t>
            </a:r>
            <a:r>
              <a:rPr lang="es-ES" sz="2400" b="1" i="1">
                <a:solidFill>
                  <a:srgbClr val="CC9900"/>
                </a:solidFill>
                <a:effectLst>
                  <a:outerShdw blurRad="38100" dist="38100" dir="2700000" algn="tl">
                    <a:srgbClr val="FFFFFF"/>
                  </a:outerShdw>
                </a:effectLst>
              </a:rPr>
              <a:t>Île de la Cité</a:t>
            </a:r>
            <a:r>
              <a:rPr lang="es-ES" sz="2400" b="1">
                <a:solidFill>
                  <a:srgbClr val="CC9900"/>
                </a:solidFill>
                <a:effectLst>
                  <a:outerShdw blurRad="38100" dist="38100" dir="2700000" algn="tl">
                    <a:srgbClr val="FFFFFF"/>
                  </a:outerShdw>
                </a:effectLst>
              </a:rPr>
              <a:t>, es la célula madre de la ciudad medieval de París, que fue desarrollándose en círculos concéntricos alrededor de este punto. </a:t>
            </a:r>
          </a:p>
          <a:p>
            <a:pPr algn="ctr"/>
            <a:r>
              <a:rPr lang="es-ES" sz="2400" b="1">
                <a:solidFill>
                  <a:srgbClr val="CC9900"/>
                </a:solidFill>
                <a:effectLst>
                  <a:outerShdw blurRad="38100" dist="38100" dir="2700000" algn="tl">
                    <a:srgbClr val="FFFFFF"/>
                  </a:outerShdw>
                </a:effectLst>
              </a:rPr>
              <a:t>En la </a:t>
            </a:r>
            <a:r>
              <a:rPr lang="es-ES" sz="2400" b="1" i="1">
                <a:solidFill>
                  <a:srgbClr val="CC9900"/>
                </a:solidFill>
                <a:effectLst>
                  <a:outerShdw blurRad="38100" dist="38100" dir="2700000" algn="tl">
                    <a:srgbClr val="FFFFFF"/>
                  </a:outerShdw>
                </a:effectLst>
              </a:rPr>
              <a:t>Île de la Cité</a:t>
            </a:r>
            <a:r>
              <a:rPr lang="es-ES" sz="2400" b="1">
                <a:solidFill>
                  <a:srgbClr val="CC9900"/>
                </a:solidFill>
                <a:effectLst>
                  <a:outerShdw blurRad="38100" dist="38100" dir="2700000" algn="tl">
                    <a:srgbClr val="FFFFFF"/>
                  </a:outerShdw>
                </a:effectLst>
              </a:rPr>
              <a:t> se encuentran dos bellos ejemplos del arte gótico: la </a:t>
            </a:r>
            <a:r>
              <a:rPr lang="es-ES" sz="2400" b="1">
                <a:solidFill>
                  <a:srgbClr val="FFFF00"/>
                </a:solidFill>
                <a:effectLst>
                  <a:outerShdw blurRad="38100" dist="38100" dir="2700000" algn="tl">
                    <a:srgbClr val="FFFFFF"/>
                  </a:outerShdw>
                </a:effectLst>
                <a:latin typeface="Old English Text MT" pitchFamily="66" charset="0"/>
              </a:rPr>
              <a:t>Catedral de Notre-Dame</a:t>
            </a:r>
            <a:r>
              <a:rPr lang="es-ES" sz="2400" b="1">
                <a:solidFill>
                  <a:srgbClr val="CC9900"/>
                </a:solidFill>
                <a:effectLst>
                  <a:outerShdw blurRad="38100" dist="38100" dir="2700000" algn="tl">
                    <a:srgbClr val="FFFFFF"/>
                  </a:outerShdw>
                </a:effectLst>
              </a:rPr>
              <a:t> y la </a:t>
            </a:r>
            <a:r>
              <a:rPr lang="es-ES" sz="2400" b="1">
                <a:solidFill>
                  <a:srgbClr val="FFFF00"/>
                </a:solidFill>
                <a:effectLst>
                  <a:outerShdw blurRad="38100" dist="38100" dir="2700000" algn="tl">
                    <a:srgbClr val="FFFFFF"/>
                  </a:outerShdw>
                </a:effectLst>
                <a:latin typeface="Old English Text MT" pitchFamily="66" charset="0"/>
              </a:rPr>
              <a:t>Sainte-Chapelle</a:t>
            </a:r>
            <a:r>
              <a:rPr lang="es-ES" sz="2400" b="1">
                <a:solidFill>
                  <a:srgbClr val="CC9900"/>
                </a:solidFill>
                <a:effectLst>
                  <a:outerShdw blurRad="38100" dist="38100" dir="2700000" algn="tl">
                    <a:srgbClr val="FFFFFF"/>
                  </a:outerShdw>
                </a:effectLst>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37" fill="hold" nodeType="clickEffect">
                                  <p:stCondLst>
                                    <p:cond delay="0"/>
                                  </p:stCondLst>
                                  <p:childTnLst>
                                    <p:animEffect transition="out" filter="barn(outVertical)">
                                      <p:cBhvr>
                                        <p:cTn id="6" dur="2000"/>
                                        <p:tgtEl>
                                          <p:spTgt spid="12292"/>
                                        </p:tgtEl>
                                      </p:cBhvr>
                                    </p:animEffect>
                                    <p:set>
                                      <p:cBhvr>
                                        <p:cTn id="7" dur="1" fill="hold">
                                          <p:stCondLst>
                                            <p:cond delay="1999"/>
                                          </p:stCondLst>
                                        </p:cTn>
                                        <p:tgtEl>
                                          <p:spTgt spid="1229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500x500"/>
          <p:cNvPicPr>
            <a:picLocks noChangeAspect="1" noChangeArrowheads="1"/>
          </p:cNvPicPr>
          <p:nvPr/>
        </p:nvPicPr>
        <p:blipFill>
          <a:blip r:embed="rId2" cstate="print"/>
          <a:srcRect/>
          <a:stretch>
            <a:fillRect/>
          </a:stretch>
        </p:blipFill>
        <p:spPr bwMode="auto">
          <a:xfrm>
            <a:off x="0" y="0"/>
            <a:ext cx="9144000" cy="5651500"/>
          </a:xfrm>
          <a:prstGeom prst="rect">
            <a:avLst/>
          </a:prstGeom>
          <a:noFill/>
          <a:ln w="9525">
            <a:noFill/>
            <a:miter lim="800000"/>
            <a:headEnd/>
            <a:tailEnd/>
          </a:ln>
        </p:spPr>
      </p:pic>
      <p:sp>
        <p:nvSpPr>
          <p:cNvPr id="12291" name="Line 3"/>
          <p:cNvSpPr>
            <a:spLocks noChangeShapeType="1"/>
          </p:cNvSpPr>
          <p:nvPr/>
        </p:nvSpPr>
        <p:spPr bwMode="auto">
          <a:xfrm flipV="1">
            <a:off x="1547813" y="2276475"/>
            <a:ext cx="936625" cy="1728788"/>
          </a:xfrm>
          <a:prstGeom prst="line">
            <a:avLst/>
          </a:prstGeom>
          <a:noFill/>
          <a:ln w="57150">
            <a:solidFill>
              <a:srgbClr val="FF3300"/>
            </a:solidFill>
            <a:round/>
            <a:headEnd/>
            <a:tailEnd type="triangle" w="med" len="med"/>
          </a:ln>
        </p:spPr>
        <p:txBody>
          <a:bodyPr/>
          <a:lstStyle/>
          <a:p>
            <a:endParaRPr lang="es-ES"/>
          </a:p>
        </p:txBody>
      </p:sp>
      <p:sp>
        <p:nvSpPr>
          <p:cNvPr id="12292" name="Line 4"/>
          <p:cNvSpPr>
            <a:spLocks noChangeShapeType="1"/>
          </p:cNvSpPr>
          <p:nvPr/>
        </p:nvSpPr>
        <p:spPr bwMode="auto">
          <a:xfrm>
            <a:off x="7092950" y="1125538"/>
            <a:ext cx="71438" cy="2519362"/>
          </a:xfrm>
          <a:prstGeom prst="line">
            <a:avLst/>
          </a:prstGeom>
          <a:noFill/>
          <a:ln w="57150">
            <a:solidFill>
              <a:srgbClr val="FF3300"/>
            </a:solidFill>
            <a:round/>
            <a:headEnd/>
            <a:tailEnd type="triangle" w="med" len="med"/>
          </a:ln>
        </p:spPr>
        <p:txBody>
          <a:bodyPr/>
          <a:lstStyle/>
          <a:p>
            <a:endParaRPr lang="es-ES"/>
          </a:p>
        </p:txBody>
      </p:sp>
      <p:sp>
        <p:nvSpPr>
          <p:cNvPr id="107525" name="Text Box 5"/>
          <p:cNvSpPr txBox="1">
            <a:spLocks noChangeArrowheads="1"/>
          </p:cNvSpPr>
          <p:nvPr/>
        </p:nvSpPr>
        <p:spPr bwMode="auto">
          <a:xfrm>
            <a:off x="0" y="5949950"/>
            <a:ext cx="9144000" cy="519113"/>
          </a:xfrm>
          <a:prstGeom prst="rect">
            <a:avLst/>
          </a:prstGeom>
          <a:noFill/>
          <a:ln w="9525">
            <a:noFill/>
            <a:miter lim="800000"/>
            <a:headEnd/>
            <a:tailEnd/>
          </a:ln>
          <a:effectLst/>
        </p:spPr>
        <p:txBody>
          <a:bodyPr>
            <a:spAutoFit/>
          </a:bodyPr>
          <a:lstStyle/>
          <a:p>
            <a:pPr algn="ctr"/>
            <a:r>
              <a:rPr lang="pt-BR" sz="2800" b="1">
                <a:solidFill>
                  <a:schemeClr val="bg1"/>
                </a:solidFill>
                <a:effectLst>
                  <a:outerShdw blurRad="38100" dist="38100" dir="2700000" algn="tl">
                    <a:srgbClr val="808080"/>
                  </a:outerShdw>
                </a:effectLst>
                <a:latin typeface="Comic Sans MS" pitchFamily="66" charset="0"/>
              </a:rPr>
              <a:t>Île de la Cité</a:t>
            </a:r>
            <a:r>
              <a:rPr lang="pt-BR" sz="2800" b="1">
                <a:solidFill>
                  <a:srgbClr val="CC9900"/>
                </a:solidFill>
                <a:effectLst>
                  <a:outerShdw blurRad="38100" dist="38100" dir="2700000" algn="tl">
                    <a:srgbClr val="FFFFFF"/>
                  </a:outerShdw>
                </a:effectLst>
                <a:latin typeface="Comic Sans MS" pitchFamily="66" charset="0"/>
              </a:rPr>
              <a:t> - </a:t>
            </a:r>
            <a:r>
              <a:rPr lang="pt-BR" sz="2800" b="1">
                <a:solidFill>
                  <a:schemeClr val="bg1"/>
                </a:solidFill>
                <a:effectLst>
                  <a:outerShdw blurRad="38100" dist="38100" dir="2700000" algn="tl">
                    <a:srgbClr val="808080"/>
                  </a:outerShdw>
                </a:effectLst>
                <a:latin typeface="Comic Sans MS" pitchFamily="66" charset="0"/>
              </a:rPr>
              <a:t>Île Saint-Louis</a:t>
            </a:r>
          </a:p>
        </p:txBody>
      </p:sp>
      <p:sp>
        <p:nvSpPr>
          <p:cNvPr id="12294" name="Line 6"/>
          <p:cNvSpPr>
            <a:spLocks noChangeShapeType="1"/>
          </p:cNvSpPr>
          <p:nvPr/>
        </p:nvSpPr>
        <p:spPr bwMode="auto">
          <a:xfrm flipH="1">
            <a:off x="4356100" y="2276475"/>
            <a:ext cx="792163" cy="865188"/>
          </a:xfrm>
          <a:prstGeom prst="line">
            <a:avLst/>
          </a:prstGeom>
          <a:noFill/>
          <a:ln w="28575">
            <a:solidFill>
              <a:srgbClr val="FF3300"/>
            </a:solidFill>
            <a:round/>
            <a:headEnd/>
            <a:tailEnd type="triangle" w="med" len="med"/>
          </a:ln>
        </p:spPr>
        <p:txBody>
          <a:bodyPr/>
          <a:lstStyle/>
          <a:p>
            <a:endParaRPr lang="es-ES"/>
          </a:p>
        </p:txBody>
      </p:sp>
      <p:sp>
        <p:nvSpPr>
          <p:cNvPr id="12295" name="Text Box 7"/>
          <p:cNvSpPr txBox="1">
            <a:spLocks noChangeArrowheads="1"/>
          </p:cNvSpPr>
          <p:nvPr/>
        </p:nvSpPr>
        <p:spPr bwMode="auto">
          <a:xfrm>
            <a:off x="5091113" y="2051050"/>
            <a:ext cx="1785937" cy="366713"/>
          </a:xfrm>
          <a:prstGeom prst="rect">
            <a:avLst/>
          </a:prstGeom>
          <a:noFill/>
          <a:ln w="9525">
            <a:noFill/>
            <a:miter lim="800000"/>
            <a:headEnd/>
            <a:tailEnd/>
          </a:ln>
        </p:spPr>
        <p:txBody>
          <a:bodyPr>
            <a:spAutoFit/>
          </a:bodyPr>
          <a:lstStyle/>
          <a:p>
            <a:pPr>
              <a:spcBef>
                <a:spcPct val="50000"/>
              </a:spcBef>
            </a:pPr>
            <a:r>
              <a:rPr lang="pt-BR" b="1">
                <a:solidFill>
                  <a:srgbClr val="FF3300"/>
                </a:solidFill>
              </a:rPr>
              <a:t>NOTRE-DAME</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140726865_8333d72a8e"/>
          <p:cNvPicPr>
            <a:picLocks noChangeAspect="1" noChangeArrowheads="1"/>
          </p:cNvPicPr>
          <p:nvPr/>
        </p:nvPicPr>
        <p:blipFill>
          <a:blip r:embed="rId2" cstate="print"/>
          <a:srcRect/>
          <a:stretch>
            <a:fillRect/>
          </a:stretch>
        </p:blipFill>
        <p:spPr bwMode="auto">
          <a:xfrm>
            <a:off x="0" y="0"/>
            <a:ext cx="9144000" cy="5888038"/>
          </a:xfrm>
          <a:prstGeom prst="rect">
            <a:avLst/>
          </a:prstGeom>
          <a:noFill/>
          <a:ln w="9525">
            <a:noFill/>
            <a:miter lim="800000"/>
            <a:headEnd/>
            <a:tailEnd/>
          </a:ln>
        </p:spPr>
      </p:pic>
      <p:sp>
        <p:nvSpPr>
          <p:cNvPr id="13315" name="Text Box 3"/>
          <p:cNvSpPr txBox="1">
            <a:spLocks noChangeArrowheads="1"/>
          </p:cNvSpPr>
          <p:nvPr/>
        </p:nvSpPr>
        <p:spPr bwMode="auto">
          <a:xfrm>
            <a:off x="50800" y="6226175"/>
            <a:ext cx="184150" cy="366713"/>
          </a:xfrm>
          <a:prstGeom prst="rect">
            <a:avLst/>
          </a:prstGeom>
          <a:noFill/>
          <a:ln w="9525">
            <a:noFill/>
            <a:miter lim="800000"/>
            <a:headEnd/>
            <a:tailEnd/>
          </a:ln>
        </p:spPr>
        <p:txBody>
          <a:bodyPr>
            <a:spAutoFit/>
          </a:bodyPr>
          <a:lstStyle/>
          <a:p>
            <a:pPr>
              <a:spcBef>
                <a:spcPct val="50000"/>
              </a:spcBef>
            </a:pPr>
            <a:endParaRPr lang="es-ES"/>
          </a:p>
        </p:txBody>
      </p:sp>
      <p:sp>
        <p:nvSpPr>
          <p:cNvPr id="108549" name="Rectangle 5"/>
          <p:cNvSpPr>
            <a:spLocks noChangeArrowheads="1"/>
          </p:cNvSpPr>
          <p:nvPr/>
        </p:nvSpPr>
        <p:spPr bwMode="auto">
          <a:xfrm>
            <a:off x="1376363" y="6021388"/>
            <a:ext cx="6364287" cy="519112"/>
          </a:xfrm>
          <a:prstGeom prst="rect">
            <a:avLst/>
          </a:prstGeom>
          <a:noFill/>
          <a:ln w="9525">
            <a:noFill/>
            <a:miter lim="800000"/>
            <a:headEnd/>
            <a:tailEnd/>
          </a:ln>
          <a:effectLst/>
        </p:spPr>
        <p:txBody>
          <a:bodyPr>
            <a:spAutoFit/>
          </a:bodyPr>
          <a:lstStyle/>
          <a:p>
            <a:pPr algn="ctr"/>
            <a:r>
              <a:rPr lang="pt-BR" sz="2800" b="1">
                <a:solidFill>
                  <a:schemeClr val="bg1"/>
                </a:solidFill>
                <a:effectLst>
                  <a:outerShdw blurRad="38100" dist="38100" dir="2700000" algn="tl">
                    <a:srgbClr val="808080"/>
                  </a:outerShdw>
                </a:effectLst>
                <a:latin typeface="Comic Sans MS" pitchFamily="66" charset="0"/>
              </a:rPr>
              <a:t>Île de la Cité</a:t>
            </a:r>
            <a:r>
              <a:rPr lang="pt-BR" sz="2800" b="1">
                <a:solidFill>
                  <a:srgbClr val="CC9900"/>
                </a:solidFill>
                <a:effectLst>
                  <a:outerShdw blurRad="38100" dist="38100" dir="2700000" algn="tl">
                    <a:srgbClr val="FFFFFF"/>
                  </a:outerShdw>
                </a:effectLst>
                <a:latin typeface="Comic Sans MS" pitchFamily="66" charset="0"/>
              </a:rPr>
              <a:t> - </a:t>
            </a:r>
            <a:r>
              <a:rPr lang="pt-BR" sz="2800" b="1">
                <a:solidFill>
                  <a:schemeClr val="bg1"/>
                </a:solidFill>
                <a:effectLst>
                  <a:outerShdw blurRad="38100" dist="38100" dir="2700000" algn="tl">
                    <a:srgbClr val="808080"/>
                  </a:outerShdw>
                </a:effectLst>
                <a:latin typeface="Comic Sans MS" pitchFamily="66" charset="0"/>
              </a:rPr>
              <a:t>Île Saint-Louis</a:t>
            </a:r>
          </a:p>
        </p:txBody>
      </p:sp>
      <p:sp>
        <p:nvSpPr>
          <p:cNvPr id="13317" name="Line 6"/>
          <p:cNvSpPr>
            <a:spLocks noChangeShapeType="1"/>
          </p:cNvSpPr>
          <p:nvPr/>
        </p:nvSpPr>
        <p:spPr bwMode="auto">
          <a:xfrm flipH="1">
            <a:off x="4932363" y="2852738"/>
            <a:ext cx="71437" cy="720725"/>
          </a:xfrm>
          <a:prstGeom prst="line">
            <a:avLst/>
          </a:prstGeom>
          <a:noFill/>
          <a:ln w="28575">
            <a:solidFill>
              <a:srgbClr val="FF3300"/>
            </a:solidFill>
            <a:round/>
            <a:headEnd/>
            <a:tailEnd type="triangle" w="med" len="med"/>
          </a:ln>
        </p:spPr>
        <p:txBody>
          <a:bodyPr/>
          <a:lstStyle/>
          <a:p>
            <a:endParaRPr lang="es-ES"/>
          </a:p>
        </p:txBody>
      </p:sp>
      <p:sp>
        <p:nvSpPr>
          <p:cNvPr id="13319" name="Text Box 7"/>
          <p:cNvSpPr txBox="1">
            <a:spLocks noChangeArrowheads="1"/>
          </p:cNvSpPr>
          <p:nvPr/>
        </p:nvSpPr>
        <p:spPr bwMode="auto">
          <a:xfrm>
            <a:off x="4067175" y="2565400"/>
            <a:ext cx="1944688" cy="366713"/>
          </a:xfrm>
          <a:prstGeom prst="rect">
            <a:avLst/>
          </a:prstGeom>
          <a:noFill/>
          <a:ln w="9525">
            <a:noFill/>
            <a:miter lim="800000"/>
            <a:headEnd/>
            <a:tailEnd/>
          </a:ln>
          <a:effectLst>
            <a:prstShdw prst="shdw13" dist="53882" dir="13500000">
              <a:schemeClr val="bg2">
                <a:alpha val="50000"/>
              </a:schemeClr>
            </a:prstShdw>
          </a:effectLst>
        </p:spPr>
        <p:txBody>
          <a:bodyPr>
            <a:spAutoFit/>
          </a:bodyPr>
          <a:lstStyle/>
          <a:p>
            <a:pPr algn="ctr">
              <a:spcBef>
                <a:spcPct val="50000"/>
              </a:spcBef>
            </a:pPr>
            <a:r>
              <a:rPr lang="es-ES" b="1">
                <a:solidFill>
                  <a:srgbClr val="FF3300"/>
                </a:solidFill>
              </a:rPr>
              <a:t>Notre-Dame</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1493" name="Picture 5" descr="Ile_de_la_cite_1609"/>
          <p:cNvPicPr>
            <a:picLocks noChangeAspect="1" noChangeArrowheads="1"/>
          </p:cNvPicPr>
          <p:nvPr/>
        </p:nvPicPr>
        <p:blipFill>
          <a:blip r:embed="rId2" cstate="print"/>
          <a:srcRect/>
          <a:stretch>
            <a:fillRect/>
          </a:stretch>
        </p:blipFill>
        <p:spPr bwMode="auto">
          <a:xfrm>
            <a:off x="323850" y="242888"/>
            <a:ext cx="8496300" cy="6372225"/>
          </a:xfrm>
          <a:prstGeom prst="rect">
            <a:avLst/>
          </a:prstGeom>
          <a:noFill/>
          <a:ln w="9525">
            <a:solidFill>
              <a:srgbClr val="CC9900"/>
            </a:solidFill>
            <a:miter lim="800000"/>
            <a:headEnd/>
            <a:tailEnd/>
          </a:ln>
          <a:effectLst>
            <a:outerShdw dist="107763" dir="2700000" algn="ctr" rotWithShape="0">
              <a:srgbClr val="808080">
                <a:alpha val="50000"/>
              </a:srgbClr>
            </a:outerShdw>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2" name="Text Box 4"/>
          <p:cNvSpPr txBox="1">
            <a:spLocks noChangeArrowheads="1"/>
          </p:cNvSpPr>
          <p:nvPr/>
        </p:nvSpPr>
        <p:spPr bwMode="auto">
          <a:xfrm>
            <a:off x="755650" y="620713"/>
            <a:ext cx="7704138" cy="5568950"/>
          </a:xfrm>
          <a:prstGeom prst="rect">
            <a:avLst/>
          </a:prstGeom>
          <a:noFill/>
          <a:ln w="9525">
            <a:noFill/>
            <a:miter lim="800000"/>
            <a:headEnd/>
            <a:tailEnd/>
          </a:ln>
          <a:effectLst/>
        </p:spPr>
        <p:txBody>
          <a:bodyPr>
            <a:spAutoFit/>
          </a:bodyPr>
          <a:lstStyle/>
          <a:p>
            <a:pPr algn="ctr"/>
            <a:r>
              <a:rPr lang="es-ES" sz="2400" b="1">
                <a:solidFill>
                  <a:srgbClr val="CC9900"/>
                </a:solidFill>
                <a:effectLst>
                  <a:outerShdw blurRad="38100" dist="38100" dir="2700000" algn="tl">
                    <a:srgbClr val="FFFFFF"/>
                  </a:outerShdw>
                </a:effectLst>
              </a:rPr>
              <a:t>El lugar donde hoy se encuentra Notre-Dame siempre fue un centro religioso de París. Primero, para los celtas fue allí su lugar sagrado y, más tarde, los romanos construyeron un templo en honor a Júpiter. </a:t>
            </a:r>
          </a:p>
          <a:p>
            <a:pPr algn="ctr"/>
            <a:r>
              <a:rPr lang="es-ES" sz="2400" b="1">
                <a:solidFill>
                  <a:srgbClr val="CC9900"/>
                </a:solidFill>
                <a:effectLst>
                  <a:outerShdw blurRad="38100" dist="38100" dir="2700000" algn="tl">
                    <a:srgbClr val="FFFFFF"/>
                  </a:outerShdw>
                </a:effectLst>
              </a:rPr>
              <a:t>Entre los siglos </a:t>
            </a:r>
            <a:r>
              <a:rPr lang="es-ES" b="1">
                <a:solidFill>
                  <a:schemeClr val="bg1"/>
                </a:solidFill>
                <a:effectLst>
                  <a:outerShdw blurRad="38100" dist="38100" dir="2700000" algn="tl">
                    <a:srgbClr val="808080"/>
                  </a:outerShdw>
                </a:effectLst>
              </a:rPr>
              <a:t>IV</a:t>
            </a:r>
            <a:r>
              <a:rPr lang="es-ES" sz="2400" b="1">
                <a:solidFill>
                  <a:srgbClr val="CC9900"/>
                </a:solidFill>
                <a:effectLst>
                  <a:outerShdw blurRad="38100" dist="38100" dir="2700000" algn="tl">
                    <a:srgbClr val="FFFFFF"/>
                  </a:outerShdw>
                </a:effectLst>
              </a:rPr>
              <a:t> y </a:t>
            </a:r>
            <a:r>
              <a:rPr lang="es-ES" b="1">
                <a:solidFill>
                  <a:schemeClr val="bg1"/>
                </a:solidFill>
                <a:effectLst>
                  <a:outerShdw blurRad="38100" dist="38100" dir="2700000" algn="tl">
                    <a:srgbClr val="808080"/>
                  </a:outerShdw>
                </a:effectLst>
              </a:rPr>
              <a:t>VII</a:t>
            </a:r>
            <a:r>
              <a:rPr lang="es-ES" sz="2400" b="1">
                <a:solidFill>
                  <a:srgbClr val="CC9900"/>
                </a:solidFill>
                <a:effectLst>
                  <a:outerShdw blurRad="38100" dist="38100" dir="2700000" algn="tl">
                    <a:srgbClr val="FFFFFF"/>
                  </a:outerShdw>
                </a:effectLst>
              </a:rPr>
              <a:t> se construyó ahí una basílica dedicada a Saint-Étienne.                                     </a:t>
            </a:r>
          </a:p>
          <a:p>
            <a:pPr algn="ctr"/>
            <a:r>
              <a:rPr lang="es-ES" sz="2400" b="1">
                <a:solidFill>
                  <a:srgbClr val="CC9900"/>
                </a:solidFill>
                <a:effectLst>
                  <a:outerShdw blurRad="38100" dist="38100" dir="2700000" algn="tl">
                    <a:srgbClr val="FFFFFF"/>
                  </a:outerShdw>
                </a:effectLst>
              </a:rPr>
              <a:t>En </a:t>
            </a:r>
            <a:r>
              <a:rPr lang="es-ES" sz="2400" b="1">
                <a:solidFill>
                  <a:schemeClr val="bg1"/>
                </a:solidFill>
                <a:effectLst>
                  <a:outerShdw blurRad="38100" dist="38100" dir="2700000" algn="tl">
                    <a:srgbClr val="808080"/>
                  </a:outerShdw>
                </a:effectLst>
              </a:rPr>
              <a:t>1163</a:t>
            </a:r>
            <a:r>
              <a:rPr lang="es-ES" sz="2400" b="1">
                <a:solidFill>
                  <a:srgbClr val="CC9900"/>
                </a:solidFill>
                <a:effectLst>
                  <a:outerShdw blurRad="38100" dist="38100" dir="2700000" algn="tl">
                    <a:srgbClr val="FFFFFF"/>
                  </a:outerShdw>
                </a:effectLst>
              </a:rPr>
              <a:t>, </a:t>
            </a:r>
            <a:r>
              <a:rPr lang="es-ES" sz="2400" b="1">
                <a:solidFill>
                  <a:schemeClr val="folHlink"/>
                </a:solidFill>
                <a:effectLst>
                  <a:outerShdw blurRad="38100" dist="38100" dir="2700000" algn="tl">
                    <a:srgbClr val="FFFFFF"/>
                  </a:outerShdw>
                </a:effectLst>
              </a:rPr>
              <a:t>Maurice de Sully</a:t>
            </a:r>
            <a:r>
              <a:rPr lang="es-ES" sz="2400" b="1">
                <a:solidFill>
                  <a:srgbClr val="CC9900"/>
                </a:solidFill>
                <a:effectLst>
                  <a:outerShdw blurRad="38100" dist="38100" dir="2700000" algn="tl">
                    <a:srgbClr val="FFFFFF"/>
                  </a:outerShdw>
                </a:effectLst>
              </a:rPr>
              <a:t>, obispo de París, comenzó la construcción de la nueva Catedral sobre los restos de las dos antiguas iglesias, cuyos trabajos terminaron en </a:t>
            </a:r>
            <a:r>
              <a:rPr lang="es-ES" sz="2400" b="1">
                <a:solidFill>
                  <a:schemeClr val="bg1"/>
                </a:solidFill>
                <a:effectLst>
                  <a:outerShdw blurRad="38100" dist="38100" dir="2700000" algn="tl">
                    <a:srgbClr val="808080"/>
                  </a:outerShdw>
                </a:effectLst>
              </a:rPr>
              <a:t>1345</a:t>
            </a:r>
            <a:r>
              <a:rPr lang="es-ES" sz="2400" b="1">
                <a:solidFill>
                  <a:srgbClr val="CC9900"/>
                </a:solidFill>
                <a:effectLst>
                  <a:outerShdw blurRad="38100" dist="38100" dir="2700000" algn="tl">
                    <a:srgbClr val="FFFFFF"/>
                  </a:outerShdw>
                </a:effectLst>
              </a:rPr>
              <a:t>. Sully deseaba que se construyera con los recursos que el nuevo estilo arquitectónico permitía: naves más altas, ventanales mayores y, consecuentemente, más luz. Una iglesia de estilo </a:t>
            </a:r>
            <a:r>
              <a:rPr lang="es-ES" sz="2400" b="1">
                <a:solidFill>
                  <a:srgbClr val="FFFF00"/>
                </a:solidFill>
                <a:effectLst>
                  <a:outerShdw blurRad="38100" dist="38100" dir="2700000" algn="tl">
                    <a:srgbClr val="FFFFFF"/>
                  </a:outerShdw>
                </a:effectLst>
              </a:rPr>
              <a:t>GÓTICO</a:t>
            </a:r>
            <a:r>
              <a:rPr lang="es-ES" sz="2400" b="1">
                <a:solidFill>
                  <a:srgbClr val="CC9900"/>
                </a:solidFill>
                <a:effectLst>
                  <a:outerShdw blurRad="38100" dist="38100" dir="2700000" algn="tl">
                    <a:srgbClr val="FFFFFF"/>
                  </a:outerShdw>
                </a:effectLst>
              </a:rPr>
              <a:t>.</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5" descr="Ficheiro:Notre dame-kilometer-zero.jpg"/>
          <p:cNvPicPr>
            <a:picLocks noChangeAspect="1" noChangeArrowheads="1"/>
          </p:cNvPicPr>
          <p:nvPr/>
        </p:nvPicPr>
        <p:blipFill>
          <a:blip r:embed="rId2" cstate="print"/>
          <a:srcRect/>
          <a:stretch>
            <a:fillRect/>
          </a:stretch>
        </p:blipFill>
        <p:spPr bwMode="auto">
          <a:xfrm>
            <a:off x="611188" y="0"/>
            <a:ext cx="7920037" cy="5803900"/>
          </a:xfrm>
          <a:prstGeom prst="rect">
            <a:avLst/>
          </a:prstGeom>
          <a:noFill/>
          <a:ln w="9525">
            <a:noFill/>
            <a:miter lim="800000"/>
            <a:headEnd/>
            <a:tailEnd/>
          </a:ln>
        </p:spPr>
      </p:pic>
      <p:sp>
        <p:nvSpPr>
          <p:cNvPr id="57350" name="Text Box 6"/>
          <p:cNvSpPr txBox="1">
            <a:spLocks noChangeArrowheads="1"/>
          </p:cNvSpPr>
          <p:nvPr/>
        </p:nvSpPr>
        <p:spPr bwMode="auto">
          <a:xfrm>
            <a:off x="0" y="5805488"/>
            <a:ext cx="9144000" cy="915987"/>
          </a:xfrm>
          <a:prstGeom prst="rect">
            <a:avLst/>
          </a:prstGeom>
          <a:noFill/>
          <a:ln w="9525">
            <a:noFill/>
            <a:miter lim="800000"/>
            <a:headEnd/>
            <a:tailEnd/>
          </a:ln>
          <a:effectLst/>
        </p:spPr>
        <p:txBody>
          <a:bodyPr>
            <a:spAutoFit/>
          </a:bodyPr>
          <a:lstStyle/>
          <a:p>
            <a:pPr algn="ctr"/>
            <a:r>
              <a:rPr lang="es-ES" b="1">
                <a:solidFill>
                  <a:srgbClr val="FFFF00"/>
                </a:solidFill>
                <a:effectLst>
                  <a:outerShdw blurRad="38100" dist="38100" dir="2700000" algn="tl">
                    <a:srgbClr val="FFFFFF"/>
                  </a:outerShdw>
                </a:effectLst>
              </a:rPr>
              <a:t>PUNTO CERO</a:t>
            </a:r>
            <a:r>
              <a:rPr lang="es-ES" b="1">
                <a:solidFill>
                  <a:schemeClr val="bg1"/>
                </a:solidFill>
              </a:rPr>
              <a:t> - Placa de bronce, en el pavimento de la Plaza Parvis, frente a la fachada occidental de la catedral. Representa el </a:t>
            </a:r>
            <a:r>
              <a:rPr lang="es-ES" b="1" i="1">
                <a:solidFill>
                  <a:schemeClr val="bg1"/>
                </a:solidFill>
              </a:rPr>
              <a:t>punto cero,</a:t>
            </a:r>
            <a:r>
              <a:rPr lang="es-ES" b="1">
                <a:solidFill>
                  <a:schemeClr val="bg1"/>
                </a:solidFill>
              </a:rPr>
              <a:t> a partir del cual se calculan todas las distancias de las carreteras nacionales francesas.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DSC_5525"/>
          <p:cNvPicPr>
            <a:picLocks noChangeAspect="1" noChangeArrowheads="1"/>
          </p:cNvPicPr>
          <p:nvPr/>
        </p:nvPicPr>
        <p:blipFill>
          <a:blip r:embed="rId3" cstate="print"/>
          <a:srcRect/>
          <a:stretch>
            <a:fillRect/>
          </a:stretch>
        </p:blipFill>
        <p:spPr bwMode="auto">
          <a:xfrm>
            <a:off x="0" y="0"/>
            <a:ext cx="9144000" cy="6116638"/>
          </a:xfrm>
          <a:prstGeom prst="rect">
            <a:avLst/>
          </a:prstGeom>
          <a:noFill/>
          <a:ln w="9525">
            <a:noFill/>
            <a:miter lim="800000"/>
            <a:headEnd/>
            <a:tailEnd/>
          </a:ln>
        </p:spPr>
      </p:pic>
      <p:sp>
        <p:nvSpPr>
          <p:cNvPr id="17411" name="Text Box 4"/>
          <p:cNvSpPr txBox="1">
            <a:spLocks noChangeArrowheads="1"/>
          </p:cNvSpPr>
          <p:nvPr/>
        </p:nvSpPr>
        <p:spPr bwMode="auto">
          <a:xfrm>
            <a:off x="-457200" y="6096000"/>
            <a:ext cx="1371600" cy="579438"/>
          </a:xfrm>
          <a:prstGeom prst="rect">
            <a:avLst/>
          </a:prstGeom>
          <a:noFill/>
          <a:ln w="9525">
            <a:noFill/>
            <a:miter lim="800000"/>
            <a:headEnd/>
            <a:tailEnd/>
          </a:ln>
        </p:spPr>
        <p:txBody>
          <a:bodyPr>
            <a:spAutoFit/>
          </a:bodyPr>
          <a:lstStyle/>
          <a:p>
            <a:pPr algn="ctr"/>
            <a:r>
              <a:rPr lang="en-US" sz="3200" b="1" i="1" baseline="-25000">
                <a:solidFill>
                  <a:srgbClr val="C0C0C0"/>
                </a:solidFill>
                <a:latin typeface="Guttman Logo1" pitchFamily="2" charset="2"/>
              </a:rPr>
              <a:t> </a:t>
            </a:r>
            <a:endParaRPr lang="en-GB"/>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4"/>
          <p:cNvSpPr txBox="1">
            <a:spLocks noChangeArrowheads="1"/>
          </p:cNvSpPr>
          <p:nvPr/>
        </p:nvSpPr>
        <p:spPr bwMode="auto">
          <a:xfrm>
            <a:off x="0" y="0"/>
            <a:ext cx="9144000" cy="2024063"/>
          </a:xfrm>
          <a:prstGeom prst="rect">
            <a:avLst/>
          </a:prstGeom>
          <a:noFill/>
          <a:ln w="9525">
            <a:noFill/>
            <a:miter lim="800000"/>
            <a:headEnd/>
            <a:tailEnd/>
          </a:ln>
        </p:spPr>
        <p:txBody>
          <a:bodyPr>
            <a:spAutoFit/>
          </a:bodyPr>
          <a:lstStyle/>
          <a:p>
            <a:pPr algn="ctr">
              <a:lnSpc>
                <a:spcPct val="85000"/>
              </a:lnSpc>
              <a:spcBef>
                <a:spcPct val="20000"/>
              </a:spcBef>
            </a:pPr>
            <a:r>
              <a:rPr lang="es-ES" sz="3200" b="1">
                <a:solidFill>
                  <a:schemeClr val="bg1"/>
                </a:solidFill>
              </a:rPr>
              <a:t>Su planta es extremadamente sencilla: una larga nave central, dobles naves laterales, y un transepto, cuyos brazos apenas afloran el exterior del edificio.</a:t>
            </a:r>
          </a:p>
          <a:p>
            <a:pPr algn="ctr"/>
            <a:endParaRPr lang="es-ES"/>
          </a:p>
        </p:txBody>
      </p:sp>
      <p:pic>
        <p:nvPicPr>
          <p:cNvPr id="104453" name="Picture 5" descr="notre-dame_e_thl"/>
          <p:cNvPicPr>
            <a:picLocks noChangeAspect="1" noChangeArrowheads="1"/>
          </p:cNvPicPr>
          <p:nvPr/>
        </p:nvPicPr>
        <p:blipFill>
          <a:blip r:embed="rId2" cstate="print"/>
          <a:srcRect/>
          <a:stretch>
            <a:fillRect/>
          </a:stretch>
        </p:blipFill>
        <p:spPr bwMode="auto">
          <a:xfrm>
            <a:off x="4140200" y="1989138"/>
            <a:ext cx="4679950" cy="4679950"/>
          </a:xfrm>
          <a:prstGeom prst="rect">
            <a:avLst/>
          </a:prstGeom>
          <a:noFill/>
          <a:ln w="9525">
            <a:solidFill>
              <a:srgbClr val="CC9900"/>
            </a:solidFill>
            <a:miter lim="800000"/>
            <a:headEnd/>
            <a:tailEnd/>
          </a:ln>
          <a:effectLst>
            <a:outerShdw dist="107763" dir="2700000" algn="ctr" rotWithShape="0">
              <a:srgbClr val="808080">
                <a:alpha val="50000"/>
              </a:srgbClr>
            </a:outerShdw>
          </a:effectLst>
        </p:spPr>
      </p:pic>
      <p:sp>
        <p:nvSpPr>
          <p:cNvPr id="18436" name="Text Box 7"/>
          <p:cNvSpPr txBox="1">
            <a:spLocks noChangeArrowheads="1"/>
          </p:cNvSpPr>
          <p:nvPr/>
        </p:nvSpPr>
        <p:spPr bwMode="auto">
          <a:xfrm>
            <a:off x="266700" y="5291138"/>
            <a:ext cx="3441700" cy="1196975"/>
          </a:xfrm>
          <a:prstGeom prst="rect">
            <a:avLst/>
          </a:prstGeom>
          <a:noFill/>
          <a:ln w="9525">
            <a:solidFill>
              <a:srgbClr val="CC9900"/>
            </a:solidFill>
            <a:miter lim="800000"/>
            <a:headEnd/>
            <a:tailEnd/>
          </a:ln>
        </p:spPr>
        <p:txBody>
          <a:bodyPr>
            <a:spAutoFit/>
          </a:bodyPr>
          <a:lstStyle/>
          <a:p>
            <a:pPr algn="ctr">
              <a:spcBef>
                <a:spcPct val="50000"/>
              </a:spcBef>
            </a:pPr>
            <a:r>
              <a:rPr lang="es-ES" sz="2400" b="1">
                <a:solidFill>
                  <a:srgbClr val="CC9900"/>
                </a:solidFill>
              </a:rPr>
              <a:t>Maqueta mostrando la actual planta en cruz latina.</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3" descr="click to zoom"/>
          <p:cNvPicPr>
            <a:picLocks noChangeAspect="1" noChangeArrowheads="1"/>
          </p:cNvPicPr>
          <p:nvPr/>
        </p:nvPicPr>
        <p:blipFill>
          <a:blip r:embed="rId2" cstate="print"/>
          <a:srcRect/>
          <a:stretch>
            <a:fillRect/>
          </a:stretch>
        </p:blipFill>
        <p:spPr bwMode="auto">
          <a:xfrm>
            <a:off x="0" y="3173413"/>
            <a:ext cx="9144000" cy="4070350"/>
          </a:xfrm>
          <a:prstGeom prst="rect">
            <a:avLst/>
          </a:prstGeom>
          <a:noFill/>
          <a:ln w="9525">
            <a:noFill/>
            <a:miter lim="800000"/>
            <a:headEnd/>
            <a:tailEnd/>
          </a:ln>
        </p:spPr>
      </p:pic>
      <p:sp>
        <p:nvSpPr>
          <p:cNvPr id="100356" name="Text Box 4"/>
          <p:cNvSpPr txBox="1">
            <a:spLocks noChangeArrowheads="1"/>
          </p:cNvSpPr>
          <p:nvPr/>
        </p:nvSpPr>
        <p:spPr bwMode="auto">
          <a:xfrm>
            <a:off x="323850" y="115888"/>
            <a:ext cx="8496300" cy="2647950"/>
          </a:xfrm>
          <a:prstGeom prst="rect">
            <a:avLst/>
          </a:prstGeom>
          <a:noFill/>
          <a:ln w="9525">
            <a:noFill/>
            <a:miter lim="800000"/>
            <a:headEnd/>
            <a:tailEnd/>
          </a:ln>
          <a:effectLst/>
        </p:spPr>
        <p:txBody>
          <a:bodyPr>
            <a:spAutoFit/>
          </a:bodyPr>
          <a:lstStyle/>
          <a:p>
            <a:pPr algn="ctr">
              <a:spcBef>
                <a:spcPct val="50000"/>
              </a:spcBef>
            </a:pPr>
            <a:r>
              <a:rPr lang="es-ES" sz="2400" b="1">
                <a:solidFill>
                  <a:srgbClr val="CC9900"/>
                </a:solidFill>
                <a:effectLst>
                  <a:outerShdw blurRad="38100" dist="38100" dir="2700000" algn="tl">
                    <a:srgbClr val="FFFFFF"/>
                  </a:outerShdw>
                </a:effectLst>
              </a:rPr>
              <a:t>La forma final del templo es el resultado de un conjunto de modificaciones, ampliaciones y reestructuraciones que abarcan una larga diacronía. La planta, inicialmente rectangular y extremadamente compacta, se transformó en cruciforme al añadirle el transepto. Presenta cinco naves que se prolongan por la girola de la profunda cabecera.</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9" descr="Abside"/>
          <p:cNvPicPr>
            <a:picLocks noChangeAspect="1" noChangeArrowheads="1"/>
          </p:cNvPicPr>
          <p:nvPr/>
        </p:nvPicPr>
        <p:blipFill>
          <a:blip r:embed="rId2" cstate="print"/>
          <a:srcRect/>
          <a:stretch>
            <a:fillRect/>
          </a:stretch>
        </p:blipFill>
        <p:spPr bwMode="auto">
          <a:xfrm>
            <a:off x="323850" y="620713"/>
            <a:ext cx="4032250" cy="3400425"/>
          </a:xfrm>
          <a:prstGeom prst="rect">
            <a:avLst/>
          </a:prstGeom>
          <a:noFill/>
          <a:ln w="9525">
            <a:noFill/>
            <a:miter lim="800000"/>
            <a:headEnd/>
            <a:tailEnd/>
          </a:ln>
        </p:spPr>
      </p:pic>
      <p:sp>
        <p:nvSpPr>
          <p:cNvPr id="20483" name="Text Box 10"/>
          <p:cNvSpPr txBox="1">
            <a:spLocks noChangeArrowheads="1"/>
          </p:cNvSpPr>
          <p:nvPr/>
        </p:nvSpPr>
        <p:spPr bwMode="auto">
          <a:xfrm>
            <a:off x="4859338" y="765175"/>
            <a:ext cx="3816350" cy="1917700"/>
          </a:xfrm>
          <a:prstGeom prst="rect">
            <a:avLst/>
          </a:prstGeom>
          <a:noFill/>
          <a:ln w="9525">
            <a:noFill/>
            <a:miter lim="800000"/>
            <a:headEnd/>
            <a:tailEnd/>
          </a:ln>
        </p:spPr>
        <p:txBody>
          <a:bodyPr>
            <a:spAutoFit/>
          </a:bodyPr>
          <a:lstStyle/>
          <a:p>
            <a:pPr algn="ctr"/>
            <a:r>
              <a:rPr lang="es-ES" sz="2400" b="1">
                <a:solidFill>
                  <a:schemeClr val="bg1"/>
                </a:solidFill>
              </a:rPr>
              <a:t>Plano del ábside de Notre-Dame de París, tal como era antes de añadir las capillas en el s. </a:t>
            </a:r>
            <a:r>
              <a:rPr lang="es-ES" b="1">
                <a:solidFill>
                  <a:schemeClr val="bg1"/>
                </a:solidFill>
              </a:rPr>
              <a:t>XIV</a:t>
            </a:r>
            <a:r>
              <a:rPr lang="es-ES" sz="2400" b="1">
                <a:solidFill>
                  <a:schemeClr val="bg1"/>
                </a:solidFill>
              </a:rPr>
              <a:t>. </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3" descr="Planta"/>
          <p:cNvPicPr>
            <a:picLocks noChangeAspect="1" noChangeArrowheads="1"/>
          </p:cNvPicPr>
          <p:nvPr/>
        </p:nvPicPr>
        <p:blipFill>
          <a:blip r:embed="rId2" cstate="print">
            <a:lum contrast="30000"/>
          </a:blip>
          <a:srcRect/>
          <a:stretch>
            <a:fillRect/>
          </a:stretch>
        </p:blipFill>
        <p:spPr bwMode="auto">
          <a:xfrm>
            <a:off x="0" y="0"/>
            <a:ext cx="4976813" cy="6858000"/>
          </a:xfrm>
          <a:prstGeom prst="rect">
            <a:avLst/>
          </a:prstGeom>
          <a:noFill/>
          <a:ln w="9525">
            <a:solidFill>
              <a:schemeClr val="tx1"/>
            </a:solidFill>
            <a:miter lim="800000"/>
            <a:headEnd/>
            <a:tailEnd/>
          </a:ln>
        </p:spPr>
      </p:pic>
      <p:grpSp>
        <p:nvGrpSpPr>
          <p:cNvPr id="2" name="Group 4"/>
          <p:cNvGrpSpPr>
            <a:grpSpLocks/>
          </p:cNvGrpSpPr>
          <p:nvPr/>
        </p:nvGrpSpPr>
        <p:grpSpPr bwMode="auto">
          <a:xfrm>
            <a:off x="2124075" y="765175"/>
            <a:ext cx="6192838" cy="5622925"/>
            <a:chOff x="1338" y="482"/>
            <a:chExt cx="3901" cy="3542"/>
          </a:xfrm>
        </p:grpSpPr>
        <p:grpSp>
          <p:nvGrpSpPr>
            <p:cNvPr id="21508" name="Group 5"/>
            <p:cNvGrpSpPr>
              <a:grpSpLocks/>
            </p:cNvGrpSpPr>
            <p:nvPr/>
          </p:nvGrpSpPr>
          <p:grpSpPr bwMode="auto">
            <a:xfrm>
              <a:off x="1700" y="482"/>
              <a:ext cx="2541" cy="1633"/>
              <a:chOff x="1655" y="527"/>
              <a:chExt cx="2541" cy="1633"/>
            </a:xfrm>
          </p:grpSpPr>
          <p:sp>
            <p:nvSpPr>
              <p:cNvPr id="21516" name="Line 6"/>
              <p:cNvSpPr>
                <a:spLocks noChangeShapeType="1"/>
              </p:cNvSpPr>
              <p:nvPr/>
            </p:nvSpPr>
            <p:spPr bwMode="auto">
              <a:xfrm flipH="1">
                <a:off x="1655" y="709"/>
                <a:ext cx="2041" cy="1451"/>
              </a:xfrm>
              <a:prstGeom prst="line">
                <a:avLst/>
              </a:prstGeom>
              <a:noFill/>
              <a:ln w="28575">
                <a:solidFill>
                  <a:srgbClr val="CC9900"/>
                </a:solidFill>
                <a:round/>
                <a:headEnd/>
                <a:tailEnd type="triangle" w="med" len="med"/>
              </a:ln>
            </p:spPr>
            <p:txBody>
              <a:bodyPr/>
              <a:lstStyle/>
              <a:p>
                <a:endParaRPr lang="es-ES"/>
              </a:p>
            </p:txBody>
          </p:sp>
          <p:sp>
            <p:nvSpPr>
              <p:cNvPr id="14343" name="Text Box 7"/>
              <p:cNvSpPr txBox="1">
                <a:spLocks noChangeArrowheads="1"/>
              </p:cNvSpPr>
              <p:nvPr/>
            </p:nvSpPr>
            <p:spPr bwMode="auto">
              <a:xfrm>
                <a:off x="3243" y="527"/>
                <a:ext cx="953" cy="231"/>
              </a:xfrm>
              <a:prstGeom prst="rect">
                <a:avLst/>
              </a:prstGeom>
              <a:noFill/>
              <a:ln w="9525">
                <a:noFill/>
                <a:miter lim="800000"/>
                <a:headEnd/>
                <a:tailEnd/>
              </a:ln>
              <a:effectLst/>
            </p:spPr>
            <p:txBody>
              <a:bodyPr>
                <a:spAutoFit/>
              </a:bodyPr>
              <a:lstStyle/>
              <a:p>
                <a:pPr>
                  <a:spcBef>
                    <a:spcPct val="50000"/>
                  </a:spcBef>
                  <a:defRPr/>
                </a:pPr>
                <a:r>
                  <a:rPr lang="pt-BR" b="1">
                    <a:solidFill>
                      <a:srgbClr val="FF0000"/>
                    </a:solidFill>
                    <a:effectLst>
                      <a:outerShdw blurRad="38100" dist="38100" dir="2700000" algn="tl">
                        <a:srgbClr val="FFFFFF"/>
                      </a:outerShdw>
                    </a:effectLst>
                    <a:latin typeface="Comic Sans MS" pitchFamily="66" charset="0"/>
                  </a:rPr>
                  <a:t>Transepto</a:t>
                </a:r>
              </a:p>
            </p:txBody>
          </p:sp>
        </p:grpSp>
        <p:grpSp>
          <p:nvGrpSpPr>
            <p:cNvPr id="21509" name="Group 8"/>
            <p:cNvGrpSpPr>
              <a:grpSpLocks/>
            </p:cNvGrpSpPr>
            <p:nvPr/>
          </p:nvGrpSpPr>
          <p:grpSpPr bwMode="auto">
            <a:xfrm>
              <a:off x="1338" y="3158"/>
              <a:ext cx="3402" cy="231"/>
              <a:chOff x="1338" y="3158"/>
              <a:chExt cx="3402" cy="231"/>
            </a:xfrm>
          </p:grpSpPr>
          <p:sp>
            <p:nvSpPr>
              <p:cNvPr id="21514" name="Line 9"/>
              <p:cNvSpPr>
                <a:spLocks noChangeShapeType="1"/>
              </p:cNvSpPr>
              <p:nvPr/>
            </p:nvSpPr>
            <p:spPr bwMode="auto">
              <a:xfrm>
                <a:off x="1338" y="3249"/>
                <a:ext cx="2313" cy="45"/>
              </a:xfrm>
              <a:prstGeom prst="line">
                <a:avLst/>
              </a:prstGeom>
              <a:noFill/>
              <a:ln w="28575">
                <a:solidFill>
                  <a:srgbClr val="CC9900"/>
                </a:solidFill>
                <a:round/>
                <a:headEnd type="triangle" w="med" len="med"/>
                <a:tailEnd/>
              </a:ln>
            </p:spPr>
            <p:txBody>
              <a:bodyPr/>
              <a:lstStyle/>
              <a:p>
                <a:endParaRPr lang="es-ES"/>
              </a:p>
            </p:txBody>
          </p:sp>
          <p:sp>
            <p:nvSpPr>
              <p:cNvPr id="14346" name="Text Box 10"/>
              <p:cNvSpPr txBox="1">
                <a:spLocks noChangeArrowheads="1"/>
              </p:cNvSpPr>
              <p:nvPr/>
            </p:nvSpPr>
            <p:spPr bwMode="auto">
              <a:xfrm>
                <a:off x="3651" y="3158"/>
                <a:ext cx="1089" cy="231"/>
              </a:xfrm>
              <a:prstGeom prst="rect">
                <a:avLst/>
              </a:prstGeom>
              <a:noFill/>
              <a:ln w="9525">
                <a:noFill/>
                <a:miter lim="800000"/>
                <a:headEnd/>
                <a:tailEnd/>
              </a:ln>
              <a:effectLst/>
            </p:spPr>
            <p:txBody>
              <a:bodyPr>
                <a:spAutoFit/>
              </a:bodyPr>
              <a:lstStyle/>
              <a:p>
                <a:pPr>
                  <a:spcBef>
                    <a:spcPct val="50000"/>
                  </a:spcBef>
                  <a:defRPr/>
                </a:pPr>
                <a:r>
                  <a:rPr lang="pt-BR" b="1">
                    <a:solidFill>
                      <a:srgbClr val="FF0000"/>
                    </a:solidFill>
                    <a:effectLst>
                      <a:outerShdw blurRad="38100" dist="38100" dir="2700000" algn="tl">
                        <a:srgbClr val="FFFFFF"/>
                      </a:outerShdw>
                    </a:effectLst>
                    <a:latin typeface="Comic Sans MS" pitchFamily="66" charset="0"/>
                  </a:rPr>
                  <a:t>Nave central</a:t>
                </a:r>
              </a:p>
            </p:txBody>
          </p:sp>
        </p:grpSp>
        <p:grpSp>
          <p:nvGrpSpPr>
            <p:cNvPr id="21510" name="Group 11"/>
            <p:cNvGrpSpPr>
              <a:grpSpLocks/>
            </p:cNvGrpSpPr>
            <p:nvPr/>
          </p:nvGrpSpPr>
          <p:grpSpPr bwMode="auto">
            <a:xfrm>
              <a:off x="1565" y="3385"/>
              <a:ext cx="3674" cy="639"/>
              <a:chOff x="1565" y="3385"/>
              <a:chExt cx="3674" cy="639"/>
            </a:xfrm>
          </p:grpSpPr>
          <p:sp>
            <p:nvSpPr>
              <p:cNvPr id="21511" name="Line 12"/>
              <p:cNvSpPr>
                <a:spLocks noChangeShapeType="1"/>
              </p:cNvSpPr>
              <p:nvPr/>
            </p:nvSpPr>
            <p:spPr bwMode="auto">
              <a:xfrm>
                <a:off x="1746" y="3385"/>
                <a:ext cx="2087" cy="544"/>
              </a:xfrm>
              <a:prstGeom prst="line">
                <a:avLst/>
              </a:prstGeom>
              <a:noFill/>
              <a:ln w="28575">
                <a:solidFill>
                  <a:srgbClr val="CC9900"/>
                </a:solidFill>
                <a:round/>
                <a:headEnd type="triangle" w="med" len="med"/>
                <a:tailEnd/>
              </a:ln>
            </p:spPr>
            <p:txBody>
              <a:bodyPr/>
              <a:lstStyle/>
              <a:p>
                <a:endParaRPr lang="es-ES"/>
              </a:p>
            </p:txBody>
          </p:sp>
          <p:sp>
            <p:nvSpPr>
              <p:cNvPr id="21512" name="Line 13"/>
              <p:cNvSpPr>
                <a:spLocks noChangeShapeType="1"/>
              </p:cNvSpPr>
              <p:nvPr/>
            </p:nvSpPr>
            <p:spPr bwMode="auto">
              <a:xfrm>
                <a:off x="1565" y="3566"/>
                <a:ext cx="2222" cy="363"/>
              </a:xfrm>
              <a:prstGeom prst="line">
                <a:avLst/>
              </a:prstGeom>
              <a:noFill/>
              <a:ln w="38100">
                <a:solidFill>
                  <a:srgbClr val="CC9900"/>
                </a:solidFill>
                <a:round/>
                <a:headEnd type="triangle" w="med" len="med"/>
                <a:tailEnd/>
              </a:ln>
            </p:spPr>
            <p:txBody>
              <a:bodyPr/>
              <a:lstStyle/>
              <a:p>
                <a:endParaRPr lang="es-ES"/>
              </a:p>
            </p:txBody>
          </p:sp>
          <p:sp>
            <p:nvSpPr>
              <p:cNvPr id="14350" name="Text Box 14"/>
              <p:cNvSpPr txBox="1">
                <a:spLocks noChangeArrowheads="1"/>
              </p:cNvSpPr>
              <p:nvPr/>
            </p:nvSpPr>
            <p:spPr bwMode="auto">
              <a:xfrm>
                <a:off x="3833" y="3793"/>
                <a:ext cx="1406" cy="231"/>
              </a:xfrm>
              <a:prstGeom prst="rect">
                <a:avLst/>
              </a:prstGeom>
              <a:noFill/>
              <a:ln w="9525">
                <a:noFill/>
                <a:miter lim="800000"/>
                <a:headEnd/>
                <a:tailEnd/>
              </a:ln>
              <a:effectLst/>
            </p:spPr>
            <p:txBody>
              <a:bodyPr>
                <a:spAutoFit/>
              </a:bodyPr>
              <a:lstStyle/>
              <a:p>
                <a:pPr>
                  <a:spcBef>
                    <a:spcPct val="50000"/>
                  </a:spcBef>
                  <a:defRPr/>
                </a:pPr>
                <a:r>
                  <a:rPr lang="pt-BR" b="1">
                    <a:solidFill>
                      <a:srgbClr val="FF0000"/>
                    </a:solidFill>
                    <a:effectLst>
                      <a:outerShdw blurRad="38100" dist="38100" dir="2700000" algn="tl">
                        <a:srgbClr val="FFFFFF"/>
                      </a:outerShdw>
                    </a:effectLst>
                    <a:latin typeface="Comic Sans MS" pitchFamily="66" charset="0"/>
                  </a:rPr>
                  <a:t>Naves laterales</a:t>
                </a:r>
              </a:p>
            </p:txBody>
          </p: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5" descr="ND"/>
          <p:cNvPicPr>
            <a:picLocks noChangeAspect="1" noChangeArrowheads="1"/>
          </p:cNvPicPr>
          <p:nvPr/>
        </p:nvPicPr>
        <p:blipFill>
          <a:blip r:embed="rId2" cstate="print"/>
          <a:srcRect/>
          <a:stretch>
            <a:fillRect/>
          </a:stretch>
        </p:blipFill>
        <p:spPr bwMode="auto">
          <a:xfrm>
            <a:off x="0" y="0"/>
            <a:ext cx="9144000" cy="61452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body" idx="1"/>
          </p:nvPr>
        </p:nvSpPr>
        <p:spPr>
          <a:xfrm>
            <a:off x="0" y="836613"/>
            <a:ext cx="9144000" cy="6021387"/>
          </a:xfrm>
        </p:spPr>
        <p:txBody>
          <a:bodyPr/>
          <a:lstStyle/>
          <a:p>
            <a:pPr eaLnBrk="1" hangingPunct="1"/>
            <a:r>
              <a:rPr lang="es-ES" sz="2400" b="1" smtClean="0">
                <a:solidFill>
                  <a:schemeClr val="bg1"/>
                </a:solidFill>
              </a:rPr>
              <a:t>Tamaño - 130 m de largo</a:t>
            </a:r>
          </a:p>
          <a:p>
            <a:pPr eaLnBrk="1" hangingPunct="1"/>
            <a:r>
              <a:rPr lang="es-ES" sz="2400" b="1" smtClean="0">
                <a:solidFill>
                  <a:schemeClr val="bg1"/>
                </a:solidFill>
              </a:rPr>
              <a:t>Anchura - 48 m</a:t>
            </a:r>
          </a:p>
          <a:p>
            <a:pPr eaLnBrk="1" hangingPunct="1"/>
            <a:r>
              <a:rPr lang="es-ES" sz="2400" b="1" smtClean="0">
                <a:solidFill>
                  <a:schemeClr val="bg1"/>
                </a:solidFill>
              </a:rPr>
              <a:t>Anchura de la nave central - 12 m</a:t>
            </a:r>
          </a:p>
          <a:p>
            <a:pPr eaLnBrk="1" hangingPunct="1"/>
            <a:r>
              <a:rPr lang="es-ES" sz="2400" b="1" smtClean="0">
                <a:solidFill>
                  <a:schemeClr val="bg1"/>
                </a:solidFill>
              </a:rPr>
              <a:t>Altura interior de la bóveda - 33 m</a:t>
            </a:r>
          </a:p>
          <a:p>
            <a:pPr eaLnBrk="1" hangingPunct="1"/>
            <a:r>
              <a:rPr lang="es-ES" sz="2400" b="1" smtClean="0">
                <a:solidFill>
                  <a:schemeClr val="bg1"/>
                </a:solidFill>
              </a:rPr>
              <a:t>Altura del techo – 43 m </a:t>
            </a:r>
          </a:p>
          <a:p>
            <a:pPr eaLnBrk="1" hangingPunct="1"/>
            <a:r>
              <a:rPr lang="es-ES" sz="2400" b="1" smtClean="0">
                <a:solidFill>
                  <a:schemeClr val="bg1"/>
                </a:solidFill>
              </a:rPr>
              <a:t>Altura de las torres – 69 m</a:t>
            </a:r>
          </a:p>
          <a:p>
            <a:pPr eaLnBrk="1" hangingPunct="1"/>
            <a:r>
              <a:rPr lang="es-ES" sz="2400" b="1" smtClean="0">
                <a:solidFill>
                  <a:schemeClr val="bg1"/>
                </a:solidFill>
              </a:rPr>
              <a:t>Altura del pináculo – 96 m</a:t>
            </a:r>
          </a:p>
          <a:p>
            <a:pPr eaLnBrk="1" hangingPunct="1"/>
            <a:r>
              <a:rPr lang="es-ES" sz="2400" b="1" smtClean="0">
                <a:solidFill>
                  <a:schemeClr val="bg1"/>
                </a:solidFill>
              </a:rPr>
              <a:t>Columnas o pilares – 75</a:t>
            </a:r>
          </a:p>
          <a:p>
            <a:pPr eaLnBrk="1" hangingPunct="1"/>
            <a:r>
              <a:rPr lang="es-ES" sz="2400" b="1" smtClean="0">
                <a:solidFill>
                  <a:schemeClr val="bg1"/>
                </a:solidFill>
              </a:rPr>
              <a:t>Otras cifras: 5 naves, 37 capillas, 113 ventanas.</a:t>
            </a:r>
          </a:p>
          <a:p>
            <a:pPr algn="r" eaLnBrk="1" hangingPunct="1">
              <a:buFontTx/>
              <a:buNone/>
            </a:pPr>
            <a:endParaRPr lang="es-ES" sz="2400" b="1" smtClean="0">
              <a:solidFill>
                <a:schemeClr val="bg1"/>
              </a:solidFill>
            </a:endParaRPr>
          </a:p>
          <a:p>
            <a:pPr algn="r" eaLnBrk="1" hangingPunct="1">
              <a:buFontTx/>
              <a:buNone/>
            </a:pPr>
            <a:r>
              <a:rPr lang="es-ES" sz="2400" b="1" smtClean="0">
                <a:solidFill>
                  <a:schemeClr val="bg1"/>
                </a:solidFill>
              </a:rPr>
              <a:t>Fuente:</a:t>
            </a:r>
            <a:r>
              <a:rPr lang="es-ES" sz="2400" smtClean="0">
                <a:solidFill>
                  <a:schemeClr val="bg1"/>
                </a:solidFill>
              </a:rPr>
              <a:t> </a:t>
            </a:r>
            <a:r>
              <a:rPr lang="es-ES" sz="2400" smtClean="0">
                <a:solidFill>
                  <a:schemeClr val="bg1"/>
                </a:solidFill>
                <a:hlinkClick r:id="rId2"/>
              </a:rPr>
              <a:t>www.cathedraldeparis.com</a:t>
            </a:r>
            <a:endParaRPr lang="es-ES" sz="2400" smtClean="0">
              <a:solidFill>
                <a:schemeClr val="bg1"/>
              </a:solidFill>
            </a:endParaRPr>
          </a:p>
        </p:txBody>
      </p:sp>
      <p:sp>
        <p:nvSpPr>
          <p:cNvPr id="23555" name="Rectangle 3"/>
          <p:cNvSpPr>
            <a:spLocks noGrp="1" noChangeArrowheads="1"/>
          </p:cNvSpPr>
          <p:nvPr>
            <p:ph type="title"/>
          </p:nvPr>
        </p:nvSpPr>
        <p:spPr>
          <a:xfrm>
            <a:off x="457200" y="0"/>
            <a:ext cx="8229600" cy="692150"/>
          </a:xfrm>
        </p:spPr>
        <p:txBody>
          <a:bodyPr/>
          <a:lstStyle/>
          <a:p>
            <a:pPr eaLnBrk="1" hangingPunct="1"/>
            <a:r>
              <a:rPr lang="pt-BR" sz="4000" b="1" smtClean="0">
                <a:solidFill>
                  <a:schemeClr val="bg1"/>
                </a:solidFill>
              </a:rPr>
              <a:t>Notre-Dame en cifras</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body" idx="1"/>
          </p:nvPr>
        </p:nvSpPr>
        <p:spPr>
          <a:xfrm>
            <a:off x="0" y="836613"/>
            <a:ext cx="9144000" cy="6021387"/>
          </a:xfrm>
        </p:spPr>
        <p:txBody>
          <a:bodyPr/>
          <a:lstStyle/>
          <a:p>
            <a:pPr eaLnBrk="1" hangingPunct="1">
              <a:lnSpc>
                <a:spcPct val="90000"/>
              </a:lnSpc>
            </a:pPr>
            <a:endParaRPr lang="es-ES" sz="3600" b="1" smtClean="0">
              <a:solidFill>
                <a:schemeClr val="bg1"/>
              </a:solidFill>
            </a:endParaRPr>
          </a:p>
          <a:p>
            <a:pPr eaLnBrk="1" hangingPunct="1">
              <a:lnSpc>
                <a:spcPct val="90000"/>
              </a:lnSpc>
            </a:pPr>
            <a:r>
              <a:rPr lang="es-ES" sz="3600" b="1" smtClean="0">
                <a:solidFill>
                  <a:schemeClr val="bg1"/>
                </a:solidFill>
              </a:rPr>
              <a:t>Campanas - Cuatro en la </a:t>
            </a:r>
            <a:r>
              <a:rPr lang="es-ES" sz="3600" b="1" u="sng" smtClean="0">
                <a:solidFill>
                  <a:schemeClr val="bg1"/>
                </a:solidFill>
              </a:rPr>
              <a:t>torre norte:</a:t>
            </a:r>
            <a:r>
              <a:rPr lang="es-ES" sz="3600" b="1" smtClean="0">
                <a:solidFill>
                  <a:schemeClr val="bg1"/>
                </a:solidFill>
              </a:rPr>
              <a:t> </a:t>
            </a:r>
            <a:r>
              <a:rPr lang="es-ES" b="1" smtClean="0">
                <a:solidFill>
                  <a:schemeClr val="bg1"/>
                </a:solidFill>
              </a:rPr>
              <a:t>Angélique-Françoise; Antoinette-Charlotte; Yacinthe-Jeanne; Denise-David. U</a:t>
            </a:r>
            <a:r>
              <a:rPr lang="es-ES" sz="3600" b="1" smtClean="0">
                <a:solidFill>
                  <a:schemeClr val="bg1"/>
                </a:solidFill>
              </a:rPr>
              <a:t>na en la </a:t>
            </a:r>
            <a:r>
              <a:rPr lang="es-ES" sz="3600" b="1" u="sng" smtClean="0">
                <a:solidFill>
                  <a:schemeClr val="bg1"/>
                </a:solidFill>
              </a:rPr>
              <a:t>torre sur,</a:t>
            </a:r>
            <a:r>
              <a:rPr lang="es-ES" sz="3600" b="1" smtClean="0">
                <a:solidFill>
                  <a:schemeClr val="bg1"/>
                </a:solidFill>
              </a:rPr>
              <a:t> la famosa campana de nombre Emmanuel, instalada en 1686 y que pesa 13 toneladas.</a:t>
            </a:r>
          </a:p>
          <a:p>
            <a:pPr eaLnBrk="1" hangingPunct="1">
              <a:lnSpc>
                <a:spcPct val="90000"/>
              </a:lnSpc>
              <a:buFontTx/>
              <a:buNone/>
            </a:pPr>
            <a:r>
              <a:rPr lang="es-ES" b="1" smtClean="0">
                <a:solidFill>
                  <a:schemeClr val="bg1"/>
                </a:solidFill>
              </a:rPr>
              <a:t>   El edificio tiene 130 m de longitud, 48 m de ancho y 69 m de alto; está rematado por bóvedas y fue el primer paso dado en la construcción colosal del gótico.</a:t>
            </a:r>
          </a:p>
          <a:p>
            <a:pPr algn="r" eaLnBrk="1" hangingPunct="1">
              <a:lnSpc>
                <a:spcPct val="90000"/>
              </a:lnSpc>
              <a:buFontTx/>
              <a:buNone/>
            </a:pPr>
            <a:r>
              <a:rPr lang="es-ES" b="1" smtClean="0">
                <a:solidFill>
                  <a:schemeClr val="bg1"/>
                </a:solidFill>
              </a:rPr>
              <a:t>Fuente:</a:t>
            </a:r>
            <a:r>
              <a:rPr lang="es-ES" smtClean="0">
                <a:solidFill>
                  <a:schemeClr val="bg1"/>
                </a:solidFill>
              </a:rPr>
              <a:t> </a:t>
            </a:r>
            <a:r>
              <a:rPr lang="es-ES" smtClean="0">
                <a:solidFill>
                  <a:schemeClr val="bg1"/>
                </a:solidFill>
                <a:hlinkClick r:id="rId2"/>
              </a:rPr>
              <a:t>www.cathedraldeparis.com</a:t>
            </a:r>
            <a:endParaRPr lang="es-ES" smtClean="0">
              <a:solidFill>
                <a:schemeClr val="bg1"/>
              </a:solidFill>
            </a:endParaRPr>
          </a:p>
        </p:txBody>
      </p:sp>
      <p:sp>
        <p:nvSpPr>
          <p:cNvPr id="24579" name="Rectangle 3"/>
          <p:cNvSpPr>
            <a:spLocks noGrp="1" noChangeArrowheads="1"/>
          </p:cNvSpPr>
          <p:nvPr>
            <p:ph type="title"/>
          </p:nvPr>
        </p:nvSpPr>
        <p:spPr>
          <a:xfrm>
            <a:off x="457200" y="0"/>
            <a:ext cx="8229600" cy="692150"/>
          </a:xfrm>
        </p:spPr>
        <p:txBody>
          <a:bodyPr/>
          <a:lstStyle/>
          <a:p>
            <a:pPr eaLnBrk="1" hangingPunct="1"/>
            <a:r>
              <a:rPr lang="pt-BR" sz="4000" b="1" smtClean="0">
                <a:solidFill>
                  <a:schemeClr val="bg1"/>
                </a:solidFill>
              </a:rPr>
              <a:t>Notre-Dame en cifras</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4" name="Text Box 4"/>
          <p:cNvSpPr txBox="1">
            <a:spLocks noChangeArrowheads="1"/>
          </p:cNvSpPr>
          <p:nvPr/>
        </p:nvSpPr>
        <p:spPr bwMode="auto">
          <a:xfrm>
            <a:off x="0" y="1268413"/>
            <a:ext cx="9144000" cy="1098550"/>
          </a:xfrm>
          <a:prstGeom prst="rect">
            <a:avLst/>
          </a:prstGeom>
          <a:noFill/>
          <a:ln w="9525">
            <a:noFill/>
            <a:miter lim="800000"/>
            <a:headEnd/>
            <a:tailEnd/>
          </a:ln>
          <a:effectLst/>
        </p:spPr>
        <p:txBody>
          <a:bodyPr>
            <a:spAutoFit/>
          </a:bodyPr>
          <a:lstStyle/>
          <a:p>
            <a:pPr algn="ctr">
              <a:spcBef>
                <a:spcPct val="50000"/>
              </a:spcBef>
            </a:pPr>
            <a:r>
              <a:rPr lang="pt-BR" sz="6600" b="1">
                <a:solidFill>
                  <a:srgbClr val="FFCC00"/>
                </a:solidFill>
                <a:effectLst>
                  <a:outerShdw blurRad="38100" dist="38100" dir="2700000" algn="tl">
                    <a:srgbClr val="FFFFFF"/>
                  </a:outerShdw>
                </a:effectLst>
                <a:latin typeface="Comic Sans MS" pitchFamily="66" charset="0"/>
              </a:rPr>
              <a:t>Las fachadas</a:t>
            </a:r>
          </a:p>
        </p:txBody>
      </p:sp>
      <p:sp>
        <p:nvSpPr>
          <p:cNvPr id="138245" name="Text Box 5"/>
          <p:cNvSpPr txBox="1">
            <a:spLocks noChangeArrowheads="1"/>
          </p:cNvSpPr>
          <p:nvPr/>
        </p:nvSpPr>
        <p:spPr bwMode="auto">
          <a:xfrm>
            <a:off x="684213" y="2852738"/>
            <a:ext cx="7848600" cy="2528887"/>
          </a:xfrm>
          <a:prstGeom prst="rect">
            <a:avLst/>
          </a:prstGeom>
          <a:noFill/>
          <a:ln w="9525">
            <a:noFill/>
            <a:miter lim="800000"/>
            <a:headEnd/>
            <a:tailEnd/>
          </a:ln>
          <a:effectLst/>
        </p:spPr>
        <p:txBody>
          <a:bodyPr>
            <a:spAutoFit/>
          </a:bodyPr>
          <a:lstStyle/>
          <a:p>
            <a:pPr algn="ctr">
              <a:spcBef>
                <a:spcPct val="50000"/>
              </a:spcBef>
              <a:defRPr/>
            </a:pPr>
            <a:r>
              <a:rPr lang="es-ES" sz="3200" b="1">
                <a:solidFill>
                  <a:schemeClr val="accent1"/>
                </a:solidFill>
                <a:effectLst>
                  <a:outerShdw blurRad="38100" dist="38100" dir="2700000" algn="tl">
                    <a:srgbClr val="FFFFFF"/>
                  </a:outerShdw>
                </a:effectLst>
              </a:rPr>
              <a:t>La fachada principal, la occidental, sigue el mismo modelo que la Iglesia de Saint-Denis, precursora de la arquitectura gótica, una derivación de la fachada del románico normando. </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Text Box 2"/>
          <p:cNvSpPr txBox="1">
            <a:spLocks noChangeArrowheads="1"/>
          </p:cNvSpPr>
          <p:nvPr/>
        </p:nvSpPr>
        <p:spPr bwMode="auto">
          <a:xfrm>
            <a:off x="0" y="1268413"/>
            <a:ext cx="9144000" cy="823912"/>
          </a:xfrm>
          <a:prstGeom prst="rect">
            <a:avLst/>
          </a:prstGeom>
          <a:noFill/>
          <a:ln w="9525">
            <a:noFill/>
            <a:miter lim="800000"/>
            <a:headEnd/>
            <a:tailEnd/>
          </a:ln>
          <a:effectLst/>
        </p:spPr>
        <p:txBody>
          <a:bodyPr>
            <a:spAutoFit/>
          </a:bodyPr>
          <a:lstStyle/>
          <a:p>
            <a:pPr algn="ctr">
              <a:spcBef>
                <a:spcPct val="50000"/>
              </a:spcBef>
            </a:pPr>
            <a:r>
              <a:rPr lang="pt-BR" sz="4800" b="1">
                <a:solidFill>
                  <a:srgbClr val="FFCC00"/>
                </a:solidFill>
                <a:effectLst>
                  <a:outerShdw blurRad="38100" dist="38100" dir="2700000" algn="tl">
                    <a:srgbClr val="FFFFFF"/>
                  </a:outerShdw>
                </a:effectLst>
                <a:latin typeface="Comic Sans MS" pitchFamily="66" charset="0"/>
              </a:rPr>
              <a:t>La fachada occidental</a:t>
            </a:r>
          </a:p>
        </p:txBody>
      </p:sp>
      <p:sp>
        <p:nvSpPr>
          <p:cNvPr id="139267" name="Text Box 3"/>
          <p:cNvSpPr txBox="1">
            <a:spLocks noChangeArrowheads="1"/>
          </p:cNvSpPr>
          <p:nvPr/>
        </p:nvSpPr>
        <p:spPr bwMode="auto">
          <a:xfrm>
            <a:off x="914400" y="3284538"/>
            <a:ext cx="7618413" cy="1554162"/>
          </a:xfrm>
          <a:prstGeom prst="rect">
            <a:avLst/>
          </a:prstGeom>
          <a:noFill/>
          <a:ln w="9525">
            <a:noFill/>
            <a:miter lim="800000"/>
            <a:headEnd/>
            <a:tailEnd/>
          </a:ln>
          <a:effectLst/>
        </p:spPr>
        <p:txBody>
          <a:bodyPr>
            <a:spAutoFit/>
          </a:bodyPr>
          <a:lstStyle/>
          <a:p>
            <a:pPr algn="ctr">
              <a:spcBef>
                <a:spcPct val="50000"/>
              </a:spcBef>
            </a:pPr>
            <a:r>
              <a:rPr lang="es-ES" sz="3200" b="1">
                <a:solidFill>
                  <a:schemeClr val="accent1"/>
                </a:solidFill>
                <a:effectLst>
                  <a:outerShdw blurRad="38100" dist="38100" dir="2700000" algn="tl">
                    <a:srgbClr val="FFFFFF"/>
                  </a:outerShdw>
                </a:effectLst>
              </a:rPr>
              <a:t>Es la fachada principal y no solo la de mayor impacto y monumentalidad, sino también la más conocida.</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5" descr="Ficheiro:Notre Dame de Paris.JPG"/>
          <p:cNvPicPr>
            <a:picLocks noChangeAspect="1" noChangeArrowheads="1"/>
          </p:cNvPicPr>
          <p:nvPr/>
        </p:nvPicPr>
        <p:blipFill>
          <a:blip r:embed="rId2" cstate="print"/>
          <a:srcRect/>
          <a:stretch>
            <a:fillRect/>
          </a:stretch>
        </p:blipFill>
        <p:spPr bwMode="auto">
          <a:xfrm>
            <a:off x="0" y="0"/>
            <a:ext cx="9144000" cy="6080125"/>
          </a:xfrm>
          <a:prstGeom prst="rect">
            <a:avLst/>
          </a:prstGeom>
          <a:noFill/>
          <a:ln w="9525">
            <a:noFill/>
            <a:miter lim="800000"/>
            <a:headEnd/>
            <a:tailEnd/>
          </a:ln>
        </p:spPr>
      </p:pic>
      <p:sp>
        <p:nvSpPr>
          <p:cNvPr id="27651" name="Rectangle 8"/>
          <p:cNvSpPr>
            <a:spLocks noChangeArrowheads="1"/>
          </p:cNvSpPr>
          <p:nvPr/>
        </p:nvSpPr>
        <p:spPr bwMode="auto">
          <a:xfrm>
            <a:off x="0" y="6165850"/>
            <a:ext cx="9144000" cy="457200"/>
          </a:xfrm>
          <a:prstGeom prst="rect">
            <a:avLst/>
          </a:prstGeom>
          <a:noFill/>
          <a:ln w="9525">
            <a:noFill/>
            <a:miter lim="800000"/>
            <a:headEnd/>
            <a:tailEnd/>
          </a:ln>
        </p:spPr>
        <p:txBody>
          <a:bodyPr>
            <a:spAutoFit/>
          </a:bodyPr>
          <a:lstStyle/>
          <a:p>
            <a:pPr algn="ctr"/>
            <a:r>
              <a:rPr lang="pt-BR" sz="2400">
                <a:solidFill>
                  <a:schemeClr val="bg1"/>
                </a:solidFill>
              </a:rPr>
              <a:t>Fachada Oeste</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2"/>
          <p:cNvSpPr txBox="1">
            <a:spLocks noChangeArrowheads="1"/>
          </p:cNvSpPr>
          <p:nvPr/>
        </p:nvSpPr>
        <p:spPr bwMode="auto">
          <a:xfrm>
            <a:off x="0" y="3068638"/>
            <a:ext cx="4246563" cy="336550"/>
          </a:xfrm>
          <a:prstGeom prst="rect">
            <a:avLst/>
          </a:prstGeom>
          <a:noFill/>
          <a:ln w="9525">
            <a:noFill/>
            <a:miter lim="800000"/>
            <a:headEnd/>
            <a:tailEnd/>
          </a:ln>
        </p:spPr>
        <p:txBody>
          <a:bodyPr>
            <a:spAutoFit/>
          </a:bodyPr>
          <a:lstStyle/>
          <a:p>
            <a:pPr>
              <a:spcBef>
                <a:spcPct val="50000"/>
              </a:spcBef>
            </a:pPr>
            <a:r>
              <a:rPr lang="pt-BR" sz="1600" b="1">
                <a:latin typeface="Comic Sans MS" pitchFamily="66" charset="0"/>
              </a:rPr>
              <a:t>Fachada Ocidental</a:t>
            </a:r>
          </a:p>
        </p:txBody>
      </p:sp>
      <p:sp>
        <p:nvSpPr>
          <p:cNvPr id="28675" name="Text Box 3"/>
          <p:cNvSpPr txBox="1">
            <a:spLocks noChangeArrowheads="1"/>
          </p:cNvSpPr>
          <p:nvPr/>
        </p:nvSpPr>
        <p:spPr bwMode="auto">
          <a:xfrm>
            <a:off x="0" y="188913"/>
            <a:ext cx="4140200" cy="762000"/>
          </a:xfrm>
          <a:prstGeom prst="rect">
            <a:avLst/>
          </a:prstGeom>
          <a:noFill/>
          <a:ln w="9525">
            <a:noFill/>
            <a:miter lim="800000"/>
            <a:headEnd/>
            <a:tailEnd/>
          </a:ln>
        </p:spPr>
        <p:txBody>
          <a:bodyPr>
            <a:spAutoFit/>
          </a:bodyPr>
          <a:lstStyle/>
          <a:p>
            <a:pPr algn="ctr">
              <a:spcBef>
                <a:spcPct val="50000"/>
              </a:spcBef>
            </a:pPr>
            <a:endParaRPr lang="es-ES" sz="4400">
              <a:solidFill>
                <a:srgbClr val="FFCC00"/>
              </a:solidFill>
              <a:latin typeface="Tempus Sans ITC" pitchFamily="82" charset="0"/>
            </a:endParaRPr>
          </a:p>
        </p:txBody>
      </p:sp>
      <p:pic>
        <p:nvPicPr>
          <p:cNvPr id="28676" name="Picture 5" descr="Fachada ocid"/>
          <p:cNvPicPr>
            <a:picLocks noChangeAspect="1" noChangeArrowheads="1"/>
          </p:cNvPicPr>
          <p:nvPr/>
        </p:nvPicPr>
        <p:blipFill>
          <a:blip r:embed="rId2" cstate="print"/>
          <a:srcRect/>
          <a:stretch>
            <a:fillRect/>
          </a:stretch>
        </p:blipFill>
        <p:spPr bwMode="auto">
          <a:xfrm>
            <a:off x="0" y="0"/>
            <a:ext cx="5127625" cy="6858000"/>
          </a:xfrm>
          <a:prstGeom prst="rect">
            <a:avLst/>
          </a:prstGeom>
          <a:noFill/>
          <a:ln w="9525">
            <a:noFill/>
            <a:miter lim="800000"/>
            <a:headEnd/>
            <a:tailEnd/>
          </a:ln>
        </p:spPr>
      </p:pic>
      <p:sp>
        <p:nvSpPr>
          <p:cNvPr id="109574" name="Text Box 6"/>
          <p:cNvSpPr txBox="1">
            <a:spLocks noChangeArrowheads="1"/>
          </p:cNvSpPr>
          <p:nvPr/>
        </p:nvSpPr>
        <p:spPr bwMode="auto">
          <a:xfrm>
            <a:off x="5651500" y="584200"/>
            <a:ext cx="3024188" cy="396875"/>
          </a:xfrm>
          <a:prstGeom prst="rect">
            <a:avLst/>
          </a:prstGeom>
          <a:noFill/>
          <a:ln w="9525">
            <a:noFill/>
            <a:miter lim="800000"/>
            <a:headEnd/>
            <a:tailEnd/>
          </a:ln>
          <a:effectLst/>
        </p:spPr>
        <p:txBody>
          <a:bodyPr>
            <a:spAutoFit/>
          </a:bodyPr>
          <a:lstStyle/>
          <a:p>
            <a:pPr algn="ctr">
              <a:spcBef>
                <a:spcPct val="50000"/>
              </a:spcBef>
            </a:pPr>
            <a:r>
              <a:rPr lang="pt-BR" sz="2000" b="1">
                <a:solidFill>
                  <a:srgbClr val="CC9900"/>
                </a:solidFill>
                <a:effectLst>
                  <a:outerShdw blurRad="38100" dist="38100" dir="2700000" algn="tl">
                    <a:srgbClr val="FFFFFF"/>
                  </a:outerShdw>
                </a:effectLst>
                <a:latin typeface="Comic Sans MS" pitchFamily="66" charset="0"/>
              </a:rPr>
              <a:t>Fachada occidental</a:t>
            </a:r>
          </a:p>
        </p:txBody>
      </p:sp>
      <p:sp>
        <p:nvSpPr>
          <p:cNvPr id="109575" name="Text Box 7"/>
          <p:cNvSpPr txBox="1">
            <a:spLocks noChangeArrowheads="1"/>
          </p:cNvSpPr>
          <p:nvPr/>
        </p:nvSpPr>
        <p:spPr bwMode="auto">
          <a:xfrm>
            <a:off x="5292725" y="1341438"/>
            <a:ext cx="3600450" cy="4838700"/>
          </a:xfrm>
          <a:prstGeom prst="rect">
            <a:avLst/>
          </a:prstGeom>
          <a:noFill/>
          <a:ln w="9525">
            <a:noFill/>
            <a:miter lim="800000"/>
            <a:headEnd/>
            <a:tailEnd/>
          </a:ln>
          <a:effectLst/>
        </p:spPr>
        <p:txBody>
          <a:bodyPr>
            <a:spAutoFit/>
          </a:bodyPr>
          <a:lstStyle/>
          <a:p>
            <a:pPr algn="ctr"/>
            <a:r>
              <a:rPr lang="es-ES" sz="2400" b="1">
                <a:solidFill>
                  <a:schemeClr val="bg1"/>
                </a:solidFill>
                <a:effectLst>
                  <a:outerShdw blurRad="38100" dist="38100" dir="2700000" algn="tl">
                    <a:srgbClr val="808080"/>
                  </a:outerShdw>
                </a:effectLst>
              </a:rPr>
              <a:t>La fachada principal muestra </a:t>
            </a:r>
            <a:r>
              <a:rPr lang="es-ES" sz="2400" b="1" u="sng">
                <a:solidFill>
                  <a:schemeClr val="bg1"/>
                </a:solidFill>
                <a:effectLst>
                  <a:outerShdw blurRad="38100" dist="38100" dir="2700000" algn="tl">
                    <a:srgbClr val="808080"/>
                  </a:outerShdw>
                </a:effectLst>
              </a:rPr>
              <a:t>tres niveles horizontales</a:t>
            </a:r>
            <a:r>
              <a:rPr lang="es-ES" sz="2400" b="1">
                <a:solidFill>
                  <a:schemeClr val="bg1"/>
                </a:solidFill>
                <a:effectLst>
                  <a:outerShdw blurRad="38100" dist="38100" dir="2700000" algn="tl">
                    <a:srgbClr val="808080"/>
                  </a:outerShdw>
                </a:effectLst>
              </a:rPr>
              <a:t>. </a:t>
            </a:r>
          </a:p>
          <a:p>
            <a:pPr algn="ctr"/>
            <a:r>
              <a:rPr lang="es-ES" sz="2400" b="1">
                <a:solidFill>
                  <a:schemeClr val="bg1"/>
                </a:solidFill>
                <a:effectLst>
                  <a:outerShdw blurRad="38100" dist="38100" dir="2700000" algn="tl">
                    <a:srgbClr val="808080"/>
                  </a:outerShdw>
                </a:effectLst>
              </a:rPr>
              <a:t>Contrafuertes ligeramente prominentes la dividen también en </a:t>
            </a:r>
            <a:r>
              <a:rPr lang="es-ES" sz="2400" b="1" u="sng">
                <a:solidFill>
                  <a:schemeClr val="bg1"/>
                </a:solidFill>
                <a:effectLst>
                  <a:outerShdw blurRad="38100" dist="38100" dir="2700000" algn="tl">
                    <a:srgbClr val="808080"/>
                  </a:outerShdw>
                </a:effectLst>
              </a:rPr>
              <a:t>tres zonas verticales</a:t>
            </a:r>
            <a:r>
              <a:rPr lang="es-ES" sz="2400" b="1">
                <a:solidFill>
                  <a:schemeClr val="bg1"/>
                </a:solidFill>
                <a:effectLst>
                  <a:outerShdw blurRad="38100" dist="38100" dir="2700000" algn="tl">
                    <a:srgbClr val="808080"/>
                  </a:outerShdw>
                </a:effectLst>
              </a:rPr>
              <a:t> uniendo los dos pisos inferiores y reforzando las bases de las dos torres laterales de </a:t>
            </a:r>
            <a:r>
              <a:rPr lang="es-ES" sz="2400" b="1">
                <a:solidFill>
                  <a:schemeClr val="accent1"/>
                </a:solidFill>
                <a:effectLst>
                  <a:outerShdw blurRad="38100" dist="38100" dir="2700000" algn="tl">
                    <a:srgbClr val="FFFFFF"/>
                  </a:outerShdw>
                </a:effectLst>
              </a:rPr>
              <a:t>69</a:t>
            </a:r>
            <a:r>
              <a:rPr lang="es-ES" sz="2400" b="1">
                <a:solidFill>
                  <a:schemeClr val="bg1"/>
                </a:solidFill>
                <a:effectLst>
                  <a:outerShdw blurRad="38100" dist="38100" dir="2700000" algn="tl">
                    <a:srgbClr val="808080"/>
                  </a:outerShdw>
                </a:effectLst>
              </a:rPr>
              <a:t> metros de altura.</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2"/>
          <p:cNvSpPr txBox="1">
            <a:spLocks noChangeArrowheads="1"/>
          </p:cNvSpPr>
          <p:nvPr/>
        </p:nvSpPr>
        <p:spPr bwMode="auto">
          <a:xfrm>
            <a:off x="0" y="3068638"/>
            <a:ext cx="4246563" cy="336550"/>
          </a:xfrm>
          <a:prstGeom prst="rect">
            <a:avLst/>
          </a:prstGeom>
          <a:noFill/>
          <a:ln w="9525">
            <a:noFill/>
            <a:miter lim="800000"/>
            <a:headEnd/>
            <a:tailEnd/>
          </a:ln>
        </p:spPr>
        <p:txBody>
          <a:bodyPr>
            <a:spAutoFit/>
          </a:bodyPr>
          <a:lstStyle/>
          <a:p>
            <a:pPr>
              <a:spcBef>
                <a:spcPct val="50000"/>
              </a:spcBef>
            </a:pPr>
            <a:r>
              <a:rPr lang="es-ES" sz="1600" b="1">
                <a:latin typeface="Comic Sans MS" pitchFamily="66" charset="0"/>
              </a:rPr>
              <a:t>Fachada occidental</a:t>
            </a:r>
          </a:p>
        </p:txBody>
      </p:sp>
      <p:grpSp>
        <p:nvGrpSpPr>
          <p:cNvPr id="29699" name="Group 3"/>
          <p:cNvGrpSpPr>
            <a:grpSpLocks/>
          </p:cNvGrpSpPr>
          <p:nvPr/>
        </p:nvGrpSpPr>
        <p:grpSpPr bwMode="auto">
          <a:xfrm>
            <a:off x="34925" y="0"/>
            <a:ext cx="9144000" cy="6804025"/>
            <a:chOff x="0" y="34"/>
            <a:chExt cx="5760" cy="4286"/>
          </a:xfrm>
        </p:grpSpPr>
        <p:pic>
          <p:nvPicPr>
            <p:cNvPr id="29700" name="Picture 4" descr="Esquema"/>
            <p:cNvPicPr>
              <a:picLocks noChangeAspect="1" noChangeArrowheads="1"/>
            </p:cNvPicPr>
            <p:nvPr/>
          </p:nvPicPr>
          <p:blipFill>
            <a:blip r:embed="rId2" cstate="print"/>
            <a:srcRect/>
            <a:stretch>
              <a:fillRect/>
            </a:stretch>
          </p:blipFill>
          <p:spPr bwMode="auto">
            <a:xfrm>
              <a:off x="748" y="34"/>
              <a:ext cx="5012" cy="4286"/>
            </a:xfrm>
            <a:prstGeom prst="rect">
              <a:avLst/>
            </a:prstGeom>
            <a:noFill/>
            <a:ln w="9525">
              <a:noFill/>
              <a:miter lim="800000"/>
              <a:headEnd/>
              <a:tailEnd/>
            </a:ln>
          </p:spPr>
        </p:pic>
        <p:grpSp>
          <p:nvGrpSpPr>
            <p:cNvPr id="29701" name="Group 5"/>
            <p:cNvGrpSpPr>
              <a:grpSpLocks/>
            </p:cNvGrpSpPr>
            <p:nvPr/>
          </p:nvGrpSpPr>
          <p:grpSpPr bwMode="auto">
            <a:xfrm>
              <a:off x="0" y="890"/>
              <a:ext cx="1474" cy="2767"/>
              <a:chOff x="0" y="890"/>
              <a:chExt cx="1474" cy="2767"/>
            </a:xfrm>
          </p:grpSpPr>
          <p:grpSp>
            <p:nvGrpSpPr>
              <p:cNvPr id="29709" name="Group 6"/>
              <p:cNvGrpSpPr>
                <a:grpSpLocks/>
              </p:cNvGrpSpPr>
              <p:nvPr/>
            </p:nvGrpSpPr>
            <p:grpSpPr bwMode="auto">
              <a:xfrm>
                <a:off x="158" y="3426"/>
                <a:ext cx="1149" cy="231"/>
                <a:chOff x="158" y="3426"/>
                <a:chExt cx="1149" cy="231"/>
              </a:xfrm>
            </p:grpSpPr>
            <p:sp>
              <p:nvSpPr>
                <p:cNvPr id="110599" name="Line 7"/>
                <p:cNvSpPr>
                  <a:spLocks noChangeShapeType="1"/>
                </p:cNvSpPr>
                <p:nvPr/>
              </p:nvSpPr>
              <p:spPr bwMode="auto">
                <a:xfrm>
                  <a:off x="175" y="3657"/>
                  <a:ext cx="891" cy="0"/>
                </a:xfrm>
                <a:prstGeom prst="line">
                  <a:avLst/>
                </a:prstGeom>
                <a:noFill/>
                <a:ln w="28575">
                  <a:solidFill>
                    <a:srgbClr val="00FF00"/>
                  </a:solidFill>
                  <a:round/>
                  <a:headEnd/>
                  <a:tailEnd type="triangle" w="med" len="med"/>
                </a:ln>
                <a:effectLst>
                  <a:outerShdw dist="35921" dir="2700000" algn="ctr" rotWithShape="0">
                    <a:schemeClr val="bg2">
                      <a:alpha val="50000"/>
                    </a:schemeClr>
                  </a:outerShdw>
                </a:effectLst>
              </p:spPr>
              <p:txBody>
                <a:bodyPr/>
                <a:lstStyle/>
                <a:p>
                  <a:pPr>
                    <a:defRPr/>
                  </a:pPr>
                  <a:endParaRPr lang="es-ES"/>
                </a:p>
              </p:txBody>
            </p:sp>
            <p:sp>
              <p:nvSpPr>
                <p:cNvPr id="29717" name="Text Box 8"/>
                <p:cNvSpPr txBox="1">
                  <a:spLocks noChangeArrowheads="1"/>
                </p:cNvSpPr>
                <p:nvPr/>
              </p:nvSpPr>
              <p:spPr bwMode="auto">
                <a:xfrm>
                  <a:off x="158" y="3426"/>
                  <a:ext cx="1149" cy="231"/>
                </a:xfrm>
                <a:prstGeom prst="rect">
                  <a:avLst/>
                </a:prstGeom>
                <a:noFill/>
                <a:ln w="9525">
                  <a:noFill/>
                  <a:miter lim="800000"/>
                  <a:headEnd/>
                  <a:tailEnd/>
                </a:ln>
              </p:spPr>
              <p:txBody>
                <a:bodyPr>
                  <a:spAutoFit/>
                </a:bodyPr>
                <a:lstStyle/>
                <a:p>
                  <a:pPr algn="ctr">
                    <a:spcBef>
                      <a:spcPct val="50000"/>
                    </a:spcBef>
                  </a:pPr>
                  <a:r>
                    <a:rPr lang="es-ES" b="1">
                      <a:solidFill>
                        <a:srgbClr val="FF0000"/>
                      </a:solidFill>
                      <a:latin typeface="Comic Sans MS" pitchFamily="66" charset="0"/>
                    </a:rPr>
                    <a:t>1.</a:t>
                  </a:r>
                  <a:r>
                    <a:rPr lang="es-ES" b="1" baseline="30000">
                      <a:solidFill>
                        <a:srgbClr val="FF0000"/>
                      </a:solidFill>
                      <a:latin typeface="Comic Sans MS" pitchFamily="66" charset="0"/>
                    </a:rPr>
                    <a:t>er</a:t>
                  </a:r>
                  <a:r>
                    <a:rPr lang="es-ES" b="1">
                      <a:solidFill>
                        <a:srgbClr val="FF0000"/>
                      </a:solidFill>
                      <a:latin typeface="Comic Sans MS" pitchFamily="66" charset="0"/>
                    </a:rPr>
                    <a:t> nivel</a:t>
                  </a:r>
                </a:p>
              </p:txBody>
            </p:sp>
          </p:grpSp>
          <p:grpSp>
            <p:nvGrpSpPr>
              <p:cNvPr id="29710" name="Group 9"/>
              <p:cNvGrpSpPr>
                <a:grpSpLocks/>
              </p:cNvGrpSpPr>
              <p:nvPr/>
            </p:nvGrpSpPr>
            <p:grpSpPr bwMode="auto">
              <a:xfrm>
                <a:off x="23" y="2205"/>
                <a:ext cx="1451" cy="273"/>
                <a:chOff x="23" y="2341"/>
                <a:chExt cx="1451" cy="273"/>
              </a:xfrm>
            </p:grpSpPr>
            <p:sp>
              <p:nvSpPr>
                <p:cNvPr id="110602" name="Line 10"/>
                <p:cNvSpPr>
                  <a:spLocks noChangeShapeType="1"/>
                </p:cNvSpPr>
                <p:nvPr/>
              </p:nvSpPr>
              <p:spPr bwMode="auto">
                <a:xfrm>
                  <a:off x="68" y="2614"/>
                  <a:ext cx="1134" cy="0"/>
                </a:xfrm>
                <a:prstGeom prst="line">
                  <a:avLst/>
                </a:prstGeom>
                <a:noFill/>
                <a:ln w="28575">
                  <a:solidFill>
                    <a:srgbClr val="00FF00"/>
                  </a:solidFill>
                  <a:round/>
                  <a:headEnd/>
                  <a:tailEnd type="triangle" w="med" len="med"/>
                </a:ln>
                <a:effectLst>
                  <a:outerShdw dist="35921" dir="2700000" algn="ctr" rotWithShape="0">
                    <a:schemeClr val="bg2">
                      <a:alpha val="50000"/>
                    </a:schemeClr>
                  </a:outerShdw>
                </a:effectLst>
              </p:spPr>
              <p:txBody>
                <a:bodyPr/>
                <a:lstStyle/>
                <a:p>
                  <a:pPr>
                    <a:defRPr/>
                  </a:pPr>
                  <a:endParaRPr lang="es-ES"/>
                </a:p>
              </p:txBody>
            </p:sp>
            <p:sp>
              <p:nvSpPr>
                <p:cNvPr id="29715" name="Text Box 11"/>
                <p:cNvSpPr txBox="1">
                  <a:spLocks noChangeArrowheads="1"/>
                </p:cNvSpPr>
                <p:nvPr/>
              </p:nvSpPr>
              <p:spPr bwMode="auto">
                <a:xfrm>
                  <a:off x="23" y="2341"/>
                  <a:ext cx="1451" cy="231"/>
                </a:xfrm>
                <a:prstGeom prst="rect">
                  <a:avLst/>
                </a:prstGeom>
                <a:noFill/>
                <a:ln w="9525">
                  <a:noFill/>
                  <a:miter lim="800000"/>
                  <a:headEnd/>
                  <a:tailEnd/>
                </a:ln>
              </p:spPr>
              <p:txBody>
                <a:bodyPr>
                  <a:spAutoFit/>
                </a:bodyPr>
                <a:lstStyle/>
                <a:p>
                  <a:pPr algn="ctr">
                    <a:spcBef>
                      <a:spcPct val="50000"/>
                    </a:spcBef>
                  </a:pPr>
                  <a:r>
                    <a:rPr lang="es-ES" b="1">
                      <a:solidFill>
                        <a:srgbClr val="FF0000"/>
                      </a:solidFill>
                      <a:latin typeface="Comic Sans MS" pitchFamily="66" charset="0"/>
                    </a:rPr>
                    <a:t>Nivel intermedio</a:t>
                  </a:r>
                </a:p>
              </p:txBody>
            </p:sp>
          </p:grpSp>
          <p:grpSp>
            <p:nvGrpSpPr>
              <p:cNvPr id="29711" name="Group 12"/>
              <p:cNvGrpSpPr>
                <a:grpSpLocks/>
              </p:cNvGrpSpPr>
              <p:nvPr/>
            </p:nvGrpSpPr>
            <p:grpSpPr bwMode="auto">
              <a:xfrm>
                <a:off x="0" y="890"/>
                <a:ext cx="1360" cy="231"/>
                <a:chOff x="0" y="1298"/>
                <a:chExt cx="1360" cy="231"/>
              </a:xfrm>
            </p:grpSpPr>
            <p:sp>
              <p:nvSpPr>
                <p:cNvPr id="110605" name="Line 13"/>
                <p:cNvSpPr>
                  <a:spLocks noChangeShapeType="1"/>
                </p:cNvSpPr>
                <p:nvPr/>
              </p:nvSpPr>
              <p:spPr bwMode="auto">
                <a:xfrm flipV="1">
                  <a:off x="90" y="1525"/>
                  <a:ext cx="1157" cy="4"/>
                </a:xfrm>
                <a:prstGeom prst="line">
                  <a:avLst/>
                </a:prstGeom>
                <a:noFill/>
                <a:ln w="28575">
                  <a:solidFill>
                    <a:srgbClr val="00FF00"/>
                  </a:solidFill>
                  <a:round/>
                  <a:headEnd/>
                  <a:tailEnd type="triangle" w="med" len="med"/>
                </a:ln>
                <a:effectLst>
                  <a:outerShdw dist="35921" dir="2700000" algn="ctr" rotWithShape="0">
                    <a:schemeClr val="bg2">
                      <a:alpha val="50000"/>
                    </a:schemeClr>
                  </a:outerShdw>
                </a:effectLst>
              </p:spPr>
              <p:txBody>
                <a:bodyPr/>
                <a:lstStyle/>
                <a:p>
                  <a:pPr>
                    <a:defRPr/>
                  </a:pPr>
                  <a:endParaRPr lang="es-ES"/>
                </a:p>
              </p:txBody>
            </p:sp>
            <p:sp>
              <p:nvSpPr>
                <p:cNvPr id="29713" name="Text Box 14"/>
                <p:cNvSpPr txBox="1">
                  <a:spLocks noChangeArrowheads="1"/>
                </p:cNvSpPr>
                <p:nvPr/>
              </p:nvSpPr>
              <p:spPr bwMode="auto">
                <a:xfrm>
                  <a:off x="0" y="1298"/>
                  <a:ext cx="1360" cy="231"/>
                </a:xfrm>
                <a:prstGeom prst="rect">
                  <a:avLst/>
                </a:prstGeom>
                <a:noFill/>
                <a:ln w="9525">
                  <a:noFill/>
                  <a:miter lim="800000"/>
                  <a:headEnd/>
                  <a:tailEnd/>
                </a:ln>
              </p:spPr>
              <p:txBody>
                <a:bodyPr>
                  <a:spAutoFit/>
                </a:bodyPr>
                <a:lstStyle/>
                <a:p>
                  <a:pPr algn="ctr">
                    <a:spcBef>
                      <a:spcPct val="50000"/>
                    </a:spcBef>
                  </a:pPr>
                  <a:r>
                    <a:rPr lang="es-ES" b="1">
                      <a:solidFill>
                        <a:srgbClr val="FF0000"/>
                      </a:solidFill>
                      <a:latin typeface="Comic Sans MS" pitchFamily="66" charset="0"/>
                    </a:rPr>
                    <a:t>Nivel superior</a:t>
                  </a:r>
                </a:p>
              </p:txBody>
            </p:sp>
          </p:grpSp>
        </p:grpSp>
        <p:sp>
          <p:nvSpPr>
            <p:cNvPr id="29702" name="Text Box 15"/>
            <p:cNvSpPr txBox="1">
              <a:spLocks noChangeArrowheads="1"/>
            </p:cNvSpPr>
            <p:nvPr/>
          </p:nvSpPr>
          <p:spPr bwMode="auto">
            <a:xfrm>
              <a:off x="3969" y="2160"/>
              <a:ext cx="862" cy="173"/>
            </a:xfrm>
            <a:prstGeom prst="rect">
              <a:avLst/>
            </a:prstGeom>
            <a:solidFill>
              <a:srgbClr val="BCD1DC"/>
            </a:solidFill>
            <a:ln w="9525">
              <a:noFill/>
              <a:miter lim="800000"/>
              <a:headEnd/>
              <a:tailEnd/>
            </a:ln>
          </p:spPr>
          <p:txBody>
            <a:bodyPr>
              <a:spAutoFit/>
            </a:bodyPr>
            <a:lstStyle/>
            <a:p>
              <a:pPr algn="ctr">
                <a:spcBef>
                  <a:spcPct val="50000"/>
                </a:spcBef>
              </a:pPr>
              <a:r>
                <a:rPr lang="es-ES" sz="1200">
                  <a:latin typeface="Verdana" pitchFamily="34" charset="0"/>
                </a:rPr>
                <a:t>Rosetón</a:t>
              </a:r>
            </a:p>
          </p:txBody>
        </p:sp>
        <p:sp>
          <p:nvSpPr>
            <p:cNvPr id="29703" name="Text Box 16"/>
            <p:cNvSpPr txBox="1">
              <a:spLocks noChangeArrowheads="1"/>
            </p:cNvSpPr>
            <p:nvPr/>
          </p:nvSpPr>
          <p:spPr bwMode="auto">
            <a:xfrm>
              <a:off x="3969" y="2667"/>
              <a:ext cx="1043" cy="288"/>
            </a:xfrm>
            <a:prstGeom prst="rect">
              <a:avLst/>
            </a:prstGeom>
            <a:solidFill>
              <a:srgbClr val="BCD1DC"/>
            </a:solidFill>
            <a:ln w="9525">
              <a:noFill/>
              <a:miter lim="800000"/>
              <a:headEnd/>
              <a:tailEnd/>
            </a:ln>
          </p:spPr>
          <p:txBody>
            <a:bodyPr>
              <a:spAutoFit/>
            </a:bodyPr>
            <a:lstStyle/>
            <a:p>
              <a:pPr>
                <a:spcBef>
                  <a:spcPct val="50000"/>
                </a:spcBef>
              </a:pPr>
              <a:r>
                <a:rPr lang="es-ES" sz="1200">
                  <a:latin typeface="Verdana" pitchFamily="34" charset="0"/>
                </a:rPr>
                <a:t>Galería de los Reyes</a:t>
              </a:r>
            </a:p>
          </p:txBody>
        </p:sp>
        <p:sp>
          <p:nvSpPr>
            <p:cNvPr id="29704" name="Text Box 17"/>
            <p:cNvSpPr txBox="1">
              <a:spLocks noChangeArrowheads="1"/>
            </p:cNvSpPr>
            <p:nvPr/>
          </p:nvSpPr>
          <p:spPr bwMode="auto">
            <a:xfrm>
              <a:off x="3992" y="2940"/>
              <a:ext cx="1768" cy="173"/>
            </a:xfrm>
            <a:prstGeom prst="rect">
              <a:avLst/>
            </a:prstGeom>
            <a:solidFill>
              <a:srgbClr val="BCD1DC"/>
            </a:solidFill>
            <a:ln w="9525">
              <a:noFill/>
              <a:miter lim="800000"/>
              <a:headEnd/>
              <a:tailEnd/>
            </a:ln>
          </p:spPr>
          <p:txBody>
            <a:bodyPr>
              <a:spAutoFit/>
            </a:bodyPr>
            <a:lstStyle/>
            <a:p>
              <a:pPr>
                <a:spcBef>
                  <a:spcPct val="50000"/>
                </a:spcBef>
              </a:pPr>
              <a:r>
                <a:rPr lang="es-ES" sz="1200">
                  <a:latin typeface="Verdana" pitchFamily="34" charset="0"/>
                </a:rPr>
                <a:t>Portal del Juicio</a:t>
              </a:r>
            </a:p>
          </p:txBody>
        </p:sp>
        <p:sp>
          <p:nvSpPr>
            <p:cNvPr id="29705" name="Text Box 18"/>
            <p:cNvSpPr txBox="1">
              <a:spLocks noChangeArrowheads="1"/>
            </p:cNvSpPr>
            <p:nvPr/>
          </p:nvSpPr>
          <p:spPr bwMode="auto">
            <a:xfrm>
              <a:off x="3969" y="3203"/>
              <a:ext cx="1791" cy="173"/>
            </a:xfrm>
            <a:prstGeom prst="rect">
              <a:avLst/>
            </a:prstGeom>
            <a:solidFill>
              <a:srgbClr val="BCD1DC"/>
            </a:solidFill>
            <a:ln w="9525">
              <a:noFill/>
              <a:miter lim="800000"/>
              <a:headEnd/>
              <a:tailEnd/>
            </a:ln>
          </p:spPr>
          <p:txBody>
            <a:bodyPr>
              <a:spAutoFit/>
            </a:bodyPr>
            <a:lstStyle/>
            <a:p>
              <a:pPr>
                <a:spcBef>
                  <a:spcPct val="50000"/>
                </a:spcBef>
              </a:pPr>
              <a:r>
                <a:rPr lang="es-ES" sz="1200">
                  <a:latin typeface="Verdana" pitchFamily="34" charset="0"/>
                </a:rPr>
                <a:t>Portal de la Virgen</a:t>
              </a:r>
            </a:p>
          </p:txBody>
        </p:sp>
        <p:sp>
          <p:nvSpPr>
            <p:cNvPr id="29706" name="Text Box 19"/>
            <p:cNvSpPr txBox="1">
              <a:spLocks noChangeArrowheads="1"/>
            </p:cNvSpPr>
            <p:nvPr/>
          </p:nvSpPr>
          <p:spPr bwMode="auto">
            <a:xfrm>
              <a:off x="3969" y="3484"/>
              <a:ext cx="1633" cy="173"/>
            </a:xfrm>
            <a:prstGeom prst="rect">
              <a:avLst/>
            </a:prstGeom>
            <a:solidFill>
              <a:srgbClr val="BCD1DC"/>
            </a:solidFill>
            <a:ln w="9525">
              <a:noFill/>
              <a:miter lim="800000"/>
              <a:headEnd/>
              <a:tailEnd/>
            </a:ln>
          </p:spPr>
          <p:txBody>
            <a:bodyPr>
              <a:spAutoFit/>
            </a:bodyPr>
            <a:lstStyle/>
            <a:p>
              <a:pPr>
                <a:spcBef>
                  <a:spcPct val="50000"/>
                </a:spcBef>
              </a:pPr>
              <a:r>
                <a:rPr lang="es-ES" sz="1200">
                  <a:latin typeface="Verdana" pitchFamily="34" charset="0"/>
                </a:rPr>
                <a:t>Portal de Santa Ana</a:t>
              </a:r>
            </a:p>
          </p:txBody>
        </p:sp>
        <p:sp>
          <p:nvSpPr>
            <p:cNvPr id="29707" name="Text Box 20"/>
            <p:cNvSpPr txBox="1">
              <a:spLocks noChangeArrowheads="1"/>
            </p:cNvSpPr>
            <p:nvPr/>
          </p:nvSpPr>
          <p:spPr bwMode="auto">
            <a:xfrm>
              <a:off x="3969" y="1434"/>
              <a:ext cx="1451" cy="173"/>
            </a:xfrm>
            <a:prstGeom prst="rect">
              <a:avLst/>
            </a:prstGeom>
            <a:solidFill>
              <a:srgbClr val="BCD1DC"/>
            </a:solidFill>
            <a:ln w="9525">
              <a:noFill/>
              <a:miter lim="800000"/>
              <a:headEnd/>
              <a:tailEnd/>
            </a:ln>
          </p:spPr>
          <p:txBody>
            <a:bodyPr>
              <a:spAutoFit/>
            </a:bodyPr>
            <a:lstStyle/>
            <a:p>
              <a:pPr>
                <a:spcBef>
                  <a:spcPct val="50000"/>
                </a:spcBef>
              </a:pPr>
              <a:r>
                <a:rPr lang="es-ES" sz="1200">
                  <a:latin typeface="Verdana" pitchFamily="34" charset="0"/>
                </a:rPr>
                <a:t>Galería de las gárgolas</a:t>
              </a:r>
            </a:p>
          </p:txBody>
        </p:sp>
        <p:sp>
          <p:nvSpPr>
            <p:cNvPr id="29708" name="Text Box 21"/>
            <p:cNvSpPr txBox="1">
              <a:spLocks noChangeArrowheads="1"/>
            </p:cNvSpPr>
            <p:nvPr/>
          </p:nvSpPr>
          <p:spPr bwMode="auto">
            <a:xfrm>
              <a:off x="3969" y="808"/>
              <a:ext cx="862" cy="173"/>
            </a:xfrm>
            <a:prstGeom prst="rect">
              <a:avLst/>
            </a:prstGeom>
            <a:solidFill>
              <a:srgbClr val="BCD1DC"/>
            </a:solidFill>
            <a:ln w="9525">
              <a:noFill/>
              <a:miter lim="800000"/>
              <a:headEnd/>
              <a:tailEnd/>
            </a:ln>
          </p:spPr>
          <p:txBody>
            <a:bodyPr>
              <a:spAutoFit/>
            </a:bodyPr>
            <a:lstStyle/>
            <a:p>
              <a:pPr>
                <a:spcBef>
                  <a:spcPct val="50000"/>
                </a:spcBef>
              </a:pPr>
              <a:r>
                <a:rPr lang="es-ES" sz="1200">
                  <a:latin typeface="Verdana" pitchFamily="34" charset="0"/>
                </a:rPr>
                <a:t>Torre Sur</a:t>
              </a:r>
            </a:p>
          </p:txBody>
        </p:sp>
      </p:gr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Text Box 2"/>
          <p:cNvSpPr txBox="1">
            <a:spLocks noChangeArrowheads="1"/>
          </p:cNvSpPr>
          <p:nvPr/>
        </p:nvSpPr>
        <p:spPr bwMode="auto">
          <a:xfrm>
            <a:off x="0" y="1268413"/>
            <a:ext cx="9144000" cy="823912"/>
          </a:xfrm>
          <a:prstGeom prst="rect">
            <a:avLst/>
          </a:prstGeom>
          <a:noFill/>
          <a:ln w="9525">
            <a:noFill/>
            <a:miter lim="800000"/>
            <a:headEnd/>
            <a:tailEnd/>
          </a:ln>
          <a:effectLst/>
        </p:spPr>
        <p:txBody>
          <a:bodyPr>
            <a:spAutoFit/>
          </a:bodyPr>
          <a:lstStyle/>
          <a:p>
            <a:pPr algn="ctr">
              <a:spcBef>
                <a:spcPct val="50000"/>
              </a:spcBef>
            </a:pPr>
            <a:r>
              <a:rPr lang="pt-BR" sz="4800" b="1">
                <a:solidFill>
                  <a:srgbClr val="FFCC00"/>
                </a:solidFill>
                <a:effectLst>
                  <a:outerShdw blurRad="38100" dist="38100" dir="2700000" algn="tl">
                    <a:srgbClr val="FFFFFF"/>
                  </a:outerShdw>
                </a:effectLst>
                <a:latin typeface="Comic Sans MS" pitchFamily="66" charset="0"/>
              </a:rPr>
              <a:t>Primer nivel </a:t>
            </a:r>
          </a:p>
        </p:txBody>
      </p:sp>
      <p:sp>
        <p:nvSpPr>
          <p:cNvPr id="165891" name="Text Box 3"/>
          <p:cNvSpPr txBox="1">
            <a:spLocks noChangeArrowheads="1"/>
          </p:cNvSpPr>
          <p:nvPr/>
        </p:nvSpPr>
        <p:spPr bwMode="auto">
          <a:xfrm>
            <a:off x="755650" y="3716338"/>
            <a:ext cx="7632700" cy="579437"/>
          </a:xfrm>
          <a:prstGeom prst="rect">
            <a:avLst/>
          </a:prstGeom>
          <a:noFill/>
          <a:ln w="9525">
            <a:noFill/>
            <a:miter lim="800000"/>
            <a:headEnd/>
            <a:tailEnd/>
          </a:ln>
          <a:effectLst/>
        </p:spPr>
        <p:txBody>
          <a:bodyPr>
            <a:spAutoFit/>
          </a:bodyPr>
          <a:lstStyle/>
          <a:p>
            <a:pPr algn="ctr">
              <a:spcBef>
                <a:spcPct val="50000"/>
              </a:spcBef>
              <a:defRPr/>
            </a:pPr>
            <a:r>
              <a:rPr lang="es-ES" sz="3200" b="1">
                <a:solidFill>
                  <a:schemeClr val="accent1"/>
                </a:solidFill>
                <a:effectLst>
                  <a:outerShdw blurRad="38100" dist="38100" dir="2700000" algn="tl">
                    <a:srgbClr val="FFFFFF"/>
                  </a:outerShdw>
                </a:effectLst>
              </a:rPr>
              <a:t>En el primer nivel se ven tres puertas.</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body" idx="1"/>
          </p:nvPr>
        </p:nvSpPr>
        <p:spPr>
          <a:xfrm>
            <a:off x="323850" y="4005263"/>
            <a:ext cx="8569325" cy="2592387"/>
          </a:xfrm>
        </p:spPr>
        <p:txBody>
          <a:bodyPr/>
          <a:lstStyle/>
          <a:p>
            <a:pPr marL="0" indent="0" algn="ctr" eaLnBrk="1" hangingPunct="1">
              <a:lnSpc>
                <a:spcPct val="85000"/>
              </a:lnSpc>
              <a:buFontTx/>
              <a:buNone/>
            </a:pPr>
            <a:r>
              <a:rPr lang="es-ES" sz="2800" b="1" smtClean="0">
                <a:solidFill>
                  <a:schemeClr val="bg1"/>
                </a:solidFill>
              </a:rPr>
              <a:t>Estas tres puertas fueron construidas en épocas diferentes. </a:t>
            </a:r>
          </a:p>
          <a:p>
            <a:pPr marL="0" indent="0" algn="ctr" eaLnBrk="1" hangingPunct="1">
              <a:lnSpc>
                <a:spcPct val="85000"/>
              </a:lnSpc>
              <a:buFontTx/>
              <a:buNone/>
            </a:pPr>
            <a:r>
              <a:rPr lang="es-ES" sz="2800" b="1" smtClean="0">
                <a:solidFill>
                  <a:schemeClr val="bg1"/>
                </a:solidFill>
              </a:rPr>
              <a:t>Están muy trabajadas, penetrando en las paredes mediante una sucesión de arcos escalonados o arquivoltas. La puerta central destaca ligeramente en altura con respecto a las dos laterales.</a:t>
            </a:r>
          </a:p>
        </p:txBody>
      </p:sp>
      <p:pic>
        <p:nvPicPr>
          <p:cNvPr id="31747" name="Picture 3" descr="1 nivel"/>
          <p:cNvPicPr>
            <a:picLocks noChangeAspect="1" noChangeArrowheads="1"/>
          </p:cNvPicPr>
          <p:nvPr/>
        </p:nvPicPr>
        <p:blipFill>
          <a:blip r:embed="rId2" cstate="print"/>
          <a:srcRect/>
          <a:stretch>
            <a:fillRect/>
          </a:stretch>
        </p:blipFill>
        <p:spPr bwMode="auto">
          <a:xfrm>
            <a:off x="34925" y="44450"/>
            <a:ext cx="9109075" cy="3800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4" name="Text Box 4"/>
          <p:cNvSpPr txBox="1">
            <a:spLocks noChangeArrowheads="1"/>
          </p:cNvSpPr>
          <p:nvPr/>
        </p:nvSpPr>
        <p:spPr bwMode="auto">
          <a:xfrm>
            <a:off x="323850" y="692150"/>
            <a:ext cx="8640763" cy="5775325"/>
          </a:xfrm>
          <a:prstGeom prst="rect">
            <a:avLst/>
          </a:prstGeom>
          <a:noFill/>
          <a:ln w="9525">
            <a:noFill/>
            <a:miter lim="800000"/>
            <a:headEnd/>
            <a:tailEnd/>
          </a:ln>
          <a:effectLst/>
        </p:spPr>
        <p:txBody>
          <a:bodyPr>
            <a:spAutoFit/>
          </a:bodyPr>
          <a:lstStyle/>
          <a:p>
            <a:pPr algn="ctr">
              <a:lnSpc>
                <a:spcPct val="85000"/>
              </a:lnSpc>
              <a:spcBef>
                <a:spcPct val="50000"/>
              </a:spcBef>
            </a:pPr>
            <a:r>
              <a:rPr lang="es-ES" sz="3600" b="1">
                <a:solidFill>
                  <a:schemeClr val="bg1"/>
                </a:solidFill>
                <a:effectLst>
                  <a:outerShdw blurRad="38100" dist="38100" dir="2700000" algn="tl">
                    <a:srgbClr val="808080"/>
                  </a:outerShdw>
                </a:effectLst>
              </a:rPr>
              <a:t>La magnífica entrada a la Catedral tiene lugar a través de estas tres elaboradas puertas, donde escenas bíblicas, esculpidas en la Edad Media, representan la vida de la Virgen, el Juicio Final y la vida de Santa Ana. </a:t>
            </a:r>
          </a:p>
          <a:p>
            <a:pPr algn="ctr">
              <a:lnSpc>
                <a:spcPct val="85000"/>
              </a:lnSpc>
              <a:spcBef>
                <a:spcPct val="50000"/>
              </a:spcBef>
            </a:pPr>
            <a:r>
              <a:rPr lang="es-ES" sz="3600" b="1">
                <a:solidFill>
                  <a:schemeClr val="bg1"/>
                </a:solidFill>
                <a:effectLst>
                  <a:outerShdw blurRad="38100" dist="38100" dir="2700000" algn="tl">
                    <a:srgbClr val="808080"/>
                  </a:outerShdw>
                </a:effectLst>
              </a:rPr>
              <a:t> Encima, se ve la </a:t>
            </a:r>
            <a:r>
              <a:rPr lang="es-ES" sz="3600" b="1">
                <a:solidFill>
                  <a:srgbClr val="CC9900"/>
                </a:solidFill>
                <a:effectLst>
                  <a:outerShdw blurRad="38100" dist="38100" dir="2700000" algn="tl">
                    <a:srgbClr val="FFFFFF"/>
                  </a:outerShdw>
                </a:effectLst>
              </a:rPr>
              <a:t>galería de los reyes de Judea y de Israel</a:t>
            </a:r>
            <a:r>
              <a:rPr lang="es-ES" sz="3600" b="1">
                <a:solidFill>
                  <a:schemeClr val="bg1"/>
                </a:solidFill>
                <a:effectLst>
                  <a:outerShdw blurRad="38100" dist="38100" dir="2700000" algn="tl">
                    <a:srgbClr val="808080"/>
                  </a:outerShdw>
                </a:effectLst>
              </a:rPr>
              <a:t>. </a:t>
            </a:r>
          </a:p>
          <a:p>
            <a:pPr algn="ctr">
              <a:lnSpc>
                <a:spcPct val="85000"/>
              </a:lnSpc>
              <a:spcBef>
                <a:spcPct val="50000"/>
              </a:spcBef>
            </a:pPr>
            <a:r>
              <a:rPr lang="es-ES" sz="3600" b="1">
                <a:solidFill>
                  <a:schemeClr val="bg1"/>
                </a:solidFill>
                <a:effectLst>
                  <a:outerShdw blurRad="38100" dist="38100" dir="2700000" algn="tl">
                    <a:srgbClr val="808080"/>
                  </a:outerShdw>
                </a:effectLst>
              </a:rPr>
              <a:t>Sobre ella, se encuentra el </a:t>
            </a:r>
            <a:r>
              <a:rPr lang="es-ES" sz="3600" b="1">
                <a:solidFill>
                  <a:srgbClr val="CC9900"/>
                </a:solidFill>
                <a:effectLst>
                  <a:outerShdw blurRad="38100" dist="38100" dir="2700000" algn="tl">
                    <a:srgbClr val="FFFFFF"/>
                  </a:outerShdw>
                </a:effectLst>
              </a:rPr>
              <a:t>gran rosetón</a:t>
            </a:r>
            <a:r>
              <a:rPr lang="es-ES" sz="3600" b="1">
                <a:solidFill>
                  <a:schemeClr val="bg1"/>
                </a:solidFill>
                <a:effectLst>
                  <a:outerShdw blurRad="38100" dist="38100" dir="2700000" algn="tl">
                    <a:srgbClr val="808080"/>
                  </a:outerShdw>
                </a:effectLst>
              </a:rPr>
              <a:t>, rematado por una galería con balaustrada de tracería. </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plonge"/>
          <p:cNvPicPr>
            <a:picLocks noChangeAspect="1" noChangeArrowheads="1"/>
          </p:cNvPicPr>
          <p:nvPr/>
        </p:nvPicPr>
        <p:blipFill>
          <a:blip r:embed="rId2" cstate="print"/>
          <a:srcRect/>
          <a:stretch>
            <a:fillRect/>
          </a:stretch>
        </p:blipFill>
        <p:spPr bwMode="auto">
          <a:xfrm>
            <a:off x="0" y="3175"/>
            <a:ext cx="9144000" cy="6854825"/>
          </a:xfrm>
          <a:prstGeom prst="rect">
            <a:avLst/>
          </a:prstGeom>
          <a:noFill/>
          <a:ln w="9525">
            <a:noFill/>
            <a:miter lim="800000"/>
            <a:headEnd/>
            <a:tailEnd/>
          </a:ln>
        </p:spPr>
      </p:pic>
      <p:sp>
        <p:nvSpPr>
          <p:cNvPr id="33795" name="Text Box 3"/>
          <p:cNvSpPr txBox="1">
            <a:spLocks noChangeArrowheads="1"/>
          </p:cNvSpPr>
          <p:nvPr/>
        </p:nvSpPr>
        <p:spPr bwMode="auto">
          <a:xfrm>
            <a:off x="-3175" y="1114425"/>
            <a:ext cx="1622425" cy="701675"/>
          </a:xfrm>
          <a:prstGeom prst="rect">
            <a:avLst/>
          </a:prstGeom>
          <a:noFill/>
          <a:ln w="9525">
            <a:noFill/>
            <a:miter lim="800000"/>
            <a:headEnd/>
            <a:tailEnd/>
          </a:ln>
        </p:spPr>
        <p:txBody>
          <a:bodyPr>
            <a:spAutoFit/>
          </a:bodyPr>
          <a:lstStyle/>
          <a:p>
            <a:pPr algn="ctr">
              <a:spcBef>
                <a:spcPct val="50000"/>
              </a:spcBef>
            </a:pPr>
            <a:r>
              <a:rPr lang="pt-BR" sz="2000" b="1"/>
              <a:t>Galería de los Reyes</a:t>
            </a:r>
          </a:p>
        </p:txBody>
      </p:sp>
      <p:sp>
        <p:nvSpPr>
          <p:cNvPr id="33796" name="Text Box 4"/>
          <p:cNvSpPr txBox="1">
            <a:spLocks noChangeArrowheads="1"/>
          </p:cNvSpPr>
          <p:nvPr/>
        </p:nvSpPr>
        <p:spPr bwMode="auto">
          <a:xfrm>
            <a:off x="3722688" y="322263"/>
            <a:ext cx="2001837" cy="457200"/>
          </a:xfrm>
          <a:prstGeom prst="rect">
            <a:avLst/>
          </a:prstGeom>
          <a:noFill/>
          <a:ln w="9525">
            <a:noFill/>
            <a:miter lim="800000"/>
            <a:headEnd/>
            <a:tailEnd/>
          </a:ln>
        </p:spPr>
        <p:txBody>
          <a:bodyPr>
            <a:spAutoFit/>
          </a:bodyPr>
          <a:lstStyle/>
          <a:p>
            <a:pPr algn="ctr">
              <a:spcBef>
                <a:spcPct val="50000"/>
              </a:spcBef>
            </a:pPr>
            <a:r>
              <a:rPr lang="pt-BR" sz="2400" b="1"/>
              <a:t>Rosetón</a:t>
            </a:r>
          </a:p>
        </p:txBody>
      </p:sp>
      <p:sp>
        <p:nvSpPr>
          <p:cNvPr id="33797" name="Text Box 5"/>
          <p:cNvSpPr txBox="1">
            <a:spLocks noChangeArrowheads="1"/>
          </p:cNvSpPr>
          <p:nvPr/>
        </p:nvSpPr>
        <p:spPr bwMode="auto">
          <a:xfrm>
            <a:off x="7451725" y="969963"/>
            <a:ext cx="1692275" cy="396875"/>
          </a:xfrm>
          <a:prstGeom prst="rect">
            <a:avLst/>
          </a:prstGeom>
          <a:noFill/>
          <a:ln w="9525">
            <a:noFill/>
            <a:miter lim="800000"/>
            <a:headEnd/>
            <a:tailEnd/>
          </a:ln>
        </p:spPr>
        <p:txBody>
          <a:bodyPr>
            <a:spAutoFit/>
          </a:bodyPr>
          <a:lstStyle/>
          <a:p>
            <a:pPr>
              <a:spcBef>
                <a:spcPct val="50000"/>
              </a:spcBef>
            </a:pPr>
            <a:r>
              <a:rPr lang="pt-BR" sz="2000" b="1"/>
              <a:t>Balaustrada</a:t>
            </a:r>
          </a:p>
        </p:txBody>
      </p:sp>
      <p:sp>
        <p:nvSpPr>
          <p:cNvPr id="33798" name="Line 6"/>
          <p:cNvSpPr>
            <a:spLocks noChangeShapeType="1"/>
          </p:cNvSpPr>
          <p:nvPr/>
        </p:nvSpPr>
        <p:spPr bwMode="auto">
          <a:xfrm>
            <a:off x="755650" y="1916113"/>
            <a:ext cx="2879725" cy="3817937"/>
          </a:xfrm>
          <a:prstGeom prst="line">
            <a:avLst/>
          </a:prstGeom>
          <a:noFill/>
          <a:ln w="9525">
            <a:solidFill>
              <a:schemeClr val="tx1"/>
            </a:solidFill>
            <a:round/>
            <a:headEnd/>
            <a:tailEnd type="triangle" w="med" len="med"/>
          </a:ln>
        </p:spPr>
        <p:txBody>
          <a:bodyPr/>
          <a:lstStyle/>
          <a:p>
            <a:endParaRPr lang="es-ES"/>
          </a:p>
        </p:txBody>
      </p:sp>
      <p:sp>
        <p:nvSpPr>
          <p:cNvPr id="33799" name="Line 7"/>
          <p:cNvSpPr>
            <a:spLocks noChangeShapeType="1"/>
          </p:cNvSpPr>
          <p:nvPr/>
        </p:nvSpPr>
        <p:spPr bwMode="auto">
          <a:xfrm>
            <a:off x="4572000" y="765175"/>
            <a:ext cx="504825" cy="3311525"/>
          </a:xfrm>
          <a:prstGeom prst="line">
            <a:avLst/>
          </a:prstGeom>
          <a:noFill/>
          <a:ln w="9525">
            <a:solidFill>
              <a:schemeClr val="tx1"/>
            </a:solidFill>
            <a:round/>
            <a:headEnd/>
            <a:tailEnd type="triangle" w="med" len="med"/>
          </a:ln>
        </p:spPr>
        <p:txBody>
          <a:bodyPr/>
          <a:lstStyle/>
          <a:p>
            <a:endParaRPr lang="es-ES"/>
          </a:p>
        </p:txBody>
      </p:sp>
      <p:sp>
        <p:nvSpPr>
          <p:cNvPr id="33800" name="Line 8"/>
          <p:cNvSpPr>
            <a:spLocks noChangeShapeType="1"/>
          </p:cNvSpPr>
          <p:nvPr/>
        </p:nvSpPr>
        <p:spPr bwMode="auto">
          <a:xfrm flipH="1">
            <a:off x="5508625" y="1412875"/>
            <a:ext cx="2663825" cy="1944688"/>
          </a:xfrm>
          <a:prstGeom prst="line">
            <a:avLst/>
          </a:prstGeom>
          <a:noFill/>
          <a:ln w="9525">
            <a:solidFill>
              <a:schemeClr val="tx1"/>
            </a:solidFill>
            <a:round/>
            <a:headEnd/>
            <a:tailEnd type="triangle" w="med" len="med"/>
          </a:ln>
        </p:spPr>
        <p:txBody>
          <a:bodyPr/>
          <a:lstStyle/>
          <a:p>
            <a:endParaRPr lang="es-ES"/>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King gallery"/>
          <p:cNvPicPr>
            <a:picLocks noChangeAspect="1" noChangeArrowheads="1"/>
          </p:cNvPicPr>
          <p:nvPr/>
        </p:nvPicPr>
        <p:blipFill>
          <a:blip r:embed="rId2" cstate="print"/>
          <a:srcRect/>
          <a:stretch>
            <a:fillRect/>
          </a:stretch>
        </p:blipFill>
        <p:spPr bwMode="auto">
          <a:xfrm>
            <a:off x="0" y="771525"/>
            <a:ext cx="9144000" cy="6086475"/>
          </a:xfrm>
          <a:prstGeom prst="rect">
            <a:avLst/>
          </a:prstGeom>
          <a:noFill/>
          <a:ln w="38100">
            <a:solidFill>
              <a:schemeClr val="tx1"/>
            </a:solid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8" name="Text Box 4"/>
          <p:cNvSpPr txBox="1">
            <a:spLocks noChangeArrowheads="1"/>
          </p:cNvSpPr>
          <p:nvPr/>
        </p:nvSpPr>
        <p:spPr bwMode="auto">
          <a:xfrm>
            <a:off x="323850" y="549275"/>
            <a:ext cx="8496300" cy="5886450"/>
          </a:xfrm>
          <a:prstGeom prst="rect">
            <a:avLst/>
          </a:prstGeom>
          <a:noFill/>
          <a:ln w="9525">
            <a:noFill/>
            <a:miter lim="800000"/>
            <a:headEnd/>
            <a:tailEnd/>
          </a:ln>
          <a:effectLst/>
        </p:spPr>
        <p:txBody>
          <a:bodyPr>
            <a:spAutoFit/>
          </a:bodyPr>
          <a:lstStyle/>
          <a:p>
            <a:pPr algn="ctr"/>
            <a:r>
              <a:rPr lang="es-ES" sz="3200" b="1">
                <a:solidFill>
                  <a:srgbClr val="CC9900"/>
                </a:solidFill>
                <a:effectLst>
                  <a:outerShdw blurRad="38100" dist="38100" dir="2700000" algn="tl">
                    <a:srgbClr val="FFFFFF"/>
                  </a:outerShdw>
                </a:effectLst>
                <a:latin typeface="Comic Sans MS" pitchFamily="66" charset="0"/>
              </a:rPr>
              <a:t>Galería de los Reyes</a:t>
            </a:r>
            <a:r>
              <a:rPr lang="es-ES" sz="3200" b="1">
                <a:solidFill>
                  <a:schemeClr val="bg1"/>
                </a:solidFill>
                <a:effectLst>
                  <a:outerShdw blurRad="38100" dist="38100" dir="2700000" algn="tl">
                    <a:srgbClr val="808080"/>
                  </a:outerShdw>
                </a:effectLst>
              </a:rPr>
              <a:t> </a:t>
            </a:r>
          </a:p>
          <a:p>
            <a:endParaRPr lang="es-ES" sz="3200" b="1">
              <a:solidFill>
                <a:schemeClr val="bg1"/>
              </a:solidFill>
              <a:effectLst>
                <a:outerShdw blurRad="38100" dist="38100" dir="2700000" algn="tl">
                  <a:srgbClr val="808080"/>
                </a:outerShdw>
              </a:effectLst>
            </a:endParaRPr>
          </a:p>
          <a:p>
            <a:pPr algn="ctr">
              <a:lnSpc>
                <a:spcPct val="90000"/>
              </a:lnSpc>
            </a:pPr>
            <a:r>
              <a:rPr lang="es-ES" sz="3200" b="1">
                <a:solidFill>
                  <a:schemeClr val="bg1"/>
                </a:solidFill>
                <a:effectLst>
                  <a:outerShdw blurRad="38100" dist="38100" dir="2700000" algn="tl">
                    <a:srgbClr val="808080"/>
                  </a:outerShdw>
                </a:effectLst>
              </a:rPr>
              <a:t>En la transición hacia el nivel intermedio se encuentra esta fila de estatuas de 3,5 m de altura cada una, representando a </a:t>
            </a:r>
            <a:r>
              <a:rPr lang="es-ES" sz="3200" b="1">
                <a:solidFill>
                  <a:srgbClr val="CC9900"/>
                </a:solidFill>
                <a:effectLst>
                  <a:outerShdw blurRad="38100" dist="38100" dir="2700000" algn="tl">
                    <a:srgbClr val="FFFFFF"/>
                  </a:outerShdw>
                </a:effectLst>
              </a:rPr>
              <a:t>28 reyes de Judá y de Israel</a:t>
            </a:r>
            <a:r>
              <a:rPr lang="es-ES" sz="3200" b="1">
                <a:solidFill>
                  <a:schemeClr val="bg1"/>
                </a:solidFill>
                <a:effectLst>
                  <a:outerShdw blurRad="38100" dist="38100" dir="2700000" algn="tl">
                    <a:srgbClr val="808080"/>
                  </a:outerShdw>
                </a:effectLst>
              </a:rPr>
              <a:t>.                            </a:t>
            </a:r>
          </a:p>
          <a:p>
            <a:pPr algn="ctr">
              <a:lnSpc>
                <a:spcPct val="90000"/>
              </a:lnSpc>
            </a:pPr>
            <a:r>
              <a:rPr lang="es-ES" sz="3200" b="1">
                <a:solidFill>
                  <a:schemeClr val="bg1"/>
                </a:solidFill>
                <a:effectLst>
                  <a:outerShdw blurRad="38100" dist="38100" dir="2700000" algn="tl">
                    <a:srgbClr val="808080"/>
                  </a:outerShdw>
                </a:effectLst>
              </a:rPr>
              <a:t>Estas estatuas fueron destruidas durante la Revolución francesa, ya que los revolucionarios pensaban que se trataba de reyes de Francia. </a:t>
            </a:r>
          </a:p>
          <a:p>
            <a:pPr algn="ctr">
              <a:lnSpc>
                <a:spcPct val="90000"/>
              </a:lnSpc>
            </a:pPr>
            <a:r>
              <a:rPr lang="es-ES" sz="3200" b="1">
                <a:solidFill>
                  <a:schemeClr val="bg1"/>
                </a:solidFill>
                <a:effectLst>
                  <a:outerShdw blurRad="38100" dist="38100" dir="2700000" algn="tl">
                    <a:srgbClr val="808080"/>
                  </a:outerShdw>
                </a:effectLst>
              </a:rPr>
              <a:t>Fueron rediseñadas por </a:t>
            </a:r>
            <a:r>
              <a:rPr lang="es-ES" sz="3200" b="1">
                <a:solidFill>
                  <a:schemeClr val="folHlink"/>
                </a:solidFill>
                <a:effectLst>
                  <a:outerShdw blurRad="38100" dist="38100" dir="2700000" algn="tl">
                    <a:srgbClr val="FFFFFF"/>
                  </a:outerShdw>
                </a:effectLst>
              </a:rPr>
              <a:t>Viollet-le-Duc</a:t>
            </a:r>
            <a:r>
              <a:rPr lang="es-ES" sz="3200" b="1">
                <a:solidFill>
                  <a:schemeClr val="bg1"/>
                </a:solidFill>
                <a:effectLst>
                  <a:outerShdw blurRad="38100" dist="38100" dir="2700000" algn="tl">
                    <a:srgbClr val="808080"/>
                  </a:outerShdw>
                </a:effectLst>
              </a:rPr>
              <a:t> (1845). Las originales se encuentran en el Museo de Cluny.</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paris france franca catedral cathedral notredame rosacea"/>
          <p:cNvPicPr>
            <a:picLocks noChangeAspect="1" noChangeArrowheads="1"/>
          </p:cNvPicPr>
          <p:nvPr/>
        </p:nvPicPr>
        <p:blipFill>
          <a:blip r:embed="rId2" cstate="print"/>
          <a:srcRect/>
          <a:stretch>
            <a:fillRect/>
          </a:stretch>
        </p:blipFill>
        <p:spPr bwMode="auto">
          <a:xfrm>
            <a:off x="-180975" y="-138113"/>
            <a:ext cx="9577388" cy="73358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2" name="Text Box 4"/>
          <p:cNvSpPr txBox="1">
            <a:spLocks noChangeArrowheads="1"/>
          </p:cNvSpPr>
          <p:nvPr/>
        </p:nvSpPr>
        <p:spPr bwMode="auto">
          <a:xfrm>
            <a:off x="-92075" y="836613"/>
            <a:ext cx="9236075" cy="1098550"/>
          </a:xfrm>
          <a:prstGeom prst="rect">
            <a:avLst/>
          </a:prstGeom>
          <a:noFill/>
          <a:ln w="9525">
            <a:noFill/>
            <a:miter lim="800000"/>
            <a:headEnd/>
            <a:tailEnd/>
          </a:ln>
          <a:effectLst/>
        </p:spPr>
        <p:txBody>
          <a:bodyPr>
            <a:spAutoFit/>
          </a:bodyPr>
          <a:lstStyle/>
          <a:p>
            <a:pPr algn="ctr"/>
            <a:r>
              <a:rPr lang="pt-BR" sz="6600" b="1">
                <a:solidFill>
                  <a:srgbClr val="CC9900"/>
                </a:solidFill>
                <a:effectLst>
                  <a:outerShdw blurRad="38100" dist="38100" dir="2700000" algn="tl">
                    <a:srgbClr val="FFFFFF"/>
                  </a:outerShdw>
                </a:effectLst>
                <a:latin typeface="Comic Sans MS" pitchFamily="66" charset="0"/>
              </a:rPr>
              <a:t>Las 3 puertas</a:t>
            </a:r>
          </a:p>
        </p:txBody>
      </p:sp>
      <p:sp>
        <p:nvSpPr>
          <p:cNvPr id="145413" name="Text Box 5"/>
          <p:cNvSpPr txBox="1">
            <a:spLocks noChangeArrowheads="1"/>
          </p:cNvSpPr>
          <p:nvPr/>
        </p:nvSpPr>
        <p:spPr bwMode="auto">
          <a:xfrm>
            <a:off x="339725" y="2492375"/>
            <a:ext cx="8624888" cy="3378200"/>
          </a:xfrm>
          <a:prstGeom prst="rect">
            <a:avLst/>
          </a:prstGeom>
          <a:noFill/>
          <a:ln w="9525">
            <a:noFill/>
            <a:miter lim="800000"/>
            <a:headEnd/>
            <a:tailEnd/>
          </a:ln>
          <a:effectLst/>
        </p:spPr>
        <p:txBody>
          <a:bodyPr>
            <a:spAutoFit/>
          </a:bodyPr>
          <a:lstStyle/>
          <a:p>
            <a:r>
              <a:rPr lang="es-ES" sz="2400" b="1">
                <a:solidFill>
                  <a:schemeClr val="accent1"/>
                </a:solidFill>
                <a:effectLst>
                  <a:outerShdw blurRad="38100" dist="38100" dir="2700000" algn="tl">
                    <a:srgbClr val="FFFFFF"/>
                  </a:outerShdw>
                </a:effectLst>
              </a:rPr>
              <a:t>Son tres puertas que se construyen en épocas diferentes y que forman un conjunto que pasa a ser utilizado en  arquitectura a partir de mediados del </a:t>
            </a:r>
            <a:r>
              <a:rPr lang="es-ES" sz="2400" b="1">
                <a:solidFill>
                  <a:schemeClr val="bg1"/>
                </a:solidFill>
                <a:effectLst>
                  <a:outerShdw blurRad="38100" dist="38100" dir="2700000" algn="tl">
                    <a:srgbClr val="808080"/>
                  </a:outerShdw>
                </a:effectLst>
              </a:rPr>
              <a:t>siglo </a:t>
            </a:r>
            <a:r>
              <a:rPr lang="es-ES" b="1">
                <a:solidFill>
                  <a:schemeClr val="bg1"/>
                </a:solidFill>
                <a:effectLst>
                  <a:outerShdw blurRad="38100" dist="38100" dir="2700000" algn="tl">
                    <a:srgbClr val="808080"/>
                  </a:outerShdw>
                </a:effectLst>
              </a:rPr>
              <a:t>XII</a:t>
            </a:r>
            <a:r>
              <a:rPr lang="es-ES" sz="2400" b="1">
                <a:solidFill>
                  <a:schemeClr val="accent1"/>
                </a:solidFill>
                <a:effectLst>
                  <a:outerShdw blurRad="38100" dist="38100" dir="2700000" algn="tl">
                    <a:srgbClr val="FFFFFF"/>
                  </a:outerShdw>
                </a:effectLst>
              </a:rPr>
              <a:t>.</a:t>
            </a:r>
          </a:p>
          <a:p>
            <a:r>
              <a:rPr lang="es-ES" sz="2400" b="1">
                <a:solidFill>
                  <a:schemeClr val="accent1"/>
                </a:solidFill>
                <a:effectLst>
                  <a:outerShdw blurRad="38100" dist="38100" dir="2700000" algn="tl">
                    <a:srgbClr val="FFFFFF"/>
                  </a:outerShdw>
                </a:effectLst>
              </a:rPr>
              <a:t>1. </a:t>
            </a:r>
            <a:r>
              <a:rPr lang="es-ES" sz="2400" b="1" u="sng">
                <a:solidFill>
                  <a:schemeClr val="accent1"/>
                </a:solidFill>
                <a:effectLst>
                  <a:outerShdw blurRad="38100" dist="38100" dir="2700000" algn="tl">
                    <a:srgbClr val="FFFFFF"/>
                  </a:outerShdw>
                </a:effectLst>
              </a:rPr>
              <a:t>Puerta del Juicio</a:t>
            </a:r>
            <a:r>
              <a:rPr lang="es-ES" sz="2400" b="1">
                <a:solidFill>
                  <a:schemeClr val="accent1"/>
                </a:solidFill>
                <a:effectLst>
                  <a:outerShdw blurRad="38100" dist="38100" dir="2700000" algn="tl">
                    <a:srgbClr val="FFFFFF"/>
                  </a:outerShdw>
                </a:effectLst>
              </a:rPr>
              <a:t> - o central, la más nueva de todo del conjunto. </a:t>
            </a:r>
          </a:p>
          <a:p>
            <a:r>
              <a:rPr lang="es-ES" sz="2400" b="1">
                <a:solidFill>
                  <a:schemeClr val="accent1"/>
                </a:solidFill>
                <a:effectLst>
                  <a:outerShdw blurRad="38100" dist="38100" dir="2700000" algn="tl">
                    <a:srgbClr val="FFFFFF"/>
                  </a:outerShdw>
                </a:effectLst>
              </a:rPr>
              <a:t>2. </a:t>
            </a:r>
            <a:r>
              <a:rPr lang="es-ES" sz="2400" b="1" u="sng">
                <a:solidFill>
                  <a:schemeClr val="accent1"/>
                </a:solidFill>
                <a:effectLst>
                  <a:outerShdw blurRad="38100" dist="38100" dir="2700000" algn="tl">
                    <a:srgbClr val="FFFFFF"/>
                  </a:outerShdw>
                </a:effectLst>
              </a:rPr>
              <a:t>Puerta de la Virgen</a:t>
            </a:r>
            <a:r>
              <a:rPr lang="es-ES" sz="2400" b="1">
                <a:solidFill>
                  <a:schemeClr val="accent1"/>
                </a:solidFill>
                <a:effectLst>
                  <a:outerShdw blurRad="38100" dist="38100" dir="2700000" algn="tl">
                    <a:srgbClr val="FFFFFF"/>
                  </a:outerShdw>
                </a:effectLst>
              </a:rPr>
              <a:t> - o de la izquierda, pertenece al siglo </a:t>
            </a:r>
            <a:r>
              <a:rPr lang="es-ES" b="1">
                <a:solidFill>
                  <a:schemeClr val="accent1"/>
                </a:solidFill>
                <a:effectLst>
                  <a:outerShdw blurRad="38100" dist="38100" dir="2700000" algn="tl">
                    <a:srgbClr val="FFFFFF"/>
                  </a:outerShdw>
                </a:effectLst>
              </a:rPr>
              <a:t>XIII</a:t>
            </a:r>
            <a:r>
              <a:rPr lang="es-ES" sz="2400" b="1">
                <a:solidFill>
                  <a:schemeClr val="accent1"/>
                </a:solidFill>
                <a:effectLst>
                  <a:outerShdw blurRad="38100" dist="38100" dir="2700000" algn="tl">
                    <a:srgbClr val="FFFFFF"/>
                  </a:outerShdw>
                </a:effectLst>
              </a:rPr>
              <a:t>, con iconografía referente a María.</a:t>
            </a:r>
          </a:p>
          <a:p>
            <a:r>
              <a:rPr lang="es-ES" sz="2400" b="1">
                <a:solidFill>
                  <a:schemeClr val="accent1"/>
                </a:solidFill>
                <a:effectLst>
                  <a:outerShdw blurRad="38100" dist="38100" dir="2700000" algn="tl">
                    <a:srgbClr val="FFFFFF"/>
                  </a:outerShdw>
                </a:effectLst>
              </a:rPr>
              <a:t>3. </a:t>
            </a:r>
            <a:r>
              <a:rPr lang="es-ES" sz="2400" b="1" u="sng">
                <a:solidFill>
                  <a:schemeClr val="accent1"/>
                </a:solidFill>
                <a:effectLst>
                  <a:outerShdw blurRad="38100" dist="38100" dir="2700000" algn="tl">
                    <a:srgbClr val="FFFFFF"/>
                  </a:outerShdw>
                </a:effectLst>
              </a:rPr>
              <a:t>Portal de Santa Ana</a:t>
            </a:r>
            <a:r>
              <a:rPr lang="es-ES" sz="2400" b="1">
                <a:solidFill>
                  <a:schemeClr val="accent1"/>
                </a:solidFill>
                <a:effectLst>
                  <a:outerShdw blurRad="38100" dist="38100" dir="2700000" algn="tl">
                    <a:srgbClr val="FFFFFF"/>
                  </a:outerShdw>
                </a:effectLst>
              </a:rPr>
              <a:t> - o de la derecha, viene de la época del inicio de la construcción de la catedral.</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60" name="Text Box 4"/>
          <p:cNvSpPr txBox="1">
            <a:spLocks noChangeArrowheads="1"/>
          </p:cNvSpPr>
          <p:nvPr/>
        </p:nvSpPr>
        <p:spPr bwMode="auto">
          <a:xfrm>
            <a:off x="323850" y="2276475"/>
            <a:ext cx="8640763" cy="2409825"/>
          </a:xfrm>
          <a:prstGeom prst="rect">
            <a:avLst/>
          </a:prstGeom>
          <a:noFill/>
          <a:ln w="9525">
            <a:noFill/>
            <a:miter lim="800000"/>
            <a:headEnd/>
            <a:tailEnd/>
          </a:ln>
          <a:effectLst/>
        </p:spPr>
        <p:txBody>
          <a:bodyPr>
            <a:spAutoFit/>
          </a:bodyPr>
          <a:lstStyle/>
          <a:p>
            <a:pPr algn="ctr">
              <a:defRPr/>
            </a:pPr>
            <a:r>
              <a:rPr lang="es-ES" sz="4400" b="1">
                <a:solidFill>
                  <a:srgbClr val="CC9900"/>
                </a:solidFill>
                <a:effectLst>
                  <a:outerShdw blurRad="38100" dist="38100" dir="2700000" algn="tl">
                    <a:srgbClr val="FFFFFF"/>
                  </a:outerShdw>
                </a:effectLst>
                <a:latin typeface="Comic Sans MS" pitchFamily="66" charset="0"/>
              </a:rPr>
              <a:t>1. </a:t>
            </a:r>
            <a:r>
              <a:rPr lang="es-ES" sz="4400" b="1" u="sng">
                <a:solidFill>
                  <a:srgbClr val="CC9900"/>
                </a:solidFill>
                <a:effectLst>
                  <a:outerShdw blurRad="38100" dist="38100" dir="2700000" algn="tl">
                    <a:srgbClr val="FFFFFF"/>
                  </a:outerShdw>
                </a:effectLst>
                <a:latin typeface="Comic Sans MS" pitchFamily="66" charset="0"/>
              </a:rPr>
              <a:t>Puerta del Juicio</a:t>
            </a:r>
            <a:endParaRPr lang="es-ES" sz="4400" b="1">
              <a:solidFill>
                <a:srgbClr val="CC9900"/>
              </a:solidFill>
              <a:effectLst>
                <a:outerShdw blurRad="38100" dist="38100" dir="2700000" algn="tl">
                  <a:srgbClr val="FFFFFF"/>
                </a:outerShdw>
              </a:effectLst>
            </a:endParaRPr>
          </a:p>
          <a:p>
            <a:pPr algn="ctr">
              <a:defRPr/>
            </a:pPr>
            <a:endParaRPr lang="es-ES" sz="3600" b="1">
              <a:solidFill>
                <a:srgbClr val="CC9900"/>
              </a:solidFill>
              <a:effectLst>
                <a:outerShdw blurRad="38100" dist="38100" dir="2700000" algn="tl">
                  <a:srgbClr val="FFFFFF"/>
                </a:outerShdw>
              </a:effectLst>
            </a:endParaRPr>
          </a:p>
          <a:p>
            <a:pPr algn="ctr">
              <a:defRPr/>
            </a:pPr>
            <a:r>
              <a:rPr lang="es-ES" sz="3600" b="1">
                <a:solidFill>
                  <a:srgbClr val="CC9900"/>
                </a:solidFill>
                <a:effectLst>
                  <a:outerShdw blurRad="38100" dist="38100" dir="2700000" algn="tl">
                    <a:srgbClr val="FFFFFF"/>
                  </a:outerShdw>
                </a:effectLst>
              </a:rPr>
              <a:t>Es la puerta central, la más nueva de todo el conjunto.</a:t>
            </a:r>
            <a:endParaRPr lang="es-ES" sz="4400" b="1">
              <a:solidFill>
                <a:srgbClr val="CC9900"/>
              </a:solidFill>
              <a:effectLst>
                <a:outerShdw blurRad="38100" dist="38100" dir="2700000" algn="tl">
                  <a:srgbClr val="FFFFFF"/>
                </a:outerShdw>
              </a:effectLst>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5" descr="Ficheiro:Aftnn Notre Dame 1.jpg"/>
          <p:cNvPicPr>
            <a:picLocks noChangeAspect="1" noChangeArrowheads="1"/>
          </p:cNvPicPr>
          <p:nvPr/>
        </p:nvPicPr>
        <p:blipFill>
          <a:blip r:embed="rId2" cstate="print"/>
          <a:srcRect/>
          <a:stretch>
            <a:fillRect/>
          </a:stretch>
        </p:blipFill>
        <p:spPr bwMode="auto">
          <a:xfrm>
            <a:off x="0" y="0"/>
            <a:ext cx="6080125" cy="6858000"/>
          </a:xfrm>
          <a:prstGeom prst="rect">
            <a:avLst/>
          </a:prstGeom>
          <a:noFill/>
          <a:ln w="9525">
            <a:noFill/>
            <a:miter lim="800000"/>
            <a:headEnd/>
            <a:tailEnd/>
          </a:ln>
        </p:spPr>
      </p:pic>
      <p:sp>
        <p:nvSpPr>
          <p:cNvPr id="51206" name="Text Box 6"/>
          <p:cNvSpPr txBox="1">
            <a:spLocks noChangeArrowheads="1"/>
          </p:cNvSpPr>
          <p:nvPr/>
        </p:nvSpPr>
        <p:spPr bwMode="auto">
          <a:xfrm>
            <a:off x="6372225" y="765175"/>
            <a:ext cx="2520950" cy="1196975"/>
          </a:xfrm>
          <a:prstGeom prst="rect">
            <a:avLst/>
          </a:prstGeom>
          <a:noFill/>
          <a:ln w="9525">
            <a:solidFill>
              <a:srgbClr val="CC9900"/>
            </a:solidFill>
            <a:miter lim="800000"/>
            <a:headEnd/>
            <a:tailEnd/>
          </a:ln>
          <a:effectLst/>
        </p:spPr>
        <p:txBody>
          <a:bodyPr>
            <a:spAutoFit/>
          </a:bodyPr>
          <a:lstStyle/>
          <a:p>
            <a:pPr algn="ctr"/>
            <a:r>
              <a:rPr lang="pt-BR" sz="2400" b="1">
                <a:solidFill>
                  <a:srgbClr val="CC9900"/>
                </a:solidFill>
                <a:effectLst>
                  <a:outerShdw blurRad="38100" dist="38100" dir="2700000" algn="tl">
                    <a:srgbClr val="FFFFFF"/>
                  </a:outerShdw>
                </a:effectLst>
              </a:rPr>
              <a:t>Fachada oeste, la puerta principal</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4" name="Text Box 4"/>
          <p:cNvSpPr txBox="1">
            <a:spLocks noChangeArrowheads="1"/>
          </p:cNvSpPr>
          <p:nvPr/>
        </p:nvSpPr>
        <p:spPr bwMode="auto">
          <a:xfrm>
            <a:off x="395288" y="981075"/>
            <a:ext cx="8424862" cy="5216525"/>
          </a:xfrm>
          <a:prstGeom prst="rect">
            <a:avLst/>
          </a:prstGeom>
          <a:noFill/>
          <a:ln w="9525">
            <a:noFill/>
            <a:miter lim="800000"/>
            <a:headEnd/>
            <a:tailEnd/>
          </a:ln>
          <a:effectLst/>
        </p:spPr>
        <p:txBody>
          <a:bodyPr>
            <a:spAutoFit/>
          </a:bodyPr>
          <a:lstStyle/>
          <a:p>
            <a:pPr algn="ctr"/>
            <a:r>
              <a:rPr lang="es-ES" sz="2800" b="1">
                <a:solidFill>
                  <a:schemeClr val="bg1"/>
                </a:solidFill>
                <a:effectLst>
                  <a:outerShdw blurRad="38100" dist="38100" dir="2700000" algn="tl">
                    <a:srgbClr val="808080"/>
                  </a:outerShdw>
                </a:effectLst>
              </a:rPr>
              <a:t>En el </a:t>
            </a:r>
            <a:r>
              <a:rPr lang="es-ES" sz="2800" b="1">
                <a:solidFill>
                  <a:srgbClr val="CC9900"/>
                </a:solidFill>
                <a:effectLst>
                  <a:outerShdw blurRad="38100" dist="38100" dir="2700000" algn="tl">
                    <a:srgbClr val="FFFFFF"/>
                  </a:outerShdw>
                </a:effectLst>
              </a:rPr>
              <a:t>románico,</a:t>
            </a:r>
            <a:r>
              <a:rPr lang="es-ES" sz="2800" b="1">
                <a:solidFill>
                  <a:schemeClr val="bg1"/>
                </a:solidFill>
                <a:effectLst>
                  <a:outerShdw blurRad="38100" dist="38100" dir="2700000" algn="tl">
                    <a:srgbClr val="808080"/>
                  </a:outerShdw>
                </a:effectLst>
              </a:rPr>
              <a:t> la figura central en la puerta es siempre </a:t>
            </a:r>
            <a:r>
              <a:rPr lang="es-ES" sz="2800" b="1" u="sng">
                <a:solidFill>
                  <a:schemeClr val="bg1"/>
                </a:solidFill>
                <a:effectLst>
                  <a:outerShdw blurRad="38100" dist="38100" dir="2700000" algn="tl">
                    <a:srgbClr val="808080"/>
                  </a:outerShdw>
                </a:effectLst>
              </a:rPr>
              <a:t>Cristo Pantocrátor</a:t>
            </a:r>
            <a:r>
              <a:rPr lang="es-ES" sz="2800" b="1">
                <a:solidFill>
                  <a:schemeClr val="bg1"/>
                </a:solidFill>
                <a:effectLst>
                  <a:outerShdw blurRad="38100" dist="38100" dir="2700000" algn="tl">
                    <a:srgbClr val="808080"/>
                  </a:outerShdw>
                </a:effectLst>
              </a:rPr>
              <a:t>, en ascensión a los cielos, como parte de los  acontecimientos de Pentecostés o en el papel de Juez.          </a:t>
            </a:r>
          </a:p>
          <a:p>
            <a:pPr algn="ctr"/>
            <a:r>
              <a:rPr lang="es-ES" sz="2800" b="1">
                <a:solidFill>
                  <a:schemeClr val="bg1"/>
                </a:solidFill>
                <a:effectLst>
                  <a:outerShdw blurRad="38100" dist="38100" dir="2700000" algn="tl">
                    <a:srgbClr val="808080"/>
                  </a:outerShdw>
                </a:effectLst>
              </a:rPr>
              <a:t>Mas en el </a:t>
            </a:r>
            <a:r>
              <a:rPr lang="es-ES" sz="2800" b="1">
                <a:solidFill>
                  <a:srgbClr val="CC9900"/>
                </a:solidFill>
                <a:effectLst>
                  <a:outerShdw blurRad="38100" dist="38100" dir="2700000" algn="tl">
                    <a:srgbClr val="FFFFFF"/>
                  </a:outerShdw>
                </a:effectLst>
                <a:latin typeface="Old English Text MT" pitchFamily="66" charset="0"/>
              </a:rPr>
              <a:t>gótico</a:t>
            </a:r>
            <a:r>
              <a:rPr lang="es-ES" sz="2800" b="1">
                <a:solidFill>
                  <a:schemeClr val="bg1"/>
                </a:solidFill>
                <a:effectLst>
                  <a:outerShdw blurRad="38100" dist="38100" dir="2700000" algn="tl">
                    <a:srgbClr val="808080"/>
                  </a:outerShdw>
                </a:effectLst>
              </a:rPr>
              <a:t> el </a:t>
            </a:r>
            <a:r>
              <a:rPr lang="es-ES" sz="2800" b="1" u="sng">
                <a:solidFill>
                  <a:srgbClr val="CC9900"/>
                </a:solidFill>
                <a:effectLst>
                  <a:outerShdw blurRad="38100" dist="38100" dir="2700000" algn="tl">
                    <a:srgbClr val="FFFFFF"/>
                  </a:outerShdw>
                </a:effectLst>
              </a:rPr>
              <a:t>tema del Juicio</a:t>
            </a:r>
            <a:r>
              <a:rPr lang="es-ES" sz="2800" b="1">
                <a:solidFill>
                  <a:schemeClr val="bg1"/>
                </a:solidFill>
                <a:effectLst>
                  <a:outerShdw blurRad="38100" dist="38100" dir="2700000" algn="tl">
                    <a:srgbClr val="808080"/>
                  </a:outerShdw>
                </a:effectLst>
              </a:rPr>
              <a:t> pasa a representar el papel principal de la puerta.</a:t>
            </a:r>
          </a:p>
          <a:p>
            <a:pPr algn="ctr"/>
            <a:r>
              <a:rPr lang="es-ES" sz="2800" b="1">
                <a:solidFill>
                  <a:schemeClr val="bg1"/>
                </a:solidFill>
                <a:effectLst>
                  <a:outerShdw blurRad="38100" dist="38100" dir="2700000" algn="tl">
                    <a:srgbClr val="808080"/>
                  </a:outerShdw>
                </a:effectLst>
              </a:rPr>
              <a:t> Aquí, ya no es el monje el que inicia a los fieles en el mundo iconográfico de lo sagrado. </a:t>
            </a:r>
          </a:p>
          <a:p>
            <a:pPr algn="ctr"/>
            <a:r>
              <a:rPr lang="es-ES" sz="2800" b="1">
                <a:solidFill>
                  <a:schemeClr val="bg1"/>
                </a:solidFill>
                <a:effectLst>
                  <a:outerShdw blurRad="38100" dist="38100" dir="2700000" algn="tl">
                    <a:srgbClr val="808080"/>
                  </a:outerShdw>
                </a:effectLst>
              </a:rPr>
              <a:t>La fe y la experiencia espiritual son, en esta fase, sobrepasados por la autoridad y la ley, representados por el obispo, o el clero ligado a la ciudad. </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Ficheiro:Notredame4.jpg"/>
          <p:cNvPicPr>
            <a:picLocks noChangeAspect="1" noChangeArrowheads="1"/>
          </p:cNvPicPr>
          <p:nvPr/>
        </p:nvPicPr>
        <p:blipFill>
          <a:blip r:embed="rId2" cstate="print"/>
          <a:srcRect/>
          <a:stretch>
            <a:fillRect/>
          </a:stretch>
        </p:blipFill>
        <p:spPr bwMode="auto">
          <a:xfrm>
            <a:off x="0" y="0"/>
            <a:ext cx="9144000" cy="67659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6" descr="Julgamento"/>
          <p:cNvPicPr>
            <a:picLocks noChangeAspect="1" noChangeArrowheads="1"/>
          </p:cNvPicPr>
          <p:nvPr/>
        </p:nvPicPr>
        <p:blipFill>
          <a:blip r:embed="rId2" cstate="print"/>
          <a:srcRect/>
          <a:stretch>
            <a:fillRect/>
          </a:stretch>
        </p:blipFill>
        <p:spPr bwMode="auto">
          <a:xfrm>
            <a:off x="0" y="2043113"/>
            <a:ext cx="6516688" cy="4814887"/>
          </a:xfrm>
          <a:prstGeom prst="rect">
            <a:avLst/>
          </a:prstGeom>
          <a:noFill/>
          <a:ln w="9525">
            <a:noFill/>
            <a:miter lim="800000"/>
            <a:headEnd/>
            <a:tailEnd/>
          </a:ln>
        </p:spPr>
      </p:pic>
      <p:sp>
        <p:nvSpPr>
          <p:cNvPr id="112654" name="Text Box 14"/>
          <p:cNvSpPr txBox="1">
            <a:spLocks noChangeArrowheads="1"/>
          </p:cNvSpPr>
          <p:nvPr/>
        </p:nvSpPr>
        <p:spPr bwMode="auto">
          <a:xfrm>
            <a:off x="0" y="169863"/>
            <a:ext cx="3276600" cy="1603375"/>
          </a:xfrm>
          <a:prstGeom prst="rect">
            <a:avLst/>
          </a:prstGeom>
          <a:noFill/>
          <a:ln w="9525">
            <a:noFill/>
            <a:miter lim="800000"/>
            <a:headEnd/>
            <a:tailEnd/>
          </a:ln>
          <a:effectLst/>
        </p:spPr>
        <p:txBody>
          <a:bodyPr>
            <a:spAutoFit/>
          </a:bodyPr>
          <a:lstStyle/>
          <a:p>
            <a:pPr algn="ctr">
              <a:spcBef>
                <a:spcPct val="50000"/>
              </a:spcBef>
              <a:defRPr/>
            </a:pPr>
            <a:r>
              <a:rPr lang="es-ES" b="1">
                <a:solidFill>
                  <a:srgbClr val="CC9900"/>
                </a:solidFill>
                <a:effectLst>
                  <a:outerShdw blurRad="38100" dist="38100" dir="2700000" algn="tl">
                    <a:srgbClr val="FFFFFF"/>
                  </a:outerShdw>
                </a:effectLst>
              </a:rPr>
              <a:t>TÍMPANO              </a:t>
            </a:r>
          </a:p>
          <a:p>
            <a:pPr algn="ctr">
              <a:spcBef>
                <a:spcPct val="50000"/>
              </a:spcBef>
              <a:defRPr/>
            </a:pPr>
            <a:r>
              <a:rPr lang="es-ES" b="1">
                <a:solidFill>
                  <a:schemeClr val="bg1"/>
                </a:solidFill>
                <a:effectLst>
                  <a:outerShdw blurRad="38100" dist="38100" dir="2700000" algn="tl">
                    <a:srgbClr val="808080"/>
                  </a:outerShdw>
                </a:effectLst>
              </a:rPr>
              <a:t>Representa a Cristo como Juez, mostrando las llagas en las palmas de sus manos.</a:t>
            </a:r>
          </a:p>
        </p:txBody>
      </p:sp>
      <p:sp>
        <p:nvSpPr>
          <p:cNvPr id="112655" name="Text Box 15"/>
          <p:cNvSpPr txBox="1">
            <a:spLocks noChangeArrowheads="1"/>
          </p:cNvSpPr>
          <p:nvPr/>
        </p:nvSpPr>
        <p:spPr bwMode="auto">
          <a:xfrm>
            <a:off x="6659563" y="2349500"/>
            <a:ext cx="2305050" cy="4124325"/>
          </a:xfrm>
          <a:prstGeom prst="rect">
            <a:avLst/>
          </a:prstGeom>
          <a:noFill/>
          <a:ln w="9525">
            <a:noFill/>
            <a:miter lim="800000"/>
            <a:headEnd/>
            <a:tailEnd/>
          </a:ln>
          <a:effectLst/>
        </p:spPr>
        <p:txBody>
          <a:bodyPr>
            <a:spAutoFit/>
          </a:bodyPr>
          <a:lstStyle/>
          <a:p>
            <a:pPr algn="ctr"/>
            <a:r>
              <a:rPr lang="es-ES" sz="2000" b="1">
                <a:solidFill>
                  <a:srgbClr val="CC9900"/>
                </a:solidFill>
                <a:effectLst>
                  <a:outerShdw blurRad="38100" dist="38100" dir="2700000" algn="tl">
                    <a:srgbClr val="FFFFFF"/>
                  </a:outerShdw>
                </a:effectLst>
              </a:rPr>
              <a:t>DINTEL</a:t>
            </a:r>
          </a:p>
          <a:p>
            <a:pPr algn="ctr"/>
            <a:endParaRPr lang="es-ES" sz="2000" b="1">
              <a:solidFill>
                <a:srgbClr val="CC9900"/>
              </a:solidFill>
              <a:effectLst>
                <a:outerShdw blurRad="38100" dist="38100" dir="2700000" algn="tl">
                  <a:srgbClr val="FFFFFF"/>
                </a:outerShdw>
              </a:effectLst>
            </a:endParaRPr>
          </a:p>
          <a:p>
            <a:pPr algn="ctr">
              <a:lnSpc>
                <a:spcPct val="80000"/>
              </a:lnSpc>
            </a:pPr>
            <a:r>
              <a:rPr lang="es-ES" sz="2000" b="1">
                <a:solidFill>
                  <a:schemeClr val="bg1"/>
                </a:solidFill>
                <a:effectLst>
                  <a:outerShdw blurRad="38100" dist="38100" dir="2700000" algn="tl">
                    <a:srgbClr val="808080"/>
                  </a:outerShdw>
                </a:effectLst>
              </a:rPr>
              <a:t>La banda inferior del dintel, por estar estropeada, fue sustituida en el siglo </a:t>
            </a:r>
            <a:r>
              <a:rPr lang="es-ES" sz="1600" b="1">
                <a:solidFill>
                  <a:schemeClr val="bg1"/>
                </a:solidFill>
                <a:effectLst>
                  <a:outerShdw blurRad="38100" dist="38100" dir="2700000" algn="tl">
                    <a:srgbClr val="808080"/>
                  </a:outerShdw>
                </a:effectLst>
              </a:rPr>
              <a:t>XVIII</a:t>
            </a:r>
            <a:r>
              <a:rPr lang="es-ES" sz="2000" b="1">
                <a:solidFill>
                  <a:schemeClr val="bg1"/>
                </a:solidFill>
                <a:effectLst>
                  <a:outerShdw blurRad="38100" dist="38100" dir="2700000" algn="tl">
                    <a:srgbClr val="808080"/>
                  </a:outerShdw>
                </a:effectLst>
              </a:rPr>
              <a:t> por una representación de la resurrección de los muertos. La banda superior representa a los </a:t>
            </a:r>
            <a:r>
              <a:rPr lang="es-ES" sz="2000" b="1" i="1">
                <a:solidFill>
                  <a:schemeClr val="bg1"/>
                </a:solidFill>
                <a:effectLst>
                  <a:outerShdw blurRad="38100" dist="38100" dir="2700000" algn="tl">
                    <a:srgbClr val="808080"/>
                  </a:outerShdw>
                </a:effectLst>
              </a:rPr>
              <a:t>escogidos</a:t>
            </a:r>
            <a:r>
              <a:rPr lang="es-ES" sz="2000" b="1">
                <a:solidFill>
                  <a:schemeClr val="bg1"/>
                </a:solidFill>
                <a:effectLst>
                  <a:outerShdw blurRad="38100" dist="38100" dir="2700000" algn="tl">
                    <a:srgbClr val="808080"/>
                  </a:outerShdw>
                </a:effectLst>
              </a:rPr>
              <a:t> y a los </a:t>
            </a:r>
            <a:r>
              <a:rPr lang="es-ES" sz="2000" b="1" i="1">
                <a:solidFill>
                  <a:schemeClr val="bg1"/>
                </a:solidFill>
                <a:effectLst>
                  <a:outerShdw blurRad="38100" dist="38100" dir="2700000" algn="tl">
                    <a:srgbClr val="808080"/>
                  </a:outerShdw>
                </a:effectLst>
              </a:rPr>
              <a:t>condenados</a:t>
            </a:r>
            <a:r>
              <a:rPr lang="es-ES" sz="2000" b="1">
                <a:solidFill>
                  <a:schemeClr val="bg1"/>
                </a:solidFill>
                <a:effectLst>
                  <a:outerShdw blurRad="38100" dist="38100" dir="2700000" algn="tl">
                    <a:srgbClr val="808080"/>
                  </a:outerShdw>
                </a:effectLst>
              </a:rPr>
              <a:t>.</a:t>
            </a:r>
            <a:endParaRPr lang="es-ES" sz="2000">
              <a:solidFill>
                <a:schemeClr val="bg1"/>
              </a:solidFill>
            </a:endParaRPr>
          </a:p>
        </p:txBody>
      </p:sp>
      <p:sp>
        <p:nvSpPr>
          <p:cNvPr id="43013" name="Line 16"/>
          <p:cNvSpPr>
            <a:spLocks noChangeShapeType="1"/>
          </p:cNvSpPr>
          <p:nvPr/>
        </p:nvSpPr>
        <p:spPr bwMode="auto">
          <a:xfrm>
            <a:off x="1763713" y="549275"/>
            <a:ext cx="1511300" cy="3887788"/>
          </a:xfrm>
          <a:prstGeom prst="line">
            <a:avLst/>
          </a:prstGeom>
          <a:noFill/>
          <a:ln w="28575">
            <a:solidFill>
              <a:srgbClr val="FFFF00"/>
            </a:solidFill>
            <a:round/>
            <a:headEnd/>
            <a:tailEnd type="triangle" w="med" len="med"/>
          </a:ln>
        </p:spPr>
        <p:txBody>
          <a:bodyPr/>
          <a:lstStyle/>
          <a:p>
            <a:endParaRPr lang="es-ES"/>
          </a:p>
        </p:txBody>
      </p:sp>
      <p:sp>
        <p:nvSpPr>
          <p:cNvPr id="43014" name="Line 17"/>
          <p:cNvSpPr>
            <a:spLocks noChangeShapeType="1"/>
          </p:cNvSpPr>
          <p:nvPr/>
        </p:nvSpPr>
        <p:spPr bwMode="auto">
          <a:xfrm flipH="1">
            <a:off x="4284663" y="2420938"/>
            <a:ext cx="3167062" cy="3384550"/>
          </a:xfrm>
          <a:prstGeom prst="line">
            <a:avLst/>
          </a:prstGeom>
          <a:noFill/>
          <a:ln w="28575">
            <a:solidFill>
              <a:srgbClr val="FFFF00"/>
            </a:solidFill>
            <a:round/>
            <a:headEnd/>
            <a:tailEnd type="triangle" w="med" len="med"/>
          </a:ln>
        </p:spPr>
        <p:txBody>
          <a:bodyPr/>
          <a:lstStyle/>
          <a:p>
            <a:endParaRPr lang="es-ES"/>
          </a:p>
        </p:txBody>
      </p:sp>
      <p:sp>
        <p:nvSpPr>
          <p:cNvPr id="112658" name="Text Box 18"/>
          <p:cNvSpPr txBox="1">
            <a:spLocks noChangeArrowheads="1"/>
          </p:cNvSpPr>
          <p:nvPr/>
        </p:nvSpPr>
        <p:spPr bwMode="auto">
          <a:xfrm>
            <a:off x="3203575" y="0"/>
            <a:ext cx="5940425" cy="1843088"/>
          </a:xfrm>
          <a:prstGeom prst="rect">
            <a:avLst/>
          </a:prstGeom>
          <a:noFill/>
          <a:ln w="9525">
            <a:noFill/>
            <a:miter lim="800000"/>
            <a:headEnd/>
            <a:tailEnd/>
          </a:ln>
          <a:effectLst/>
        </p:spPr>
        <p:txBody>
          <a:bodyPr>
            <a:spAutoFit/>
          </a:bodyPr>
          <a:lstStyle/>
          <a:p>
            <a:pPr algn="ctr">
              <a:spcBef>
                <a:spcPct val="50000"/>
              </a:spcBef>
            </a:pPr>
            <a:r>
              <a:rPr lang="es-ES" sz="2000" b="1">
                <a:solidFill>
                  <a:srgbClr val="CC9900"/>
                </a:solidFill>
                <a:effectLst>
                  <a:outerShdw blurRad="38100" dist="38100" dir="2700000" algn="tl">
                    <a:srgbClr val="FFFFFF"/>
                  </a:outerShdw>
                </a:effectLst>
              </a:rPr>
              <a:t>ARQUIVOLTAS</a:t>
            </a:r>
          </a:p>
          <a:p>
            <a:pPr algn="ctr">
              <a:lnSpc>
                <a:spcPct val="85000"/>
              </a:lnSpc>
              <a:spcBef>
                <a:spcPct val="50000"/>
              </a:spcBef>
            </a:pPr>
            <a:r>
              <a:rPr lang="es-ES" sz="2000" b="1">
                <a:solidFill>
                  <a:schemeClr val="bg1"/>
                </a:solidFill>
                <a:effectLst>
                  <a:outerShdw blurRad="38100" dist="38100" dir="2700000" algn="tl">
                    <a:srgbClr val="808080"/>
                  </a:outerShdw>
                </a:effectLst>
              </a:rPr>
              <a:t>En las arquivoltas Abrahán recibe las almas de los escogidos y el diablo las almas de los pecadores. Concéntricos a Cristo surgen ángeles, patriarcas, profetas, dignatarios, mártires y vírgenes santas.</a:t>
            </a:r>
          </a:p>
        </p:txBody>
      </p:sp>
      <p:sp>
        <p:nvSpPr>
          <p:cNvPr id="43016" name="Line 19"/>
          <p:cNvSpPr>
            <a:spLocks noChangeShapeType="1"/>
          </p:cNvSpPr>
          <p:nvPr/>
        </p:nvSpPr>
        <p:spPr bwMode="auto">
          <a:xfrm flipH="1">
            <a:off x="3779838" y="476250"/>
            <a:ext cx="2016125" cy="2736850"/>
          </a:xfrm>
          <a:prstGeom prst="line">
            <a:avLst/>
          </a:prstGeom>
          <a:noFill/>
          <a:ln w="28575">
            <a:solidFill>
              <a:srgbClr val="FFFF00"/>
            </a:solidFill>
            <a:round/>
            <a:headEnd/>
            <a:tailEnd type="triangle" w="med" len="med"/>
          </a:ln>
        </p:spPr>
        <p:txBody>
          <a:bodyPr/>
          <a:lstStyle/>
          <a:p>
            <a:endParaRPr lang="es-ES"/>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2" name="Text Box 4"/>
          <p:cNvSpPr txBox="1">
            <a:spLocks noChangeArrowheads="1"/>
          </p:cNvSpPr>
          <p:nvPr/>
        </p:nvSpPr>
        <p:spPr bwMode="auto">
          <a:xfrm>
            <a:off x="0" y="115888"/>
            <a:ext cx="9144000" cy="1535112"/>
          </a:xfrm>
          <a:prstGeom prst="rect">
            <a:avLst/>
          </a:prstGeom>
          <a:noFill/>
          <a:ln w="9525">
            <a:noFill/>
            <a:miter lim="800000"/>
            <a:headEnd/>
            <a:tailEnd/>
          </a:ln>
          <a:effectLst/>
        </p:spPr>
        <p:txBody>
          <a:bodyPr>
            <a:spAutoFit/>
          </a:bodyPr>
          <a:lstStyle/>
          <a:p>
            <a:pPr algn="ctr">
              <a:lnSpc>
                <a:spcPct val="80000"/>
              </a:lnSpc>
            </a:pPr>
            <a:r>
              <a:rPr lang="es-ES" sz="2400" b="1">
                <a:solidFill>
                  <a:schemeClr val="bg1"/>
                </a:solidFill>
                <a:effectLst>
                  <a:outerShdw blurRad="38100" dist="38100" dir="2700000" algn="tl">
                    <a:srgbClr val="808080"/>
                  </a:outerShdw>
                </a:effectLst>
              </a:rPr>
              <a:t>En la </a:t>
            </a:r>
            <a:r>
              <a:rPr lang="es-ES" sz="2400" b="1" u="sng">
                <a:solidFill>
                  <a:schemeClr val="bg1"/>
                </a:solidFill>
                <a:effectLst>
                  <a:outerShdw blurRad="38100" dist="38100" dir="2700000" algn="tl">
                    <a:srgbClr val="808080"/>
                  </a:outerShdw>
                </a:effectLst>
              </a:rPr>
              <a:t>banda superior,</a:t>
            </a:r>
            <a:r>
              <a:rPr lang="es-ES" sz="2400" b="1">
                <a:solidFill>
                  <a:schemeClr val="bg1"/>
                </a:solidFill>
                <a:effectLst>
                  <a:outerShdw blurRad="38100" dist="38100" dir="2700000" algn="tl">
                    <a:srgbClr val="808080"/>
                  </a:outerShdw>
                </a:effectLst>
              </a:rPr>
              <a:t> vemos a los </a:t>
            </a:r>
            <a:r>
              <a:rPr lang="es-ES" sz="2400" b="1" i="1">
                <a:solidFill>
                  <a:schemeClr val="bg1"/>
                </a:solidFill>
                <a:effectLst>
                  <a:outerShdw blurRad="38100" dist="38100" dir="2700000" algn="tl">
                    <a:srgbClr val="808080"/>
                  </a:outerShdw>
                </a:effectLst>
              </a:rPr>
              <a:t>escogidos</a:t>
            </a:r>
            <a:r>
              <a:rPr lang="es-ES" sz="2400" b="1">
                <a:solidFill>
                  <a:schemeClr val="bg1"/>
                </a:solidFill>
                <a:effectLst>
                  <a:outerShdw blurRad="38100" dist="38100" dir="2700000" algn="tl">
                    <a:srgbClr val="808080"/>
                  </a:outerShdw>
                </a:effectLst>
              </a:rPr>
              <a:t> y a los </a:t>
            </a:r>
            <a:r>
              <a:rPr lang="es-ES" sz="2400" b="1" i="1">
                <a:solidFill>
                  <a:schemeClr val="bg1"/>
                </a:solidFill>
                <a:effectLst>
                  <a:outerShdw blurRad="38100" dist="38100" dir="2700000" algn="tl">
                    <a:srgbClr val="808080"/>
                  </a:outerShdw>
                </a:effectLst>
              </a:rPr>
              <a:t>condenados</a:t>
            </a:r>
            <a:r>
              <a:rPr lang="es-ES" sz="2400" b="1">
                <a:solidFill>
                  <a:schemeClr val="bg1"/>
                </a:solidFill>
                <a:effectLst>
                  <a:outerShdw blurRad="38100" dist="38100" dir="2700000" algn="tl">
                    <a:srgbClr val="808080"/>
                  </a:outerShdw>
                </a:effectLst>
              </a:rPr>
              <a:t>. Están separados por el </a:t>
            </a:r>
            <a:r>
              <a:rPr lang="es-ES" sz="2400" b="1">
                <a:solidFill>
                  <a:schemeClr val="folHlink"/>
                </a:solidFill>
                <a:effectLst>
                  <a:outerShdw blurRad="38100" dist="38100" dir="2700000" algn="tl">
                    <a:srgbClr val="FFFFFF"/>
                  </a:outerShdw>
                </a:effectLst>
              </a:rPr>
              <a:t>diablo</a:t>
            </a:r>
            <a:r>
              <a:rPr lang="es-ES" sz="2400" b="1">
                <a:solidFill>
                  <a:schemeClr val="bg1"/>
                </a:solidFill>
                <a:effectLst>
                  <a:outerShdw blurRad="38100" dist="38100" dir="2700000" algn="tl">
                    <a:srgbClr val="808080"/>
                  </a:outerShdw>
                </a:effectLst>
              </a:rPr>
              <a:t> y por el </a:t>
            </a:r>
            <a:r>
              <a:rPr lang="es-ES" sz="2400" b="1">
                <a:solidFill>
                  <a:schemeClr val="folHlink"/>
                </a:solidFill>
                <a:effectLst>
                  <a:outerShdw blurRad="38100" dist="38100" dir="2700000" algn="tl">
                    <a:srgbClr val="FFFFFF"/>
                  </a:outerShdw>
                </a:effectLst>
              </a:rPr>
              <a:t>arcángel Miguel</a:t>
            </a:r>
            <a:r>
              <a:rPr lang="es-ES" sz="2400" b="1">
                <a:solidFill>
                  <a:schemeClr val="bg1"/>
                </a:solidFill>
                <a:effectLst>
                  <a:outerShdw blurRad="38100" dist="38100" dir="2700000" algn="tl">
                    <a:srgbClr val="808080"/>
                  </a:outerShdw>
                </a:effectLst>
              </a:rPr>
              <a:t> con la balanza para pesar las almas. </a:t>
            </a:r>
          </a:p>
          <a:p>
            <a:pPr algn="ctr">
              <a:lnSpc>
                <a:spcPct val="80000"/>
              </a:lnSpc>
            </a:pPr>
            <a:r>
              <a:rPr lang="es-ES" sz="2400" b="1">
                <a:solidFill>
                  <a:schemeClr val="bg1"/>
                </a:solidFill>
                <a:effectLst>
                  <a:outerShdw blurRad="38100" dist="38100" dir="2700000" algn="tl">
                    <a:srgbClr val="808080"/>
                  </a:outerShdw>
                </a:effectLst>
              </a:rPr>
              <a:t>Los que entran en el Paraíso llevan una corona.</a:t>
            </a:r>
            <a:r>
              <a:rPr lang="es-ES" sz="2400">
                <a:solidFill>
                  <a:schemeClr val="bg1"/>
                </a:solidFill>
              </a:rPr>
              <a:t> </a:t>
            </a:r>
          </a:p>
          <a:p>
            <a:endParaRPr lang="es-ES"/>
          </a:p>
        </p:txBody>
      </p:sp>
      <p:pic>
        <p:nvPicPr>
          <p:cNvPr id="44035" name="Picture 6" descr="notre-dame_portail_central"/>
          <p:cNvPicPr>
            <a:picLocks noChangeAspect="1" noChangeArrowheads="1"/>
          </p:cNvPicPr>
          <p:nvPr/>
        </p:nvPicPr>
        <p:blipFill>
          <a:blip r:embed="rId2" cstate="print"/>
          <a:srcRect/>
          <a:stretch>
            <a:fillRect/>
          </a:stretch>
        </p:blipFill>
        <p:spPr bwMode="auto">
          <a:xfrm>
            <a:off x="1152525" y="1557338"/>
            <a:ext cx="6659563" cy="49974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4" descr="Central julgamento"/>
          <p:cNvPicPr>
            <a:picLocks noChangeAspect="1" noChangeArrowheads="1"/>
          </p:cNvPicPr>
          <p:nvPr/>
        </p:nvPicPr>
        <p:blipFill>
          <a:blip r:embed="rId2" cstate="print"/>
          <a:srcRect/>
          <a:stretch>
            <a:fillRect/>
          </a:stretch>
        </p:blipFill>
        <p:spPr bwMode="auto">
          <a:xfrm>
            <a:off x="3824288" y="0"/>
            <a:ext cx="4564062" cy="6858000"/>
          </a:xfrm>
          <a:prstGeom prst="rect">
            <a:avLst/>
          </a:prstGeom>
          <a:noFill/>
          <a:ln w="9525">
            <a:noFill/>
            <a:miter lim="800000"/>
            <a:headEnd/>
            <a:tailEnd/>
          </a:ln>
        </p:spPr>
      </p:pic>
      <p:sp>
        <p:nvSpPr>
          <p:cNvPr id="149509" name="Text Box 5"/>
          <p:cNvSpPr txBox="1">
            <a:spLocks noChangeArrowheads="1"/>
          </p:cNvSpPr>
          <p:nvPr/>
        </p:nvSpPr>
        <p:spPr bwMode="auto">
          <a:xfrm>
            <a:off x="788988" y="1833563"/>
            <a:ext cx="2343150" cy="1917700"/>
          </a:xfrm>
          <a:prstGeom prst="rect">
            <a:avLst/>
          </a:prstGeom>
          <a:noFill/>
          <a:ln w="9525">
            <a:noFill/>
            <a:miter lim="800000"/>
            <a:headEnd/>
            <a:tailEnd/>
          </a:ln>
          <a:effectLst/>
        </p:spPr>
        <p:txBody>
          <a:bodyPr>
            <a:spAutoFit/>
          </a:bodyPr>
          <a:lstStyle/>
          <a:p>
            <a:pPr algn="ctr">
              <a:spcBef>
                <a:spcPct val="50000"/>
              </a:spcBef>
            </a:pPr>
            <a:r>
              <a:rPr lang="es-ES" sz="2400" b="1">
                <a:solidFill>
                  <a:srgbClr val="CC9900"/>
                </a:solidFill>
                <a:effectLst>
                  <a:outerShdw blurRad="38100" dist="38100" dir="2700000" algn="tl">
                    <a:srgbClr val="FFFFFF"/>
                  </a:outerShdw>
                </a:effectLst>
                <a:latin typeface="Comic Sans MS" pitchFamily="66" charset="0"/>
              </a:rPr>
              <a:t>Cristo</a:t>
            </a:r>
            <a:r>
              <a:rPr lang="es-ES" sz="2400" b="1">
                <a:solidFill>
                  <a:schemeClr val="bg1"/>
                </a:solidFill>
                <a:effectLst>
                  <a:outerShdw blurRad="38100" dist="38100" dir="2700000" algn="tl">
                    <a:srgbClr val="808080"/>
                  </a:outerShdw>
                </a:effectLst>
                <a:latin typeface="Comic Sans MS" pitchFamily="66" charset="0"/>
              </a:rPr>
              <a:t> </a:t>
            </a:r>
            <a:r>
              <a:rPr lang="es-ES" sz="2400" b="1">
                <a:solidFill>
                  <a:schemeClr val="bg1"/>
                </a:solidFill>
                <a:effectLst>
                  <a:outerShdw blurRad="38100" dist="38100" dir="2700000" algn="tl">
                    <a:srgbClr val="808080"/>
                  </a:outerShdw>
                </a:effectLst>
              </a:rPr>
              <a:t>en el parteluz, entre las dos hojas de la puerta central</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ell"/>
          <p:cNvPicPr>
            <a:picLocks noChangeAspect="1" noChangeArrowheads="1"/>
          </p:cNvPicPr>
          <p:nvPr/>
        </p:nvPicPr>
        <p:blipFill>
          <a:blip r:embed="rId2" cstate="print"/>
          <a:srcRect/>
          <a:stretch>
            <a:fillRect/>
          </a:stretch>
        </p:blipFill>
        <p:spPr bwMode="auto">
          <a:xfrm>
            <a:off x="3905250" y="3371850"/>
            <a:ext cx="5238750" cy="3486150"/>
          </a:xfrm>
          <a:prstGeom prst="rect">
            <a:avLst/>
          </a:prstGeom>
          <a:noFill/>
          <a:ln w="9525">
            <a:noFill/>
            <a:miter lim="800000"/>
            <a:headEnd/>
            <a:tailEnd/>
          </a:ln>
        </p:spPr>
      </p:pic>
      <p:sp>
        <p:nvSpPr>
          <p:cNvPr id="113667" name="Text Box 3"/>
          <p:cNvSpPr txBox="1">
            <a:spLocks noChangeArrowheads="1"/>
          </p:cNvSpPr>
          <p:nvPr/>
        </p:nvSpPr>
        <p:spPr bwMode="auto">
          <a:xfrm>
            <a:off x="684213" y="4221163"/>
            <a:ext cx="2592387" cy="2100262"/>
          </a:xfrm>
          <a:prstGeom prst="rect">
            <a:avLst/>
          </a:prstGeom>
          <a:noFill/>
          <a:ln w="9525">
            <a:noFill/>
            <a:miter lim="800000"/>
            <a:headEnd/>
            <a:tailEnd/>
          </a:ln>
          <a:effectLst/>
        </p:spPr>
        <p:txBody>
          <a:bodyPr>
            <a:spAutoFit/>
          </a:bodyPr>
          <a:lstStyle/>
          <a:p>
            <a:pPr algn="ctr">
              <a:spcBef>
                <a:spcPct val="50000"/>
              </a:spcBef>
            </a:pPr>
            <a:r>
              <a:rPr lang="es-ES_tradnl" sz="2400" b="1">
                <a:solidFill>
                  <a:schemeClr val="bg1"/>
                </a:solidFill>
                <a:effectLst>
                  <a:outerShdw blurRad="38100" dist="38100" dir="2700000" algn="tl">
                    <a:srgbClr val="808080"/>
                  </a:outerShdw>
                </a:effectLst>
              </a:rPr>
              <a:t>Detalle de la arquivolta de la puerta del Juicio, derecha</a:t>
            </a:r>
          </a:p>
          <a:p>
            <a:pPr algn="ctr">
              <a:spcBef>
                <a:spcPct val="50000"/>
              </a:spcBef>
            </a:pPr>
            <a:r>
              <a:rPr lang="es-ES_tradnl" sz="2400" b="1">
                <a:solidFill>
                  <a:schemeClr val="bg1"/>
                </a:solidFill>
                <a:effectLst>
                  <a:outerShdw blurRad="38100" dist="38100" dir="2700000" algn="tl">
                    <a:srgbClr val="808080"/>
                  </a:outerShdw>
                </a:effectLst>
              </a:rPr>
              <a:t> </a:t>
            </a:r>
            <a:r>
              <a:rPr lang="es-ES_tradnl" sz="2400" b="1">
                <a:solidFill>
                  <a:srgbClr val="CC9900"/>
                </a:solidFill>
                <a:effectLst>
                  <a:outerShdw blurRad="38100" dist="38100" dir="2700000" algn="tl">
                    <a:srgbClr val="FFFFFF"/>
                  </a:outerShdw>
                </a:effectLst>
                <a:latin typeface="Comic Sans MS" pitchFamily="66" charset="0"/>
              </a:rPr>
              <a:t>Infierno</a:t>
            </a:r>
            <a:r>
              <a:rPr lang="es-ES_tradnl" sz="2400" b="1">
                <a:solidFill>
                  <a:schemeClr val="bg1"/>
                </a:solidFill>
                <a:effectLst>
                  <a:outerShdw blurRad="38100" dist="38100" dir="2700000" algn="tl">
                    <a:srgbClr val="808080"/>
                  </a:outerShdw>
                </a:effectLst>
              </a:rPr>
              <a:t> </a:t>
            </a:r>
          </a:p>
        </p:txBody>
      </p:sp>
      <p:pic>
        <p:nvPicPr>
          <p:cNvPr id="46084" name="Picture 4" descr="Abraão"/>
          <p:cNvPicPr>
            <a:picLocks noChangeAspect="1" noChangeArrowheads="1"/>
          </p:cNvPicPr>
          <p:nvPr/>
        </p:nvPicPr>
        <p:blipFill>
          <a:blip r:embed="rId3" cstate="print"/>
          <a:srcRect/>
          <a:stretch>
            <a:fillRect/>
          </a:stretch>
        </p:blipFill>
        <p:spPr bwMode="auto">
          <a:xfrm>
            <a:off x="0" y="0"/>
            <a:ext cx="5238750" cy="3486150"/>
          </a:xfrm>
          <a:prstGeom prst="rect">
            <a:avLst/>
          </a:prstGeom>
          <a:noFill/>
          <a:ln w="9525">
            <a:noFill/>
            <a:miter lim="800000"/>
            <a:headEnd/>
            <a:tailEnd/>
          </a:ln>
        </p:spPr>
      </p:pic>
      <p:sp>
        <p:nvSpPr>
          <p:cNvPr id="113669" name="Text Box 5"/>
          <p:cNvSpPr txBox="1">
            <a:spLocks noChangeArrowheads="1"/>
          </p:cNvSpPr>
          <p:nvPr/>
        </p:nvSpPr>
        <p:spPr bwMode="auto">
          <a:xfrm>
            <a:off x="5364163" y="620713"/>
            <a:ext cx="3600450" cy="2100262"/>
          </a:xfrm>
          <a:prstGeom prst="rect">
            <a:avLst/>
          </a:prstGeom>
          <a:noFill/>
          <a:ln w="9525">
            <a:noFill/>
            <a:miter lim="800000"/>
            <a:headEnd/>
            <a:tailEnd/>
          </a:ln>
          <a:effectLst/>
        </p:spPr>
        <p:txBody>
          <a:bodyPr>
            <a:spAutoFit/>
          </a:bodyPr>
          <a:lstStyle/>
          <a:p>
            <a:pPr algn="ctr">
              <a:spcBef>
                <a:spcPct val="50000"/>
              </a:spcBef>
            </a:pPr>
            <a:r>
              <a:rPr lang="es-ES" sz="2400" b="1">
                <a:solidFill>
                  <a:schemeClr val="bg1"/>
                </a:solidFill>
                <a:effectLst>
                  <a:outerShdw blurRad="38100" dist="38100" dir="2700000" algn="tl">
                    <a:srgbClr val="808080"/>
                  </a:outerShdw>
                </a:effectLst>
              </a:rPr>
              <a:t>Detalle de la arquivolta, izquierda, de la puerta del Juicio</a:t>
            </a:r>
          </a:p>
          <a:p>
            <a:pPr algn="ctr">
              <a:spcBef>
                <a:spcPct val="50000"/>
              </a:spcBef>
            </a:pPr>
            <a:r>
              <a:rPr lang="es-ES" sz="2400" b="1">
                <a:solidFill>
                  <a:srgbClr val="CC9900"/>
                </a:solidFill>
                <a:effectLst>
                  <a:outerShdw blurRad="38100" dist="38100" dir="2700000" algn="tl">
                    <a:srgbClr val="FFFFFF"/>
                  </a:outerShdw>
                </a:effectLst>
                <a:latin typeface="Comic Sans MS" pitchFamily="66" charset="0"/>
              </a:rPr>
              <a:t>Abrahán recibiendo las almas en el Cielo </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Text Box 2"/>
          <p:cNvSpPr txBox="1">
            <a:spLocks noChangeArrowheads="1"/>
          </p:cNvSpPr>
          <p:nvPr/>
        </p:nvSpPr>
        <p:spPr bwMode="auto">
          <a:xfrm>
            <a:off x="87313" y="620713"/>
            <a:ext cx="9056687" cy="1616075"/>
          </a:xfrm>
          <a:prstGeom prst="rect">
            <a:avLst/>
          </a:prstGeom>
          <a:noFill/>
          <a:ln w="9525">
            <a:noFill/>
            <a:miter lim="800000"/>
            <a:headEnd/>
            <a:tailEnd/>
          </a:ln>
          <a:effectLst/>
        </p:spPr>
        <p:txBody>
          <a:bodyPr>
            <a:spAutoFit/>
          </a:bodyPr>
          <a:lstStyle/>
          <a:p>
            <a:pPr algn="ctr">
              <a:defRPr/>
            </a:pPr>
            <a:r>
              <a:rPr lang="es-ES_tradnl" sz="4400" b="1">
                <a:solidFill>
                  <a:srgbClr val="CC9900"/>
                </a:solidFill>
                <a:effectLst>
                  <a:outerShdw blurRad="38100" dist="38100" dir="2700000" algn="tl">
                    <a:srgbClr val="FFFFFF"/>
                  </a:outerShdw>
                </a:effectLst>
                <a:latin typeface="Comic Sans MS" pitchFamily="66" charset="0"/>
              </a:rPr>
              <a:t>2. </a:t>
            </a:r>
            <a:r>
              <a:rPr lang="es-ES_tradnl" sz="4400" b="1" u="sng">
                <a:solidFill>
                  <a:srgbClr val="CC9900"/>
                </a:solidFill>
                <a:effectLst>
                  <a:outerShdw blurRad="38100" dist="38100" dir="2700000" algn="tl">
                    <a:srgbClr val="FFFFFF"/>
                  </a:outerShdw>
                </a:effectLst>
                <a:latin typeface="Comic Sans MS" pitchFamily="66" charset="0"/>
              </a:rPr>
              <a:t>Puerta de la Virgen </a:t>
            </a:r>
            <a:endParaRPr lang="es-ES_tradnl" sz="4400" b="1">
              <a:solidFill>
                <a:srgbClr val="CC9900"/>
              </a:solidFill>
              <a:effectLst>
                <a:outerShdw blurRad="38100" dist="38100" dir="2700000" algn="tl">
                  <a:srgbClr val="FFFFFF"/>
                </a:outerShdw>
              </a:effectLst>
            </a:endParaRPr>
          </a:p>
          <a:p>
            <a:pPr algn="ctr">
              <a:defRPr/>
            </a:pPr>
            <a:endParaRPr lang="es-ES_tradnl" sz="2000" b="1">
              <a:solidFill>
                <a:srgbClr val="CC9900"/>
              </a:solidFill>
              <a:effectLst>
                <a:outerShdw blurRad="38100" dist="38100" dir="2700000" algn="tl">
                  <a:srgbClr val="FFFFFF"/>
                </a:outerShdw>
              </a:effectLst>
            </a:endParaRPr>
          </a:p>
          <a:p>
            <a:pPr algn="ctr">
              <a:defRPr/>
            </a:pPr>
            <a:r>
              <a:rPr lang="es-ES_tradnl" sz="3600" b="1">
                <a:solidFill>
                  <a:srgbClr val="CC9900"/>
                </a:solidFill>
                <a:effectLst>
                  <a:outerShdw blurRad="38100" dist="38100" dir="2700000" algn="tl">
                    <a:srgbClr val="FFFFFF"/>
                  </a:outerShdw>
                </a:effectLst>
              </a:rPr>
              <a:t>O puerta de la izquierda</a:t>
            </a:r>
          </a:p>
        </p:txBody>
      </p:sp>
      <p:sp>
        <p:nvSpPr>
          <p:cNvPr id="153603" name="Text Box 3"/>
          <p:cNvSpPr txBox="1">
            <a:spLocks noChangeArrowheads="1"/>
          </p:cNvSpPr>
          <p:nvPr/>
        </p:nvSpPr>
        <p:spPr bwMode="auto">
          <a:xfrm>
            <a:off x="482600" y="2852738"/>
            <a:ext cx="8193088" cy="3195637"/>
          </a:xfrm>
          <a:prstGeom prst="rect">
            <a:avLst/>
          </a:prstGeom>
          <a:noFill/>
          <a:ln w="9525">
            <a:noFill/>
            <a:miter lim="800000"/>
            <a:headEnd/>
            <a:tailEnd/>
          </a:ln>
          <a:effectLst/>
        </p:spPr>
        <p:txBody>
          <a:bodyPr>
            <a:spAutoFit/>
          </a:bodyPr>
          <a:lstStyle/>
          <a:p>
            <a:pPr algn="ctr">
              <a:spcBef>
                <a:spcPct val="50000"/>
              </a:spcBef>
            </a:pPr>
            <a:r>
              <a:rPr lang="es-ES_tradnl" sz="2400" b="1">
                <a:solidFill>
                  <a:schemeClr val="accent1"/>
                </a:solidFill>
                <a:effectLst>
                  <a:outerShdw blurRad="38100" dist="38100" dir="2700000" algn="tl">
                    <a:srgbClr val="FFFFFF"/>
                  </a:outerShdw>
                </a:effectLst>
              </a:rPr>
              <a:t>En esta puerta, el volumen corporal es más acentuado y la representación más realista, en oposición al abstraccionismo románico.</a:t>
            </a:r>
          </a:p>
          <a:p>
            <a:pPr algn="ctr">
              <a:spcBef>
                <a:spcPct val="50000"/>
              </a:spcBef>
            </a:pPr>
            <a:r>
              <a:rPr lang="es-ES_tradnl" sz="2400" b="1">
                <a:solidFill>
                  <a:schemeClr val="accent1"/>
                </a:solidFill>
                <a:effectLst>
                  <a:outerShdw blurRad="38100" dist="38100" dir="2700000" algn="tl">
                    <a:srgbClr val="FFFFFF"/>
                  </a:outerShdw>
                </a:effectLst>
              </a:rPr>
              <a:t>El magnífico </a:t>
            </a:r>
            <a:r>
              <a:rPr lang="es-ES_tradnl" sz="2400" b="1" u="sng">
                <a:solidFill>
                  <a:schemeClr val="accent1"/>
                </a:solidFill>
                <a:effectLst>
                  <a:outerShdw blurRad="38100" dist="38100" dir="2700000" algn="tl">
                    <a:srgbClr val="FFFFFF"/>
                  </a:outerShdw>
                </a:effectLst>
              </a:rPr>
              <a:t>tímpano de piedra</a:t>
            </a:r>
            <a:r>
              <a:rPr lang="es-ES_tradnl" sz="2400" b="1">
                <a:solidFill>
                  <a:schemeClr val="accent1"/>
                </a:solidFill>
                <a:effectLst>
                  <a:outerShdw blurRad="38100" dist="38100" dir="2700000" algn="tl">
                    <a:srgbClr val="FFFFFF"/>
                  </a:outerShdw>
                </a:effectLst>
              </a:rPr>
              <a:t> fue esculpido en el siglo </a:t>
            </a:r>
            <a:r>
              <a:rPr lang="es-ES_tradnl" b="1">
                <a:solidFill>
                  <a:schemeClr val="bg1"/>
                </a:solidFill>
                <a:effectLst>
                  <a:outerShdw blurRad="38100" dist="38100" dir="2700000" algn="tl">
                    <a:srgbClr val="808080"/>
                  </a:outerShdw>
                </a:effectLst>
              </a:rPr>
              <a:t>XIII</a:t>
            </a:r>
            <a:r>
              <a:rPr lang="es-ES_tradnl" sz="2400" b="1">
                <a:solidFill>
                  <a:schemeClr val="accent1"/>
                </a:solidFill>
                <a:effectLst>
                  <a:outerShdw blurRad="38100" dist="38100" dir="2700000" algn="tl">
                    <a:srgbClr val="FFFFFF"/>
                  </a:outerShdw>
                </a:effectLst>
              </a:rPr>
              <a:t> y muestra la muerte de la virgen María y la gloriosa coronación en el Cielo. No obstante, la estatua de la Virgen y del Niño en el parteluz es una obra moderna.</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4" descr="Pórtico Virgem"/>
          <p:cNvPicPr>
            <a:picLocks noChangeAspect="1" noChangeArrowheads="1"/>
          </p:cNvPicPr>
          <p:nvPr/>
        </p:nvPicPr>
        <p:blipFill>
          <a:blip r:embed="rId2" cstate="print"/>
          <a:srcRect/>
          <a:stretch>
            <a:fillRect/>
          </a:stretch>
        </p:blipFill>
        <p:spPr bwMode="auto">
          <a:xfrm>
            <a:off x="0" y="1557338"/>
            <a:ext cx="7164388" cy="5300662"/>
          </a:xfrm>
          <a:prstGeom prst="rect">
            <a:avLst/>
          </a:prstGeom>
          <a:noFill/>
          <a:ln w="9525">
            <a:noFill/>
            <a:miter lim="800000"/>
            <a:headEnd/>
            <a:tailEnd/>
          </a:ln>
        </p:spPr>
      </p:pic>
      <p:sp>
        <p:nvSpPr>
          <p:cNvPr id="48131" name="Text Box 5"/>
          <p:cNvSpPr txBox="1">
            <a:spLocks noChangeArrowheads="1"/>
          </p:cNvSpPr>
          <p:nvPr/>
        </p:nvSpPr>
        <p:spPr bwMode="auto">
          <a:xfrm>
            <a:off x="7308850" y="1971675"/>
            <a:ext cx="1835150" cy="457200"/>
          </a:xfrm>
          <a:prstGeom prst="rect">
            <a:avLst/>
          </a:prstGeom>
          <a:noFill/>
          <a:ln w="9525">
            <a:noFill/>
            <a:miter lim="800000"/>
            <a:headEnd/>
            <a:tailEnd/>
          </a:ln>
        </p:spPr>
        <p:txBody>
          <a:bodyPr>
            <a:spAutoFit/>
          </a:bodyPr>
          <a:lstStyle/>
          <a:p>
            <a:pPr>
              <a:lnSpc>
                <a:spcPct val="120000"/>
              </a:lnSpc>
              <a:spcBef>
                <a:spcPct val="50000"/>
              </a:spcBef>
            </a:pPr>
            <a:endParaRPr lang="es-ES" sz="2000" b="1">
              <a:solidFill>
                <a:srgbClr val="FF9999"/>
              </a:solidFill>
              <a:latin typeface="Tempus Sans ITC" pitchFamily="82" charset="0"/>
            </a:endParaRPr>
          </a:p>
        </p:txBody>
      </p:sp>
      <p:sp>
        <p:nvSpPr>
          <p:cNvPr id="114694" name="Text Box 6"/>
          <p:cNvSpPr txBox="1">
            <a:spLocks noChangeArrowheads="1"/>
          </p:cNvSpPr>
          <p:nvPr/>
        </p:nvSpPr>
        <p:spPr bwMode="auto">
          <a:xfrm>
            <a:off x="4067175" y="6165850"/>
            <a:ext cx="1728788" cy="701675"/>
          </a:xfrm>
          <a:prstGeom prst="rect">
            <a:avLst/>
          </a:prstGeom>
          <a:noFill/>
          <a:ln w="9525">
            <a:noFill/>
            <a:miter lim="800000"/>
            <a:headEnd/>
            <a:tailEnd/>
          </a:ln>
          <a:effectLst/>
        </p:spPr>
        <p:txBody>
          <a:bodyPr>
            <a:spAutoFit/>
          </a:bodyPr>
          <a:lstStyle/>
          <a:p>
            <a:pPr algn="ctr">
              <a:spcBef>
                <a:spcPct val="50000"/>
              </a:spcBef>
              <a:defRPr/>
            </a:pPr>
            <a:r>
              <a:rPr lang="es-ES" sz="2000" b="1">
                <a:solidFill>
                  <a:srgbClr val="CC9900"/>
                </a:solidFill>
                <a:effectLst>
                  <a:outerShdw blurRad="38100" dist="38100" dir="2700000" algn="tl">
                    <a:srgbClr val="FFFFFF"/>
                  </a:outerShdw>
                </a:effectLst>
                <a:sym typeface="Wingdings" pitchFamily="2" charset="2"/>
              </a:rPr>
              <a:t></a:t>
            </a:r>
            <a:r>
              <a:rPr lang="es-ES" sz="2000" b="1">
                <a:solidFill>
                  <a:schemeClr val="bg1"/>
                </a:solidFill>
                <a:effectLst>
                  <a:outerShdw blurRad="38100" dist="38100" dir="2700000" algn="tl">
                    <a:srgbClr val="808080"/>
                  </a:outerShdw>
                </a:effectLst>
                <a:sym typeface="Wingdings" pitchFamily="2" charset="2"/>
              </a:rPr>
              <a:t> </a:t>
            </a:r>
            <a:r>
              <a:rPr lang="es-ES" sz="2000" b="1">
                <a:solidFill>
                  <a:schemeClr val="bg1"/>
                </a:solidFill>
                <a:effectLst>
                  <a:outerShdw blurRad="38100" dist="38100" dir="2700000" algn="tl">
                    <a:srgbClr val="808080"/>
                  </a:outerShdw>
                </a:effectLst>
              </a:rPr>
              <a:t>Virgen con el Niño</a:t>
            </a:r>
          </a:p>
        </p:txBody>
      </p:sp>
      <p:sp>
        <p:nvSpPr>
          <p:cNvPr id="114695" name="Text Box 7"/>
          <p:cNvSpPr txBox="1">
            <a:spLocks noChangeArrowheads="1"/>
          </p:cNvSpPr>
          <p:nvPr/>
        </p:nvSpPr>
        <p:spPr bwMode="auto">
          <a:xfrm>
            <a:off x="-3175" y="0"/>
            <a:ext cx="4070350" cy="1320800"/>
          </a:xfrm>
          <a:prstGeom prst="rect">
            <a:avLst/>
          </a:prstGeom>
          <a:noFill/>
          <a:ln w="9525">
            <a:solidFill>
              <a:srgbClr val="CC9900"/>
            </a:solidFill>
            <a:miter lim="800000"/>
            <a:headEnd/>
            <a:tailEnd/>
          </a:ln>
          <a:effectLst/>
        </p:spPr>
        <p:txBody>
          <a:bodyPr>
            <a:spAutoFit/>
          </a:bodyPr>
          <a:lstStyle/>
          <a:p>
            <a:pPr algn="ctr">
              <a:spcBef>
                <a:spcPct val="50000"/>
              </a:spcBef>
            </a:pPr>
            <a:r>
              <a:rPr lang="es-ES" sz="2000" b="1" u="sng">
                <a:solidFill>
                  <a:srgbClr val="CC9900"/>
                </a:solidFill>
                <a:effectLst>
                  <a:outerShdw blurRad="38100" dist="38100" dir="2700000" algn="tl">
                    <a:srgbClr val="FFFFFF"/>
                  </a:outerShdw>
                </a:effectLst>
              </a:rPr>
              <a:t>Tímpano</a:t>
            </a:r>
            <a:r>
              <a:rPr lang="es-ES" sz="2000" b="1">
                <a:solidFill>
                  <a:srgbClr val="CC9900"/>
                </a:solidFill>
                <a:effectLst>
                  <a:outerShdw blurRad="38100" dist="38100" dir="2700000" algn="tl">
                    <a:srgbClr val="FFFFFF"/>
                  </a:outerShdw>
                </a:effectLst>
              </a:rPr>
              <a:t>:</a:t>
            </a:r>
            <a:r>
              <a:rPr lang="es-ES" b="1">
                <a:solidFill>
                  <a:srgbClr val="CC9900"/>
                </a:solidFill>
                <a:effectLst>
                  <a:outerShdw blurRad="38100" dist="38100" dir="2700000" algn="tl">
                    <a:srgbClr val="FFFFFF"/>
                  </a:outerShdw>
                </a:effectLst>
              </a:rPr>
              <a:t> </a:t>
            </a:r>
            <a:r>
              <a:rPr lang="es-ES" sz="2000" b="1">
                <a:solidFill>
                  <a:schemeClr val="bg1"/>
                </a:solidFill>
                <a:effectLst>
                  <a:outerShdw blurRad="38100" dist="38100" dir="2700000" algn="tl">
                    <a:srgbClr val="808080"/>
                  </a:outerShdw>
                </a:effectLst>
              </a:rPr>
              <a:t>trata de la coronación de María. Cristo, sentado, la recibe y la bendice, mientras un ángel desciende y la corona.</a:t>
            </a:r>
          </a:p>
        </p:txBody>
      </p:sp>
      <p:sp>
        <p:nvSpPr>
          <p:cNvPr id="114696" name="Text Box 8"/>
          <p:cNvSpPr txBox="1">
            <a:spLocks noChangeArrowheads="1"/>
          </p:cNvSpPr>
          <p:nvPr/>
        </p:nvSpPr>
        <p:spPr bwMode="auto">
          <a:xfrm>
            <a:off x="4371975" y="0"/>
            <a:ext cx="4772025" cy="1930400"/>
          </a:xfrm>
          <a:prstGeom prst="rect">
            <a:avLst/>
          </a:prstGeom>
          <a:noFill/>
          <a:ln w="9525">
            <a:solidFill>
              <a:srgbClr val="CC9900"/>
            </a:solidFill>
            <a:miter lim="800000"/>
            <a:headEnd/>
            <a:tailEnd/>
          </a:ln>
          <a:effectLst/>
        </p:spPr>
        <p:txBody>
          <a:bodyPr>
            <a:spAutoFit/>
          </a:bodyPr>
          <a:lstStyle/>
          <a:p>
            <a:pPr algn="ctr">
              <a:spcBef>
                <a:spcPct val="50000"/>
              </a:spcBef>
            </a:pPr>
            <a:r>
              <a:rPr lang="es-ES" sz="2000" b="1" u="sng">
                <a:solidFill>
                  <a:srgbClr val="CC9900"/>
                </a:solidFill>
                <a:effectLst>
                  <a:outerShdw blurRad="38100" dist="38100" dir="2700000" algn="tl">
                    <a:srgbClr val="FFFFFF"/>
                  </a:outerShdw>
                </a:effectLst>
              </a:rPr>
              <a:t>Dintel</a:t>
            </a:r>
            <a:r>
              <a:rPr lang="es-ES" sz="2000" b="1">
                <a:solidFill>
                  <a:srgbClr val="CC9900"/>
                </a:solidFill>
                <a:effectLst>
                  <a:outerShdw blurRad="38100" dist="38100" dir="2700000" algn="tl">
                    <a:srgbClr val="FFFFFF"/>
                  </a:outerShdw>
                </a:effectLst>
              </a:rPr>
              <a:t>: banda superior, </a:t>
            </a:r>
            <a:r>
              <a:rPr lang="es-ES" sz="2000" b="1">
                <a:solidFill>
                  <a:schemeClr val="bg1"/>
                </a:solidFill>
                <a:effectLst>
                  <a:outerShdw blurRad="38100" dist="38100" dir="2700000" algn="tl">
                    <a:srgbClr val="808080"/>
                  </a:outerShdw>
                </a:effectLst>
              </a:rPr>
              <a:t>se representa la muerte y la ascensión de María a los cielos. Cristo está en el punto central, toca el cuerpo de su madre como señal de la futura resurrección. Los apóstoles rodean la escena.  </a:t>
            </a:r>
          </a:p>
        </p:txBody>
      </p:sp>
      <p:sp>
        <p:nvSpPr>
          <p:cNvPr id="114697" name="Line 9"/>
          <p:cNvSpPr>
            <a:spLocks noChangeShapeType="1"/>
          </p:cNvSpPr>
          <p:nvPr/>
        </p:nvSpPr>
        <p:spPr bwMode="auto">
          <a:xfrm>
            <a:off x="755650" y="1268413"/>
            <a:ext cx="1512888" cy="2016125"/>
          </a:xfrm>
          <a:prstGeom prst="line">
            <a:avLst/>
          </a:prstGeom>
          <a:noFill/>
          <a:ln w="38100">
            <a:solidFill>
              <a:srgbClr val="CC9900"/>
            </a:solidFill>
            <a:round/>
            <a:headEnd/>
            <a:tailEnd type="triangle" w="med" len="med"/>
          </a:ln>
        </p:spPr>
        <p:txBody>
          <a:bodyPr/>
          <a:lstStyle/>
          <a:p>
            <a:endParaRPr lang="es-ES"/>
          </a:p>
        </p:txBody>
      </p:sp>
      <p:sp>
        <p:nvSpPr>
          <p:cNvPr id="114698" name="Line 10"/>
          <p:cNvSpPr>
            <a:spLocks noChangeShapeType="1"/>
          </p:cNvSpPr>
          <p:nvPr/>
        </p:nvSpPr>
        <p:spPr bwMode="auto">
          <a:xfrm flipH="1">
            <a:off x="4067175" y="260350"/>
            <a:ext cx="2305050" cy="3600450"/>
          </a:xfrm>
          <a:prstGeom prst="line">
            <a:avLst/>
          </a:prstGeom>
          <a:noFill/>
          <a:ln w="28575">
            <a:solidFill>
              <a:srgbClr val="CC9900"/>
            </a:solidFill>
            <a:round/>
            <a:headEnd/>
            <a:tailEnd type="triangle" w="med" len="med"/>
          </a:ln>
        </p:spPr>
        <p:txBody>
          <a:bodyPr/>
          <a:lstStyle/>
          <a:p>
            <a:endParaRPr lang="es-ES"/>
          </a:p>
        </p:txBody>
      </p:sp>
      <p:sp>
        <p:nvSpPr>
          <p:cNvPr id="114699" name="Text Box 11"/>
          <p:cNvSpPr txBox="1">
            <a:spLocks noChangeArrowheads="1"/>
          </p:cNvSpPr>
          <p:nvPr/>
        </p:nvSpPr>
        <p:spPr bwMode="auto">
          <a:xfrm>
            <a:off x="6443663" y="2276475"/>
            <a:ext cx="2700337" cy="1930400"/>
          </a:xfrm>
          <a:prstGeom prst="rect">
            <a:avLst/>
          </a:prstGeom>
          <a:noFill/>
          <a:ln w="9525">
            <a:solidFill>
              <a:srgbClr val="CC9900"/>
            </a:solidFill>
            <a:miter lim="800000"/>
            <a:headEnd/>
            <a:tailEnd/>
          </a:ln>
          <a:effectLst/>
        </p:spPr>
        <p:txBody>
          <a:bodyPr>
            <a:spAutoFit/>
          </a:bodyPr>
          <a:lstStyle/>
          <a:p>
            <a:pPr algn="ctr">
              <a:spcBef>
                <a:spcPct val="50000"/>
              </a:spcBef>
            </a:pPr>
            <a:r>
              <a:rPr lang="es-ES" b="1">
                <a:solidFill>
                  <a:srgbClr val="CC9900"/>
                </a:solidFill>
                <a:effectLst>
                  <a:outerShdw blurRad="38100" dist="38100" dir="2700000" algn="tl">
                    <a:srgbClr val="FFFFFF"/>
                  </a:outerShdw>
                </a:effectLst>
              </a:rPr>
              <a:t>Banda inferior: </a:t>
            </a:r>
            <a:r>
              <a:rPr lang="es-ES" sz="2000" b="1">
                <a:solidFill>
                  <a:schemeClr val="bg1"/>
                </a:solidFill>
                <a:effectLst>
                  <a:outerShdw blurRad="38100" dist="38100" dir="2700000" algn="tl">
                    <a:srgbClr val="808080"/>
                  </a:outerShdw>
                </a:effectLst>
              </a:rPr>
              <a:t>seis patriarcas del Antiguo Testamento y reyes sentados entre un pequeño baldaquín.</a:t>
            </a:r>
            <a:r>
              <a:rPr lang="es-ES"/>
              <a:t> </a:t>
            </a:r>
          </a:p>
        </p:txBody>
      </p:sp>
      <p:sp>
        <p:nvSpPr>
          <p:cNvPr id="114700" name="Text Box 12"/>
          <p:cNvSpPr txBox="1">
            <a:spLocks noChangeArrowheads="1"/>
          </p:cNvSpPr>
          <p:nvPr/>
        </p:nvSpPr>
        <p:spPr bwMode="auto">
          <a:xfrm>
            <a:off x="6948488" y="4437063"/>
            <a:ext cx="2195512" cy="1930400"/>
          </a:xfrm>
          <a:prstGeom prst="rect">
            <a:avLst/>
          </a:prstGeom>
          <a:noFill/>
          <a:ln w="9525">
            <a:solidFill>
              <a:srgbClr val="CC9900"/>
            </a:solidFill>
            <a:miter lim="800000"/>
            <a:headEnd/>
            <a:tailEnd/>
          </a:ln>
          <a:effectLst/>
        </p:spPr>
        <p:txBody>
          <a:bodyPr>
            <a:spAutoFit/>
          </a:bodyPr>
          <a:lstStyle/>
          <a:p>
            <a:pPr algn="ctr"/>
            <a:r>
              <a:rPr lang="es-ES" sz="2000" b="1" u="sng">
                <a:solidFill>
                  <a:srgbClr val="CC9900"/>
                </a:solidFill>
                <a:effectLst>
                  <a:outerShdw blurRad="38100" dist="38100" dir="2700000" algn="tl">
                    <a:srgbClr val="FFFFFF"/>
                  </a:outerShdw>
                </a:effectLst>
              </a:rPr>
              <a:t>Arquivoltas</a:t>
            </a:r>
            <a:r>
              <a:rPr lang="es-ES" sz="2000" b="1">
                <a:solidFill>
                  <a:srgbClr val="CC9900"/>
                </a:solidFill>
                <a:effectLst>
                  <a:outerShdw blurRad="38100" dist="38100" dir="2700000" algn="tl">
                    <a:srgbClr val="FFFFFF"/>
                  </a:outerShdw>
                </a:effectLst>
              </a:rPr>
              <a:t>: </a:t>
            </a:r>
            <a:r>
              <a:rPr lang="es-ES" sz="2000" b="1">
                <a:solidFill>
                  <a:schemeClr val="bg1"/>
                </a:solidFill>
                <a:effectLst>
                  <a:outerShdw blurRad="38100" dist="38100" dir="2700000" algn="tl">
                    <a:srgbClr val="808080"/>
                  </a:outerShdw>
                </a:effectLst>
              </a:rPr>
              <a:t>ángeles, profetas, reyes y santos asisten a dicho acontecimiento. </a:t>
            </a:r>
          </a:p>
        </p:txBody>
      </p:sp>
      <p:sp>
        <p:nvSpPr>
          <p:cNvPr id="114701" name="Line 13"/>
          <p:cNvSpPr>
            <a:spLocks noChangeShapeType="1"/>
          </p:cNvSpPr>
          <p:nvPr/>
        </p:nvSpPr>
        <p:spPr bwMode="auto">
          <a:xfrm flipH="1">
            <a:off x="4716463" y="2708275"/>
            <a:ext cx="1871662" cy="2449513"/>
          </a:xfrm>
          <a:prstGeom prst="line">
            <a:avLst/>
          </a:prstGeom>
          <a:noFill/>
          <a:ln w="28575">
            <a:solidFill>
              <a:srgbClr val="CC9900"/>
            </a:solidFill>
            <a:round/>
            <a:headEnd/>
            <a:tailEnd type="triangle" w="med" len="med"/>
          </a:ln>
        </p:spPr>
        <p:txBody>
          <a:bodyPr/>
          <a:lstStyle/>
          <a:p>
            <a:endParaRPr lang="es-ES"/>
          </a:p>
        </p:txBody>
      </p:sp>
      <p:sp>
        <p:nvSpPr>
          <p:cNvPr id="114702" name="Line 14"/>
          <p:cNvSpPr>
            <a:spLocks noChangeShapeType="1"/>
          </p:cNvSpPr>
          <p:nvPr/>
        </p:nvSpPr>
        <p:spPr bwMode="auto">
          <a:xfrm flipH="1" flipV="1">
            <a:off x="5940425" y="4437063"/>
            <a:ext cx="1295400" cy="287337"/>
          </a:xfrm>
          <a:prstGeom prst="line">
            <a:avLst/>
          </a:prstGeom>
          <a:noFill/>
          <a:ln w="28575">
            <a:solidFill>
              <a:srgbClr val="CC9900"/>
            </a:solidFill>
            <a:round/>
            <a:headEnd/>
            <a:tailEnd type="triangle" w="med" len="med"/>
          </a:ln>
        </p:spPr>
        <p:txBody>
          <a:bodyPr/>
          <a:lstStyle/>
          <a:p>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4697"/>
                                        </p:tgtEl>
                                        <p:attrNameLst>
                                          <p:attrName>style.visibility</p:attrName>
                                        </p:attrNameLst>
                                      </p:cBhvr>
                                      <p:to>
                                        <p:strVal val="visible"/>
                                      </p:to>
                                    </p:set>
                                    <p:animEffect transition="in" filter="wipe(down)">
                                      <p:cBhvr>
                                        <p:cTn id="7" dur="500"/>
                                        <p:tgtEl>
                                          <p:spTgt spid="11469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4698"/>
                                        </p:tgtEl>
                                        <p:attrNameLst>
                                          <p:attrName>style.visibility</p:attrName>
                                        </p:attrNameLst>
                                      </p:cBhvr>
                                      <p:to>
                                        <p:strVal val="visible"/>
                                      </p:to>
                                    </p:set>
                                    <p:animEffect transition="in" filter="wipe(down)">
                                      <p:cBhvr>
                                        <p:cTn id="12" dur="500"/>
                                        <p:tgtEl>
                                          <p:spTgt spid="11469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14701"/>
                                        </p:tgtEl>
                                        <p:attrNameLst>
                                          <p:attrName>style.visibility</p:attrName>
                                        </p:attrNameLst>
                                      </p:cBhvr>
                                      <p:to>
                                        <p:strVal val="visible"/>
                                      </p:to>
                                    </p:set>
                                    <p:animEffect transition="in" filter="wipe(down)">
                                      <p:cBhvr>
                                        <p:cTn id="17" dur="500"/>
                                        <p:tgtEl>
                                          <p:spTgt spid="11470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14702"/>
                                        </p:tgtEl>
                                        <p:attrNameLst>
                                          <p:attrName>style.visibility</p:attrName>
                                        </p:attrNameLst>
                                      </p:cBhvr>
                                      <p:to>
                                        <p:strVal val="visible"/>
                                      </p:to>
                                    </p:set>
                                    <p:animEffect transition="in" filter="wipe(down)">
                                      <p:cBhvr>
                                        <p:cTn id="22" dur="500"/>
                                        <p:tgtEl>
                                          <p:spTgt spid="114702"/>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mph" presetSubtype="0" fill="hold" nodeType="clickEffect">
                                  <p:stCondLst>
                                    <p:cond delay="0"/>
                                  </p:stCondLst>
                                  <p:childTnLst>
                                    <p:animScale>
                                      <p:cBhvr>
                                        <p:cTn id="26" dur="2000" fill="hold"/>
                                        <p:tgtEl>
                                          <p:spTgt spid="114694">
                                            <p:txEl>
                                              <p:pRg st="0" end="0"/>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7" grpId="0" animBg="1"/>
      <p:bldP spid="114698" grpId="0" animBg="1"/>
      <p:bldP spid="114701" grpId="0" animBg="1"/>
      <p:bldP spid="11470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4" descr="portal virgem"/>
          <p:cNvPicPr>
            <a:picLocks noChangeAspect="1" noChangeArrowheads="1"/>
          </p:cNvPicPr>
          <p:nvPr/>
        </p:nvPicPr>
        <p:blipFill>
          <a:blip r:embed="rId2" cstate="print"/>
          <a:srcRect/>
          <a:stretch>
            <a:fillRect/>
          </a:stretch>
        </p:blipFill>
        <p:spPr bwMode="auto">
          <a:xfrm>
            <a:off x="0" y="0"/>
            <a:ext cx="9144000" cy="6018213"/>
          </a:xfrm>
          <a:prstGeom prst="rect">
            <a:avLst/>
          </a:prstGeom>
          <a:noFill/>
          <a:ln w="9525">
            <a:noFill/>
            <a:miter lim="800000"/>
            <a:headEnd/>
            <a:tailEnd/>
          </a:ln>
        </p:spPr>
      </p:pic>
      <p:sp>
        <p:nvSpPr>
          <p:cNvPr id="159749" name="Text Box 5"/>
          <p:cNvSpPr txBox="1">
            <a:spLocks noChangeArrowheads="1"/>
          </p:cNvSpPr>
          <p:nvPr/>
        </p:nvSpPr>
        <p:spPr bwMode="auto">
          <a:xfrm>
            <a:off x="-38100" y="6021388"/>
            <a:ext cx="9182100" cy="822325"/>
          </a:xfrm>
          <a:prstGeom prst="rect">
            <a:avLst/>
          </a:prstGeom>
          <a:noFill/>
          <a:ln w="9525">
            <a:noFill/>
            <a:miter lim="800000"/>
            <a:headEnd/>
            <a:tailEnd/>
          </a:ln>
          <a:effectLst/>
        </p:spPr>
        <p:txBody>
          <a:bodyPr>
            <a:spAutoFit/>
          </a:bodyPr>
          <a:lstStyle/>
          <a:p>
            <a:pPr algn="ctr">
              <a:spcBef>
                <a:spcPct val="50000"/>
              </a:spcBef>
              <a:defRPr/>
            </a:pPr>
            <a:r>
              <a:rPr lang="es-ES" sz="2400" b="1" u="sng">
                <a:solidFill>
                  <a:srgbClr val="CC9900"/>
                </a:solidFill>
                <a:effectLst>
                  <a:outerShdw blurRad="38100" dist="38100" dir="2700000" algn="tl">
                    <a:srgbClr val="FFFFFF"/>
                  </a:outerShdw>
                </a:effectLst>
              </a:rPr>
              <a:t>Coronación de María</a:t>
            </a:r>
            <a:r>
              <a:rPr lang="es-ES" sz="2400" b="1">
                <a:solidFill>
                  <a:srgbClr val="CC9900"/>
                </a:solidFill>
                <a:effectLst>
                  <a:outerShdw blurRad="38100" dist="38100" dir="2700000" algn="tl">
                    <a:srgbClr val="FFFFFF"/>
                  </a:outerShdw>
                </a:effectLst>
              </a:rPr>
              <a:t>: Cristo sentado, la recibe y la bendice.             Dos ángeles arrodillados llevan candelabros en las manos. </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Text Box 2"/>
          <p:cNvSpPr txBox="1">
            <a:spLocks noChangeArrowheads="1"/>
          </p:cNvSpPr>
          <p:nvPr/>
        </p:nvSpPr>
        <p:spPr bwMode="auto">
          <a:xfrm>
            <a:off x="87313" y="620713"/>
            <a:ext cx="9056687" cy="1616075"/>
          </a:xfrm>
          <a:prstGeom prst="rect">
            <a:avLst/>
          </a:prstGeom>
          <a:noFill/>
          <a:ln w="9525">
            <a:noFill/>
            <a:miter lim="800000"/>
            <a:headEnd/>
            <a:tailEnd/>
          </a:ln>
          <a:effectLst/>
        </p:spPr>
        <p:txBody>
          <a:bodyPr>
            <a:spAutoFit/>
          </a:bodyPr>
          <a:lstStyle/>
          <a:p>
            <a:pPr algn="ctr"/>
            <a:r>
              <a:rPr lang="es-ES" sz="4400" b="1">
                <a:solidFill>
                  <a:srgbClr val="CC9900"/>
                </a:solidFill>
                <a:effectLst>
                  <a:outerShdw blurRad="38100" dist="38100" dir="2700000" algn="tl">
                    <a:srgbClr val="FFFFFF"/>
                  </a:outerShdw>
                </a:effectLst>
                <a:latin typeface="Comic Sans MS" pitchFamily="66" charset="0"/>
              </a:rPr>
              <a:t>3. </a:t>
            </a:r>
            <a:r>
              <a:rPr lang="es-ES" sz="4400" b="1" u="sng">
                <a:solidFill>
                  <a:srgbClr val="CC9900"/>
                </a:solidFill>
                <a:effectLst>
                  <a:outerShdw blurRad="38100" dist="38100" dir="2700000" algn="tl">
                    <a:srgbClr val="FFFFFF"/>
                  </a:outerShdw>
                </a:effectLst>
                <a:latin typeface="Comic Sans MS" pitchFamily="66" charset="0"/>
              </a:rPr>
              <a:t>Puerta de santa Ana</a:t>
            </a:r>
            <a:endParaRPr lang="es-ES" sz="4400" b="1">
              <a:solidFill>
                <a:srgbClr val="CC9900"/>
              </a:solidFill>
              <a:effectLst>
                <a:outerShdw blurRad="38100" dist="38100" dir="2700000" algn="tl">
                  <a:srgbClr val="FFFFFF"/>
                </a:outerShdw>
              </a:effectLst>
            </a:endParaRPr>
          </a:p>
          <a:p>
            <a:pPr algn="ctr"/>
            <a:endParaRPr lang="es-ES" sz="2000" b="1">
              <a:solidFill>
                <a:srgbClr val="CC9900"/>
              </a:solidFill>
              <a:effectLst>
                <a:outerShdw blurRad="38100" dist="38100" dir="2700000" algn="tl">
                  <a:srgbClr val="FFFFFF"/>
                </a:outerShdw>
              </a:effectLst>
            </a:endParaRPr>
          </a:p>
          <a:p>
            <a:pPr algn="ctr"/>
            <a:r>
              <a:rPr lang="es-ES" sz="3600" b="1">
                <a:solidFill>
                  <a:srgbClr val="CC9900"/>
                </a:solidFill>
                <a:effectLst>
                  <a:outerShdw blurRad="38100" dist="38100" dir="2700000" algn="tl">
                    <a:srgbClr val="FFFFFF"/>
                  </a:outerShdw>
                </a:effectLst>
              </a:rPr>
              <a:t>O puerta de la derecha</a:t>
            </a:r>
          </a:p>
        </p:txBody>
      </p:sp>
      <p:sp>
        <p:nvSpPr>
          <p:cNvPr id="158723" name="Text Box 3"/>
          <p:cNvSpPr txBox="1">
            <a:spLocks noChangeArrowheads="1"/>
          </p:cNvSpPr>
          <p:nvPr/>
        </p:nvSpPr>
        <p:spPr bwMode="auto">
          <a:xfrm>
            <a:off x="482600" y="2852738"/>
            <a:ext cx="8193088" cy="2830512"/>
          </a:xfrm>
          <a:prstGeom prst="rect">
            <a:avLst/>
          </a:prstGeom>
          <a:noFill/>
          <a:ln w="9525">
            <a:noFill/>
            <a:miter lim="800000"/>
            <a:headEnd/>
            <a:tailEnd/>
          </a:ln>
          <a:effectLst/>
        </p:spPr>
        <p:txBody>
          <a:bodyPr>
            <a:spAutoFit/>
          </a:bodyPr>
          <a:lstStyle/>
          <a:p>
            <a:pPr algn="ctr">
              <a:spcBef>
                <a:spcPct val="50000"/>
              </a:spcBef>
              <a:defRPr/>
            </a:pPr>
            <a:r>
              <a:rPr lang="es-ES" sz="2400" b="1">
                <a:solidFill>
                  <a:schemeClr val="accent1"/>
                </a:solidFill>
                <a:effectLst>
                  <a:outerShdw blurRad="38100" dist="38100" dir="2700000" algn="tl">
                    <a:srgbClr val="FFFFFF"/>
                  </a:outerShdw>
                </a:effectLst>
              </a:rPr>
              <a:t>Corresponde a la época de inicio de la construcción de la catedral y posiblemente, en su inicio, fue pensada para uno de los brazos del transepto.</a:t>
            </a:r>
          </a:p>
          <a:p>
            <a:pPr algn="ctr">
              <a:spcBef>
                <a:spcPct val="50000"/>
              </a:spcBef>
              <a:defRPr/>
            </a:pPr>
            <a:r>
              <a:rPr lang="es-ES" sz="2400" b="1">
                <a:solidFill>
                  <a:schemeClr val="accent1"/>
                </a:solidFill>
                <a:effectLst>
                  <a:outerShdw blurRad="38100" dist="38100" dir="2700000" algn="tl">
                    <a:srgbClr val="FFFFFF"/>
                  </a:outerShdw>
                </a:effectLst>
              </a:rPr>
              <a:t>En el tímpano, que representa a la Virgen con el Niño Jesús, todavía vemos una fuerte inclinación por la escultura del románico tardío dada su frontalidad, rigidez del vestuario y poco volumen. </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8" name="Text Box 4"/>
          <p:cNvSpPr txBox="1">
            <a:spLocks noChangeArrowheads="1"/>
          </p:cNvSpPr>
          <p:nvPr/>
        </p:nvSpPr>
        <p:spPr bwMode="auto">
          <a:xfrm>
            <a:off x="87313" y="692150"/>
            <a:ext cx="9056687" cy="5643563"/>
          </a:xfrm>
          <a:prstGeom prst="rect">
            <a:avLst/>
          </a:prstGeom>
          <a:noFill/>
          <a:ln w="9525">
            <a:noFill/>
            <a:miter lim="800000"/>
            <a:headEnd/>
            <a:tailEnd/>
          </a:ln>
          <a:effectLst/>
        </p:spPr>
        <p:txBody>
          <a:bodyPr>
            <a:spAutoFit/>
          </a:bodyPr>
          <a:lstStyle/>
          <a:p>
            <a:pPr algn="ctr"/>
            <a:r>
              <a:rPr lang="es-ES" sz="2800" b="1">
                <a:solidFill>
                  <a:schemeClr val="bg1"/>
                </a:solidFill>
                <a:effectLst>
                  <a:outerShdw blurRad="38100" dist="38100" dir="2700000" algn="tl">
                    <a:srgbClr val="808080"/>
                  </a:outerShdw>
                </a:effectLst>
              </a:rPr>
              <a:t>El </a:t>
            </a:r>
            <a:r>
              <a:rPr lang="es-ES" sz="2800" b="1" u="sng">
                <a:solidFill>
                  <a:srgbClr val="CC9900"/>
                </a:solidFill>
                <a:effectLst>
                  <a:outerShdw blurRad="38100" dist="38100" dir="2700000" algn="tl">
                    <a:srgbClr val="FFFFFF"/>
                  </a:outerShdw>
                </a:effectLst>
              </a:rPr>
              <a:t>tímpano</a:t>
            </a:r>
            <a:r>
              <a:rPr lang="es-ES" sz="2800" b="1">
                <a:solidFill>
                  <a:schemeClr val="bg1"/>
                </a:solidFill>
                <a:effectLst>
                  <a:outerShdw blurRad="38100" dist="38100" dir="2700000" algn="tl">
                    <a:srgbClr val="808080"/>
                  </a:outerShdw>
                </a:effectLst>
              </a:rPr>
              <a:t> representa a la Virgen María con Jesús niño. Cerca de la Virgen, izquierda, se encuentra un rey arrodillado, que se cree debe ser </a:t>
            </a:r>
            <a:r>
              <a:rPr lang="es-ES" sz="2800" b="1">
                <a:solidFill>
                  <a:schemeClr val="folHlink"/>
                </a:solidFill>
                <a:effectLst>
                  <a:outerShdw blurRad="38100" dist="38100" dir="2700000" algn="tl">
                    <a:srgbClr val="FFFFFF"/>
                  </a:outerShdw>
                </a:effectLst>
              </a:rPr>
              <a:t>Luis VII,</a:t>
            </a:r>
            <a:r>
              <a:rPr lang="es-ES" sz="2800" b="1">
                <a:solidFill>
                  <a:schemeClr val="bg1"/>
                </a:solidFill>
                <a:effectLst>
                  <a:outerShdw blurRad="38100" dist="38100" dir="2700000" algn="tl">
                    <a:srgbClr val="808080"/>
                  </a:outerShdw>
                </a:effectLst>
              </a:rPr>
              <a:t> y a su derecha un obispo que pudiera ser </a:t>
            </a:r>
            <a:r>
              <a:rPr lang="es-ES" sz="2800" b="1">
                <a:solidFill>
                  <a:schemeClr val="folHlink"/>
                </a:solidFill>
                <a:effectLst>
                  <a:outerShdw blurRad="38100" dist="38100" dir="2700000" algn="tl">
                    <a:srgbClr val="FFFFFF"/>
                  </a:outerShdw>
                </a:effectLst>
              </a:rPr>
              <a:t>Sully</a:t>
            </a:r>
            <a:r>
              <a:rPr lang="es-ES" sz="2800" b="1">
                <a:solidFill>
                  <a:schemeClr val="bg1"/>
                </a:solidFill>
                <a:effectLst>
                  <a:outerShdw blurRad="38100" dist="38100" dir="2700000" algn="tl">
                    <a:srgbClr val="808080"/>
                  </a:outerShdw>
                </a:effectLst>
              </a:rPr>
              <a:t>, el impulsor de la construcción de la catedral. </a:t>
            </a:r>
          </a:p>
          <a:p>
            <a:pPr algn="ctr"/>
            <a:r>
              <a:rPr lang="es-ES" sz="2800" b="1">
                <a:solidFill>
                  <a:schemeClr val="bg1"/>
                </a:solidFill>
                <a:effectLst>
                  <a:outerShdw blurRad="38100" dist="38100" dir="2700000" algn="tl">
                    <a:srgbClr val="808080"/>
                  </a:outerShdw>
                </a:effectLst>
              </a:rPr>
              <a:t>El  </a:t>
            </a:r>
            <a:r>
              <a:rPr lang="es-ES" sz="2800" b="1" u="sng">
                <a:solidFill>
                  <a:srgbClr val="CC9900"/>
                </a:solidFill>
                <a:effectLst>
                  <a:outerShdw blurRad="38100" dist="38100" dir="2700000" algn="tl">
                    <a:srgbClr val="FFFFFF"/>
                  </a:outerShdw>
                </a:effectLst>
              </a:rPr>
              <a:t>dintel</a:t>
            </a:r>
            <a:r>
              <a:rPr lang="es-ES" sz="2800" b="1">
                <a:solidFill>
                  <a:schemeClr val="bg1"/>
                </a:solidFill>
                <a:effectLst>
                  <a:outerShdw blurRad="38100" dist="38100" dir="2700000" algn="tl">
                    <a:srgbClr val="808080"/>
                  </a:outerShdw>
                </a:effectLst>
              </a:rPr>
              <a:t> posee dos niveles:                                       </a:t>
            </a:r>
            <a:r>
              <a:rPr lang="es-ES" sz="2800" b="1">
                <a:solidFill>
                  <a:srgbClr val="CC9900"/>
                </a:solidFill>
                <a:effectLst>
                  <a:outerShdw blurRad="38100" dist="38100" dir="2700000" algn="tl">
                    <a:srgbClr val="FFFFFF"/>
                  </a:outerShdw>
                </a:effectLst>
              </a:rPr>
              <a:t>a)</a:t>
            </a:r>
            <a:r>
              <a:rPr lang="es-ES" sz="2800" b="1">
                <a:solidFill>
                  <a:schemeClr val="bg1"/>
                </a:solidFill>
                <a:effectLst>
                  <a:outerShdw blurRad="38100" dist="38100" dir="2700000" algn="tl">
                    <a:srgbClr val="808080"/>
                  </a:outerShdw>
                </a:effectLst>
              </a:rPr>
              <a:t> </a:t>
            </a:r>
            <a:r>
              <a:rPr lang="es-ES" sz="2800" b="1">
                <a:solidFill>
                  <a:srgbClr val="CC9900"/>
                </a:solidFill>
                <a:effectLst>
                  <a:outerShdw blurRad="38100" dist="38100" dir="2700000" algn="tl">
                    <a:srgbClr val="FFFFFF"/>
                  </a:outerShdw>
                </a:effectLst>
              </a:rPr>
              <a:t>nivel superior</a:t>
            </a:r>
            <a:r>
              <a:rPr lang="es-ES" sz="2800" b="1">
                <a:solidFill>
                  <a:schemeClr val="bg1"/>
                </a:solidFill>
                <a:effectLst>
                  <a:outerShdw blurRad="38100" dist="38100" dir="2700000" algn="tl">
                    <a:srgbClr val="808080"/>
                  </a:outerShdw>
                </a:effectLst>
              </a:rPr>
              <a:t>, del año </a:t>
            </a:r>
            <a:r>
              <a:rPr lang="es-ES" sz="2800" b="1">
                <a:solidFill>
                  <a:srgbClr val="FFFF00"/>
                </a:solidFill>
                <a:effectLst>
                  <a:outerShdw blurRad="38100" dist="38100" dir="2700000" algn="tl">
                    <a:srgbClr val="FFFFFF"/>
                  </a:outerShdw>
                </a:effectLst>
              </a:rPr>
              <a:t>1170 aproximadamente</a:t>
            </a:r>
            <a:r>
              <a:rPr lang="es-ES" sz="2800" b="1">
                <a:solidFill>
                  <a:schemeClr val="bg1"/>
                </a:solidFill>
                <a:effectLst>
                  <a:outerShdw blurRad="38100" dist="38100" dir="2700000" algn="tl">
                    <a:srgbClr val="808080"/>
                  </a:outerShdw>
                </a:effectLst>
              </a:rPr>
              <a:t>, con escenas de la vida de María                                                   </a:t>
            </a:r>
            <a:r>
              <a:rPr lang="es-ES" sz="2800" b="1">
                <a:solidFill>
                  <a:srgbClr val="CC9900"/>
                </a:solidFill>
                <a:effectLst>
                  <a:outerShdw blurRad="38100" dist="38100" dir="2700000" algn="tl">
                    <a:srgbClr val="FFFFFF"/>
                  </a:outerShdw>
                </a:effectLst>
              </a:rPr>
              <a:t>b) nivel inferior</a:t>
            </a:r>
            <a:r>
              <a:rPr lang="es-ES" sz="2800" b="1">
                <a:solidFill>
                  <a:schemeClr val="bg1"/>
                </a:solidFill>
                <a:effectLst>
                  <a:outerShdw blurRad="38100" dist="38100" dir="2700000" algn="tl">
                    <a:srgbClr val="808080"/>
                  </a:outerShdw>
                </a:effectLst>
              </a:rPr>
              <a:t>, de inicios del </a:t>
            </a:r>
            <a:r>
              <a:rPr lang="es-ES" sz="2800" b="1">
                <a:solidFill>
                  <a:srgbClr val="FFFF00"/>
                </a:solidFill>
                <a:effectLst>
                  <a:outerShdw blurRad="38100" dist="38100" dir="2700000" algn="tl">
                    <a:srgbClr val="FFFFFF"/>
                  </a:outerShdw>
                </a:effectLst>
              </a:rPr>
              <a:t>siglo </a:t>
            </a:r>
            <a:r>
              <a:rPr lang="es-ES" sz="2000" b="1">
                <a:solidFill>
                  <a:srgbClr val="FFFF00"/>
                </a:solidFill>
                <a:effectLst>
                  <a:outerShdw blurRad="38100" dist="38100" dir="2700000" algn="tl">
                    <a:srgbClr val="FFFFFF"/>
                  </a:outerShdw>
                </a:effectLst>
              </a:rPr>
              <a:t>XIII</a:t>
            </a:r>
            <a:r>
              <a:rPr lang="es-ES" sz="2800" b="1">
                <a:solidFill>
                  <a:schemeClr val="bg1"/>
                </a:solidFill>
                <a:effectLst>
                  <a:outerShdw blurRad="38100" dist="38100" dir="2700000" algn="tl">
                    <a:srgbClr val="808080"/>
                  </a:outerShdw>
                </a:effectLst>
              </a:rPr>
              <a:t>, época en la que la puerta debió colocarse en dicho lugar; muestra escenas de la vida de santa Ana y san Joaquín, padres de María, hecho que dará lugar al nombre de la puerta.</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3" descr="Potal Satana"/>
          <p:cNvPicPr>
            <a:picLocks noChangeAspect="1" noChangeArrowheads="1"/>
          </p:cNvPicPr>
          <p:nvPr/>
        </p:nvPicPr>
        <p:blipFill>
          <a:blip r:embed="rId2" cstate="print">
            <a:lum contrast="18000"/>
          </a:blip>
          <a:srcRect/>
          <a:stretch>
            <a:fillRect/>
          </a:stretch>
        </p:blipFill>
        <p:spPr bwMode="auto">
          <a:xfrm>
            <a:off x="179388" y="979488"/>
            <a:ext cx="8820150" cy="5878512"/>
          </a:xfrm>
          <a:prstGeom prst="rect">
            <a:avLst/>
          </a:prstGeom>
          <a:noFill/>
          <a:ln w="9525">
            <a:noFill/>
            <a:miter lim="800000"/>
            <a:headEnd/>
            <a:tailEnd/>
          </a:ln>
        </p:spPr>
      </p:pic>
      <p:sp>
        <p:nvSpPr>
          <p:cNvPr id="117764" name="Text Box 4"/>
          <p:cNvSpPr txBox="1">
            <a:spLocks noChangeArrowheads="1"/>
          </p:cNvSpPr>
          <p:nvPr/>
        </p:nvSpPr>
        <p:spPr bwMode="auto">
          <a:xfrm>
            <a:off x="-3175" y="0"/>
            <a:ext cx="2559050" cy="681038"/>
          </a:xfrm>
          <a:prstGeom prst="rect">
            <a:avLst/>
          </a:prstGeom>
          <a:noFill/>
          <a:ln w="9525">
            <a:solidFill>
              <a:srgbClr val="CC9900"/>
            </a:solidFill>
            <a:miter lim="800000"/>
            <a:headEnd/>
            <a:tailEnd/>
          </a:ln>
          <a:effectLst/>
        </p:spPr>
        <p:txBody>
          <a:bodyPr>
            <a:spAutoFit/>
          </a:bodyPr>
          <a:lstStyle/>
          <a:p>
            <a:pPr algn="ctr">
              <a:spcBef>
                <a:spcPct val="50000"/>
              </a:spcBef>
            </a:pPr>
            <a:r>
              <a:rPr lang="es-ES" sz="2000" b="1">
                <a:solidFill>
                  <a:srgbClr val="CC9900"/>
                </a:solidFill>
                <a:effectLst>
                  <a:outerShdw blurRad="38100" dist="38100" dir="2700000" algn="tl">
                    <a:srgbClr val="FFFFFF"/>
                  </a:outerShdw>
                </a:effectLst>
              </a:rPr>
              <a:t>Tímpano: </a:t>
            </a:r>
            <a:r>
              <a:rPr lang="es-ES" b="1">
                <a:solidFill>
                  <a:schemeClr val="bg1"/>
                </a:solidFill>
                <a:effectLst>
                  <a:outerShdw blurRad="38100" dist="38100" dir="2700000" algn="tl">
                    <a:srgbClr val="808080"/>
                  </a:outerShdw>
                </a:effectLst>
              </a:rPr>
              <a:t>Virgen María con Jesús niño</a:t>
            </a:r>
            <a:r>
              <a:rPr lang="es-ES"/>
              <a:t> </a:t>
            </a:r>
            <a:r>
              <a:rPr lang="es-ES">
                <a:solidFill>
                  <a:srgbClr val="CC9900"/>
                </a:solidFill>
              </a:rPr>
              <a:t> </a:t>
            </a:r>
          </a:p>
        </p:txBody>
      </p:sp>
      <p:sp>
        <p:nvSpPr>
          <p:cNvPr id="117765" name="Line 5"/>
          <p:cNvSpPr>
            <a:spLocks noChangeShapeType="1"/>
          </p:cNvSpPr>
          <p:nvPr/>
        </p:nvSpPr>
        <p:spPr bwMode="auto">
          <a:xfrm>
            <a:off x="1258888" y="981075"/>
            <a:ext cx="2881312" cy="1871663"/>
          </a:xfrm>
          <a:prstGeom prst="line">
            <a:avLst/>
          </a:prstGeom>
          <a:noFill/>
          <a:ln w="28575">
            <a:solidFill>
              <a:srgbClr val="CC9900"/>
            </a:solidFill>
            <a:round/>
            <a:headEnd/>
            <a:tailEnd type="triangle" w="med" len="med"/>
          </a:ln>
        </p:spPr>
        <p:txBody>
          <a:bodyPr/>
          <a:lstStyle/>
          <a:p>
            <a:endParaRPr lang="es-ES"/>
          </a:p>
        </p:txBody>
      </p:sp>
      <p:sp>
        <p:nvSpPr>
          <p:cNvPr id="117766" name="Text Box 6"/>
          <p:cNvSpPr txBox="1">
            <a:spLocks noChangeArrowheads="1"/>
          </p:cNvSpPr>
          <p:nvPr/>
        </p:nvSpPr>
        <p:spPr bwMode="auto">
          <a:xfrm>
            <a:off x="2771775" y="250825"/>
            <a:ext cx="1728788" cy="396875"/>
          </a:xfrm>
          <a:prstGeom prst="rect">
            <a:avLst/>
          </a:prstGeom>
          <a:noFill/>
          <a:ln w="9525">
            <a:noFill/>
            <a:miter lim="800000"/>
            <a:headEnd/>
            <a:tailEnd/>
          </a:ln>
          <a:effectLst/>
        </p:spPr>
        <p:txBody>
          <a:bodyPr>
            <a:spAutoFit/>
          </a:bodyPr>
          <a:lstStyle/>
          <a:p>
            <a:pPr algn="ctr">
              <a:spcBef>
                <a:spcPct val="50000"/>
              </a:spcBef>
            </a:pPr>
            <a:r>
              <a:rPr lang="es-ES" sz="2000" b="1">
                <a:solidFill>
                  <a:srgbClr val="CC9900"/>
                </a:solidFill>
                <a:effectLst>
                  <a:outerShdw blurRad="38100" dist="38100" dir="2700000" algn="tl">
                    <a:srgbClr val="FFFFFF"/>
                  </a:outerShdw>
                </a:effectLst>
              </a:rPr>
              <a:t>DINTEL</a:t>
            </a:r>
          </a:p>
        </p:txBody>
      </p:sp>
      <p:sp>
        <p:nvSpPr>
          <p:cNvPr id="117767" name="Line 7"/>
          <p:cNvSpPr>
            <a:spLocks noChangeShapeType="1"/>
          </p:cNvSpPr>
          <p:nvPr/>
        </p:nvSpPr>
        <p:spPr bwMode="auto">
          <a:xfrm>
            <a:off x="3203575" y="692150"/>
            <a:ext cx="576263" cy="3889375"/>
          </a:xfrm>
          <a:prstGeom prst="line">
            <a:avLst/>
          </a:prstGeom>
          <a:noFill/>
          <a:ln w="57150" cap="rnd">
            <a:solidFill>
              <a:srgbClr val="CC9900"/>
            </a:solidFill>
            <a:prstDash val="sysDot"/>
            <a:round/>
            <a:headEnd/>
            <a:tailEnd type="triangle" w="med" len="med"/>
          </a:ln>
        </p:spPr>
        <p:txBody>
          <a:bodyPr/>
          <a:lstStyle/>
          <a:p>
            <a:endParaRPr lang="es-ES"/>
          </a:p>
        </p:txBody>
      </p:sp>
      <p:sp>
        <p:nvSpPr>
          <p:cNvPr id="117768" name="Text Box 8"/>
          <p:cNvSpPr txBox="1">
            <a:spLocks noChangeArrowheads="1"/>
          </p:cNvSpPr>
          <p:nvPr/>
        </p:nvSpPr>
        <p:spPr bwMode="auto">
          <a:xfrm>
            <a:off x="4730750" y="0"/>
            <a:ext cx="4413250" cy="863600"/>
          </a:xfrm>
          <a:prstGeom prst="rect">
            <a:avLst/>
          </a:prstGeom>
          <a:noFill/>
          <a:ln w="9525">
            <a:solidFill>
              <a:srgbClr val="CC9900"/>
            </a:solidFill>
            <a:miter lim="800000"/>
            <a:headEnd/>
            <a:tailEnd/>
          </a:ln>
          <a:effectLst/>
        </p:spPr>
        <p:txBody>
          <a:bodyPr>
            <a:spAutoFit/>
          </a:bodyPr>
          <a:lstStyle/>
          <a:p>
            <a:pPr marL="342900" indent="-342900">
              <a:spcBef>
                <a:spcPct val="50000"/>
              </a:spcBef>
              <a:buFontTx/>
              <a:buAutoNum type="alphaLcParenR"/>
              <a:defRPr/>
            </a:pPr>
            <a:r>
              <a:rPr lang="es-ES" sz="2000" b="1">
                <a:solidFill>
                  <a:srgbClr val="CC9900"/>
                </a:solidFill>
                <a:effectLst>
                  <a:outerShdw blurRad="38100" dist="38100" dir="2700000" algn="tl">
                    <a:srgbClr val="FFFFFF"/>
                  </a:outerShdw>
                </a:effectLst>
              </a:rPr>
              <a:t>Nivel superior</a:t>
            </a:r>
          </a:p>
          <a:p>
            <a:pPr marL="342900" indent="-342900">
              <a:spcBef>
                <a:spcPct val="50000"/>
              </a:spcBef>
              <a:defRPr/>
            </a:pPr>
            <a:r>
              <a:rPr lang="es-ES" sz="2000" b="1">
                <a:solidFill>
                  <a:srgbClr val="CC9900"/>
                </a:solidFill>
                <a:effectLst>
                  <a:outerShdw blurRad="38100" dist="38100" dir="2700000" algn="tl">
                    <a:srgbClr val="FFFFFF"/>
                  </a:outerShdw>
                </a:effectLst>
              </a:rPr>
              <a:t>                          b) Nivel inferior</a:t>
            </a:r>
          </a:p>
        </p:txBody>
      </p:sp>
      <p:sp>
        <p:nvSpPr>
          <p:cNvPr id="117769" name="Line 9"/>
          <p:cNvSpPr>
            <a:spLocks noChangeShapeType="1"/>
          </p:cNvSpPr>
          <p:nvPr/>
        </p:nvSpPr>
        <p:spPr bwMode="auto">
          <a:xfrm>
            <a:off x="5795963" y="476250"/>
            <a:ext cx="71437" cy="4032250"/>
          </a:xfrm>
          <a:prstGeom prst="line">
            <a:avLst/>
          </a:prstGeom>
          <a:noFill/>
          <a:ln w="28575">
            <a:solidFill>
              <a:srgbClr val="CC9900"/>
            </a:solidFill>
            <a:round/>
            <a:headEnd/>
            <a:tailEnd type="triangle" w="med" len="med"/>
          </a:ln>
        </p:spPr>
        <p:txBody>
          <a:bodyPr/>
          <a:lstStyle/>
          <a:p>
            <a:endParaRPr lang="es-ES"/>
          </a:p>
        </p:txBody>
      </p:sp>
      <p:sp>
        <p:nvSpPr>
          <p:cNvPr id="117770" name="Line 10"/>
          <p:cNvSpPr>
            <a:spLocks noChangeShapeType="1"/>
          </p:cNvSpPr>
          <p:nvPr/>
        </p:nvSpPr>
        <p:spPr bwMode="auto">
          <a:xfrm flipH="1">
            <a:off x="6948488" y="836613"/>
            <a:ext cx="503237" cy="5113337"/>
          </a:xfrm>
          <a:prstGeom prst="line">
            <a:avLst/>
          </a:prstGeom>
          <a:noFill/>
          <a:ln w="28575">
            <a:solidFill>
              <a:srgbClr val="CC9900"/>
            </a:solidFill>
            <a:round/>
            <a:headEnd/>
            <a:tailEnd type="triangle" w="med" len="med"/>
          </a:ln>
        </p:spPr>
        <p:txBody>
          <a:bodyPr/>
          <a:lstStyle/>
          <a:p>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117765"/>
                                        </p:tgtEl>
                                        <p:attrNameLst>
                                          <p:attrName>style.visibility</p:attrName>
                                        </p:attrNameLst>
                                      </p:cBhvr>
                                      <p:to>
                                        <p:strVal val="visible"/>
                                      </p:to>
                                    </p:set>
                                    <p:anim calcmode="lin" valueType="num">
                                      <p:cBhvr>
                                        <p:cTn id="7" dur="1000" fill="hold"/>
                                        <p:tgtEl>
                                          <p:spTgt spid="117765"/>
                                        </p:tgtEl>
                                        <p:attrNameLst>
                                          <p:attrName>ppt_w</p:attrName>
                                        </p:attrNameLst>
                                      </p:cBhvr>
                                      <p:tavLst>
                                        <p:tav tm="0">
                                          <p:val>
                                            <p:fltVal val="0"/>
                                          </p:val>
                                        </p:tav>
                                        <p:tav tm="100000">
                                          <p:val>
                                            <p:strVal val="#ppt_w"/>
                                          </p:val>
                                        </p:tav>
                                      </p:tavLst>
                                    </p:anim>
                                    <p:anim calcmode="lin" valueType="num">
                                      <p:cBhvr>
                                        <p:cTn id="8" dur="1000" fill="hold"/>
                                        <p:tgtEl>
                                          <p:spTgt spid="117765"/>
                                        </p:tgtEl>
                                        <p:attrNameLst>
                                          <p:attrName>ppt_h</p:attrName>
                                        </p:attrNameLst>
                                      </p:cBhvr>
                                      <p:tavLst>
                                        <p:tav tm="0">
                                          <p:val>
                                            <p:fltVal val="0"/>
                                          </p:val>
                                        </p:tav>
                                        <p:tav tm="100000">
                                          <p:val>
                                            <p:strVal val="#ppt_h"/>
                                          </p:val>
                                        </p:tav>
                                      </p:tavLst>
                                    </p:anim>
                                    <p:anim calcmode="lin" valueType="num">
                                      <p:cBhvr>
                                        <p:cTn id="9" dur="1000" fill="hold"/>
                                        <p:tgtEl>
                                          <p:spTgt spid="117765"/>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1776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21" presetClass="entr" presetSubtype="4" fill="hold" grpId="0" nodeType="clickEffect">
                                  <p:stCondLst>
                                    <p:cond delay="0"/>
                                  </p:stCondLst>
                                  <p:childTnLst>
                                    <p:set>
                                      <p:cBhvr>
                                        <p:cTn id="14" dur="1" fill="hold">
                                          <p:stCondLst>
                                            <p:cond delay="0"/>
                                          </p:stCondLst>
                                        </p:cTn>
                                        <p:tgtEl>
                                          <p:spTgt spid="117767"/>
                                        </p:tgtEl>
                                        <p:attrNameLst>
                                          <p:attrName>style.visibility</p:attrName>
                                        </p:attrNameLst>
                                      </p:cBhvr>
                                      <p:to>
                                        <p:strVal val="visible"/>
                                      </p:to>
                                    </p:set>
                                    <p:animEffect transition="in" filter="wheel(4)">
                                      <p:cBhvr>
                                        <p:cTn id="15" dur="2000"/>
                                        <p:tgtEl>
                                          <p:spTgt spid="117767"/>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4" fill="hold" grpId="0" nodeType="clickEffect">
                                  <p:stCondLst>
                                    <p:cond delay="0"/>
                                  </p:stCondLst>
                                  <p:childTnLst>
                                    <p:set>
                                      <p:cBhvr>
                                        <p:cTn id="19" dur="1" fill="hold">
                                          <p:stCondLst>
                                            <p:cond delay="0"/>
                                          </p:stCondLst>
                                        </p:cTn>
                                        <p:tgtEl>
                                          <p:spTgt spid="117769"/>
                                        </p:tgtEl>
                                        <p:attrNameLst>
                                          <p:attrName>style.visibility</p:attrName>
                                        </p:attrNameLst>
                                      </p:cBhvr>
                                      <p:to>
                                        <p:strVal val="visible"/>
                                      </p:to>
                                    </p:set>
                                    <p:animEffect transition="in" filter="wheel(4)">
                                      <p:cBhvr>
                                        <p:cTn id="20" dur="2000"/>
                                        <p:tgtEl>
                                          <p:spTgt spid="117769"/>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4" fill="hold" grpId="0" nodeType="clickEffect">
                                  <p:stCondLst>
                                    <p:cond delay="0"/>
                                  </p:stCondLst>
                                  <p:childTnLst>
                                    <p:set>
                                      <p:cBhvr>
                                        <p:cTn id="24" dur="1" fill="hold">
                                          <p:stCondLst>
                                            <p:cond delay="0"/>
                                          </p:stCondLst>
                                        </p:cTn>
                                        <p:tgtEl>
                                          <p:spTgt spid="117770"/>
                                        </p:tgtEl>
                                        <p:attrNameLst>
                                          <p:attrName>style.visibility</p:attrName>
                                        </p:attrNameLst>
                                      </p:cBhvr>
                                      <p:to>
                                        <p:strVal val="visible"/>
                                      </p:to>
                                    </p:set>
                                    <p:animEffect transition="in" filter="wheel(4)">
                                      <p:cBhvr>
                                        <p:cTn id="25" dur="1000"/>
                                        <p:tgtEl>
                                          <p:spTgt spid="1177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765" grpId="0" animBg="1"/>
      <p:bldP spid="117767" grpId="0" animBg="1"/>
      <p:bldP spid="117769" grpId="0" animBg="1"/>
      <p:bldP spid="117770"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Text Box 2"/>
          <p:cNvSpPr txBox="1">
            <a:spLocks noChangeArrowheads="1"/>
          </p:cNvSpPr>
          <p:nvPr/>
        </p:nvSpPr>
        <p:spPr bwMode="auto">
          <a:xfrm>
            <a:off x="0" y="1268413"/>
            <a:ext cx="9144000" cy="823912"/>
          </a:xfrm>
          <a:prstGeom prst="rect">
            <a:avLst/>
          </a:prstGeom>
          <a:noFill/>
          <a:ln w="9525">
            <a:noFill/>
            <a:miter lim="800000"/>
            <a:headEnd/>
            <a:tailEnd/>
          </a:ln>
          <a:effectLst/>
        </p:spPr>
        <p:txBody>
          <a:bodyPr>
            <a:spAutoFit/>
          </a:bodyPr>
          <a:lstStyle/>
          <a:p>
            <a:pPr algn="ctr">
              <a:spcBef>
                <a:spcPct val="50000"/>
              </a:spcBef>
              <a:defRPr/>
            </a:pPr>
            <a:r>
              <a:rPr lang="es-ES" sz="4800" b="1">
                <a:solidFill>
                  <a:srgbClr val="FFCC00"/>
                </a:solidFill>
                <a:effectLst>
                  <a:outerShdw blurRad="38100" dist="38100" dir="2700000" algn="tl">
                    <a:srgbClr val="FFFFFF"/>
                  </a:outerShdw>
                </a:effectLst>
                <a:latin typeface="Comic Sans MS" pitchFamily="66" charset="0"/>
              </a:rPr>
              <a:t>Nivel intermedio</a:t>
            </a:r>
          </a:p>
        </p:txBody>
      </p:sp>
      <p:sp>
        <p:nvSpPr>
          <p:cNvPr id="166915" name="Text Box 3"/>
          <p:cNvSpPr txBox="1">
            <a:spLocks noChangeArrowheads="1"/>
          </p:cNvSpPr>
          <p:nvPr/>
        </p:nvSpPr>
        <p:spPr bwMode="auto">
          <a:xfrm>
            <a:off x="1403350" y="3429000"/>
            <a:ext cx="6481763" cy="1554163"/>
          </a:xfrm>
          <a:prstGeom prst="rect">
            <a:avLst/>
          </a:prstGeom>
          <a:noFill/>
          <a:ln w="9525">
            <a:noFill/>
            <a:miter lim="800000"/>
            <a:headEnd/>
            <a:tailEnd/>
          </a:ln>
          <a:effectLst/>
        </p:spPr>
        <p:txBody>
          <a:bodyPr>
            <a:spAutoFit/>
          </a:bodyPr>
          <a:lstStyle/>
          <a:p>
            <a:pPr algn="ctr">
              <a:spcBef>
                <a:spcPct val="50000"/>
              </a:spcBef>
            </a:pPr>
            <a:r>
              <a:rPr lang="es-ES" sz="3200" b="1">
                <a:solidFill>
                  <a:schemeClr val="accent1"/>
                </a:solidFill>
                <a:effectLst>
                  <a:outerShdw blurRad="38100" dist="38100" dir="2700000" algn="tl">
                    <a:srgbClr val="FFFFFF"/>
                  </a:outerShdw>
                </a:effectLst>
              </a:rPr>
              <a:t>Dominando el nivel intermedio se encuentra el rosetón de 13 m de diámetro.</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5" descr="2 nivel"/>
          <p:cNvPicPr>
            <a:picLocks noChangeAspect="1" noChangeArrowheads="1"/>
          </p:cNvPicPr>
          <p:nvPr/>
        </p:nvPicPr>
        <p:blipFill>
          <a:blip r:embed="rId2" cstate="print">
            <a:lum contrast="24000"/>
          </a:blip>
          <a:srcRect/>
          <a:stretch>
            <a:fillRect/>
          </a:stretch>
        </p:blipFill>
        <p:spPr bwMode="auto">
          <a:xfrm>
            <a:off x="0" y="0"/>
            <a:ext cx="9144000" cy="6981825"/>
          </a:xfrm>
          <a:prstGeom prst="rect">
            <a:avLst/>
          </a:prstGeom>
          <a:noFill/>
          <a:ln w="9525">
            <a:noFill/>
            <a:miter lim="800000"/>
            <a:headEnd/>
            <a:tailEnd/>
          </a:ln>
        </p:spPr>
      </p:pic>
      <p:sp>
        <p:nvSpPr>
          <p:cNvPr id="119814" name="Text Box 6"/>
          <p:cNvSpPr txBox="1">
            <a:spLocks noChangeArrowheads="1"/>
          </p:cNvSpPr>
          <p:nvPr/>
        </p:nvSpPr>
        <p:spPr bwMode="auto">
          <a:xfrm>
            <a:off x="3579813" y="-100013"/>
            <a:ext cx="1497012" cy="396876"/>
          </a:xfrm>
          <a:prstGeom prst="rect">
            <a:avLst/>
          </a:prstGeom>
          <a:noFill/>
          <a:ln w="9525">
            <a:noFill/>
            <a:miter lim="800000"/>
            <a:headEnd/>
            <a:tailEnd/>
          </a:ln>
          <a:effectLst/>
        </p:spPr>
        <p:txBody>
          <a:bodyPr>
            <a:spAutoFit/>
          </a:bodyPr>
          <a:lstStyle/>
          <a:p>
            <a:pPr algn="ctr">
              <a:spcBef>
                <a:spcPct val="50000"/>
              </a:spcBef>
              <a:defRPr/>
            </a:pPr>
            <a:r>
              <a:rPr lang="pt-BR" sz="2000" b="1">
                <a:solidFill>
                  <a:srgbClr val="CC9900"/>
                </a:solidFill>
                <a:effectLst>
                  <a:outerShdw blurRad="38100" dist="38100" dir="2700000" algn="tl">
                    <a:srgbClr val="FFFFFF"/>
                  </a:outerShdw>
                </a:effectLst>
              </a:rPr>
              <a:t>ARCADA</a:t>
            </a:r>
          </a:p>
        </p:txBody>
      </p:sp>
      <p:sp>
        <p:nvSpPr>
          <p:cNvPr id="54276" name="Line 7"/>
          <p:cNvSpPr>
            <a:spLocks noChangeShapeType="1"/>
          </p:cNvSpPr>
          <p:nvPr/>
        </p:nvSpPr>
        <p:spPr bwMode="auto">
          <a:xfrm>
            <a:off x="4284663" y="188913"/>
            <a:ext cx="0" cy="1079500"/>
          </a:xfrm>
          <a:prstGeom prst="line">
            <a:avLst/>
          </a:prstGeom>
          <a:noFill/>
          <a:ln w="38100">
            <a:solidFill>
              <a:srgbClr val="CC9900"/>
            </a:solidFill>
            <a:round/>
            <a:headEnd/>
            <a:tailEnd type="triangle" w="med" len="med"/>
          </a:ln>
        </p:spPr>
        <p:txBody>
          <a:bodyPr/>
          <a:lstStyle/>
          <a:p>
            <a:endParaRPr lang="es-ES"/>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40" name="Text Box 4"/>
          <p:cNvSpPr txBox="1">
            <a:spLocks noChangeArrowheads="1"/>
          </p:cNvSpPr>
          <p:nvPr/>
        </p:nvSpPr>
        <p:spPr bwMode="auto">
          <a:xfrm>
            <a:off x="-3175" y="1341438"/>
            <a:ext cx="9147175" cy="4478337"/>
          </a:xfrm>
          <a:prstGeom prst="rect">
            <a:avLst/>
          </a:prstGeom>
          <a:noFill/>
          <a:ln w="9525">
            <a:noFill/>
            <a:miter lim="800000"/>
            <a:headEnd/>
            <a:tailEnd/>
          </a:ln>
          <a:effectLst/>
        </p:spPr>
        <p:txBody>
          <a:bodyPr>
            <a:spAutoFit/>
          </a:bodyPr>
          <a:lstStyle/>
          <a:p>
            <a:pPr algn="ctr"/>
            <a:r>
              <a:rPr lang="es-ES" sz="3200" b="1">
                <a:solidFill>
                  <a:schemeClr val="bg1"/>
                </a:solidFill>
                <a:effectLst>
                  <a:outerShdw blurRad="38100" dist="38100" dir="2700000" algn="tl">
                    <a:srgbClr val="808080"/>
                  </a:outerShdw>
                </a:effectLst>
              </a:rPr>
              <a:t>Dominando el </a:t>
            </a:r>
            <a:r>
              <a:rPr lang="es-ES" sz="3200" b="1" u="sng">
                <a:solidFill>
                  <a:srgbClr val="CC9900"/>
                </a:solidFill>
                <a:effectLst>
                  <a:outerShdw blurRad="38100" dist="38100" dir="2700000" algn="tl">
                    <a:srgbClr val="FFFFFF"/>
                  </a:outerShdw>
                </a:effectLst>
              </a:rPr>
              <a:t>nivel intermedio,</a:t>
            </a:r>
            <a:r>
              <a:rPr lang="es-ES" sz="3200" b="1">
                <a:solidFill>
                  <a:schemeClr val="bg1"/>
                </a:solidFill>
                <a:effectLst>
                  <a:outerShdw blurRad="38100" dist="38100" dir="2700000" algn="tl">
                    <a:srgbClr val="808080"/>
                  </a:outerShdw>
                </a:effectLst>
              </a:rPr>
              <a:t> se encuentra el </a:t>
            </a:r>
            <a:r>
              <a:rPr lang="es-ES" sz="3200" b="1" u="sng">
                <a:solidFill>
                  <a:srgbClr val="CC9900"/>
                </a:solidFill>
                <a:effectLst>
                  <a:outerShdw blurRad="38100" dist="38100" dir="2700000" algn="tl">
                    <a:srgbClr val="FFFFFF"/>
                  </a:outerShdw>
                </a:effectLst>
              </a:rPr>
              <a:t>rosetón</a:t>
            </a:r>
            <a:r>
              <a:rPr lang="es-ES" sz="3200" b="1">
                <a:solidFill>
                  <a:schemeClr val="bg1"/>
                </a:solidFill>
                <a:effectLst>
                  <a:outerShdw blurRad="38100" dist="38100" dir="2700000" algn="tl">
                    <a:srgbClr val="808080"/>
                  </a:outerShdw>
                </a:effectLst>
              </a:rPr>
              <a:t> de </a:t>
            </a:r>
            <a:r>
              <a:rPr lang="es-ES" sz="3200" b="1">
                <a:solidFill>
                  <a:srgbClr val="CC9900"/>
                </a:solidFill>
                <a:effectLst>
                  <a:outerShdw blurRad="38100" dist="38100" dir="2700000" algn="tl">
                    <a:srgbClr val="FFFFFF"/>
                  </a:outerShdw>
                </a:effectLst>
              </a:rPr>
              <a:t>13 m de diámetro</a:t>
            </a:r>
            <a:r>
              <a:rPr lang="es-ES" sz="3200" b="1">
                <a:solidFill>
                  <a:schemeClr val="bg1"/>
                </a:solidFill>
                <a:effectLst>
                  <a:outerShdw blurRad="38100" dist="38100" dir="2700000" algn="tl">
                    <a:srgbClr val="808080"/>
                  </a:outerShdw>
                </a:effectLst>
              </a:rPr>
              <a:t>, justo en el centro y bien encajado entre los contrafuertes; a sus lados, ventanas gemelas.                                                               Delante del rosetón surge la estatua de la Virgen María con el Niño.</a:t>
            </a:r>
          </a:p>
          <a:p>
            <a:pPr algn="ctr"/>
            <a:r>
              <a:rPr lang="es-ES" sz="3200" b="1">
                <a:solidFill>
                  <a:schemeClr val="bg1"/>
                </a:solidFill>
                <a:effectLst>
                  <a:outerShdw blurRad="38100" dist="38100" dir="2700000" algn="tl">
                    <a:srgbClr val="808080"/>
                  </a:outerShdw>
                </a:effectLst>
              </a:rPr>
              <a:t>Siguiendo el trazado del piso inferior y contribuyendo a la unidad de la fachada, una </a:t>
            </a:r>
            <a:r>
              <a:rPr lang="es-ES" sz="3200" b="1" u="sng">
                <a:solidFill>
                  <a:schemeClr val="bg1"/>
                </a:solidFill>
                <a:effectLst>
                  <a:outerShdw blurRad="38100" dist="38100" dir="2700000" algn="tl">
                    <a:srgbClr val="808080"/>
                  </a:outerShdw>
                </a:effectLst>
              </a:rPr>
              <a:t>galería de arcos</a:t>
            </a:r>
            <a:r>
              <a:rPr lang="es-ES" sz="3200" b="1">
                <a:solidFill>
                  <a:schemeClr val="bg1"/>
                </a:solidFill>
                <a:effectLst>
                  <a:outerShdw blurRad="38100" dist="38100" dir="2700000" algn="tl">
                    <a:srgbClr val="808080"/>
                  </a:outerShdw>
                </a:effectLst>
              </a:rPr>
              <a:t>. </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6" descr="Virgem rosacea"/>
          <p:cNvPicPr>
            <a:picLocks noChangeAspect="1" noChangeArrowheads="1"/>
          </p:cNvPicPr>
          <p:nvPr/>
        </p:nvPicPr>
        <p:blipFill>
          <a:blip r:embed="rId2" cstate="print"/>
          <a:srcRect/>
          <a:stretch>
            <a:fillRect/>
          </a:stretch>
        </p:blipFill>
        <p:spPr bwMode="auto">
          <a:xfrm>
            <a:off x="0" y="0"/>
            <a:ext cx="9144000" cy="6086475"/>
          </a:xfrm>
          <a:prstGeom prst="rect">
            <a:avLst/>
          </a:prstGeom>
          <a:noFill/>
          <a:ln w="9525">
            <a:noFill/>
            <a:miter lim="800000"/>
            <a:headEnd/>
            <a:tailEnd/>
          </a:ln>
        </p:spPr>
      </p:pic>
      <p:sp>
        <p:nvSpPr>
          <p:cNvPr id="151559" name="Text Box 7"/>
          <p:cNvSpPr txBox="1">
            <a:spLocks noChangeArrowheads="1"/>
          </p:cNvSpPr>
          <p:nvPr/>
        </p:nvSpPr>
        <p:spPr bwMode="auto">
          <a:xfrm>
            <a:off x="0" y="6184900"/>
            <a:ext cx="9144000" cy="641350"/>
          </a:xfrm>
          <a:prstGeom prst="rect">
            <a:avLst/>
          </a:prstGeom>
          <a:noFill/>
          <a:ln w="9525">
            <a:noFill/>
            <a:miter lim="800000"/>
            <a:headEnd/>
            <a:tailEnd/>
          </a:ln>
          <a:effectLst/>
        </p:spPr>
        <p:txBody>
          <a:bodyPr>
            <a:spAutoFit/>
          </a:bodyPr>
          <a:lstStyle/>
          <a:p>
            <a:pPr algn="ctr">
              <a:defRPr/>
            </a:pPr>
            <a:r>
              <a:rPr lang="es-ES" sz="3600" b="1">
                <a:solidFill>
                  <a:srgbClr val="CC9900"/>
                </a:solidFill>
                <a:effectLst>
                  <a:outerShdw blurRad="38100" dist="38100" dir="2700000" algn="tl">
                    <a:srgbClr val="FFFFFF"/>
                  </a:outerShdw>
                </a:effectLst>
              </a:rPr>
              <a:t>Estatua de la Virgen María con el Niño</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Text Box 2"/>
          <p:cNvSpPr txBox="1">
            <a:spLocks noChangeArrowheads="1"/>
          </p:cNvSpPr>
          <p:nvPr/>
        </p:nvSpPr>
        <p:spPr bwMode="auto">
          <a:xfrm>
            <a:off x="0" y="1268413"/>
            <a:ext cx="9144000" cy="823912"/>
          </a:xfrm>
          <a:prstGeom prst="rect">
            <a:avLst/>
          </a:prstGeom>
          <a:noFill/>
          <a:ln w="9525">
            <a:noFill/>
            <a:miter lim="800000"/>
            <a:headEnd/>
            <a:tailEnd/>
          </a:ln>
          <a:effectLst/>
        </p:spPr>
        <p:txBody>
          <a:bodyPr>
            <a:spAutoFit/>
          </a:bodyPr>
          <a:lstStyle/>
          <a:p>
            <a:pPr algn="ctr">
              <a:spcBef>
                <a:spcPct val="50000"/>
              </a:spcBef>
            </a:pPr>
            <a:r>
              <a:rPr lang="es-ES" sz="4800" b="1">
                <a:solidFill>
                  <a:srgbClr val="FFCC00"/>
                </a:solidFill>
                <a:effectLst>
                  <a:outerShdw blurRad="38100" dist="38100" dir="2700000" algn="tl">
                    <a:srgbClr val="FFFFFF"/>
                  </a:outerShdw>
                </a:effectLst>
                <a:latin typeface="Comic Sans MS" pitchFamily="66" charset="0"/>
              </a:rPr>
              <a:t>Nivel superior</a:t>
            </a:r>
          </a:p>
        </p:txBody>
      </p:sp>
      <p:sp>
        <p:nvSpPr>
          <p:cNvPr id="169987" name="Text Box 3"/>
          <p:cNvSpPr txBox="1">
            <a:spLocks noChangeArrowheads="1"/>
          </p:cNvSpPr>
          <p:nvPr/>
        </p:nvSpPr>
        <p:spPr bwMode="auto">
          <a:xfrm>
            <a:off x="971550" y="3068638"/>
            <a:ext cx="7258050" cy="2041525"/>
          </a:xfrm>
          <a:prstGeom prst="rect">
            <a:avLst/>
          </a:prstGeom>
          <a:noFill/>
          <a:ln w="9525">
            <a:noFill/>
            <a:miter lim="800000"/>
            <a:headEnd/>
            <a:tailEnd/>
          </a:ln>
          <a:effectLst/>
        </p:spPr>
        <p:txBody>
          <a:bodyPr>
            <a:spAutoFit/>
          </a:bodyPr>
          <a:lstStyle/>
          <a:p>
            <a:pPr algn="ctr">
              <a:spcBef>
                <a:spcPct val="50000"/>
              </a:spcBef>
            </a:pPr>
            <a:r>
              <a:rPr lang="es-ES" sz="3200" b="1">
                <a:solidFill>
                  <a:schemeClr val="accent1"/>
                </a:solidFill>
                <a:effectLst>
                  <a:outerShdw blurRad="38100" dist="38100" dir="2700000" algn="tl">
                    <a:srgbClr val="FFFFFF"/>
                  </a:outerShdw>
                </a:effectLst>
              </a:rPr>
              <a:t>Aquí se yerguen las torres, de influencia normanda del siglo </a:t>
            </a:r>
            <a:r>
              <a:rPr lang="es-ES" sz="2400" b="1">
                <a:solidFill>
                  <a:schemeClr val="accent1"/>
                </a:solidFill>
                <a:effectLst>
                  <a:outerShdw blurRad="38100" dist="38100" dir="2700000" algn="tl">
                    <a:srgbClr val="FFFFFF"/>
                  </a:outerShdw>
                </a:effectLst>
              </a:rPr>
              <a:t>XII</a:t>
            </a:r>
            <a:r>
              <a:rPr lang="es-ES" sz="3200" b="1">
                <a:solidFill>
                  <a:schemeClr val="accent1"/>
                </a:solidFill>
                <a:effectLst>
                  <a:outerShdw blurRad="38100" dist="38100" dir="2700000" algn="tl">
                    <a:srgbClr val="FFFFFF"/>
                  </a:outerShdw>
                </a:effectLst>
              </a:rPr>
              <a:t>, que acabó por permanecer en la arquitectura religiosa europea.</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5" name="Text Box 5"/>
          <p:cNvSpPr txBox="1">
            <a:spLocks noChangeArrowheads="1"/>
          </p:cNvSpPr>
          <p:nvPr/>
        </p:nvSpPr>
        <p:spPr bwMode="auto">
          <a:xfrm>
            <a:off x="3543300" y="65088"/>
            <a:ext cx="5600700" cy="2101850"/>
          </a:xfrm>
          <a:prstGeom prst="rect">
            <a:avLst/>
          </a:prstGeom>
          <a:noFill/>
          <a:ln w="9525">
            <a:noFill/>
            <a:miter lim="800000"/>
            <a:headEnd/>
            <a:tailEnd/>
          </a:ln>
          <a:effectLst/>
        </p:spPr>
        <p:txBody>
          <a:bodyPr>
            <a:spAutoFit/>
          </a:bodyPr>
          <a:lstStyle/>
          <a:p>
            <a:pPr algn="ctr">
              <a:defRPr/>
            </a:pPr>
            <a:r>
              <a:rPr lang="es-ES" sz="4400" b="1">
                <a:solidFill>
                  <a:srgbClr val="CC9900"/>
                </a:solidFill>
                <a:effectLst>
                  <a:outerShdw blurRad="38100" dist="38100" dir="2700000" algn="tl">
                    <a:srgbClr val="FFFFFF"/>
                  </a:outerShdw>
                </a:effectLst>
                <a:latin typeface="Comic Sans MS" pitchFamily="66" charset="0"/>
              </a:rPr>
              <a:t>Las dos torres de 69 metros de altura </a:t>
            </a:r>
          </a:p>
        </p:txBody>
      </p:sp>
      <p:pic>
        <p:nvPicPr>
          <p:cNvPr id="58371" name="Picture 7" descr="70152notre-dame-de-paris-3d_1_big"/>
          <p:cNvPicPr>
            <a:picLocks noChangeAspect="1" noChangeArrowheads="1"/>
          </p:cNvPicPr>
          <p:nvPr/>
        </p:nvPicPr>
        <p:blipFill>
          <a:blip r:embed="rId2" cstate="print"/>
          <a:srcRect/>
          <a:stretch>
            <a:fillRect/>
          </a:stretch>
        </p:blipFill>
        <p:spPr bwMode="auto">
          <a:xfrm>
            <a:off x="0" y="0"/>
            <a:ext cx="3708400" cy="2781300"/>
          </a:xfrm>
          <a:prstGeom prst="rect">
            <a:avLst/>
          </a:prstGeom>
          <a:noFill/>
          <a:ln w="9525">
            <a:noFill/>
            <a:miter lim="800000"/>
            <a:headEnd/>
            <a:tailEnd/>
          </a:ln>
        </p:spPr>
      </p:pic>
      <p:pic>
        <p:nvPicPr>
          <p:cNvPr id="58372" name="Picture 8" descr="Torres"/>
          <p:cNvPicPr>
            <a:picLocks noChangeAspect="1" noChangeArrowheads="1"/>
          </p:cNvPicPr>
          <p:nvPr/>
        </p:nvPicPr>
        <p:blipFill>
          <a:blip r:embed="rId3" cstate="print"/>
          <a:srcRect/>
          <a:stretch>
            <a:fillRect/>
          </a:stretch>
        </p:blipFill>
        <p:spPr bwMode="auto">
          <a:xfrm>
            <a:off x="0" y="2259013"/>
            <a:ext cx="9144000" cy="4598987"/>
          </a:xfrm>
          <a:prstGeom prst="rect">
            <a:avLst/>
          </a:prstGeom>
          <a:noFill/>
          <a:ln w="9525">
            <a:noFill/>
            <a:miter lim="800000"/>
            <a:headEnd/>
            <a:tailEnd/>
          </a:ln>
        </p:spPr>
      </p:pic>
      <p:sp>
        <p:nvSpPr>
          <p:cNvPr id="58373" name="Text Box 9"/>
          <p:cNvSpPr txBox="1">
            <a:spLocks noChangeArrowheads="1"/>
          </p:cNvSpPr>
          <p:nvPr/>
        </p:nvSpPr>
        <p:spPr bwMode="auto">
          <a:xfrm>
            <a:off x="3003550" y="2482850"/>
            <a:ext cx="1136650" cy="396875"/>
          </a:xfrm>
          <a:prstGeom prst="rect">
            <a:avLst/>
          </a:prstGeom>
          <a:noFill/>
          <a:ln w="9525">
            <a:noFill/>
            <a:miter lim="800000"/>
            <a:headEnd/>
            <a:tailEnd/>
          </a:ln>
        </p:spPr>
        <p:txBody>
          <a:bodyPr>
            <a:spAutoFit/>
          </a:bodyPr>
          <a:lstStyle/>
          <a:p>
            <a:pPr>
              <a:spcBef>
                <a:spcPct val="50000"/>
              </a:spcBef>
            </a:pPr>
            <a:r>
              <a:rPr lang="pt-BR" sz="2000" b="1">
                <a:solidFill>
                  <a:srgbClr val="FF3300"/>
                </a:solidFill>
              </a:rPr>
              <a:t>NORTE</a:t>
            </a:r>
          </a:p>
        </p:txBody>
      </p:sp>
      <p:sp>
        <p:nvSpPr>
          <p:cNvPr id="168970" name="Text Box 10"/>
          <p:cNvSpPr txBox="1">
            <a:spLocks noChangeArrowheads="1"/>
          </p:cNvSpPr>
          <p:nvPr/>
        </p:nvSpPr>
        <p:spPr bwMode="auto">
          <a:xfrm>
            <a:off x="7323138" y="2841625"/>
            <a:ext cx="1209675" cy="396875"/>
          </a:xfrm>
          <a:prstGeom prst="rect">
            <a:avLst/>
          </a:prstGeom>
          <a:noFill/>
          <a:ln w="9525">
            <a:noFill/>
            <a:miter lim="800000"/>
            <a:headEnd/>
            <a:tailEnd/>
          </a:ln>
          <a:effectLst/>
        </p:spPr>
        <p:txBody>
          <a:bodyPr>
            <a:spAutoFit/>
          </a:bodyPr>
          <a:lstStyle/>
          <a:p>
            <a:pPr>
              <a:spcBef>
                <a:spcPct val="50000"/>
              </a:spcBef>
              <a:defRPr/>
            </a:pPr>
            <a:r>
              <a:rPr lang="pt-BR" sz="2000" b="1">
                <a:solidFill>
                  <a:srgbClr val="FF3300"/>
                </a:solidFill>
                <a:effectLst>
                  <a:outerShdw blurRad="38100" dist="38100" dir="2700000" algn="tl">
                    <a:srgbClr val="FFFFFF"/>
                  </a:outerShdw>
                </a:effectLst>
              </a:rPr>
              <a:t>SUR</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ext Box 6"/>
          <p:cNvSpPr txBox="1">
            <a:spLocks noChangeArrowheads="1"/>
          </p:cNvSpPr>
          <p:nvPr/>
        </p:nvSpPr>
        <p:spPr bwMode="auto">
          <a:xfrm>
            <a:off x="122238" y="466725"/>
            <a:ext cx="9021762" cy="6042025"/>
          </a:xfrm>
          <a:prstGeom prst="rect">
            <a:avLst/>
          </a:prstGeom>
          <a:noFill/>
          <a:ln w="9525">
            <a:noFill/>
            <a:miter lim="800000"/>
            <a:headEnd/>
            <a:tailEnd/>
          </a:ln>
        </p:spPr>
        <p:txBody>
          <a:bodyPr>
            <a:spAutoFit/>
          </a:bodyPr>
          <a:lstStyle/>
          <a:p>
            <a:pPr algn="ctr">
              <a:lnSpc>
                <a:spcPct val="110000"/>
              </a:lnSpc>
              <a:spcBef>
                <a:spcPct val="40000"/>
              </a:spcBef>
              <a:spcAft>
                <a:spcPct val="20000"/>
              </a:spcAft>
            </a:pPr>
            <a:r>
              <a:rPr lang="es-ES" sz="3200" b="1">
                <a:solidFill>
                  <a:schemeClr val="bg1"/>
                </a:solidFill>
              </a:rPr>
              <a:t>En el nivel superior, se yerguen ambas torres de 69 m de altura, dominando toda la fachada occidental del templo.</a:t>
            </a:r>
          </a:p>
          <a:p>
            <a:pPr algn="ctr">
              <a:lnSpc>
                <a:spcPct val="110000"/>
              </a:lnSpc>
              <a:spcBef>
                <a:spcPct val="40000"/>
              </a:spcBef>
              <a:spcAft>
                <a:spcPct val="20000"/>
              </a:spcAft>
            </a:pPr>
            <a:r>
              <a:rPr lang="es-ES" sz="3200" b="1">
                <a:solidFill>
                  <a:schemeClr val="bg1"/>
                </a:solidFill>
              </a:rPr>
              <a:t>La </a:t>
            </a:r>
            <a:r>
              <a:rPr lang="es-ES" sz="3200" b="1" u="sng">
                <a:solidFill>
                  <a:srgbClr val="CC9900"/>
                </a:solidFill>
              </a:rPr>
              <a:t>torre sur</a:t>
            </a:r>
            <a:r>
              <a:rPr lang="es-ES" sz="3200" b="1">
                <a:solidFill>
                  <a:schemeClr val="bg1"/>
                </a:solidFill>
              </a:rPr>
              <a:t> acoge la famosa campana de nombre </a:t>
            </a:r>
            <a:r>
              <a:rPr lang="es-ES" sz="3200" b="1" i="1">
                <a:solidFill>
                  <a:srgbClr val="CC9900"/>
                </a:solidFill>
              </a:rPr>
              <a:t>Emmanuel</a:t>
            </a:r>
            <a:r>
              <a:rPr lang="es-ES" sz="3200" b="1">
                <a:solidFill>
                  <a:schemeClr val="bg1"/>
                </a:solidFill>
              </a:rPr>
              <a:t>.</a:t>
            </a:r>
          </a:p>
          <a:p>
            <a:pPr algn="ctr">
              <a:lnSpc>
                <a:spcPct val="110000"/>
              </a:lnSpc>
              <a:spcBef>
                <a:spcPct val="40000"/>
              </a:spcBef>
              <a:spcAft>
                <a:spcPct val="20000"/>
              </a:spcAft>
            </a:pPr>
            <a:r>
              <a:rPr lang="es-ES" sz="3200" b="1">
                <a:solidFill>
                  <a:schemeClr val="bg1"/>
                </a:solidFill>
              </a:rPr>
              <a:t>Es posible visitar la </a:t>
            </a:r>
            <a:r>
              <a:rPr lang="es-ES" sz="3200" b="1" u="sng">
                <a:solidFill>
                  <a:srgbClr val="CC9900"/>
                </a:solidFill>
              </a:rPr>
              <a:t>torre norte</a:t>
            </a:r>
            <a:r>
              <a:rPr lang="es-ES" sz="3200" b="1">
                <a:solidFill>
                  <a:schemeClr val="bg1"/>
                </a:solidFill>
              </a:rPr>
              <a:t> donde, tras una subida de </a:t>
            </a:r>
            <a:r>
              <a:rPr lang="es-ES" sz="3200" b="1" u="sng">
                <a:solidFill>
                  <a:schemeClr val="bg1"/>
                </a:solidFill>
              </a:rPr>
              <a:t>386 escalones</a:t>
            </a:r>
            <a:r>
              <a:rPr lang="es-ES" sz="3200" b="1">
                <a:solidFill>
                  <a:schemeClr val="bg1"/>
                </a:solidFill>
              </a:rPr>
              <a:t>, se puede ver la ciudad de París, los </a:t>
            </a:r>
            <a:r>
              <a:rPr lang="es-ES" sz="3200" b="1" u="sng">
                <a:solidFill>
                  <a:schemeClr val="bg1"/>
                </a:solidFill>
              </a:rPr>
              <a:t>pináculos</a:t>
            </a:r>
            <a:r>
              <a:rPr lang="es-ES" sz="3200" b="1">
                <a:solidFill>
                  <a:schemeClr val="bg1"/>
                </a:solidFill>
              </a:rPr>
              <a:t> y las </a:t>
            </a:r>
            <a:r>
              <a:rPr lang="es-ES" sz="3200" b="1" u="sng">
                <a:solidFill>
                  <a:schemeClr val="bg1"/>
                </a:solidFill>
              </a:rPr>
              <a:t>gárgolas</a:t>
            </a:r>
            <a:r>
              <a:rPr lang="es-ES" sz="3200" b="1">
                <a:solidFill>
                  <a:schemeClr val="bg1"/>
                </a:solidFill>
              </a:rPr>
              <a:t> de la catedral que se citan en la obra de Víctor Hugo.</a:t>
            </a:r>
            <a:endParaRPr lang="es-ES" sz="320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418" name="Group 4"/>
          <p:cNvGrpSpPr>
            <a:grpSpLocks/>
          </p:cNvGrpSpPr>
          <p:nvPr/>
        </p:nvGrpSpPr>
        <p:grpSpPr bwMode="auto">
          <a:xfrm>
            <a:off x="0" y="2060575"/>
            <a:ext cx="6300788" cy="4797425"/>
            <a:chOff x="0" y="1860"/>
            <a:chExt cx="3334" cy="2460"/>
          </a:xfrm>
        </p:grpSpPr>
        <p:pic>
          <p:nvPicPr>
            <p:cNvPr id="60425" name="Picture 5" descr="Torre sul gargulas"/>
            <p:cNvPicPr>
              <a:picLocks noChangeAspect="1" noChangeArrowheads="1"/>
            </p:cNvPicPr>
            <p:nvPr/>
          </p:nvPicPr>
          <p:blipFill>
            <a:blip r:embed="rId2" cstate="print"/>
            <a:srcRect/>
            <a:stretch>
              <a:fillRect/>
            </a:stretch>
          </p:blipFill>
          <p:spPr bwMode="auto">
            <a:xfrm>
              <a:off x="0" y="1860"/>
              <a:ext cx="3334" cy="2460"/>
            </a:xfrm>
            <a:prstGeom prst="rect">
              <a:avLst/>
            </a:prstGeom>
            <a:noFill/>
            <a:ln w="9525">
              <a:noFill/>
              <a:miter lim="800000"/>
              <a:headEnd/>
              <a:tailEnd/>
            </a:ln>
          </p:spPr>
        </p:pic>
        <p:sp>
          <p:nvSpPr>
            <p:cNvPr id="120838" name="Text Box 6"/>
            <p:cNvSpPr txBox="1">
              <a:spLocks noChangeArrowheads="1"/>
            </p:cNvSpPr>
            <p:nvPr/>
          </p:nvSpPr>
          <p:spPr bwMode="auto">
            <a:xfrm>
              <a:off x="1610" y="1933"/>
              <a:ext cx="1677" cy="234"/>
            </a:xfrm>
            <a:prstGeom prst="rect">
              <a:avLst/>
            </a:prstGeom>
            <a:noFill/>
            <a:ln w="9525">
              <a:noFill/>
              <a:miter lim="800000"/>
              <a:headEnd/>
              <a:tailEnd/>
            </a:ln>
            <a:effectLst/>
          </p:spPr>
          <p:txBody>
            <a:bodyPr>
              <a:spAutoFit/>
            </a:bodyPr>
            <a:lstStyle/>
            <a:p>
              <a:pPr>
                <a:spcBef>
                  <a:spcPct val="50000"/>
                </a:spcBef>
                <a:defRPr/>
              </a:pPr>
              <a:endParaRPr lang="es-ES" sz="2400" b="1">
                <a:solidFill>
                  <a:schemeClr val="accent2"/>
                </a:solidFill>
                <a:effectLst>
                  <a:outerShdw blurRad="38100" dist="38100" dir="2700000" algn="tl">
                    <a:srgbClr val="FFFFFF"/>
                  </a:outerShdw>
                </a:effectLst>
                <a:latin typeface="Comic Sans MS" pitchFamily="66" charset="0"/>
              </a:endParaRPr>
            </a:p>
          </p:txBody>
        </p:sp>
      </p:grpSp>
      <p:grpSp>
        <p:nvGrpSpPr>
          <p:cNvPr id="3" name="Group 9"/>
          <p:cNvGrpSpPr>
            <a:grpSpLocks/>
          </p:cNvGrpSpPr>
          <p:nvPr/>
        </p:nvGrpSpPr>
        <p:grpSpPr bwMode="auto">
          <a:xfrm>
            <a:off x="7956550" y="3644900"/>
            <a:ext cx="1187450" cy="2447925"/>
            <a:chOff x="5012" y="2296"/>
            <a:chExt cx="748" cy="1542"/>
          </a:xfrm>
        </p:grpSpPr>
        <p:sp>
          <p:nvSpPr>
            <p:cNvPr id="60423" name="Line 10"/>
            <p:cNvSpPr>
              <a:spLocks noChangeShapeType="1"/>
            </p:cNvSpPr>
            <p:nvPr/>
          </p:nvSpPr>
          <p:spPr bwMode="auto">
            <a:xfrm flipV="1">
              <a:off x="5148" y="2523"/>
              <a:ext cx="227" cy="1315"/>
            </a:xfrm>
            <a:prstGeom prst="line">
              <a:avLst/>
            </a:prstGeom>
            <a:noFill/>
            <a:ln w="19050">
              <a:solidFill>
                <a:schemeClr val="tx1"/>
              </a:solidFill>
              <a:round/>
              <a:headEnd type="triangle" w="med" len="med"/>
              <a:tailEnd/>
            </a:ln>
          </p:spPr>
          <p:txBody>
            <a:bodyPr/>
            <a:lstStyle/>
            <a:p>
              <a:endParaRPr lang="es-ES"/>
            </a:p>
          </p:txBody>
        </p:sp>
        <p:sp>
          <p:nvSpPr>
            <p:cNvPr id="60424" name="Text Box 11"/>
            <p:cNvSpPr txBox="1">
              <a:spLocks noChangeArrowheads="1"/>
            </p:cNvSpPr>
            <p:nvPr/>
          </p:nvSpPr>
          <p:spPr bwMode="auto">
            <a:xfrm>
              <a:off x="5012" y="2296"/>
              <a:ext cx="748" cy="231"/>
            </a:xfrm>
            <a:prstGeom prst="rect">
              <a:avLst/>
            </a:prstGeom>
            <a:noFill/>
            <a:ln w="9525">
              <a:noFill/>
              <a:miter lim="800000"/>
              <a:headEnd/>
              <a:tailEnd/>
            </a:ln>
          </p:spPr>
          <p:txBody>
            <a:bodyPr>
              <a:spAutoFit/>
            </a:bodyPr>
            <a:lstStyle/>
            <a:p>
              <a:pPr>
                <a:spcBef>
                  <a:spcPct val="50000"/>
                </a:spcBef>
              </a:pPr>
              <a:r>
                <a:rPr lang="pt-BR" b="1">
                  <a:latin typeface="Comic Sans MS" pitchFamily="66" charset="0"/>
                </a:rPr>
                <a:t>Gárgula</a:t>
              </a:r>
            </a:p>
          </p:txBody>
        </p:sp>
      </p:grpSp>
      <p:pic>
        <p:nvPicPr>
          <p:cNvPr id="60420" name="Picture 12" descr="Sino emanuel"/>
          <p:cNvPicPr>
            <a:picLocks noChangeAspect="1" noChangeArrowheads="1"/>
          </p:cNvPicPr>
          <p:nvPr/>
        </p:nvPicPr>
        <p:blipFill>
          <a:blip r:embed="rId3" cstate="print"/>
          <a:srcRect/>
          <a:stretch>
            <a:fillRect/>
          </a:stretch>
        </p:blipFill>
        <p:spPr bwMode="auto">
          <a:xfrm>
            <a:off x="5286375" y="0"/>
            <a:ext cx="3857625" cy="5157788"/>
          </a:xfrm>
          <a:prstGeom prst="rect">
            <a:avLst/>
          </a:prstGeom>
          <a:noFill/>
          <a:ln w="9525">
            <a:noFill/>
            <a:miter lim="800000"/>
            <a:headEnd/>
            <a:tailEnd/>
          </a:ln>
        </p:spPr>
      </p:pic>
      <p:sp>
        <p:nvSpPr>
          <p:cNvPr id="60421" name="Text Box 14"/>
          <p:cNvSpPr txBox="1">
            <a:spLocks noChangeArrowheads="1"/>
          </p:cNvSpPr>
          <p:nvPr/>
        </p:nvSpPr>
        <p:spPr bwMode="auto">
          <a:xfrm>
            <a:off x="122238" y="250825"/>
            <a:ext cx="5097462" cy="1625600"/>
          </a:xfrm>
          <a:prstGeom prst="rect">
            <a:avLst/>
          </a:prstGeom>
          <a:noFill/>
          <a:ln w="9525">
            <a:solidFill>
              <a:srgbClr val="CC9900"/>
            </a:solidFill>
            <a:miter lim="800000"/>
            <a:headEnd/>
            <a:tailEnd/>
          </a:ln>
        </p:spPr>
        <p:txBody>
          <a:bodyPr>
            <a:spAutoFit/>
          </a:bodyPr>
          <a:lstStyle/>
          <a:p>
            <a:pPr algn="ctr">
              <a:spcBef>
                <a:spcPct val="50000"/>
              </a:spcBef>
            </a:pPr>
            <a:r>
              <a:rPr lang="es-ES" sz="2000" b="1">
                <a:solidFill>
                  <a:schemeClr val="bg1"/>
                </a:solidFill>
                <a:latin typeface="Comic Sans MS" pitchFamily="66" charset="0"/>
              </a:rPr>
              <a:t>La campana </a:t>
            </a:r>
            <a:r>
              <a:rPr lang="es-ES" sz="2000" b="1">
                <a:solidFill>
                  <a:srgbClr val="CC9900"/>
                </a:solidFill>
                <a:latin typeface="Comic Sans MS" pitchFamily="66" charset="0"/>
              </a:rPr>
              <a:t>Emmanuel</a:t>
            </a:r>
            <a:r>
              <a:rPr lang="es-ES" sz="2000" b="1">
                <a:solidFill>
                  <a:schemeClr val="bg1"/>
                </a:solidFill>
                <a:latin typeface="Comic Sans MS" pitchFamily="66" charset="0"/>
              </a:rPr>
              <a:t> pesa </a:t>
            </a:r>
            <a:r>
              <a:rPr lang="es-ES" sz="2000" b="1">
                <a:solidFill>
                  <a:srgbClr val="FFFF00"/>
                </a:solidFill>
                <a:latin typeface="Comic Sans MS" pitchFamily="66" charset="0"/>
              </a:rPr>
              <a:t>13 toneladas</a:t>
            </a:r>
            <a:r>
              <a:rPr lang="es-ES" sz="2000" b="1">
                <a:solidFill>
                  <a:schemeClr val="bg1"/>
                </a:solidFill>
                <a:latin typeface="Comic Sans MS" pitchFamily="66" charset="0"/>
              </a:rPr>
              <a:t>. Para accionar su badajo de </a:t>
            </a:r>
            <a:r>
              <a:rPr lang="es-ES" sz="2000" b="1">
                <a:solidFill>
                  <a:srgbClr val="FFFF00"/>
                </a:solidFill>
                <a:latin typeface="Comic Sans MS" pitchFamily="66" charset="0"/>
              </a:rPr>
              <a:t>500 quilos</a:t>
            </a:r>
            <a:r>
              <a:rPr lang="es-ES" sz="2000" b="1">
                <a:solidFill>
                  <a:schemeClr val="bg1"/>
                </a:solidFill>
                <a:latin typeface="Comic Sans MS" pitchFamily="66" charset="0"/>
              </a:rPr>
              <a:t>, que se toca en fechas especiales, son necesarios ocho hombres.</a:t>
            </a:r>
            <a:endParaRPr lang="es-ES"/>
          </a:p>
        </p:txBody>
      </p:sp>
      <p:sp>
        <p:nvSpPr>
          <p:cNvPr id="120847" name="Text Box 15"/>
          <p:cNvSpPr txBox="1">
            <a:spLocks noChangeArrowheads="1"/>
          </p:cNvSpPr>
          <p:nvPr/>
        </p:nvSpPr>
        <p:spPr bwMode="auto">
          <a:xfrm>
            <a:off x="6496050" y="5608638"/>
            <a:ext cx="2647950" cy="466725"/>
          </a:xfrm>
          <a:prstGeom prst="rect">
            <a:avLst/>
          </a:prstGeom>
          <a:noFill/>
          <a:ln w="9525">
            <a:solidFill>
              <a:srgbClr val="CC9900"/>
            </a:solidFill>
            <a:miter lim="800000"/>
            <a:headEnd/>
            <a:tailEnd/>
          </a:ln>
          <a:effectLst/>
        </p:spPr>
        <p:txBody>
          <a:bodyPr>
            <a:spAutoFit/>
          </a:bodyPr>
          <a:lstStyle/>
          <a:p>
            <a:pPr algn="ctr"/>
            <a:r>
              <a:rPr lang="es-ES" sz="2400" b="1">
                <a:solidFill>
                  <a:srgbClr val="CC9900"/>
                </a:solidFill>
                <a:effectLst>
                  <a:outerShdw blurRad="38100" dist="38100" dir="2700000" algn="tl">
                    <a:srgbClr val="FFFFFF"/>
                  </a:outerShdw>
                </a:effectLst>
                <a:latin typeface="Comic Sans MS" pitchFamily="66" charset="0"/>
              </a:rPr>
              <a:t>Torre sur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par>
                                <p:cTn id="8" presetID="1" presetClass="exit" presetSubtype="0" fill="hold" nodeType="withEffect">
                                  <p:stCondLst>
                                    <p:cond delay="0"/>
                                  </p:stCondLst>
                                  <p:childTnLst>
                                    <p:set>
                                      <p:cBhvr>
                                        <p:cTn id="9" dur="1" fill="hold">
                                          <p:stCondLst>
                                            <p:cond delay="0"/>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Text Box 2"/>
          <p:cNvSpPr txBox="1">
            <a:spLocks noChangeArrowheads="1"/>
          </p:cNvSpPr>
          <p:nvPr/>
        </p:nvSpPr>
        <p:spPr bwMode="auto">
          <a:xfrm>
            <a:off x="0" y="836613"/>
            <a:ext cx="9144000" cy="1922462"/>
          </a:xfrm>
          <a:prstGeom prst="rect">
            <a:avLst/>
          </a:prstGeom>
          <a:noFill/>
          <a:ln w="9525">
            <a:noFill/>
            <a:miter lim="800000"/>
            <a:headEnd/>
            <a:tailEnd/>
          </a:ln>
          <a:effectLst/>
        </p:spPr>
        <p:txBody>
          <a:bodyPr>
            <a:spAutoFit/>
          </a:bodyPr>
          <a:lstStyle/>
          <a:p>
            <a:pPr algn="ctr">
              <a:spcBef>
                <a:spcPct val="50000"/>
              </a:spcBef>
            </a:pPr>
            <a:r>
              <a:rPr lang="pt-BR" sz="4800" b="1" i="1">
                <a:solidFill>
                  <a:srgbClr val="FFCC00"/>
                </a:solidFill>
                <a:effectLst>
                  <a:outerShdw blurRad="38100" dist="38100" dir="2700000" algn="tl">
                    <a:srgbClr val="FFFFFF"/>
                  </a:outerShdw>
                </a:effectLst>
                <a:latin typeface="Comic Sans MS" pitchFamily="66" charset="0"/>
              </a:rPr>
              <a:t>Galerie des Chimères</a:t>
            </a:r>
            <a:endParaRPr lang="pt-BR" sz="4800" b="1">
              <a:solidFill>
                <a:srgbClr val="FFCC00"/>
              </a:solidFill>
              <a:effectLst>
                <a:outerShdw blurRad="38100" dist="38100" dir="2700000" algn="tl">
                  <a:srgbClr val="FFFFFF"/>
                </a:outerShdw>
              </a:effectLst>
              <a:latin typeface="Comic Sans MS" pitchFamily="66" charset="0"/>
            </a:endParaRPr>
          </a:p>
          <a:p>
            <a:pPr algn="ctr">
              <a:spcBef>
                <a:spcPct val="50000"/>
              </a:spcBef>
            </a:pPr>
            <a:r>
              <a:rPr lang="pt-BR" sz="4800" b="1">
                <a:solidFill>
                  <a:srgbClr val="FFCC00"/>
                </a:solidFill>
                <a:effectLst>
                  <a:outerShdw blurRad="38100" dist="38100" dir="2700000" algn="tl">
                    <a:srgbClr val="FFFFFF"/>
                  </a:outerShdw>
                </a:effectLst>
                <a:latin typeface="Comic Sans MS" pitchFamily="66" charset="0"/>
              </a:rPr>
              <a:t>Gárgolas o quimeras </a:t>
            </a:r>
          </a:p>
        </p:txBody>
      </p:sp>
      <p:sp>
        <p:nvSpPr>
          <p:cNvPr id="181251" name="Text Box 3"/>
          <p:cNvSpPr txBox="1">
            <a:spLocks noChangeArrowheads="1"/>
          </p:cNvSpPr>
          <p:nvPr/>
        </p:nvSpPr>
        <p:spPr bwMode="auto">
          <a:xfrm>
            <a:off x="900113" y="3573463"/>
            <a:ext cx="7402512" cy="2041525"/>
          </a:xfrm>
          <a:prstGeom prst="rect">
            <a:avLst/>
          </a:prstGeom>
          <a:noFill/>
          <a:ln w="9525">
            <a:noFill/>
            <a:miter lim="800000"/>
            <a:headEnd/>
            <a:tailEnd/>
          </a:ln>
          <a:effectLst/>
        </p:spPr>
        <p:txBody>
          <a:bodyPr>
            <a:spAutoFit/>
          </a:bodyPr>
          <a:lstStyle/>
          <a:p>
            <a:pPr algn="ctr">
              <a:spcBef>
                <a:spcPct val="50000"/>
              </a:spcBef>
            </a:pPr>
            <a:r>
              <a:rPr lang="es-ES" sz="3200" b="1">
                <a:solidFill>
                  <a:schemeClr val="accent1"/>
                </a:solidFill>
                <a:effectLst>
                  <a:outerShdw blurRad="38100" dist="38100" dir="2700000" algn="tl">
                    <a:srgbClr val="FFFFFF"/>
                  </a:outerShdw>
                </a:effectLst>
              </a:rPr>
              <a:t>En la antigüedad, se decía que las gárgolas eran los guardianes de las catedrales y que, durante la noche, tomaban vida.</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2466" name="Group 4"/>
          <p:cNvGrpSpPr>
            <a:grpSpLocks/>
          </p:cNvGrpSpPr>
          <p:nvPr/>
        </p:nvGrpSpPr>
        <p:grpSpPr bwMode="auto">
          <a:xfrm>
            <a:off x="0" y="0"/>
            <a:ext cx="9144000" cy="6858000"/>
            <a:chOff x="0" y="0"/>
            <a:chExt cx="5760" cy="4320"/>
          </a:xfrm>
        </p:grpSpPr>
        <p:pic>
          <p:nvPicPr>
            <p:cNvPr id="62467" name="Picture 5" descr="gárgulas 1"/>
            <p:cNvPicPr>
              <a:picLocks noChangeAspect="1" noChangeArrowheads="1"/>
            </p:cNvPicPr>
            <p:nvPr/>
          </p:nvPicPr>
          <p:blipFill>
            <a:blip r:embed="rId2" cstate="print"/>
            <a:srcRect/>
            <a:stretch>
              <a:fillRect/>
            </a:stretch>
          </p:blipFill>
          <p:spPr bwMode="auto">
            <a:xfrm>
              <a:off x="0" y="0"/>
              <a:ext cx="5760" cy="4320"/>
            </a:xfrm>
            <a:prstGeom prst="rect">
              <a:avLst/>
            </a:prstGeom>
            <a:noFill/>
            <a:ln w="9525">
              <a:noFill/>
              <a:miter lim="800000"/>
              <a:headEnd/>
              <a:tailEnd/>
            </a:ln>
          </p:spPr>
        </p:pic>
        <p:sp>
          <p:nvSpPr>
            <p:cNvPr id="62468" name="Text Box 6"/>
            <p:cNvSpPr txBox="1">
              <a:spLocks noChangeArrowheads="1"/>
            </p:cNvSpPr>
            <p:nvPr/>
          </p:nvSpPr>
          <p:spPr bwMode="auto">
            <a:xfrm>
              <a:off x="0" y="0"/>
              <a:ext cx="5760" cy="269"/>
            </a:xfrm>
            <a:prstGeom prst="rect">
              <a:avLst/>
            </a:prstGeom>
            <a:noFill/>
            <a:ln w="9525">
              <a:noFill/>
              <a:miter lim="800000"/>
              <a:headEnd/>
              <a:tailEnd/>
            </a:ln>
          </p:spPr>
          <p:txBody>
            <a:bodyPr>
              <a:spAutoFit/>
            </a:bodyPr>
            <a:lstStyle/>
            <a:p>
              <a:pPr algn="ctr">
                <a:lnSpc>
                  <a:spcPct val="110000"/>
                </a:lnSpc>
                <a:spcBef>
                  <a:spcPct val="50000"/>
                </a:spcBef>
              </a:pPr>
              <a:endParaRPr lang="es-ES" sz="2000" b="1">
                <a:latin typeface="Tempus Sans ITC" pitchFamily="82" charset="0"/>
              </a:endParaRPr>
            </a:p>
          </p:txBody>
        </p:sp>
      </p:gr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monument_home_img_Tours_de_la_cathA_drale_Notre_Dame_de_Paris_PLC99_0739"/>
          <p:cNvPicPr>
            <a:picLocks noChangeAspect="1" noChangeArrowheads="1"/>
          </p:cNvPicPr>
          <p:nvPr/>
        </p:nvPicPr>
        <p:blipFill>
          <a:blip r:embed="rId2" cstate="print"/>
          <a:srcRect/>
          <a:stretch>
            <a:fillRect/>
          </a:stretch>
        </p:blipFill>
        <p:spPr bwMode="auto">
          <a:xfrm>
            <a:off x="0" y="3644900"/>
            <a:ext cx="9144000" cy="2886075"/>
          </a:xfrm>
          <a:prstGeom prst="rect">
            <a:avLst/>
          </a:prstGeom>
          <a:noFill/>
          <a:ln w="9525">
            <a:noFill/>
            <a:miter lim="800000"/>
            <a:headEnd/>
            <a:tailEnd/>
          </a:ln>
        </p:spPr>
      </p:pic>
      <p:sp>
        <p:nvSpPr>
          <p:cNvPr id="121859" name="Text Box 3"/>
          <p:cNvSpPr txBox="1">
            <a:spLocks noChangeArrowheads="1"/>
          </p:cNvSpPr>
          <p:nvPr/>
        </p:nvSpPr>
        <p:spPr bwMode="auto">
          <a:xfrm>
            <a:off x="0" y="549275"/>
            <a:ext cx="9144000" cy="2528888"/>
          </a:xfrm>
          <a:prstGeom prst="rect">
            <a:avLst/>
          </a:prstGeom>
          <a:noFill/>
          <a:ln w="9525">
            <a:noFill/>
            <a:miter lim="800000"/>
            <a:headEnd/>
            <a:tailEnd/>
          </a:ln>
          <a:effectLst/>
        </p:spPr>
        <p:txBody>
          <a:bodyPr>
            <a:spAutoFit/>
          </a:bodyPr>
          <a:lstStyle/>
          <a:p>
            <a:pPr algn="ctr">
              <a:spcBef>
                <a:spcPct val="50000"/>
              </a:spcBef>
            </a:pPr>
            <a:r>
              <a:rPr lang="es-ES" sz="3200" b="1">
                <a:solidFill>
                  <a:srgbClr val="CC9900"/>
                </a:solidFill>
                <a:effectLst>
                  <a:outerShdw blurRad="38100" dist="38100" dir="2700000" algn="tl">
                    <a:srgbClr val="FFFFFF"/>
                  </a:outerShdw>
                </a:effectLst>
                <a:latin typeface="Comic Sans MS" pitchFamily="66" charset="0"/>
              </a:rPr>
              <a:t>Muchas de las esculturas conocidas actualmente de Notre-Dame son en realidad medievales, habiendo sido </a:t>
            </a:r>
            <a:r>
              <a:rPr lang="es-ES" sz="3200" b="1" u="sng">
                <a:solidFill>
                  <a:srgbClr val="CC9900"/>
                </a:solidFill>
                <a:effectLst>
                  <a:outerShdw blurRad="38100" dist="38100" dir="2700000" algn="tl">
                    <a:srgbClr val="FFFFFF"/>
                  </a:outerShdw>
                </a:effectLst>
                <a:latin typeface="Comic Sans MS" pitchFamily="66" charset="0"/>
              </a:rPr>
              <a:t>diseñadas</a:t>
            </a:r>
            <a:r>
              <a:rPr lang="es-ES" sz="3200" b="1">
                <a:solidFill>
                  <a:srgbClr val="CC9900"/>
                </a:solidFill>
                <a:effectLst>
                  <a:outerShdw blurRad="38100" dist="38100" dir="2700000" algn="tl">
                    <a:srgbClr val="FFFFFF"/>
                  </a:outerShdw>
                </a:effectLst>
                <a:latin typeface="Comic Sans MS" pitchFamily="66" charset="0"/>
              </a:rPr>
              <a:t> por </a:t>
            </a:r>
            <a:r>
              <a:rPr lang="es-ES" sz="3200" b="1">
                <a:solidFill>
                  <a:schemeClr val="folHlink"/>
                </a:solidFill>
                <a:effectLst>
                  <a:outerShdw blurRad="38100" dist="38100" dir="2700000" algn="tl">
                    <a:srgbClr val="FFFFFF"/>
                  </a:outerShdw>
                </a:effectLst>
                <a:latin typeface="Comic Sans MS" pitchFamily="66" charset="0"/>
              </a:rPr>
              <a:t>Viollet-le-Duc</a:t>
            </a:r>
            <a:r>
              <a:rPr lang="es-ES" sz="3200" b="1">
                <a:solidFill>
                  <a:srgbClr val="CC9900"/>
                </a:solidFill>
                <a:effectLst>
                  <a:outerShdw blurRad="38100" dist="38100" dir="2700000" algn="tl">
                    <a:srgbClr val="FFFFFF"/>
                  </a:outerShdw>
                </a:effectLst>
                <a:latin typeface="Comic Sans MS" pitchFamily="66" charset="0"/>
              </a:rPr>
              <a:t>, en el siglo </a:t>
            </a:r>
            <a:r>
              <a:rPr lang="es-ES" sz="2000" b="1">
                <a:solidFill>
                  <a:srgbClr val="FFFF00"/>
                </a:solidFill>
                <a:effectLst>
                  <a:outerShdw blurRad="38100" dist="38100" dir="2700000" algn="tl">
                    <a:srgbClr val="FFFFFF"/>
                  </a:outerShdw>
                </a:effectLst>
                <a:latin typeface="Comic Sans MS" pitchFamily="66" charset="0"/>
              </a:rPr>
              <a:t>XIX</a:t>
            </a:r>
            <a:r>
              <a:rPr lang="es-ES" sz="3200" b="1">
                <a:solidFill>
                  <a:srgbClr val="CC9900"/>
                </a:solidFill>
                <a:effectLst>
                  <a:outerShdw blurRad="38100" dist="38100" dir="2700000" algn="tl">
                    <a:srgbClr val="FFFFFF"/>
                  </a:outerShdw>
                </a:effectLst>
                <a:latin typeface="Comic Sans MS" pitchFamily="66" charset="0"/>
              </a:rPr>
              <a:t>, durante los trabajos de restauración de la Catedral.</a:t>
            </a:r>
            <a:r>
              <a:rPr lang="es-ES" sz="3200" b="1">
                <a:solidFill>
                  <a:srgbClr val="CC9900"/>
                </a:solidFill>
                <a:effectLst>
                  <a:outerShdw blurRad="38100" dist="38100" dir="2700000" algn="tl">
                    <a:srgbClr val="FFFFFF"/>
                  </a:outerShdw>
                </a:effectLst>
                <a:latin typeface="Rockwell Extra Bold" pitchFamily="18" charset="0"/>
              </a:rPr>
              <a:t> </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6" name="Text Box 4"/>
          <p:cNvSpPr txBox="1">
            <a:spLocks noChangeArrowheads="1"/>
          </p:cNvSpPr>
          <p:nvPr/>
        </p:nvSpPr>
        <p:spPr bwMode="auto">
          <a:xfrm>
            <a:off x="0" y="765175"/>
            <a:ext cx="9144000" cy="5568950"/>
          </a:xfrm>
          <a:prstGeom prst="rect">
            <a:avLst/>
          </a:prstGeom>
          <a:noFill/>
          <a:ln w="9525">
            <a:noFill/>
            <a:miter lim="800000"/>
            <a:headEnd/>
            <a:tailEnd/>
          </a:ln>
          <a:effectLst/>
        </p:spPr>
        <p:txBody>
          <a:bodyPr>
            <a:spAutoFit/>
          </a:bodyPr>
          <a:lstStyle/>
          <a:p>
            <a:pPr algn="ctr"/>
            <a:r>
              <a:rPr lang="es-ES" sz="2400" b="1" u="sng">
                <a:solidFill>
                  <a:srgbClr val="CC9900"/>
                </a:solidFill>
                <a:effectLst>
                  <a:outerShdw blurRad="38100" dist="38100" dir="2700000" algn="tl">
                    <a:srgbClr val="FFFFFF"/>
                  </a:outerShdw>
                </a:effectLst>
              </a:rPr>
              <a:t>Gárgolas</a:t>
            </a:r>
            <a:r>
              <a:rPr lang="es-ES" sz="2400" b="1">
                <a:solidFill>
                  <a:schemeClr val="bg1"/>
                </a:solidFill>
                <a:effectLst>
                  <a:outerShdw blurRad="38100" dist="38100" dir="2700000" algn="tl">
                    <a:srgbClr val="808080"/>
                  </a:outerShdw>
                </a:effectLst>
              </a:rPr>
              <a:t>: en arquitectura, son desagües, la parte saliente de los canalones de los tejados que se destina a evacuar las aguas pluviales a cierta distancia de la pared y que, especialmente en la </a:t>
            </a:r>
            <a:r>
              <a:rPr lang="es-ES" sz="2400" b="1" u="sng">
                <a:solidFill>
                  <a:schemeClr val="bg1"/>
                </a:solidFill>
                <a:effectLst>
                  <a:outerShdw blurRad="38100" dist="38100" dir="2700000" algn="tl">
                    <a:srgbClr val="808080"/>
                  </a:outerShdw>
                </a:effectLst>
              </a:rPr>
              <a:t>Edad Media</a:t>
            </a:r>
            <a:r>
              <a:rPr lang="es-ES" sz="2400" b="1">
                <a:solidFill>
                  <a:schemeClr val="bg1"/>
                </a:solidFill>
                <a:effectLst>
                  <a:outerShdw blurRad="38100" dist="38100" dir="2700000" algn="tl">
                    <a:srgbClr val="808080"/>
                  </a:outerShdw>
                </a:effectLst>
              </a:rPr>
              <a:t>, estaban adornadas con figuras monstruosas, humanas o de animales, típicas de la arquitectura gótica. El término procede del francés </a:t>
            </a:r>
            <a:r>
              <a:rPr lang="es-ES" sz="2400" b="1" i="1">
                <a:solidFill>
                  <a:schemeClr val="bg1"/>
                </a:solidFill>
                <a:effectLst>
                  <a:outerShdw blurRad="38100" dist="38100" dir="2700000" algn="tl">
                    <a:srgbClr val="808080"/>
                  </a:outerShdw>
                </a:effectLst>
              </a:rPr>
              <a:t>gargouille, </a:t>
            </a:r>
            <a:r>
              <a:rPr lang="es-ES" sz="2400" b="1">
                <a:solidFill>
                  <a:schemeClr val="bg1"/>
                </a:solidFill>
                <a:effectLst>
                  <a:outerShdw blurRad="38100" dist="38100" dir="2700000" algn="tl">
                    <a:srgbClr val="808080"/>
                  </a:outerShdw>
                </a:effectLst>
              </a:rPr>
              <a:t>de cuello o garganta, y del latín </a:t>
            </a:r>
            <a:r>
              <a:rPr lang="es-ES" sz="2400" b="1" i="1">
                <a:solidFill>
                  <a:schemeClr val="bg1"/>
                </a:solidFill>
                <a:effectLst>
                  <a:outerShdw blurRad="38100" dist="38100" dir="2700000" algn="tl">
                    <a:srgbClr val="808080"/>
                  </a:outerShdw>
                </a:effectLst>
              </a:rPr>
              <a:t>gurgulio</a:t>
            </a:r>
            <a:r>
              <a:rPr lang="es-ES" sz="2400" b="1">
                <a:solidFill>
                  <a:schemeClr val="bg1"/>
                </a:solidFill>
                <a:effectLst>
                  <a:outerShdw blurRad="38100" dist="38100" dir="2700000" algn="tl">
                    <a:srgbClr val="808080"/>
                  </a:outerShdw>
                </a:effectLst>
              </a:rPr>
              <a:t>, gula. Palabras similares derivan de la raíz </a:t>
            </a:r>
            <a:r>
              <a:rPr lang="es-ES" sz="2400" b="1" i="1">
                <a:solidFill>
                  <a:schemeClr val="bg1"/>
                </a:solidFill>
                <a:effectLst>
                  <a:outerShdw blurRad="38100" dist="38100" dir="2700000" algn="tl">
                    <a:srgbClr val="808080"/>
                  </a:outerShdw>
                </a:effectLst>
              </a:rPr>
              <a:t>gar</a:t>
            </a:r>
            <a:r>
              <a:rPr lang="es-ES" sz="2400" b="1">
                <a:solidFill>
                  <a:schemeClr val="bg1"/>
                </a:solidFill>
                <a:effectLst>
                  <a:outerShdw blurRad="38100" dist="38100" dir="2700000" algn="tl">
                    <a:srgbClr val="808080"/>
                  </a:outerShdw>
                </a:effectLst>
              </a:rPr>
              <a:t>, engullir, onomatopeya representando el sonido del agua que pasa.  En italiano: </a:t>
            </a:r>
            <a:r>
              <a:rPr lang="es-ES" sz="2400" b="1" i="1">
                <a:solidFill>
                  <a:schemeClr val="bg1"/>
                </a:solidFill>
                <a:effectLst>
                  <a:outerShdw blurRad="38100" dist="38100" dir="2700000" algn="tl">
                    <a:srgbClr val="808080"/>
                  </a:outerShdw>
                </a:effectLst>
              </a:rPr>
              <a:t>doccione</a:t>
            </a:r>
            <a:r>
              <a:rPr lang="es-ES" sz="2400" b="1">
                <a:solidFill>
                  <a:schemeClr val="bg1"/>
                </a:solidFill>
                <a:effectLst>
                  <a:outerShdw blurRad="38100" dist="38100" dir="2700000" algn="tl">
                    <a:srgbClr val="808080"/>
                  </a:outerShdw>
                </a:effectLst>
              </a:rPr>
              <a:t>; en alemán: </a:t>
            </a:r>
            <a:r>
              <a:rPr lang="es-ES" sz="2400" b="1" i="1">
                <a:solidFill>
                  <a:schemeClr val="bg1"/>
                </a:solidFill>
                <a:effectLst>
                  <a:outerShdw blurRad="38100" dist="38100" dir="2700000" algn="tl">
                    <a:srgbClr val="808080"/>
                  </a:outerShdw>
                </a:effectLst>
              </a:rPr>
              <a:t>Ausguss</a:t>
            </a:r>
            <a:r>
              <a:rPr lang="es-ES" sz="2400" b="1">
                <a:solidFill>
                  <a:schemeClr val="bg1"/>
                </a:solidFill>
                <a:effectLst>
                  <a:outerShdw blurRad="38100" dist="38100" dir="2700000" algn="tl">
                    <a:srgbClr val="808080"/>
                  </a:outerShdw>
                </a:effectLst>
              </a:rPr>
              <a:t>, </a:t>
            </a:r>
            <a:r>
              <a:rPr lang="es-ES" sz="2400" b="1" i="1">
                <a:solidFill>
                  <a:schemeClr val="bg1"/>
                </a:solidFill>
                <a:effectLst>
                  <a:outerShdw blurRad="38100" dist="38100" dir="2700000" algn="tl">
                    <a:srgbClr val="808080"/>
                  </a:outerShdw>
                </a:effectLst>
              </a:rPr>
              <a:t>Wasserspeier</a:t>
            </a:r>
            <a:r>
              <a:rPr lang="es-ES" sz="2400" b="1">
                <a:solidFill>
                  <a:schemeClr val="bg1"/>
                </a:solidFill>
                <a:effectLst>
                  <a:outerShdw blurRad="38100" dist="38100" dir="2700000" algn="tl">
                    <a:srgbClr val="808080"/>
                  </a:outerShdw>
                </a:effectLst>
              </a:rPr>
              <a:t>.</a:t>
            </a:r>
          </a:p>
          <a:p>
            <a:pPr algn="ctr"/>
            <a:endParaRPr lang="es-ES" sz="2400" b="1">
              <a:solidFill>
                <a:srgbClr val="CC9900"/>
              </a:solidFill>
              <a:effectLst>
                <a:outerShdw blurRad="38100" dist="38100" dir="2700000" algn="tl">
                  <a:srgbClr val="FFFFFF"/>
                </a:outerShdw>
              </a:effectLst>
            </a:endParaRPr>
          </a:p>
          <a:p>
            <a:pPr algn="ctr"/>
            <a:r>
              <a:rPr lang="es-ES" sz="2400" b="1">
                <a:solidFill>
                  <a:srgbClr val="CC9900"/>
                </a:solidFill>
                <a:effectLst>
                  <a:outerShdw blurRad="38100" dist="38100" dir="2700000" algn="tl">
                    <a:srgbClr val="FFFFFF"/>
                  </a:outerShdw>
                </a:effectLst>
              </a:rPr>
              <a:t>Quimera o grotesca</a:t>
            </a:r>
            <a:r>
              <a:rPr lang="es-ES" sz="2400" b="1">
                <a:solidFill>
                  <a:schemeClr val="bg1"/>
                </a:solidFill>
                <a:effectLst>
                  <a:outerShdw blurRad="38100" dist="38100" dir="2700000" algn="tl">
                    <a:srgbClr val="808080"/>
                  </a:outerShdw>
                </a:effectLst>
              </a:rPr>
              <a:t>: es un tipo de escultura similar que no funciona como desagüe, sirviendo apenas de función artística y ornamental. Sin embargo, son también popularmente conocidas como gárgolas.</a:t>
            </a: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Figura79"/>
          <p:cNvPicPr>
            <a:picLocks noChangeAspect="1" noChangeArrowheads="1"/>
          </p:cNvPicPr>
          <p:nvPr/>
        </p:nvPicPr>
        <p:blipFill>
          <a:blip r:embed="rId2" cstate="print">
            <a:lum bright="6000"/>
          </a:blip>
          <a:srcRect b="5869"/>
          <a:stretch>
            <a:fillRect/>
          </a:stretch>
        </p:blipFill>
        <p:spPr bwMode="auto">
          <a:xfrm>
            <a:off x="0" y="0"/>
            <a:ext cx="9144000" cy="5368925"/>
          </a:xfrm>
          <a:prstGeom prst="rect">
            <a:avLst/>
          </a:prstGeom>
          <a:noFill/>
          <a:ln w="9525">
            <a:noFill/>
            <a:miter lim="800000"/>
            <a:headEnd/>
            <a:tailEnd/>
          </a:ln>
        </p:spPr>
      </p:pic>
      <p:sp>
        <p:nvSpPr>
          <p:cNvPr id="180227" name="Text Box 3"/>
          <p:cNvSpPr txBox="1">
            <a:spLocks noChangeArrowheads="1"/>
          </p:cNvSpPr>
          <p:nvPr/>
        </p:nvSpPr>
        <p:spPr bwMode="auto">
          <a:xfrm>
            <a:off x="122238" y="5867400"/>
            <a:ext cx="9021762" cy="519113"/>
          </a:xfrm>
          <a:prstGeom prst="rect">
            <a:avLst/>
          </a:prstGeom>
          <a:noFill/>
          <a:ln w="9525">
            <a:noFill/>
            <a:miter lim="800000"/>
            <a:headEnd/>
            <a:tailEnd/>
          </a:ln>
          <a:effectLst/>
        </p:spPr>
        <p:txBody>
          <a:bodyPr>
            <a:spAutoFit/>
          </a:bodyPr>
          <a:lstStyle/>
          <a:p>
            <a:pPr algn="ctr">
              <a:spcBef>
                <a:spcPct val="50000"/>
              </a:spcBef>
            </a:pPr>
            <a:r>
              <a:rPr lang="es-ES" sz="2800" b="1" u="sng">
                <a:solidFill>
                  <a:srgbClr val="CC9900"/>
                </a:solidFill>
                <a:effectLst>
                  <a:outerShdw blurRad="38100" dist="38100" dir="2700000" algn="tl">
                    <a:srgbClr val="FFFFFF"/>
                  </a:outerShdw>
                </a:effectLst>
              </a:rPr>
              <a:t>Gárgolas,</a:t>
            </a:r>
            <a:r>
              <a:rPr lang="es-ES" sz="2800" b="1">
                <a:solidFill>
                  <a:schemeClr val="bg1"/>
                </a:solidFill>
                <a:effectLst>
                  <a:outerShdw blurRad="38100" dist="38100" dir="2700000" algn="tl">
                    <a:srgbClr val="808080"/>
                  </a:outerShdw>
                </a:effectLst>
              </a:rPr>
              <a:t> en arquitectura, como desagües.</a:t>
            </a: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Ficheiro:Gargula Notre Dame de Paris.jpg"/>
          <p:cNvPicPr>
            <a:picLocks noChangeAspect="1" noChangeArrowheads="1"/>
          </p:cNvPicPr>
          <p:nvPr/>
        </p:nvPicPr>
        <p:blipFill>
          <a:blip r:embed="rId2" cstate="print"/>
          <a:srcRect/>
          <a:stretch>
            <a:fillRect/>
          </a:stretch>
        </p:blipFill>
        <p:spPr bwMode="auto">
          <a:xfrm>
            <a:off x="0" y="188913"/>
            <a:ext cx="9144000" cy="64468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3691458"/>
          <p:cNvPicPr>
            <a:picLocks noChangeAspect="1" noChangeArrowheads="1"/>
          </p:cNvPicPr>
          <p:nvPr/>
        </p:nvPicPr>
        <p:blipFill>
          <a:blip r:embed="rId2" cstate="print"/>
          <a:srcRect/>
          <a:stretch>
            <a:fillRect/>
          </a:stretch>
        </p:blipFill>
        <p:spPr bwMode="auto">
          <a:xfrm>
            <a:off x="0" y="0"/>
            <a:ext cx="9144000" cy="6089650"/>
          </a:xfrm>
          <a:prstGeom prst="rect">
            <a:avLst/>
          </a:prstGeom>
          <a:noFill/>
          <a:ln w="9525">
            <a:noFill/>
            <a:miter lim="800000"/>
            <a:headEnd/>
            <a:tailEnd/>
          </a:ln>
        </p:spPr>
      </p:pic>
      <p:sp>
        <p:nvSpPr>
          <p:cNvPr id="122883" name="Text Box 3"/>
          <p:cNvSpPr txBox="1">
            <a:spLocks noChangeArrowheads="1"/>
          </p:cNvSpPr>
          <p:nvPr/>
        </p:nvSpPr>
        <p:spPr bwMode="auto">
          <a:xfrm>
            <a:off x="122238" y="6299200"/>
            <a:ext cx="9021762" cy="519113"/>
          </a:xfrm>
          <a:prstGeom prst="rect">
            <a:avLst/>
          </a:prstGeom>
          <a:noFill/>
          <a:ln w="9525">
            <a:noFill/>
            <a:miter lim="800000"/>
            <a:headEnd/>
            <a:tailEnd/>
          </a:ln>
          <a:effectLst/>
        </p:spPr>
        <p:txBody>
          <a:bodyPr>
            <a:spAutoFit/>
          </a:bodyPr>
          <a:lstStyle/>
          <a:p>
            <a:pPr algn="ctr">
              <a:spcBef>
                <a:spcPct val="50000"/>
              </a:spcBef>
            </a:pPr>
            <a:r>
              <a:rPr lang="es-ES" sz="2800" b="1" u="sng">
                <a:solidFill>
                  <a:srgbClr val="CC9900"/>
                </a:solidFill>
                <a:effectLst>
                  <a:outerShdw blurRad="38100" dist="38100" dir="2700000" algn="tl">
                    <a:srgbClr val="FFFFFF"/>
                  </a:outerShdw>
                </a:effectLst>
              </a:rPr>
              <a:t>Gárgolas,</a:t>
            </a:r>
            <a:r>
              <a:rPr lang="es-ES" sz="2800" b="1">
                <a:solidFill>
                  <a:schemeClr val="bg1"/>
                </a:solidFill>
                <a:effectLst>
                  <a:outerShdw blurRad="38100" dist="38100" dir="2700000" algn="tl">
                    <a:srgbClr val="808080"/>
                  </a:outerShdw>
                </a:effectLst>
              </a:rPr>
              <a:t> como ornamento</a:t>
            </a: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notre11"/>
          <p:cNvPicPr>
            <a:picLocks noChangeAspect="1" noChangeArrowheads="1"/>
          </p:cNvPicPr>
          <p:nvPr/>
        </p:nvPicPr>
        <p:blipFill>
          <a:blip r:embed="rId2" cstate="print"/>
          <a:srcRect/>
          <a:stretch>
            <a:fillRect/>
          </a:stretch>
        </p:blipFill>
        <p:spPr bwMode="auto">
          <a:xfrm>
            <a:off x="0" y="0"/>
            <a:ext cx="4814888" cy="6669088"/>
          </a:xfrm>
          <a:prstGeom prst="rect">
            <a:avLst/>
          </a:prstGeom>
          <a:noFill/>
          <a:ln w="9525">
            <a:noFill/>
            <a:miter lim="800000"/>
            <a:headEnd/>
            <a:tailEnd/>
          </a:ln>
        </p:spPr>
      </p:pic>
      <p:sp>
        <p:nvSpPr>
          <p:cNvPr id="179203" name="Text Box 3"/>
          <p:cNvSpPr txBox="1">
            <a:spLocks noChangeArrowheads="1"/>
          </p:cNvSpPr>
          <p:nvPr/>
        </p:nvSpPr>
        <p:spPr bwMode="auto">
          <a:xfrm>
            <a:off x="5003800" y="1073150"/>
            <a:ext cx="3889375" cy="5021263"/>
          </a:xfrm>
          <a:prstGeom prst="rect">
            <a:avLst/>
          </a:prstGeom>
          <a:noFill/>
          <a:ln w="9525">
            <a:noFill/>
            <a:miter lim="800000"/>
            <a:headEnd/>
            <a:tailEnd/>
          </a:ln>
          <a:effectLst/>
        </p:spPr>
        <p:txBody>
          <a:bodyPr>
            <a:spAutoFit/>
          </a:bodyPr>
          <a:lstStyle/>
          <a:p>
            <a:pPr algn="ctr">
              <a:spcBef>
                <a:spcPct val="50000"/>
              </a:spcBef>
            </a:pPr>
            <a:r>
              <a:rPr lang="es-ES" sz="2400" b="1">
                <a:solidFill>
                  <a:schemeClr val="bg1"/>
                </a:solidFill>
                <a:effectLst>
                  <a:outerShdw blurRad="38100" dist="38100" dir="2700000" algn="tl">
                    <a:srgbClr val="808080"/>
                  </a:outerShdw>
                </a:effectLst>
              </a:rPr>
              <a:t>Las horribles       </a:t>
            </a:r>
            <a:r>
              <a:rPr lang="es-ES" sz="2400" b="1">
                <a:solidFill>
                  <a:srgbClr val="CC9900"/>
                </a:solidFill>
                <a:effectLst>
                  <a:outerShdw blurRad="38100" dist="38100" dir="2700000" algn="tl">
                    <a:srgbClr val="FFFFFF"/>
                  </a:outerShdw>
                </a:effectLst>
              </a:rPr>
              <a:t>gárgolas ornamentales</a:t>
            </a:r>
            <a:r>
              <a:rPr lang="es-ES" sz="2400" b="1">
                <a:solidFill>
                  <a:schemeClr val="bg1"/>
                </a:solidFill>
                <a:effectLst>
                  <a:outerShdw blurRad="38100" dist="38100" dir="2700000" algn="tl">
                    <a:srgbClr val="808080"/>
                  </a:outerShdw>
                </a:effectLst>
              </a:rPr>
              <a:t>                 de Notre-Dame fueron realizadas en la restauración llevada a cabo en el </a:t>
            </a:r>
            <a:r>
              <a:rPr lang="es-ES" sz="2400" b="1">
                <a:solidFill>
                  <a:srgbClr val="FFFF00"/>
                </a:solidFill>
                <a:effectLst>
                  <a:outerShdw blurRad="38100" dist="38100" dir="2700000" algn="tl">
                    <a:srgbClr val="FFFFFF"/>
                  </a:outerShdw>
                </a:effectLst>
              </a:rPr>
              <a:t>siglo </a:t>
            </a:r>
            <a:r>
              <a:rPr lang="es-ES" b="1">
                <a:solidFill>
                  <a:srgbClr val="FFFF00"/>
                </a:solidFill>
                <a:effectLst>
                  <a:outerShdw blurRad="38100" dist="38100" dir="2700000" algn="tl">
                    <a:srgbClr val="FFFFFF"/>
                  </a:outerShdw>
                </a:effectLst>
              </a:rPr>
              <a:t>XIX</a:t>
            </a:r>
            <a:r>
              <a:rPr lang="es-ES" sz="2400" b="1">
                <a:solidFill>
                  <a:schemeClr val="bg1"/>
                </a:solidFill>
                <a:effectLst>
                  <a:outerShdw blurRad="38100" dist="38100" dir="2700000" algn="tl">
                    <a:srgbClr val="808080"/>
                  </a:outerShdw>
                </a:effectLst>
              </a:rPr>
              <a:t> y tienen solo una función decorativa. </a:t>
            </a:r>
          </a:p>
          <a:p>
            <a:pPr algn="ctr">
              <a:spcBef>
                <a:spcPct val="50000"/>
              </a:spcBef>
            </a:pPr>
            <a:r>
              <a:rPr lang="es-ES" sz="2400" b="1">
                <a:solidFill>
                  <a:schemeClr val="bg1"/>
                </a:solidFill>
                <a:effectLst>
                  <a:outerShdw blurRad="38100" dist="38100" dir="2700000" algn="tl">
                    <a:srgbClr val="808080"/>
                  </a:outerShdw>
                </a:effectLst>
              </a:rPr>
              <a:t>Se encuentran distribuidas a lo largo del exterior de la iglesia y las más famosas se ven en las torres. </a:t>
            </a: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Les+gargouilles+de+Notre+Dame+de+Paris"/>
          <p:cNvPicPr>
            <a:picLocks noChangeAspect="1" noChangeArrowheads="1"/>
          </p:cNvPicPr>
          <p:nvPr/>
        </p:nvPicPr>
        <p:blipFill>
          <a:blip r:embed="rId2" cstate="print"/>
          <a:srcRect/>
          <a:stretch>
            <a:fillRect/>
          </a:stretch>
        </p:blipFill>
        <p:spPr bwMode="auto">
          <a:xfrm>
            <a:off x="539750" y="0"/>
            <a:ext cx="7235825" cy="68341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image?id=82649&amp;rendTypeId=4"/>
          <p:cNvPicPr>
            <a:picLocks noChangeAspect="1" noChangeArrowheads="1"/>
          </p:cNvPicPr>
          <p:nvPr/>
        </p:nvPicPr>
        <p:blipFill>
          <a:blip r:embed="rId2" cstate="print"/>
          <a:srcRect/>
          <a:stretch>
            <a:fillRect/>
          </a:stretch>
        </p:blipFill>
        <p:spPr bwMode="auto">
          <a:xfrm>
            <a:off x="0" y="0"/>
            <a:ext cx="5532438" cy="6858000"/>
          </a:xfrm>
          <a:prstGeom prst="rect">
            <a:avLst/>
          </a:prstGeom>
          <a:noFill/>
          <a:ln w="9525">
            <a:noFill/>
            <a:miter lim="800000"/>
            <a:headEnd/>
            <a:tailEnd/>
          </a:ln>
        </p:spPr>
      </p:pic>
      <p:sp>
        <p:nvSpPr>
          <p:cNvPr id="175107" name="Text Box 3"/>
          <p:cNvSpPr txBox="1">
            <a:spLocks noChangeArrowheads="1"/>
          </p:cNvSpPr>
          <p:nvPr/>
        </p:nvSpPr>
        <p:spPr bwMode="auto">
          <a:xfrm>
            <a:off x="5580063" y="260350"/>
            <a:ext cx="3563937" cy="6427788"/>
          </a:xfrm>
          <a:prstGeom prst="rect">
            <a:avLst/>
          </a:prstGeom>
          <a:noFill/>
          <a:ln w="9525">
            <a:noFill/>
            <a:miter lim="800000"/>
            <a:headEnd/>
            <a:tailEnd/>
          </a:ln>
          <a:effectLst/>
        </p:spPr>
        <p:txBody>
          <a:bodyPr>
            <a:spAutoFit/>
          </a:bodyPr>
          <a:lstStyle/>
          <a:p>
            <a:pPr algn="ctr">
              <a:spcBef>
                <a:spcPct val="50000"/>
              </a:spcBef>
            </a:pPr>
            <a:r>
              <a:rPr lang="es-ES" sz="3200" b="1">
                <a:solidFill>
                  <a:schemeClr val="bg1"/>
                </a:solidFill>
                <a:effectLst>
                  <a:outerShdw blurRad="38100" dist="38100" dir="2700000" algn="tl">
                    <a:srgbClr val="808080"/>
                  </a:outerShdw>
                </a:effectLst>
              </a:rPr>
              <a:t>Escondidas entre las torres, las </a:t>
            </a:r>
            <a:r>
              <a:rPr lang="es-ES" sz="3200" b="1">
                <a:solidFill>
                  <a:srgbClr val="CC9900"/>
                </a:solidFill>
                <a:effectLst>
                  <a:outerShdw blurRad="38100" dist="38100" dir="2700000" algn="tl">
                    <a:srgbClr val="FFFFFF"/>
                  </a:outerShdw>
                </a:effectLst>
              </a:rPr>
              <a:t>gárgolas,</a:t>
            </a:r>
            <a:r>
              <a:rPr lang="es-ES" sz="3200" b="1">
                <a:solidFill>
                  <a:schemeClr val="bg1"/>
                </a:solidFill>
                <a:effectLst>
                  <a:outerShdw blurRad="38100" dist="38100" dir="2700000" algn="tl">
                    <a:srgbClr val="808080"/>
                  </a:outerShdw>
                </a:effectLst>
              </a:rPr>
              <a:t> chimères o quimeras, fueron colocadas por </a:t>
            </a:r>
            <a:r>
              <a:rPr lang="es-ES" sz="3200" b="1">
                <a:solidFill>
                  <a:schemeClr val="folHlink"/>
                </a:solidFill>
                <a:effectLst>
                  <a:outerShdw blurRad="38100" dist="38100" dir="2700000" algn="tl">
                    <a:srgbClr val="FFFFFF"/>
                  </a:outerShdw>
                </a:effectLst>
              </a:rPr>
              <a:t>Viollet-le-Duc</a:t>
            </a:r>
            <a:r>
              <a:rPr lang="es-ES" sz="3200" b="1">
                <a:solidFill>
                  <a:schemeClr val="bg1"/>
                </a:solidFill>
                <a:effectLst>
                  <a:outerShdw blurRad="38100" dist="38100" dir="2700000" algn="tl">
                    <a:srgbClr val="808080"/>
                  </a:outerShdw>
                </a:effectLst>
              </a:rPr>
              <a:t>, como mera función decorativa y tal vez como homenaje al libro de </a:t>
            </a:r>
            <a:r>
              <a:rPr lang="es-ES" sz="3200" b="1">
                <a:solidFill>
                  <a:schemeClr val="folHlink"/>
                </a:solidFill>
                <a:effectLst>
                  <a:outerShdw blurRad="38100" dist="38100" dir="2700000" algn="tl">
                    <a:srgbClr val="FFFFFF"/>
                  </a:outerShdw>
                </a:effectLst>
              </a:rPr>
              <a:t>Víctor Hugo</a:t>
            </a:r>
            <a:r>
              <a:rPr lang="es-ES" sz="3200" b="1">
                <a:solidFill>
                  <a:schemeClr val="bg1"/>
                </a:solidFill>
                <a:effectLst>
                  <a:outerShdw blurRad="38100" dist="38100" dir="2700000" algn="tl">
                    <a:srgbClr val="808080"/>
                  </a:outerShdw>
                </a:effectLst>
              </a:rPr>
              <a:t>...</a:t>
            </a: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notre-dame-de-paris-gargouille"/>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177155" name="Text Box 3"/>
          <p:cNvSpPr txBox="1">
            <a:spLocks noChangeArrowheads="1"/>
          </p:cNvSpPr>
          <p:nvPr/>
        </p:nvSpPr>
        <p:spPr bwMode="auto">
          <a:xfrm>
            <a:off x="122238" y="177800"/>
            <a:ext cx="3586162" cy="1187450"/>
          </a:xfrm>
          <a:prstGeom prst="rect">
            <a:avLst/>
          </a:prstGeom>
          <a:noFill/>
          <a:ln w="9525">
            <a:noFill/>
            <a:miter lim="800000"/>
            <a:headEnd/>
            <a:tailEnd/>
          </a:ln>
          <a:effectLst/>
        </p:spPr>
        <p:txBody>
          <a:bodyPr>
            <a:spAutoFit/>
          </a:bodyPr>
          <a:lstStyle/>
          <a:p>
            <a:pPr algn="ctr">
              <a:spcBef>
                <a:spcPct val="50000"/>
              </a:spcBef>
            </a:pPr>
            <a:r>
              <a:rPr lang="es-ES" sz="2400" b="1">
                <a:solidFill>
                  <a:schemeClr val="accent2"/>
                </a:solidFill>
                <a:effectLst>
                  <a:outerShdw blurRad="38100" dist="38100" dir="2700000" algn="tl">
                    <a:srgbClr val="FFFFFF"/>
                  </a:outerShdw>
                </a:effectLst>
              </a:rPr>
              <a:t>Pensativas, contemplan París y su historia...</a:t>
            </a: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Text Box 2"/>
          <p:cNvSpPr txBox="1">
            <a:spLocks noChangeArrowheads="1"/>
          </p:cNvSpPr>
          <p:nvPr/>
        </p:nvSpPr>
        <p:spPr bwMode="auto">
          <a:xfrm>
            <a:off x="0" y="1268413"/>
            <a:ext cx="9144000" cy="1006475"/>
          </a:xfrm>
          <a:prstGeom prst="rect">
            <a:avLst/>
          </a:prstGeom>
          <a:noFill/>
          <a:ln w="9525">
            <a:noFill/>
            <a:miter lim="800000"/>
            <a:headEnd/>
            <a:tailEnd/>
          </a:ln>
          <a:effectLst/>
        </p:spPr>
        <p:txBody>
          <a:bodyPr>
            <a:spAutoFit/>
          </a:bodyPr>
          <a:lstStyle/>
          <a:p>
            <a:pPr algn="ctr">
              <a:spcBef>
                <a:spcPct val="50000"/>
              </a:spcBef>
            </a:pPr>
            <a:r>
              <a:rPr lang="es-ES" sz="6000" b="1">
                <a:solidFill>
                  <a:srgbClr val="FFCC00"/>
                </a:solidFill>
                <a:effectLst>
                  <a:outerShdw blurRad="38100" dist="38100" dir="2700000" algn="tl">
                    <a:srgbClr val="FFFFFF"/>
                  </a:outerShdw>
                </a:effectLst>
                <a:latin typeface="Comic Sans MS" pitchFamily="66" charset="0"/>
              </a:rPr>
              <a:t>Resto de las fachadas</a:t>
            </a:r>
          </a:p>
        </p:txBody>
      </p:sp>
      <p:sp>
        <p:nvSpPr>
          <p:cNvPr id="183299" name="Text Box 3"/>
          <p:cNvSpPr txBox="1">
            <a:spLocks noChangeArrowheads="1"/>
          </p:cNvSpPr>
          <p:nvPr/>
        </p:nvSpPr>
        <p:spPr bwMode="auto">
          <a:xfrm>
            <a:off x="395288" y="3644900"/>
            <a:ext cx="8424862" cy="1066800"/>
          </a:xfrm>
          <a:prstGeom prst="rect">
            <a:avLst/>
          </a:prstGeom>
          <a:noFill/>
          <a:ln w="9525">
            <a:noFill/>
            <a:miter lim="800000"/>
            <a:headEnd/>
            <a:tailEnd/>
          </a:ln>
          <a:effectLst/>
        </p:spPr>
        <p:txBody>
          <a:bodyPr>
            <a:spAutoFit/>
          </a:bodyPr>
          <a:lstStyle/>
          <a:p>
            <a:pPr algn="ctr">
              <a:spcBef>
                <a:spcPct val="50000"/>
              </a:spcBef>
            </a:pPr>
            <a:r>
              <a:rPr lang="es-ES" sz="3200" b="1">
                <a:solidFill>
                  <a:schemeClr val="accent1"/>
                </a:solidFill>
                <a:effectLst>
                  <a:outerShdw blurRad="38100" dist="38100" dir="2700000" algn="tl">
                    <a:srgbClr val="FFFFFF"/>
                  </a:outerShdw>
                </a:effectLst>
              </a:rPr>
              <a:t>La fachada </a:t>
            </a:r>
            <a:r>
              <a:rPr lang="es-ES" sz="3200" b="1" u="sng">
                <a:solidFill>
                  <a:schemeClr val="accent1"/>
                </a:solidFill>
                <a:effectLst>
                  <a:outerShdw blurRad="38100" dist="38100" dir="2700000" algn="tl">
                    <a:srgbClr val="FFFFFF"/>
                  </a:outerShdw>
                </a:effectLst>
              </a:rPr>
              <a:t>oriental,</a:t>
            </a:r>
            <a:r>
              <a:rPr lang="es-ES" sz="3200" b="1">
                <a:solidFill>
                  <a:schemeClr val="accent1"/>
                </a:solidFill>
                <a:effectLst>
                  <a:outerShdw blurRad="38100" dist="38100" dir="2700000" algn="tl">
                    <a:srgbClr val="FFFFFF"/>
                  </a:outerShdw>
                </a:effectLst>
              </a:rPr>
              <a:t> de la cabecera,            y las fachadas del transepto: </a:t>
            </a:r>
            <a:r>
              <a:rPr lang="es-ES" sz="3200" b="1" u="sng">
                <a:solidFill>
                  <a:schemeClr val="accent1"/>
                </a:solidFill>
                <a:effectLst>
                  <a:outerShdw blurRad="38100" dist="38100" dir="2700000" algn="tl">
                    <a:srgbClr val="FFFFFF"/>
                  </a:outerShdw>
                </a:effectLst>
              </a:rPr>
              <a:t>norte</a:t>
            </a:r>
            <a:r>
              <a:rPr lang="es-ES" sz="3200" b="1">
                <a:solidFill>
                  <a:schemeClr val="accent1"/>
                </a:solidFill>
                <a:effectLst>
                  <a:outerShdw blurRad="38100" dist="38100" dir="2700000" algn="tl">
                    <a:srgbClr val="FFFFFF"/>
                  </a:outerShdw>
                </a:effectLst>
              </a:rPr>
              <a:t> y </a:t>
            </a:r>
            <a:r>
              <a:rPr lang="es-ES" sz="3200" b="1" u="sng">
                <a:solidFill>
                  <a:schemeClr val="accent1"/>
                </a:solidFill>
                <a:effectLst>
                  <a:outerShdw blurRad="38100" dist="38100" dir="2700000" algn="tl">
                    <a:srgbClr val="FFFFFF"/>
                  </a:outerShdw>
                </a:effectLst>
              </a:rPr>
              <a:t>sur</a:t>
            </a:r>
            <a:r>
              <a:rPr lang="es-ES" sz="3200" b="1">
                <a:solidFill>
                  <a:schemeClr val="accent1"/>
                </a:solidFill>
                <a:effectLst>
                  <a:outerShdw blurRad="38100" dist="38100" dir="2700000" algn="tl">
                    <a:srgbClr val="FFFFFF"/>
                  </a:outerShdw>
                </a:effectLst>
              </a:rPr>
              <a:t>. </a:t>
            </a: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Text Box 2"/>
          <p:cNvSpPr txBox="1">
            <a:spLocks noChangeArrowheads="1"/>
          </p:cNvSpPr>
          <p:nvPr/>
        </p:nvSpPr>
        <p:spPr bwMode="auto">
          <a:xfrm>
            <a:off x="0" y="620713"/>
            <a:ext cx="9144000" cy="1922462"/>
          </a:xfrm>
          <a:prstGeom prst="rect">
            <a:avLst/>
          </a:prstGeom>
          <a:noFill/>
          <a:ln w="9525">
            <a:noFill/>
            <a:miter lim="800000"/>
            <a:headEnd/>
            <a:tailEnd/>
          </a:ln>
          <a:effectLst/>
        </p:spPr>
        <p:txBody>
          <a:bodyPr>
            <a:spAutoFit/>
          </a:bodyPr>
          <a:lstStyle/>
          <a:p>
            <a:pPr algn="ctr">
              <a:spcBef>
                <a:spcPct val="50000"/>
              </a:spcBef>
            </a:pPr>
            <a:r>
              <a:rPr lang="es-ES" sz="4800" b="1">
                <a:solidFill>
                  <a:srgbClr val="FFCC00"/>
                </a:solidFill>
                <a:effectLst>
                  <a:outerShdw blurRad="38100" dist="38100" dir="2700000" algn="tl">
                    <a:srgbClr val="FFFFFF"/>
                  </a:outerShdw>
                </a:effectLst>
                <a:latin typeface="Comic Sans MS" pitchFamily="66" charset="0"/>
              </a:rPr>
              <a:t>La fachada oriental</a:t>
            </a:r>
          </a:p>
          <a:p>
            <a:pPr algn="ctr">
              <a:spcBef>
                <a:spcPct val="50000"/>
              </a:spcBef>
            </a:pPr>
            <a:r>
              <a:rPr lang="es-ES" sz="4800" b="1">
                <a:solidFill>
                  <a:srgbClr val="FFCC00"/>
                </a:solidFill>
                <a:effectLst>
                  <a:outerShdw blurRad="38100" dist="38100" dir="2700000" algn="tl">
                    <a:srgbClr val="FFFFFF"/>
                  </a:outerShdw>
                </a:effectLst>
              </a:rPr>
              <a:t>Cabecera</a:t>
            </a:r>
          </a:p>
        </p:txBody>
      </p:sp>
      <p:sp>
        <p:nvSpPr>
          <p:cNvPr id="184323" name="Text Box 3"/>
          <p:cNvSpPr txBox="1">
            <a:spLocks noChangeArrowheads="1"/>
          </p:cNvSpPr>
          <p:nvPr/>
        </p:nvSpPr>
        <p:spPr bwMode="auto">
          <a:xfrm>
            <a:off x="914400" y="2924175"/>
            <a:ext cx="7402513" cy="3016250"/>
          </a:xfrm>
          <a:prstGeom prst="rect">
            <a:avLst/>
          </a:prstGeom>
          <a:noFill/>
          <a:ln w="9525">
            <a:noFill/>
            <a:miter lim="800000"/>
            <a:headEnd/>
            <a:tailEnd/>
          </a:ln>
          <a:effectLst/>
        </p:spPr>
        <p:txBody>
          <a:bodyPr>
            <a:spAutoFit/>
          </a:bodyPr>
          <a:lstStyle/>
          <a:p>
            <a:pPr algn="ctr">
              <a:spcBef>
                <a:spcPct val="50000"/>
              </a:spcBef>
            </a:pPr>
            <a:r>
              <a:rPr lang="es-ES" sz="3200" b="1">
                <a:solidFill>
                  <a:schemeClr val="accent1"/>
                </a:solidFill>
                <a:effectLst>
                  <a:outerShdw blurRad="38100" dist="38100" dir="2700000" algn="tl">
                    <a:srgbClr val="FFFFFF"/>
                  </a:outerShdw>
                </a:effectLst>
              </a:rPr>
              <a:t>Es la fachada del ábside.                      En la primera mitad del siglo </a:t>
            </a:r>
            <a:r>
              <a:rPr lang="es-ES" sz="2400" b="1">
                <a:solidFill>
                  <a:schemeClr val="accent1"/>
                </a:solidFill>
                <a:effectLst>
                  <a:outerShdw blurRad="38100" dist="38100" dir="2700000" algn="tl">
                    <a:srgbClr val="FFFFFF"/>
                  </a:outerShdw>
                </a:effectLst>
              </a:rPr>
              <a:t>XIV,</a:t>
            </a:r>
            <a:r>
              <a:rPr lang="es-ES" sz="3200" b="1">
                <a:solidFill>
                  <a:schemeClr val="accent1"/>
                </a:solidFill>
                <a:effectLst>
                  <a:outerShdw blurRad="38100" dist="38100" dir="2700000" algn="tl">
                    <a:srgbClr val="FFFFFF"/>
                  </a:outerShdw>
                </a:effectLst>
              </a:rPr>
              <a:t> se concluyó la construcción de los arbotantes de la cabecera del templo. La mejor vista se encuentra en la </a:t>
            </a:r>
            <a:r>
              <a:rPr lang="es-ES" sz="3200" b="1">
                <a:solidFill>
                  <a:schemeClr val="folHlink"/>
                </a:solidFill>
                <a:effectLst>
                  <a:outerShdw blurRad="38100" dist="38100" dir="2700000" algn="tl">
                    <a:srgbClr val="FFFFFF"/>
                  </a:outerShdw>
                </a:effectLst>
              </a:rPr>
              <a:t>Place Jean XXIII</a:t>
            </a:r>
            <a:r>
              <a:rPr lang="es-ES" sz="3200" b="1">
                <a:solidFill>
                  <a:schemeClr val="accent1"/>
                </a:solidFill>
                <a:effectLst>
                  <a:outerShdw blurRad="38100" dist="38100" dir="2700000" algn="tl">
                    <a:srgbClr val="FFFFFF"/>
                  </a:outerShdw>
                </a:effectLst>
              </a:rPr>
              <a:t>.</a:t>
            </a: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Content Placeholder 3" descr="44751071_P6121557_small.jpg"/>
          <p:cNvPicPr>
            <a:picLocks noGrp="1" noChangeAspect="1"/>
          </p:cNvPicPr>
          <p:nvPr>
            <p:ph idx="4294967295"/>
          </p:nvPr>
        </p:nvPicPr>
        <p:blipFill>
          <a:blip r:embed="rId2" cstate="print">
            <a:lum contrast="12000"/>
          </a:blip>
          <a:srcRect/>
          <a:stretch>
            <a:fillRect/>
          </a:stretch>
        </p:blipFill>
        <p:spPr>
          <a:xfrm>
            <a:off x="2000250" y="0"/>
            <a:ext cx="5164138" cy="6858000"/>
          </a:xfrm>
        </p:spPr>
      </p:pic>
    </p:spTree>
  </p:cSld>
  <p:clrMapOvr>
    <a:masterClrMapping/>
  </p:clrMapOvr>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Ficheiro:Notre-Dame-Paris east 2.jpg"/>
          <p:cNvPicPr>
            <a:picLocks noChangeAspect="1" noChangeArrowheads="1"/>
          </p:cNvPicPr>
          <p:nvPr/>
        </p:nvPicPr>
        <p:blipFill>
          <a:blip r:embed="rId2" cstate="print"/>
          <a:srcRect/>
          <a:stretch>
            <a:fillRect/>
          </a:stretch>
        </p:blipFill>
        <p:spPr bwMode="auto">
          <a:xfrm>
            <a:off x="0" y="0"/>
            <a:ext cx="9144000" cy="6446838"/>
          </a:xfrm>
          <a:prstGeom prst="rect">
            <a:avLst/>
          </a:prstGeom>
          <a:noFill/>
          <a:ln w="9525">
            <a:noFill/>
            <a:miter lim="800000"/>
            <a:headEnd/>
            <a:tailEnd/>
          </a:ln>
        </p:spPr>
      </p:pic>
      <p:sp>
        <p:nvSpPr>
          <p:cNvPr id="75779" name="Text Box 3"/>
          <p:cNvSpPr txBox="1">
            <a:spLocks noChangeArrowheads="1"/>
          </p:cNvSpPr>
          <p:nvPr/>
        </p:nvSpPr>
        <p:spPr bwMode="auto">
          <a:xfrm>
            <a:off x="0" y="6473825"/>
            <a:ext cx="9144000" cy="457200"/>
          </a:xfrm>
          <a:prstGeom prst="rect">
            <a:avLst/>
          </a:prstGeom>
          <a:noFill/>
          <a:ln w="9525">
            <a:noFill/>
            <a:miter lim="800000"/>
            <a:headEnd/>
            <a:tailEnd/>
          </a:ln>
        </p:spPr>
        <p:txBody>
          <a:bodyPr>
            <a:spAutoFit/>
          </a:bodyPr>
          <a:lstStyle/>
          <a:p>
            <a:pPr algn="ctr"/>
            <a:r>
              <a:rPr lang="es-ES" sz="2400" b="1">
                <a:solidFill>
                  <a:schemeClr val="bg1"/>
                </a:solidFill>
              </a:rPr>
              <a:t>Vista de la cabecera en la zona Este </a:t>
            </a: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61" name="Text Box 5"/>
          <p:cNvSpPr txBox="1">
            <a:spLocks noChangeArrowheads="1"/>
          </p:cNvSpPr>
          <p:nvPr/>
        </p:nvSpPr>
        <p:spPr bwMode="auto">
          <a:xfrm>
            <a:off x="122238" y="260350"/>
            <a:ext cx="9021762" cy="6427788"/>
          </a:xfrm>
          <a:prstGeom prst="rect">
            <a:avLst/>
          </a:prstGeom>
          <a:noFill/>
          <a:ln w="9525">
            <a:noFill/>
            <a:miter lim="800000"/>
            <a:headEnd/>
            <a:tailEnd/>
          </a:ln>
          <a:effectLst/>
        </p:spPr>
        <p:txBody>
          <a:bodyPr>
            <a:spAutoFit/>
          </a:bodyPr>
          <a:lstStyle/>
          <a:p>
            <a:pPr algn="ctr">
              <a:spcBef>
                <a:spcPct val="50000"/>
              </a:spcBef>
            </a:pPr>
            <a:r>
              <a:rPr lang="es-ES" sz="3200" b="1">
                <a:solidFill>
                  <a:srgbClr val="CC9900"/>
                </a:solidFill>
                <a:effectLst>
                  <a:outerShdw blurRad="38100" dist="38100" dir="2700000" algn="tl">
                    <a:srgbClr val="FFFFFF"/>
                  </a:outerShdw>
                </a:effectLst>
              </a:rPr>
              <a:t>Notre-Dame de Paris</a:t>
            </a:r>
            <a:r>
              <a:rPr lang="es-ES" sz="3200" b="1">
                <a:solidFill>
                  <a:schemeClr val="bg1"/>
                </a:solidFill>
                <a:effectLst>
                  <a:outerShdw blurRad="38100" dist="38100" dir="2700000" algn="tl">
                    <a:srgbClr val="808080"/>
                  </a:outerShdw>
                </a:effectLst>
              </a:rPr>
              <a:t> fue uno de los primeros edificios donde se utilizó la técnica de contención estructural por </a:t>
            </a:r>
            <a:r>
              <a:rPr lang="es-ES" sz="3200" b="1" u="sng">
                <a:solidFill>
                  <a:schemeClr val="bg1"/>
                </a:solidFill>
                <a:effectLst>
                  <a:outerShdw blurRad="38100" dist="38100" dir="2700000" algn="tl">
                    <a:srgbClr val="808080"/>
                  </a:outerShdw>
                </a:effectLst>
              </a:rPr>
              <a:t>arbotantes</a:t>
            </a:r>
            <a:r>
              <a:rPr lang="es-ES" sz="3200" b="1">
                <a:solidFill>
                  <a:schemeClr val="bg1"/>
                </a:solidFill>
                <a:effectLst>
                  <a:outerShdw blurRad="38100" dist="38100" dir="2700000" algn="tl">
                    <a:srgbClr val="808080"/>
                  </a:outerShdw>
                </a:effectLst>
              </a:rPr>
              <a:t>. Originariamente, no constaban en el proyecto mas, a medida que las paredes iban elevándose, comenzaron a aparecer grietas, con lo que amenazaban con inclinarse hacia fuera; por ello, se pusieron los arbotantes, como contrafuertes, para evitar el derrumbamiento. En su época se ironizó sobre ellos pues se les veía como andamios que no se hubiesen quitado y que daban a la catedral un aspecto inacabado. </a:t>
            </a: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107950" y="115888"/>
            <a:ext cx="2746375" cy="633412"/>
          </a:xfrm>
        </p:spPr>
        <p:txBody>
          <a:bodyPr/>
          <a:lstStyle/>
          <a:p>
            <a:pPr algn="l" eaLnBrk="1" hangingPunct="1"/>
            <a:r>
              <a:rPr lang="pt-BR" sz="3200" b="1" smtClean="0"/>
              <a:t>A cabeceira</a:t>
            </a:r>
          </a:p>
        </p:txBody>
      </p:sp>
      <p:pic>
        <p:nvPicPr>
          <p:cNvPr id="77827" name="Picture 3" descr="Arcosbotantes"/>
          <p:cNvPicPr>
            <a:picLocks noChangeAspect="1" noChangeArrowheads="1"/>
          </p:cNvPicPr>
          <p:nvPr/>
        </p:nvPicPr>
        <p:blipFill>
          <a:blip r:embed="rId2" cstate="print"/>
          <a:srcRect/>
          <a:stretch>
            <a:fillRect/>
          </a:stretch>
        </p:blipFill>
        <p:spPr bwMode="auto">
          <a:xfrm>
            <a:off x="4572000" y="0"/>
            <a:ext cx="4572000" cy="6858000"/>
          </a:xfrm>
          <a:prstGeom prst="rect">
            <a:avLst/>
          </a:prstGeom>
          <a:noFill/>
          <a:ln w="9525">
            <a:noFill/>
            <a:miter lim="800000"/>
            <a:headEnd/>
            <a:tailEnd/>
          </a:ln>
        </p:spPr>
      </p:pic>
      <p:sp>
        <p:nvSpPr>
          <p:cNvPr id="124933" name="Text Box 5"/>
          <p:cNvSpPr txBox="1">
            <a:spLocks noChangeArrowheads="1"/>
          </p:cNvSpPr>
          <p:nvPr/>
        </p:nvSpPr>
        <p:spPr bwMode="auto">
          <a:xfrm>
            <a:off x="0" y="0"/>
            <a:ext cx="4500563" cy="457200"/>
          </a:xfrm>
          <a:prstGeom prst="rect">
            <a:avLst/>
          </a:prstGeom>
          <a:noFill/>
          <a:ln w="9525">
            <a:noFill/>
            <a:miter lim="800000"/>
            <a:headEnd/>
            <a:tailEnd/>
          </a:ln>
          <a:effectLst/>
        </p:spPr>
        <p:txBody>
          <a:bodyPr>
            <a:spAutoFit/>
          </a:bodyPr>
          <a:lstStyle/>
          <a:p>
            <a:pPr>
              <a:defRPr/>
            </a:pPr>
            <a:endParaRPr lang="es-ES" sz="2400" b="1">
              <a:solidFill>
                <a:schemeClr val="bg1"/>
              </a:solidFill>
              <a:effectLst>
                <a:outerShdw blurRad="38100" dist="38100" dir="2700000" algn="tl">
                  <a:srgbClr val="808080"/>
                </a:outerShdw>
              </a:effectLst>
            </a:endParaRPr>
          </a:p>
        </p:txBody>
      </p:sp>
      <p:sp>
        <p:nvSpPr>
          <p:cNvPr id="124934" name="Text Box 6"/>
          <p:cNvSpPr txBox="1">
            <a:spLocks noChangeArrowheads="1"/>
          </p:cNvSpPr>
          <p:nvPr/>
        </p:nvSpPr>
        <p:spPr bwMode="auto">
          <a:xfrm>
            <a:off x="323850" y="765175"/>
            <a:ext cx="3889375" cy="4108450"/>
          </a:xfrm>
          <a:prstGeom prst="rect">
            <a:avLst/>
          </a:prstGeom>
          <a:noFill/>
          <a:ln w="9525">
            <a:noFill/>
            <a:miter lim="800000"/>
            <a:headEnd/>
            <a:tailEnd/>
          </a:ln>
          <a:effectLst/>
        </p:spPr>
        <p:txBody>
          <a:bodyPr>
            <a:spAutoFit/>
          </a:bodyPr>
          <a:lstStyle/>
          <a:p>
            <a:pPr algn="ctr">
              <a:defRPr/>
            </a:pPr>
            <a:r>
              <a:rPr lang="es-ES" sz="2400" b="1">
                <a:solidFill>
                  <a:srgbClr val="CC9900"/>
                </a:solidFill>
                <a:effectLst>
                  <a:outerShdw blurRad="38100" dist="38100" dir="2700000" algn="tl">
                    <a:srgbClr val="FFFFFF"/>
                  </a:outerShdw>
                </a:effectLst>
              </a:rPr>
              <a:t>Los arbotantes fluyen de la zona superior de la pared del coro, donde se concentra el impulso de la bóveda hacia el exterior, prolongándose también a los contrafuertes, pero no de forma pesada, sino transmitiendo ligereza y armonía.</a:t>
            </a:r>
            <a:endParaRPr lang="es-ES" sz="2400">
              <a:solidFill>
                <a:srgbClr val="CC9900"/>
              </a:solidFill>
            </a:endParaRPr>
          </a:p>
        </p:txBody>
      </p:sp>
      <p:sp>
        <p:nvSpPr>
          <p:cNvPr id="77830" name="Text Box 7"/>
          <p:cNvSpPr txBox="1">
            <a:spLocks noChangeArrowheads="1"/>
          </p:cNvSpPr>
          <p:nvPr/>
        </p:nvSpPr>
        <p:spPr bwMode="auto">
          <a:xfrm>
            <a:off x="122238" y="6226175"/>
            <a:ext cx="4305300" cy="406400"/>
          </a:xfrm>
          <a:prstGeom prst="rect">
            <a:avLst/>
          </a:prstGeom>
          <a:noFill/>
          <a:ln w="9525">
            <a:solidFill>
              <a:srgbClr val="CC9900"/>
            </a:solidFill>
            <a:miter lim="800000"/>
            <a:headEnd/>
            <a:tailEnd/>
          </a:ln>
        </p:spPr>
        <p:txBody>
          <a:bodyPr>
            <a:spAutoFit/>
          </a:bodyPr>
          <a:lstStyle/>
          <a:p>
            <a:pPr algn="ctr">
              <a:spcBef>
                <a:spcPct val="50000"/>
              </a:spcBef>
            </a:pPr>
            <a:r>
              <a:rPr lang="es-ES" sz="2000" b="1">
                <a:solidFill>
                  <a:srgbClr val="FFFF00"/>
                </a:solidFill>
              </a:rPr>
              <a:t>Vista desde la </a:t>
            </a:r>
            <a:r>
              <a:rPr lang="es-ES" sz="2000" b="1" i="1">
                <a:solidFill>
                  <a:srgbClr val="FFFF00"/>
                </a:solidFill>
              </a:rPr>
              <a:t>Place Jean XXIII</a:t>
            </a:r>
            <a:r>
              <a:rPr lang="es-ES" sz="2000" b="1">
                <a:solidFill>
                  <a:srgbClr val="FFFF00"/>
                </a:solidFill>
              </a:rPr>
              <a:t> </a:t>
            </a: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click to zoom"/>
          <p:cNvPicPr>
            <a:picLocks noChangeAspect="1" noChangeArrowheads="1"/>
          </p:cNvPicPr>
          <p:nvPr/>
        </p:nvPicPr>
        <p:blipFill>
          <a:blip r:embed="rId2" cstate="print"/>
          <a:srcRect/>
          <a:stretch>
            <a:fillRect/>
          </a:stretch>
        </p:blipFill>
        <p:spPr bwMode="auto">
          <a:xfrm>
            <a:off x="0" y="0"/>
            <a:ext cx="5143500" cy="6858000"/>
          </a:xfrm>
          <a:prstGeom prst="rect">
            <a:avLst/>
          </a:prstGeom>
          <a:noFill/>
          <a:ln w="9525">
            <a:noFill/>
            <a:miter lim="800000"/>
            <a:headEnd/>
            <a:tailEnd/>
          </a:ln>
        </p:spPr>
      </p:pic>
      <p:sp>
        <p:nvSpPr>
          <p:cNvPr id="126979" name="Text Box 3"/>
          <p:cNvSpPr txBox="1">
            <a:spLocks noChangeArrowheads="1"/>
          </p:cNvSpPr>
          <p:nvPr/>
        </p:nvSpPr>
        <p:spPr bwMode="auto">
          <a:xfrm>
            <a:off x="5148263" y="836613"/>
            <a:ext cx="3995737" cy="5453062"/>
          </a:xfrm>
          <a:prstGeom prst="rect">
            <a:avLst/>
          </a:prstGeom>
          <a:noFill/>
          <a:ln w="9525">
            <a:noFill/>
            <a:miter lim="800000"/>
            <a:headEnd/>
            <a:tailEnd/>
          </a:ln>
          <a:effectLst/>
        </p:spPr>
        <p:txBody>
          <a:bodyPr>
            <a:spAutoFit/>
          </a:bodyPr>
          <a:lstStyle/>
          <a:p>
            <a:pPr algn="ctr">
              <a:defRPr/>
            </a:pPr>
            <a:r>
              <a:rPr lang="es-ES" sz="3200" b="1">
                <a:solidFill>
                  <a:schemeClr val="bg1"/>
                </a:solidFill>
                <a:effectLst>
                  <a:outerShdw blurRad="38100" dist="38100" dir="2700000" algn="tl">
                    <a:srgbClr val="808080"/>
                  </a:outerShdw>
                </a:effectLst>
              </a:rPr>
              <a:t>Es justamente en la zona da cabecera donde la  elegancia de los arbotantes resulta de gran fluidez visual. Los que soportan la fachada oriental de la catedral son de </a:t>
            </a:r>
            <a:r>
              <a:rPr lang="es-ES" sz="3200" b="1">
                <a:solidFill>
                  <a:schemeClr val="folHlink"/>
                </a:solidFill>
                <a:effectLst>
                  <a:outerShdw blurRad="38100" dist="38100" dir="2700000" algn="tl">
                    <a:srgbClr val="FFFFFF"/>
                  </a:outerShdw>
                </a:effectLst>
              </a:rPr>
              <a:t>Jean Ravy</a:t>
            </a:r>
            <a:r>
              <a:rPr lang="es-ES" sz="3200" b="1">
                <a:solidFill>
                  <a:schemeClr val="bg1"/>
                </a:solidFill>
                <a:effectLst>
                  <a:outerShdw blurRad="38100" dist="38100" dir="2700000" algn="tl">
                    <a:srgbClr val="808080"/>
                  </a:outerShdw>
                </a:effectLst>
              </a:rPr>
              <a:t> y tienen un vano de </a:t>
            </a:r>
            <a:r>
              <a:rPr lang="es-ES" sz="3200" b="1">
                <a:solidFill>
                  <a:srgbClr val="FFFF00"/>
                </a:solidFill>
                <a:effectLst>
                  <a:outerShdw blurRad="38100" dist="38100" dir="2700000" algn="tl">
                    <a:srgbClr val="FFFFFF"/>
                  </a:outerShdw>
                </a:effectLst>
              </a:rPr>
              <a:t>15 m</a:t>
            </a:r>
            <a:r>
              <a:rPr lang="es-ES" sz="3200" b="1">
                <a:solidFill>
                  <a:schemeClr val="bg1"/>
                </a:solidFill>
                <a:effectLst>
                  <a:outerShdw blurRad="38100" dist="38100" dir="2700000" algn="tl">
                    <a:srgbClr val="808080"/>
                  </a:outerShdw>
                </a:effectLst>
              </a:rPr>
              <a:t>. </a:t>
            </a: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Text Box 2"/>
          <p:cNvSpPr txBox="1">
            <a:spLocks noChangeArrowheads="1"/>
          </p:cNvSpPr>
          <p:nvPr/>
        </p:nvSpPr>
        <p:spPr bwMode="auto">
          <a:xfrm>
            <a:off x="0" y="0"/>
            <a:ext cx="9144000" cy="2105025"/>
          </a:xfrm>
          <a:prstGeom prst="rect">
            <a:avLst/>
          </a:prstGeom>
          <a:noFill/>
          <a:ln w="9525">
            <a:noFill/>
            <a:miter lim="800000"/>
            <a:headEnd/>
            <a:tailEnd/>
          </a:ln>
          <a:effectLst/>
        </p:spPr>
        <p:txBody>
          <a:bodyPr>
            <a:spAutoFit/>
          </a:bodyPr>
          <a:lstStyle/>
          <a:p>
            <a:pPr algn="ctr">
              <a:spcBef>
                <a:spcPct val="50000"/>
              </a:spcBef>
            </a:pPr>
            <a:r>
              <a:rPr lang="es-ES" sz="6600" b="1">
                <a:solidFill>
                  <a:srgbClr val="FFCC00"/>
                </a:solidFill>
                <a:effectLst>
                  <a:outerShdw blurRad="38100" dist="38100" dir="2700000" algn="tl">
                    <a:srgbClr val="FFFFFF"/>
                  </a:outerShdw>
                </a:effectLst>
                <a:latin typeface="Comic Sans MS" pitchFamily="66" charset="0"/>
              </a:rPr>
              <a:t>Las fachadas del transepto</a:t>
            </a:r>
          </a:p>
        </p:txBody>
      </p:sp>
      <p:sp>
        <p:nvSpPr>
          <p:cNvPr id="186371" name="Text Box 3"/>
          <p:cNvSpPr txBox="1">
            <a:spLocks noChangeArrowheads="1"/>
          </p:cNvSpPr>
          <p:nvPr/>
        </p:nvSpPr>
        <p:spPr bwMode="auto">
          <a:xfrm>
            <a:off x="914400" y="4581525"/>
            <a:ext cx="7402513" cy="2041525"/>
          </a:xfrm>
          <a:prstGeom prst="rect">
            <a:avLst/>
          </a:prstGeom>
          <a:noFill/>
          <a:ln w="9525">
            <a:noFill/>
            <a:miter lim="800000"/>
            <a:headEnd/>
            <a:tailEnd/>
          </a:ln>
          <a:effectLst/>
        </p:spPr>
        <p:txBody>
          <a:bodyPr>
            <a:spAutoFit/>
          </a:bodyPr>
          <a:lstStyle/>
          <a:p>
            <a:pPr algn="ctr">
              <a:spcBef>
                <a:spcPct val="50000"/>
              </a:spcBef>
            </a:pPr>
            <a:r>
              <a:rPr lang="es-ES" sz="3200" b="1">
                <a:solidFill>
                  <a:schemeClr val="accent1"/>
                </a:solidFill>
                <a:effectLst>
                  <a:outerShdw blurRad="38100" dist="38100" dir="2700000" algn="tl">
                    <a:srgbClr val="FFFFFF"/>
                  </a:outerShdw>
                </a:effectLst>
              </a:rPr>
              <a:t>Las fachadas </a:t>
            </a:r>
            <a:r>
              <a:rPr lang="es-ES" sz="3200" b="1" u="sng">
                <a:solidFill>
                  <a:schemeClr val="accent1"/>
                </a:solidFill>
                <a:effectLst>
                  <a:outerShdw blurRad="38100" dist="38100" dir="2700000" algn="tl">
                    <a:srgbClr val="FFFFFF"/>
                  </a:outerShdw>
                </a:effectLst>
              </a:rPr>
              <a:t>norte</a:t>
            </a:r>
            <a:r>
              <a:rPr lang="es-ES" sz="3200" b="1">
                <a:solidFill>
                  <a:schemeClr val="accent1"/>
                </a:solidFill>
                <a:effectLst>
                  <a:outerShdw blurRad="38100" dist="38100" dir="2700000" algn="tl">
                    <a:srgbClr val="FFFFFF"/>
                  </a:outerShdw>
                </a:effectLst>
              </a:rPr>
              <a:t> y </a:t>
            </a:r>
            <a:r>
              <a:rPr lang="es-ES" sz="3200" b="1" u="sng">
                <a:solidFill>
                  <a:schemeClr val="accent1"/>
                </a:solidFill>
                <a:effectLst>
                  <a:outerShdw blurRad="38100" dist="38100" dir="2700000" algn="tl">
                    <a:srgbClr val="FFFFFF"/>
                  </a:outerShdw>
                </a:effectLst>
              </a:rPr>
              <a:t>sur</a:t>
            </a:r>
            <a:r>
              <a:rPr lang="es-ES" sz="3200" b="1">
                <a:solidFill>
                  <a:schemeClr val="accent1"/>
                </a:solidFill>
                <a:effectLst>
                  <a:outerShdw blurRad="38100" dist="38100" dir="2700000" algn="tl">
                    <a:srgbClr val="FFFFFF"/>
                  </a:outerShdw>
                </a:effectLst>
              </a:rPr>
              <a:t>.                      Después de construir las capillas exteriores, fue necesario prolongar los brazos del transepto.   </a:t>
            </a:r>
          </a:p>
        </p:txBody>
      </p:sp>
      <p:pic>
        <p:nvPicPr>
          <p:cNvPr id="79876" name="Picture 4" descr="notre_dame_de_paris_paper_replica-300x253"/>
          <p:cNvPicPr>
            <a:picLocks noChangeAspect="1" noChangeArrowheads="1"/>
          </p:cNvPicPr>
          <p:nvPr/>
        </p:nvPicPr>
        <p:blipFill>
          <a:blip r:embed="rId2" cstate="print"/>
          <a:srcRect/>
          <a:stretch>
            <a:fillRect/>
          </a:stretch>
        </p:blipFill>
        <p:spPr bwMode="auto">
          <a:xfrm>
            <a:off x="2987675" y="2205038"/>
            <a:ext cx="2857500" cy="2409825"/>
          </a:xfrm>
          <a:prstGeom prst="rect">
            <a:avLst/>
          </a:prstGeom>
          <a:noFill/>
          <a:ln w="9525">
            <a:noFill/>
            <a:miter lim="800000"/>
            <a:headEnd/>
            <a:tailEnd/>
          </a:ln>
        </p:spPr>
      </p:pic>
      <p:sp>
        <p:nvSpPr>
          <p:cNvPr id="186373" name="Line 5"/>
          <p:cNvSpPr>
            <a:spLocks noChangeShapeType="1"/>
          </p:cNvSpPr>
          <p:nvPr/>
        </p:nvSpPr>
        <p:spPr bwMode="auto">
          <a:xfrm flipH="1">
            <a:off x="4427538" y="2276475"/>
            <a:ext cx="2592387" cy="431800"/>
          </a:xfrm>
          <a:prstGeom prst="line">
            <a:avLst/>
          </a:prstGeom>
          <a:noFill/>
          <a:ln w="28575">
            <a:solidFill>
              <a:srgbClr val="FF3300"/>
            </a:solidFill>
            <a:prstDash val="sysDot"/>
            <a:round/>
            <a:headEnd/>
            <a:tailEnd type="triangle" w="med" len="med"/>
          </a:ln>
        </p:spPr>
        <p:txBody>
          <a:bodyPr/>
          <a:lstStyle/>
          <a:p>
            <a:endParaRPr lang="es-ES"/>
          </a:p>
        </p:txBody>
      </p:sp>
      <p:sp>
        <p:nvSpPr>
          <p:cNvPr id="186374" name="Line 6"/>
          <p:cNvSpPr>
            <a:spLocks noChangeShapeType="1"/>
          </p:cNvSpPr>
          <p:nvPr/>
        </p:nvSpPr>
        <p:spPr bwMode="auto">
          <a:xfrm flipH="1">
            <a:off x="5292725" y="2781300"/>
            <a:ext cx="2592388" cy="431800"/>
          </a:xfrm>
          <a:prstGeom prst="line">
            <a:avLst/>
          </a:prstGeom>
          <a:noFill/>
          <a:ln w="28575">
            <a:solidFill>
              <a:srgbClr val="FF3300"/>
            </a:solidFill>
            <a:prstDash val="sysDot"/>
            <a:round/>
            <a:headEnd/>
            <a:tailEnd type="triangle" w="med" len="med"/>
          </a:ln>
        </p:spPr>
        <p:txBody>
          <a:bodyPr/>
          <a:lstStyle/>
          <a:p>
            <a:endParaRPr lang="es-ES"/>
          </a:p>
        </p:txBody>
      </p:sp>
      <p:sp>
        <p:nvSpPr>
          <p:cNvPr id="79879" name="Text Box 7"/>
          <p:cNvSpPr txBox="1">
            <a:spLocks noChangeArrowheads="1"/>
          </p:cNvSpPr>
          <p:nvPr/>
        </p:nvSpPr>
        <p:spPr bwMode="auto">
          <a:xfrm>
            <a:off x="7107238" y="2122488"/>
            <a:ext cx="560387" cy="366712"/>
          </a:xfrm>
          <a:prstGeom prst="rect">
            <a:avLst/>
          </a:prstGeom>
          <a:noFill/>
          <a:ln w="9525">
            <a:noFill/>
            <a:miter lim="800000"/>
            <a:headEnd/>
            <a:tailEnd/>
          </a:ln>
        </p:spPr>
        <p:txBody>
          <a:bodyPr>
            <a:spAutoFit/>
          </a:bodyPr>
          <a:lstStyle/>
          <a:p>
            <a:pPr>
              <a:spcBef>
                <a:spcPct val="50000"/>
              </a:spcBef>
            </a:pPr>
            <a:r>
              <a:rPr lang="pt-BR" b="1">
                <a:solidFill>
                  <a:srgbClr val="FF3300"/>
                </a:solidFill>
              </a:rPr>
              <a:t>N</a:t>
            </a:r>
          </a:p>
        </p:txBody>
      </p:sp>
      <p:sp>
        <p:nvSpPr>
          <p:cNvPr id="79880" name="Text Box 8"/>
          <p:cNvSpPr txBox="1">
            <a:spLocks noChangeArrowheads="1"/>
          </p:cNvSpPr>
          <p:nvPr/>
        </p:nvSpPr>
        <p:spPr bwMode="auto">
          <a:xfrm>
            <a:off x="7972425" y="2636838"/>
            <a:ext cx="344488" cy="366712"/>
          </a:xfrm>
          <a:prstGeom prst="rect">
            <a:avLst/>
          </a:prstGeom>
          <a:noFill/>
          <a:ln w="9525">
            <a:noFill/>
            <a:miter lim="800000"/>
            <a:headEnd/>
            <a:tailEnd/>
          </a:ln>
        </p:spPr>
        <p:txBody>
          <a:bodyPr>
            <a:spAutoFit/>
          </a:bodyPr>
          <a:lstStyle/>
          <a:p>
            <a:pPr>
              <a:spcBef>
                <a:spcPct val="50000"/>
              </a:spcBef>
            </a:pPr>
            <a:r>
              <a:rPr lang="pt-BR" b="1">
                <a:solidFill>
                  <a:srgbClr val="FF3300"/>
                </a:solidFill>
              </a:rPr>
              <a:t>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6373"/>
                                        </p:tgtEl>
                                        <p:attrNameLst>
                                          <p:attrName>style.visibility</p:attrName>
                                        </p:attrNameLst>
                                      </p:cBhvr>
                                      <p:to>
                                        <p:strVal val="visible"/>
                                      </p:to>
                                    </p:set>
                                    <p:anim calcmode="lin" valueType="num">
                                      <p:cBhvr additive="base">
                                        <p:cTn id="7" dur="500" fill="hold"/>
                                        <p:tgtEl>
                                          <p:spTgt spid="186373"/>
                                        </p:tgtEl>
                                        <p:attrNameLst>
                                          <p:attrName>ppt_x</p:attrName>
                                        </p:attrNameLst>
                                      </p:cBhvr>
                                      <p:tavLst>
                                        <p:tav tm="0">
                                          <p:val>
                                            <p:strVal val="#ppt_x"/>
                                          </p:val>
                                        </p:tav>
                                        <p:tav tm="100000">
                                          <p:val>
                                            <p:strVal val="#ppt_x"/>
                                          </p:val>
                                        </p:tav>
                                      </p:tavLst>
                                    </p:anim>
                                    <p:anim calcmode="lin" valueType="num">
                                      <p:cBhvr additive="base">
                                        <p:cTn id="8" dur="500" fill="hold"/>
                                        <p:tgtEl>
                                          <p:spTgt spid="18637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86374"/>
                                        </p:tgtEl>
                                        <p:attrNameLst>
                                          <p:attrName>style.visibility</p:attrName>
                                        </p:attrNameLst>
                                      </p:cBhvr>
                                      <p:to>
                                        <p:strVal val="visible"/>
                                      </p:to>
                                    </p:set>
                                    <p:anim calcmode="lin" valueType="num">
                                      <p:cBhvr additive="base">
                                        <p:cTn id="13" dur="500" fill="hold"/>
                                        <p:tgtEl>
                                          <p:spTgt spid="186374"/>
                                        </p:tgtEl>
                                        <p:attrNameLst>
                                          <p:attrName>ppt_x</p:attrName>
                                        </p:attrNameLst>
                                      </p:cBhvr>
                                      <p:tavLst>
                                        <p:tav tm="0">
                                          <p:val>
                                            <p:strVal val="#ppt_x"/>
                                          </p:val>
                                        </p:tav>
                                        <p:tav tm="100000">
                                          <p:val>
                                            <p:strVal val="#ppt_x"/>
                                          </p:val>
                                        </p:tav>
                                      </p:tavLst>
                                    </p:anim>
                                    <p:anim calcmode="lin" valueType="num">
                                      <p:cBhvr additive="base">
                                        <p:cTn id="14" dur="500" fill="hold"/>
                                        <p:tgtEl>
                                          <p:spTgt spid="1863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6373" grpId="0" animBg="1"/>
      <p:bldP spid="186374"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Text Box 2"/>
          <p:cNvSpPr txBox="1">
            <a:spLocks noChangeArrowheads="1"/>
          </p:cNvSpPr>
          <p:nvPr/>
        </p:nvSpPr>
        <p:spPr bwMode="auto">
          <a:xfrm>
            <a:off x="0" y="1484313"/>
            <a:ext cx="9144000" cy="823912"/>
          </a:xfrm>
          <a:prstGeom prst="rect">
            <a:avLst/>
          </a:prstGeom>
          <a:noFill/>
          <a:ln w="9525">
            <a:noFill/>
            <a:miter lim="800000"/>
            <a:headEnd/>
            <a:tailEnd/>
          </a:ln>
          <a:effectLst/>
        </p:spPr>
        <p:txBody>
          <a:bodyPr>
            <a:spAutoFit/>
          </a:bodyPr>
          <a:lstStyle/>
          <a:p>
            <a:pPr algn="ctr">
              <a:spcBef>
                <a:spcPct val="50000"/>
              </a:spcBef>
            </a:pPr>
            <a:r>
              <a:rPr lang="es-ES" sz="4800" b="1">
                <a:solidFill>
                  <a:srgbClr val="FFCC00"/>
                </a:solidFill>
                <a:effectLst>
                  <a:outerShdw blurRad="38100" dist="38100" dir="2700000" algn="tl">
                    <a:srgbClr val="FFFFFF"/>
                  </a:outerShdw>
                </a:effectLst>
                <a:latin typeface="Comic Sans MS" pitchFamily="66" charset="0"/>
              </a:rPr>
              <a:t>La fachada norte</a:t>
            </a:r>
            <a:endParaRPr lang="es-ES" sz="4800" b="1">
              <a:solidFill>
                <a:srgbClr val="FFCC00"/>
              </a:solidFill>
              <a:effectLst>
                <a:outerShdw blurRad="38100" dist="38100" dir="2700000" algn="tl">
                  <a:srgbClr val="FFFFFF"/>
                </a:outerShdw>
              </a:effectLst>
            </a:endParaRPr>
          </a:p>
        </p:txBody>
      </p:sp>
      <p:sp>
        <p:nvSpPr>
          <p:cNvPr id="185347" name="Text Box 3"/>
          <p:cNvSpPr txBox="1">
            <a:spLocks noChangeArrowheads="1"/>
          </p:cNvSpPr>
          <p:nvPr/>
        </p:nvSpPr>
        <p:spPr bwMode="auto">
          <a:xfrm>
            <a:off x="684213" y="3500438"/>
            <a:ext cx="7848600" cy="2041525"/>
          </a:xfrm>
          <a:prstGeom prst="rect">
            <a:avLst/>
          </a:prstGeom>
          <a:noFill/>
          <a:ln w="9525">
            <a:noFill/>
            <a:miter lim="800000"/>
            <a:headEnd/>
            <a:tailEnd/>
          </a:ln>
          <a:effectLst/>
        </p:spPr>
        <p:txBody>
          <a:bodyPr>
            <a:spAutoFit/>
          </a:bodyPr>
          <a:lstStyle/>
          <a:p>
            <a:pPr algn="ctr">
              <a:spcBef>
                <a:spcPct val="50000"/>
              </a:spcBef>
            </a:pPr>
            <a:r>
              <a:rPr lang="es-ES" sz="3200" b="1">
                <a:solidFill>
                  <a:schemeClr val="accent1"/>
                </a:solidFill>
                <a:effectLst>
                  <a:outerShdw blurRad="38100" dist="38100" dir="2700000" algn="tl">
                    <a:srgbClr val="FFFFFF"/>
                  </a:outerShdw>
                </a:effectLst>
              </a:rPr>
              <a:t>Obra de Jean de Chelles. En general, su decoración en filigrana y el trazado aquí utilizados llegarán a ser adoptados por la arquitectura europea.</a:t>
            </a:r>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40" name="Text Box 4"/>
          <p:cNvSpPr txBox="1">
            <a:spLocks noChangeArrowheads="1"/>
          </p:cNvSpPr>
          <p:nvPr/>
        </p:nvSpPr>
        <p:spPr bwMode="auto">
          <a:xfrm>
            <a:off x="-38100" y="692150"/>
            <a:ext cx="9182100" cy="5643563"/>
          </a:xfrm>
          <a:prstGeom prst="rect">
            <a:avLst/>
          </a:prstGeom>
          <a:noFill/>
          <a:ln w="9525">
            <a:noFill/>
            <a:miter lim="800000"/>
            <a:headEnd/>
            <a:tailEnd/>
          </a:ln>
          <a:effectLst/>
        </p:spPr>
        <p:txBody>
          <a:bodyPr>
            <a:spAutoFit/>
          </a:bodyPr>
          <a:lstStyle/>
          <a:p>
            <a:pPr algn="ctr"/>
            <a:r>
              <a:rPr lang="es-ES" sz="2800" b="1">
                <a:solidFill>
                  <a:schemeClr val="folHlink"/>
                </a:solidFill>
                <a:effectLst>
                  <a:outerShdw blurRad="38100" dist="38100" dir="2700000" algn="tl">
                    <a:srgbClr val="FFFFFF"/>
                  </a:outerShdw>
                </a:effectLst>
              </a:rPr>
              <a:t>Jean de Chelles</a:t>
            </a:r>
            <a:r>
              <a:rPr lang="es-ES" sz="2800" b="1">
                <a:solidFill>
                  <a:schemeClr val="bg1"/>
                </a:solidFill>
                <a:effectLst>
                  <a:outerShdw blurRad="38100" dist="38100" dir="2700000" algn="tl">
                    <a:srgbClr val="808080"/>
                  </a:outerShdw>
                </a:effectLst>
              </a:rPr>
              <a:t> inicia la puerta norte mostrando ya un trazado típico del gótico. El frontón coronando la puerta, denominado </a:t>
            </a:r>
            <a:r>
              <a:rPr lang="es-ES" sz="2800" b="1" u="sng">
                <a:solidFill>
                  <a:srgbClr val="CC9900"/>
                </a:solidFill>
                <a:effectLst>
                  <a:outerShdw blurRad="38100" dist="38100" dir="2700000" algn="tl">
                    <a:srgbClr val="FFFFFF"/>
                  </a:outerShdw>
                </a:effectLst>
              </a:rPr>
              <a:t>gablete</a:t>
            </a:r>
            <a:r>
              <a:rPr lang="es-ES" sz="2800" b="1">
                <a:solidFill>
                  <a:schemeClr val="bg1"/>
                </a:solidFill>
                <a:effectLst>
                  <a:outerShdw blurRad="38100" dist="38100" dir="2700000" algn="tl">
                    <a:srgbClr val="808080"/>
                  </a:outerShdw>
                </a:effectLst>
              </a:rPr>
              <a:t>, crece en el segundo nivel y se superpone a la hilera de ventanas que surgen en un plano recogido.                                           Del mismo modo, también se encuentra el </a:t>
            </a:r>
            <a:r>
              <a:rPr lang="es-ES" sz="2800" b="1" u="sng">
                <a:solidFill>
                  <a:schemeClr val="bg1"/>
                </a:solidFill>
                <a:effectLst>
                  <a:outerShdw blurRad="38100" dist="38100" dir="2700000" algn="tl">
                    <a:srgbClr val="808080"/>
                  </a:outerShdw>
                </a:effectLst>
              </a:rPr>
              <a:t>rosetón</a:t>
            </a:r>
            <a:r>
              <a:rPr lang="es-ES" sz="2800" b="1">
                <a:solidFill>
                  <a:schemeClr val="bg1"/>
                </a:solidFill>
                <a:effectLst>
                  <a:outerShdw blurRad="38100" dist="38100" dir="2700000" algn="tl">
                    <a:srgbClr val="808080"/>
                  </a:outerShdw>
                </a:effectLst>
              </a:rPr>
              <a:t> colocado en un nivel más recoleto y ligeramente superpuesto por una balaustrada fina.                                            Rematando la fachada, el </a:t>
            </a:r>
            <a:r>
              <a:rPr lang="es-ES" sz="2800" b="1" u="sng">
                <a:solidFill>
                  <a:schemeClr val="bg1"/>
                </a:solidFill>
                <a:effectLst>
                  <a:outerShdw blurRad="38100" dist="38100" dir="2700000" algn="tl">
                    <a:srgbClr val="808080"/>
                  </a:outerShdw>
                </a:effectLst>
              </a:rPr>
              <a:t>frontón</a:t>
            </a:r>
            <a:r>
              <a:rPr lang="es-ES" sz="2800" b="1">
                <a:solidFill>
                  <a:schemeClr val="bg1"/>
                </a:solidFill>
                <a:effectLst>
                  <a:outerShdw blurRad="38100" dist="38100" dir="2700000" algn="tl">
                    <a:srgbClr val="808080"/>
                  </a:outerShdw>
                </a:effectLst>
              </a:rPr>
              <a:t> con ventana circular flanqueada de tabernáculos abiertos.</a:t>
            </a:r>
          </a:p>
          <a:p>
            <a:pPr algn="ctr"/>
            <a:r>
              <a:rPr lang="es-ES" sz="2800" b="1">
                <a:solidFill>
                  <a:schemeClr val="bg1"/>
                </a:solidFill>
                <a:effectLst>
                  <a:outerShdw blurRad="38100" dist="38100" dir="2700000" algn="tl">
                    <a:srgbClr val="808080"/>
                  </a:outerShdw>
                </a:effectLst>
              </a:rPr>
              <a:t>El </a:t>
            </a:r>
            <a:r>
              <a:rPr lang="es-ES" sz="2800" b="1" u="sng">
                <a:solidFill>
                  <a:schemeClr val="bg1"/>
                </a:solidFill>
                <a:effectLst>
                  <a:outerShdw blurRad="38100" dist="38100" dir="2700000" algn="tl">
                    <a:srgbClr val="808080"/>
                  </a:outerShdw>
                </a:effectLst>
              </a:rPr>
              <a:t>tímpano</a:t>
            </a:r>
            <a:r>
              <a:rPr lang="es-ES" sz="2800" b="1">
                <a:solidFill>
                  <a:schemeClr val="bg1"/>
                </a:solidFill>
                <a:effectLst>
                  <a:outerShdw blurRad="38100" dist="38100" dir="2700000" algn="tl">
                    <a:srgbClr val="808080"/>
                  </a:outerShdw>
                </a:effectLst>
              </a:rPr>
              <a:t> muestra un registro en tres bandas, típico del gótico, donde se representan diversos episodios festivos al gusto de la época. </a:t>
            </a:r>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Text Box 2"/>
          <p:cNvSpPr txBox="1">
            <a:spLocks noChangeArrowheads="1"/>
          </p:cNvSpPr>
          <p:nvPr/>
        </p:nvSpPr>
        <p:spPr bwMode="auto">
          <a:xfrm>
            <a:off x="-38100" y="0"/>
            <a:ext cx="6697663" cy="946150"/>
          </a:xfrm>
          <a:prstGeom prst="rect">
            <a:avLst/>
          </a:prstGeom>
          <a:noFill/>
          <a:ln w="9525">
            <a:noFill/>
            <a:miter lim="800000"/>
            <a:headEnd/>
            <a:tailEnd/>
          </a:ln>
          <a:effectLst/>
        </p:spPr>
        <p:txBody>
          <a:bodyPr>
            <a:spAutoFit/>
          </a:bodyPr>
          <a:lstStyle/>
          <a:p>
            <a:pPr algn="ctr"/>
            <a:r>
              <a:rPr lang="pt-BR" sz="2800" b="1">
                <a:solidFill>
                  <a:srgbClr val="CC9900"/>
                </a:solidFill>
                <a:effectLst>
                  <a:outerShdw blurRad="38100" dist="38100" dir="2700000" algn="tl">
                    <a:srgbClr val="FFFFFF"/>
                  </a:outerShdw>
                </a:effectLst>
              </a:rPr>
              <a:t>EL TÍMPANO</a:t>
            </a:r>
          </a:p>
          <a:p>
            <a:pPr algn="ctr"/>
            <a:r>
              <a:rPr lang="pt-BR" sz="2800" b="1">
                <a:solidFill>
                  <a:schemeClr val="accent1"/>
                </a:solidFill>
                <a:effectLst>
                  <a:outerShdw blurRad="38100" dist="38100" dir="2700000" algn="tl">
                    <a:srgbClr val="FFFFFF"/>
                  </a:outerShdw>
                </a:effectLst>
              </a:rPr>
              <a:t>Construido entre 1210 y 1220</a:t>
            </a:r>
          </a:p>
        </p:txBody>
      </p:sp>
      <p:pic>
        <p:nvPicPr>
          <p:cNvPr id="82947" name="Picture 3" descr="notredameparis-portalducloitre"/>
          <p:cNvPicPr>
            <a:picLocks noChangeAspect="1" noChangeArrowheads="1"/>
          </p:cNvPicPr>
          <p:nvPr/>
        </p:nvPicPr>
        <p:blipFill>
          <a:blip r:embed="rId2" cstate="print"/>
          <a:srcRect/>
          <a:stretch>
            <a:fillRect/>
          </a:stretch>
        </p:blipFill>
        <p:spPr bwMode="auto">
          <a:xfrm>
            <a:off x="34925" y="1052513"/>
            <a:ext cx="6384925" cy="4892675"/>
          </a:xfrm>
          <a:prstGeom prst="rect">
            <a:avLst/>
          </a:prstGeom>
          <a:noFill/>
          <a:ln w="9525">
            <a:noFill/>
            <a:miter lim="800000"/>
            <a:headEnd/>
            <a:tailEnd/>
          </a:ln>
        </p:spPr>
      </p:pic>
      <p:pic>
        <p:nvPicPr>
          <p:cNvPr id="82948" name="Picture 7" descr="notredameparis-portalducloitre-3"/>
          <p:cNvPicPr>
            <a:picLocks noChangeAspect="1" noChangeArrowheads="1"/>
          </p:cNvPicPr>
          <p:nvPr/>
        </p:nvPicPr>
        <p:blipFill>
          <a:blip r:embed="rId3" cstate="print"/>
          <a:srcRect/>
          <a:stretch>
            <a:fillRect/>
          </a:stretch>
        </p:blipFill>
        <p:spPr bwMode="auto">
          <a:xfrm>
            <a:off x="6659563" y="333375"/>
            <a:ext cx="2127250" cy="2052638"/>
          </a:xfrm>
          <a:prstGeom prst="rect">
            <a:avLst/>
          </a:prstGeom>
          <a:noFill/>
          <a:ln w="9525">
            <a:noFill/>
            <a:miter lim="800000"/>
            <a:headEnd/>
            <a:tailEnd/>
          </a:ln>
        </p:spPr>
      </p:pic>
      <p:sp>
        <p:nvSpPr>
          <p:cNvPr id="82949" name="Text Box 8"/>
          <p:cNvSpPr txBox="1">
            <a:spLocks noChangeArrowheads="1"/>
          </p:cNvSpPr>
          <p:nvPr/>
        </p:nvSpPr>
        <p:spPr bwMode="auto">
          <a:xfrm>
            <a:off x="6372225" y="2420938"/>
            <a:ext cx="2663825" cy="581025"/>
          </a:xfrm>
          <a:prstGeom prst="rect">
            <a:avLst/>
          </a:prstGeom>
          <a:noFill/>
          <a:ln w="9525">
            <a:noFill/>
            <a:miter lim="800000"/>
            <a:headEnd/>
            <a:tailEnd/>
          </a:ln>
        </p:spPr>
        <p:txBody>
          <a:bodyPr>
            <a:spAutoFit/>
          </a:bodyPr>
          <a:lstStyle/>
          <a:p>
            <a:pPr algn="ctr">
              <a:spcBef>
                <a:spcPct val="50000"/>
              </a:spcBef>
            </a:pPr>
            <a:r>
              <a:rPr lang="es-ES" sz="1600">
                <a:solidFill>
                  <a:schemeClr val="bg1"/>
                </a:solidFill>
              </a:rPr>
              <a:t>Pacto de venta de su alma entre Teófilo y el diablo</a:t>
            </a:r>
          </a:p>
        </p:txBody>
      </p:sp>
      <p:pic>
        <p:nvPicPr>
          <p:cNvPr id="82950" name="Picture 10" descr="notredameparis-portalducloitre-2"/>
          <p:cNvPicPr>
            <a:picLocks noChangeAspect="1" noChangeArrowheads="1"/>
          </p:cNvPicPr>
          <p:nvPr/>
        </p:nvPicPr>
        <p:blipFill>
          <a:blip r:embed="rId4" cstate="print"/>
          <a:srcRect/>
          <a:stretch>
            <a:fillRect/>
          </a:stretch>
        </p:blipFill>
        <p:spPr bwMode="auto">
          <a:xfrm>
            <a:off x="6732588" y="3260725"/>
            <a:ext cx="2127250" cy="3624263"/>
          </a:xfrm>
          <a:prstGeom prst="rect">
            <a:avLst/>
          </a:prstGeom>
          <a:noFill/>
          <a:ln w="9525">
            <a:noFill/>
            <a:miter lim="800000"/>
            <a:headEnd/>
            <a:tailEnd/>
          </a:ln>
        </p:spPr>
      </p:pic>
      <p:sp>
        <p:nvSpPr>
          <p:cNvPr id="82951" name="Text Box 11"/>
          <p:cNvSpPr txBox="1">
            <a:spLocks noChangeArrowheads="1"/>
          </p:cNvSpPr>
          <p:nvPr/>
        </p:nvSpPr>
        <p:spPr bwMode="auto">
          <a:xfrm>
            <a:off x="1979613" y="6165850"/>
            <a:ext cx="4752975" cy="581025"/>
          </a:xfrm>
          <a:prstGeom prst="rect">
            <a:avLst/>
          </a:prstGeom>
          <a:noFill/>
          <a:ln w="9525">
            <a:noFill/>
            <a:miter lim="800000"/>
            <a:headEnd/>
            <a:tailEnd/>
          </a:ln>
        </p:spPr>
        <p:txBody>
          <a:bodyPr>
            <a:spAutoFit/>
          </a:bodyPr>
          <a:lstStyle/>
          <a:p>
            <a:pPr algn="ctr">
              <a:spcBef>
                <a:spcPct val="50000"/>
              </a:spcBef>
            </a:pPr>
            <a:r>
              <a:rPr lang="es-ES" sz="1600">
                <a:solidFill>
                  <a:schemeClr val="bg1"/>
                </a:solidFill>
              </a:rPr>
              <a:t>En el parteluz aparece la figura de la Virgen con el Niño, cuya escultura está prácticamente perdida.</a:t>
            </a:r>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ext Box 5"/>
          <p:cNvSpPr txBox="1">
            <a:spLocks noChangeArrowheads="1"/>
          </p:cNvSpPr>
          <p:nvPr/>
        </p:nvSpPr>
        <p:spPr bwMode="auto">
          <a:xfrm>
            <a:off x="395288" y="188913"/>
            <a:ext cx="8424862" cy="6592887"/>
          </a:xfrm>
          <a:prstGeom prst="rect">
            <a:avLst/>
          </a:prstGeom>
          <a:noFill/>
          <a:ln w="9525">
            <a:noFill/>
            <a:miter lim="800000"/>
            <a:headEnd/>
            <a:tailEnd/>
          </a:ln>
        </p:spPr>
        <p:txBody>
          <a:bodyPr>
            <a:spAutoFit/>
          </a:bodyPr>
          <a:lstStyle/>
          <a:p>
            <a:pPr algn="ctr"/>
            <a:r>
              <a:rPr lang="es-ES" sz="1700">
                <a:solidFill>
                  <a:schemeClr val="bg1"/>
                </a:solidFill>
              </a:rPr>
              <a:t>Por esta puerta accedían al templo los canónigos desde el </a:t>
            </a:r>
            <a:r>
              <a:rPr lang="es-ES" sz="1700" i="1">
                <a:solidFill>
                  <a:schemeClr val="bg1"/>
                </a:solidFill>
              </a:rPr>
              <a:t>Claustro del clero.</a:t>
            </a:r>
          </a:p>
          <a:p>
            <a:pPr algn="ctr"/>
            <a:r>
              <a:rPr lang="es-ES" sz="1700">
                <a:solidFill>
                  <a:schemeClr val="bg1"/>
                </a:solidFill>
              </a:rPr>
              <a:t>Posee tres registros. En el inferior, se desarrolla el ciclo de la infancia de Cristo. A la izquierda, aparece el Nacimiento. Bajo el lecho, está el Niño en su cuna, flanqueado por el buey y la mula. San José se apoya en la cama somnoliento. A continuación, aparece la presentación del Jesús en el templo donde es tomado en brazos por el sacerdote Simeón. Unas sirvientas, detrás de la Virgen, portan cestas con palomas como ofrenda. Posteriormente, aparece la escena de la matanza de los santos inocentes. Este episodio del Nuevo Testamento se representa muy habitualmente tanto en el románico como en el gótico, a lo dramático y expresivo del asunto se añade el hecho de que fueron los primeros mártires cristianos. En el extremo de la derecha y como fin de la secuencia, aparece la huida a Egipto.</a:t>
            </a:r>
          </a:p>
          <a:p>
            <a:pPr algn="ctr"/>
            <a:r>
              <a:rPr lang="es-ES" sz="1700">
                <a:solidFill>
                  <a:schemeClr val="bg1"/>
                </a:solidFill>
              </a:rPr>
              <a:t>Los registros medio y superior se aprovecharon para representar la </a:t>
            </a:r>
            <a:r>
              <a:rPr lang="es-ES" sz="1700" u="sng">
                <a:solidFill>
                  <a:schemeClr val="bg1"/>
                </a:solidFill>
              </a:rPr>
              <a:t>historia del monje Teófilo de Adana</a:t>
            </a:r>
            <a:r>
              <a:rPr lang="es-ES" sz="1700">
                <a:solidFill>
                  <a:schemeClr val="bg1"/>
                </a:solidFill>
              </a:rPr>
              <a:t>. El monje Teófilo ostentaba el cargo de arcediano en un monasterio bizantino. Cuando murió el abad, se eligió como su sucesor a Teófilo por su prestigio, pero rechazó el cargo por humildad. El nuevo abad elegido privó injustamente de su cargo de arcediano a Teófilo, que agraviado y enojado se arrepintió de su decisión. Un judío le ofreció alcanzar la mitra mediante un pacto con el diablo. Al cabo del tiempo, Teófilo se arrepiente y con la intercesión de la Virgen consigue romper el acuerdo. Tan azarosa historia es esculpida en la puerta del claustro de Notre-Dame, donde Teófilo aparece acompañado por el judío, estrechando las manos del demonio para cerrar su pacto. También está con él la Virgen que le libera de su acuerdo diabólico. En el friso superior, se nos muestra sentado y rodeado de personas, mientras hace público lo que le ha acontecido.</a:t>
            </a:r>
          </a:p>
          <a:p>
            <a:pPr algn="ctr"/>
            <a:r>
              <a:rPr lang="es-ES">
                <a:solidFill>
                  <a:schemeClr val="bg1"/>
                </a:solidFill>
              </a:rPr>
              <a:t>Con este relato materializado en piedra, se pretendía adoctrinar a los canónigos sobre las tentaciones de la envidia, la corrupción y la soberbia.</a:t>
            </a: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5" descr="notre-dame-paris-vitral"/>
          <p:cNvPicPr>
            <a:picLocks noChangeAspect="1" noChangeArrowheads="1"/>
          </p:cNvPicPr>
          <p:nvPr/>
        </p:nvPicPr>
        <p:blipFill>
          <a:blip r:embed="rId2" cstate="print"/>
          <a:srcRect/>
          <a:stretch>
            <a:fillRect/>
          </a:stretch>
        </p:blipFill>
        <p:spPr bwMode="auto">
          <a:xfrm>
            <a:off x="250825" y="0"/>
            <a:ext cx="5022850" cy="6858000"/>
          </a:xfrm>
          <a:prstGeom prst="rect">
            <a:avLst/>
          </a:prstGeom>
          <a:noFill/>
          <a:ln w="9525">
            <a:noFill/>
            <a:miter lim="800000"/>
            <a:headEnd/>
            <a:tailEnd/>
          </a:ln>
        </p:spPr>
      </p:pic>
      <p:sp>
        <p:nvSpPr>
          <p:cNvPr id="192518" name="Text Box 6"/>
          <p:cNvSpPr txBox="1">
            <a:spLocks noChangeArrowheads="1"/>
          </p:cNvSpPr>
          <p:nvPr/>
        </p:nvSpPr>
        <p:spPr bwMode="auto">
          <a:xfrm>
            <a:off x="5435600" y="3346450"/>
            <a:ext cx="3529013" cy="1562100"/>
          </a:xfrm>
          <a:prstGeom prst="rect">
            <a:avLst/>
          </a:prstGeom>
          <a:noFill/>
          <a:ln w="9525">
            <a:solidFill>
              <a:srgbClr val="CC9900"/>
            </a:solidFill>
            <a:miter lim="800000"/>
            <a:headEnd/>
            <a:tailEnd/>
          </a:ln>
          <a:effectLst/>
        </p:spPr>
        <p:txBody>
          <a:bodyPr>
            <a:spAutoFit/>
          </a:bodyPr>
          <a:lstStyle/>
          <a:p>
            <a:pPr algn="ctr">
              <a:spcBef>
                <a:spcPct val="50000"/>
              </a:spcBef>
            </a:pPr>
            <a:r>
              <a:rPr lang="es-ES" sz="2400" b="1">
                <a:solidFill>
                  <a:srgbClr val="CC9900"/>
                </a:solidFill>
                <a:effectLst>
                  <a:outerShdw blurRad="38100" dist="38100" dir="2700000" algn="tl">
                    <a:srgbClr val="FFFFFF"/>
                  </a:outerShdw>
                </a:effectLst>
              </a:rPr>
              <a:t>Su rosetón, el mayor  de las tres puertas, tiene 13 m de diámetro.</a:t>
            </a:r>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Text Box 2"/>
          <p:cNvSpPr txBox="1">
            <a:spLocks noChangeArrowheads="1"/>
          </p:cNvSpPr>
          <p:nvPr/>
        </p:nvSpPr>
        <p:spPr bwMode="auto">
          <a:xfrm>
            <a:off x="0" y="1268413"/>
            <a:ext cx="9144000" cy="1922462"/>
          </a:xfrm>
          <a:prstGeom prst="rect">
            <a:avLst/>
          </a:prstGeom>
          <a:noFill/>
          <a:ln w="9525">
            <a:noFill/>
            <a:miter lim="800000"/>
            <a:headEnd/>
            <a:tailEnd/>
          </a:ln>
          <a:effectLst/>
        </p:spPr>
        <p:txBody>
          <a:bodyPr>
            <a:spAutoFit/>
          </a:bodyPr>
          <a:lstStyle/>
          <a:p>
            <a:pPr algn="ctr">
              <a:spcBef>
                <a:spcPct val="50000"/>
              </a:spcBef>
            </a:pPr>
            <a:r>
              <a:rPr lang="es-ES" sz="4800" b="1">
                <a:solidFill>
                  <a:srgbClr val="FFCC00"/>
                </a:solidFill>
                <a:effectLst>
                  <a:outerShdw blurRad="38100" dist="38100" dir="2700000" algn="tl">
                    <a:srgbClr val="FFFFFF"/>
                  </a:outerShdw>
                </a:effectLst>
                <a:latin typeface="Comic Sans MS" pitchFamily="66" charset="0"/>
              </a:rPr>
              <a:t>La fachada sur</a:t>
            </a:r>
          </a:p>
          <a:p>
            <a:pPr algn="ctr">
              <a:spcBef>
                <a:spcPct val="50000"/>
              </a:spcBef>
            </a:pPr>
            <a:endParaRPr lang="es-ES" sz="4800" b="1">
              <a:solidFill>
                <a:srgbClr val="FFCC00"/>
              </a:solidFill>
              <a:effectLst>
                <a:outerShdw blurRad="38100" dist="38100" dir="2700000" algn="tl">
                  <a:srgbClr val="FFFFFF"/>
                </a:outerShdw>
              </a:effectLst>
            </a:endParaRPr>
          </a:p>
        </p:txBody>
      </p:sp>
      <p:sp>
        <p:nvSpPr>
          <p:cNvPr id="188419" name="Text Box 3"/>
          <p:cNvSpPr txBox="1">
            <a:spLocks noChangeArrowheads="1"/>
          </p:cNvSpPr>
          <p:nvPr/>
        </p:nvSpPr>
        <p:spPr bwMode="auto">
          <a:xfrm>
            <a:off x="755650" y="3500438"/>
            <a:ext cx="7777163" cy="1554162"/>
          </a:xfrm>
          <a:prstGeom prst="rect">
            <a:avLst/>
          </a:prstGeom>
          <a:noFill/>
          <a:ln w="9525">
            <a:noFill/>
            <a:miter lim="800000"/>
            <a:headEnd/>
            <a:tailEnd/>
          </a:ln>
          <a:effectLst/>
        </p:spPr>
        <p:txBody>
          <a:bodyPr>
            <a:spAutoFit/>
          </a:bodyPr>
          <a:lstStyle/>
          <a:p>
            <a:pPr algn="ctr">
              <a:spcBef>
                <a:spcPct val="50000"/>
              </a:spcBef>
            </a:pPr>
            <a:r>
              <a:rPr lang="es-ES" sz="3200" b="1">
                <a:solidFill>
                  <a:schemeClr val="accent1"/>
                </a:solidFill>
                <a:effectLst>
                  <a:outerShdw blurRad="38100" dist="38100" dir="2700000" algn="tl">
                    <a:srgbClr val="FFFFFF"/>
                  </a:outerShdw>
                </a:effectLst>
              </a:rPr>
              <a:t>El proyecto de la fachada del transepto sur sigue un trazado más o menos fiel al anterior de la fachada norte.</a:t>
            </a:r>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WordArt 2"/>
          <p:cNvSpPr>
            <a:spLocks noChangeArrowheads="1" noChangeShapeType="1" noTextEdit="1"/>
          </p:cNvSpPr>
          <p:nvPr/>
        </p:nvSpPr>
        <p:spPr bwMode="auto">
          <a:xfrm>
            <a:off x="381000" y="6503988"/>
            <a:ext cx="1066800" cy="123825"/>
          </a:xfrm>
          <a:prstGeom prst="rect">
            <a:avLst/>
          </a:prstGeom>
        </p:spPr>
        <p:txBody>
          <a:bodyPr wrap="none" fromWordArt="1">
            <a:prstTxWarp prst="textPlain">
              <a:avLst>
                <a:gd name="adj" fmla="val 50000"/>
              </a:avLst>
            </a:prstTxWarp>
          </a:bodyPr>
          <a:lstStyle/>
          <a:p>
            <a:pPr algn="ctr"/>
            <a:r>
              <a:rPr lang="es-ES" sz="800" b="1" i="1" kern="10">
                <a:ln w="3175">
                  <a:noFill/>
                  <a:round/>
                  <a:headEnd/>
                  <a:tailEnd/>
                </a:ln>
                <a:solidFill>
                  <a:srgbClr val="C0C0C0"/>
                </a:solidFill>
                <a:latin typeface="Pristina"/>
              </a:rPr>
              <a:t>- Miki Pitish</a:t>
            </a:r>
          </a:p>
        </p:txBody>
      </p:sp>
      <p:sp>
        <p:nvSpPr>
          <p:cNvPr id="87043" name="Text Box 3"/>
          <p:cNvSpPr txBox="1">
            <a:spLocks noChangeArrowheads="1"/>
          </p:cNvSpPr>
          <p:nvPr/>
        </p:nvSpPr>
        <p:spPr bwMode="auto">
          <a:xfrm>
            <a:off x="-457200" y="6096000"/>
            <a:ext cx="1371600" cy="579438"/>
          </a:xfrm>
          <a:prstGeom prst="rect">
            <a:avLst/>
          </a:prstGeom>
          <a:noFill/>
          <a:ln w="9525">
            <a:noFill/>
            <a:miter lim="800000"/>
            <a:headEnd/>
            <a:tailEnd/>
          </a:ln>
        </p:spPr>
        <p:txBody>
          <a:bodyPr>
            <a:spAutoFit/>
          </a:bodyPr>
          <a:lstStyle/>
          <a:p>
            <a:pPr algn="ctr"/>
            <a:r>
              <a:rPr lang="en-US" sz="3200" b="1" i="1" baseline="-25000">
                <a:solidFill>
                  <a:srgbClr val="C0C0C0"/>
                </a:solidFill>
                <a:latin typeface="Guttman Logo1" pitchFamily="2" charset="2"/>
              </a:rPr>
              <a:t>- </a:t>
            </a:r>
            <a:endParaRPr lang="en-GB"/>
          </a:p>
        </p:txBody>
      </p:sp>
      <p:pic>
        <p:nvPicPr>
          <p:cNvPr id="87044" name="Picture 4" descr="DSC_5119"/>
          <p:cNvPicPr>
            <a:picLocks noChangeAspect="1" noChangeArrowheads="1"/>
          </p:cNvPicPr>
          <p:nvPr/>
        </p:nvPicPr>
        <p:blipFill>
          <a:blip r:embed="rId3" cstate="print"/>
          <a:srcRect/>
          <a:stretch>
            <a:fillRect/>
          </a:stretch>
        </p:blipFill>
        <p:spPr bwMode="auto">
          <a:xfrm>
            <a:off x="0" y="0"/>
            <a:ext cx="9144000" cy="6118225"/>
          </a:xfrm>
          <a:prstGeom prst="rect">
            <a:avLst/>
          </a:prstGeom>
          <a:noFill/>
          <a:ln w="9525">
            <a:noFill/>
            <a:miter lim="800000"/>
            <a:headEnd/>
            <a:tailEnd/>
          </a:ln>
        </p:spPr>
      </p:pic>
      <p:sp>
        <p:nvSpPr>
          <p:cNvPr id="87045" name="Rectangle 5"/>
          <p:cNvSpPr>
            <a:spLocks noChangeArrowheads="1"/>
          </p:cNvSpPr>
          <p:nvPr/>
        </p:nvSpPr>
        <p:spPr bwMode="auto">
          <a:xfrm>
            <a:off x="0" y="6092825"/>
            <a:ext cx="9144000" cy="765175"/>
          </a:xfrm>
          <a:prstGeom prst="rect">
            <a:avLst/>
          </a:prstGeom>
          <a:solidFill>
            <a:schemeClr val="accent1"/>
          </a:solidFill>
          <a:ln w="9525">
            <a:solidFill>
              <a:schemeClr val="tx1"/>
            </a:solidFill>
            <a:miter lim="800000"/>
            <a:headEnd/>
            <a:tailEnd/>
          </a:ln>
        </p:spPr>
        <p:txBody>
          <a:bodyPr wrap="none" anchor="ctr"/>
          <a:lstStyle/>
          <a:p>
            <a:endParaRPr lang="es-ES"/>
          </a:p>
        </p:txBody>
      </p:sp>
      <p:sp>
        <p:nvSpPr>
          <p:cNvPr id="141319" name="Text Box 7"/>
          <p:cNvSpPr txBox="1">
            <a:spLocks noChangeArrowheads="1"/>
          </p:cNvSpPr>
          <p:nvPr/>
        </p:nvSpPr>
        <p:spPr bwMode="auto">
          <a:xfrm>
            <a:off x="0" y="6092825"/>
            <a:ext cx="9144000" cy="819150"/>
          </a:xfrm>
          <a:prstGeom prst="rect">
            <a:avLst/>
          </a:prstGeom>
          <a:noFill/>
          <a:ln w="9525">
            <a:noFill/>
            <a:miter lim="800000"/>
            <a:headEnd/>
            <a:tailEnd/>
          </a:ln>
          <a:effectLst/>
        </p:spPr>
        <p:txBody>
          <a:bodyPr>
            <a:spAutoFit/>
          </a:bodyPr>
          <a:lstStyle/>
          <a:p>
            <a:pPr algn="ctr">
              <a:lnSpc>
                <a:spcPct val="85000"/>
              </a:lnSpc>
            </a:pPr>
            <a:r>
              <a:rPr lang="es-ES" sz="2800" b="1">
                <a:solidFill>
                  <a:schemeClr val="accent2"/>
                </a:solidFill>
                <a:effectLst>
                  <a:outerShdw blurRad="38100" dist="38100" dir="2700000" algn="tl">
                    <a:srgbClr val="FFFFFF"/>
                  </a:outerShdw>
                </a:effectLst>
              </a:rPr>
              <a:t>La  puerta sur del transepto, consagrada a santa Ana, data do siglo </a:t>
            </a:r>
            <a:r>
              <a:rPr lang="es-ES" sz="2000" b="1">
                <a:solidFill>
                  <a:schemeClr val="accent2"/>
                </a:solidFill>
                <a:effectLst>
                  <a:outerShdw blurRad="38100" dist="38100" dir="2700000" algn="tl">
                    <a:srgbClr val="FFFFFF"/>
                  </a:outerShdw>
                </a:effectLst>
              </a:rPr>
              <a:t>XII.</a:t>
            </a:r>
          </a:p>
        </p:txBody>
      </p:sp>
    </p:spTree>
  </p:cSld>
  <p:clrMapOvr>
    <a:masterClrMapping/>
  </p:clrMapOvr>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8" name="Text Box 4"/>
          <p:cNvSpPr txBox="1">
            <a:spLocks noChangeArrowheads="1"/>
          </p:cNvSpPr>
          <p:nvPr/>
        </p:nvSpPr>
        <p:spPr bwMode="auto">
          <a:xfrm>
            <a:off x="0" y="188913"/>
            <a:ext cx="9144000" cy="6427787"/>
          </a:xfrm>
          <a:prstGeom prst="rect">
            <a:avLst/>
          </a:prstGeom>
          <a:noFill/>
          <a:ln w="9525">
            <a:noFill/>
            <a:miter lim="800000"/>
            <a:headEnd/>
            <a:tailEnd/>
          </a:ln>
          <a:effectLst/>
        </p:spPr>
        <p:txBody>
          <a:bodyPr>
            <a:spAutoFit/>
          </a:bodyPr>
          <a:lstStyle/>
          <a:p>
            <a:pPr algn="ctr"/>
            <a:r>
              <a:rPr lang="es-ES" sz="3200" b="1">
                <a:solidFill>
                  <a:schemeClr val="bg1"/>
                </a:solidFill>
                <a:effectLst>
                  <a:outerShdw blurRad="38100" dist="38100" dir="2700000" algn="tl">
                    <a:srgbClr val="808080"/>
                  </a:outerShdw>
                </a:effectLst>
              </a:rPr>
              <a:t>Después de la muerte de </a:t>
            </a:r>
            <a:r>
              <a:rPr lang="es-ES" sz="3200" b="1">
                <a:solidFill>
                  <a:schemeClr val="folHlink"/>
                </a:solidFill>
                <a:effectLst>
                  <a:outerShdw blurRad="38100" dist="38100" dir="2700000" algn="tl">
                    <a:srgbClr val="FFFFFF"/>
                  </a:outerShdw>
                </a:effectLst>
              </a:rPr>
              <a:t>Chelles</a:t>
            </a:r>
            <a:r>
              <a:rPr lang="es-ES" sz="3200" b="1">
                <a:solidFill>
                  <a:schemeClr val="bg1"/>
                </a:solidFill>
                <a:effectLst>
                  <a:outerShdw blurRad="38100" dist="38100" dir="2700000" algn="tl">
                    <a:srgbClr val="808080"/>
                  </a:outerShdw>
                </a:effectLst>
              </a:rPr>
              <a:t>, </a:t>
            </a:r>
            <a:r>
              <a:rPr lang="es-ES" sz="3200" b="1">
                <a:solidFill>
                  <a:schemeClr val="folHlink"/>
                </a:solidFill>
                <a:effectLst>
                  <a:outerShdw blurRad="38100" dist="38100" dir="2700000" algn="tl">
                    <a:srgbClr val="FFFFFF"/>
                  </a:outerShdw>
                </a:effectLst>
              </a:rPr>
              <a:t>Montreuil</a:t>
            </a:r>
            <a:r>
              <a:rPr lang="es-ES" sz="3200" b="1">
                <a:solidFill>
                  <a:schemeClr val="bg1"/>
                </a:solidFill>
                <a:effectLst>
                  <a:outerShdw blurRad="38100" dist="38100" dir="2700000" algn="tl">
                    <a:srgbClr val="808080"/>
                  </a:outerShdw>
                </a:effectLst>
              </a:rPr>
              <a:t> dirige el proyecto de fachada del transepto sur siguiendo un trazado más o menos fiel al de su antecesor. La plasticidad de los elementos y el trabajo de filigrana de la piedra revelan un virtuosismo con el material que alcanza el más alto nivel, así como una clara individualización del trabajo del artista que comienza a destacarse dentro del conjunto del movimiento artístico general.</a:t>
            </a:r>
          </a:p>
          <a:p>
            <a:pPr algn="ctr"/>
            <a:endParaRPr lang="es-ES" sz="3200" b="1">
              <a:solidFill>
                <a:schemeClr val="bg1"/>
              </a:solidFill>
              <a:effectLst>
                <a:outerShdw blurRad="38100" dist="38100" dir="2700000" algn="tl">
                  <a:srgbClr val="808080"/>
                </a:outerShdw>
              </a:effectLst>
            </a:endParaRPr>
          </a:p>
          <a:p>
            <a:pPr algn="ctr"/>
            <a:r>
              <a:rPr lang="es-ES" sz="3200" b="1">
                <a:solidFill>
                  <a:schemeClr val="bg1"/>
                </a:solidFill>
                <a:effectLst>
                  <a:outerShdw blurRad="38100" dist="38100" dir="2700000" algn="tl">
                    <a:srgbClr val="808080"/>
                  </a:outerShdw>
                </a:effectLst>
              </a:rPr>
              <a:t>La </a:t>
            </a:r>
            <a:r>
              <a:rPr lang="es-ES" sz="3200" b="1">
                <a:solidFill>
                  <a:srgbClr val="CC9900"/>
                </a:solidFill>
                <a:effectLst>
                  <a:outerShdw blurRad="38100" dist="38100" dir="2700000" algn="tl">
                    <a:srgbClr val="FFFFFF"/>
                  </a:outerShdw>
                </a:effectLst>
              </a:rPr>
              <a:t>puerta sur del transepto</a:t>
            </a:r>
            <a:r>
              <a:rPr lang="es-ES" sz="3200" b="1">
                <a:solidFill>
                  <a:schemeClr val="bg1"/>
                </a:solidFill>
                <a:effectLst>
                  <a:outerShdw blurRad="38100" dist="38100" dir="2700000" algn="tl">
                    <a:srgbClr val="808080"/>
                  </a:outerShdw>
                </a:effectLst>
              </a:rPr>
              <a:t>, consagrada a Santa Ana, data del siglo </a:t>
            </a:r>
            <a:r>
              <a:rPr lang="es-ES" sz="2400" b="1">
                <a:solidFill>
                  <a:schemeClr val="bg1"/>
                </a:solidFill>
                <a:effectLst>
                  <a:outerShdw blurRad="38100" dist="38100" dir="2700000" algn="tl">
                    <a:srgbClr val="808080"/>
                  </a:outerShdw>
                </a:effectLst>
              </a:rPr>
              <a:t>XII</a:t>
            </a:r>
            <a:r>
              <a:rPr lang="es-ES" sz="3200" b="1">
                <a:solidFill>
                  <a:schemeClr val="bg1"/>
                </a:solidFill>
                <a:effectLst>
                  <a:outerShdw blurRad="38100" dist="38100" dir="2700000" algn="tl">
                    <a:srgbClr val="808080"/>
                  </a:outerShdw>
                </a:effectLst>
              </a:rPr>
              <a:t>. </a:t>
            </a:r>
          </a:p>
        </p:txBody>
      </p:sp>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0404" name="Picture 4" descr="445px-Transept_Sud_Notre-Dame_de_Paris_240208_1"/>
          <p:cNvPicPr>
            <a:picLocks noChangeAspect="1" noChangeArrowheads="1"/>
          </p:cNvPicPr>
          <p:nvPr/>
        </p:nvPicPr>
        <p:blipFill>
          <a:blip r:embed="rId2" cstate="print"/>
          <a:srcRect/>
          <a:stretch>
            <a:fillRect/>
          </a:stretch>
        </p:blipFill>
        <p:spPr bwMode="auto">
          <a:xfrm>
            <a:off x="1835150" y="0"/>
            <a:ext cx="5149850" cy="68580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230404"/>
                                        </p:tgtEl>
                                        <p:attrNameLst>
                                          <p:attrName>style.visibility</p:attrName>
                                        </p:attrNameLst>
                                      </p:cBhvr>
                                      <p:to>
                                        <p:strVal val="visible"/>
                                      </p:to>
                                    </p:set>
                                    <p:anim calcmode="lin" valueType="num">
                                      <p:cBhvr>
                                        <p:cTn id="7" dur="1000" fill="hold"/>
                                        <p:tgtEl>
                                          <p:spTgt spid="230404"/>
                                        </p:tgtEl>
                                        <p:attrNameLst>
                                          <p:attrName>ppt_w</p:attrName>
                                        </p:attrNameLst>
                                      </p:cBhvr>
                                      <p:tavLst>
                                        <p:tav tm="0">
                                          <p:val>
                                            <p:strVal val="#ppt_w*0.70"/>
                                          </p:val>
                                        </p:tav>
                                        <p:tav tm="100000">
                                          <p:val>
                                            <p:strVal val="#ppt_w"/>
                                          </p:val>
                                        </p:tav>
                                      </p:tavLst>
                                    </p:anim>
                                    <p:anim calcmode="lin" valueType="num">
                                      <p:cBhvr>
                                        <p:cTn id="8" dur="1000" fill="hold"/>
                                        <p:tgtEl>
                                          <p:spTgt spid="230404"/>
                                        </p:tgtEl>
                                        <p:attrNameLst>
                                          <p:attrName>ppt_h</p:attrName>
                                        </p:attrNameLst>
                                      </p:cBhvr>
                                      <p:tavLst>
                                        <p:tav tm="0">
                                          <p:val>
                                            <p:strVal val="#ppt_h"/>
                                          </p:val>
                                        </p:tav>
                                        <p:tav tm="100000">
                                          <p:val>
                                            <p:strVal val="#ppt_h"/>
                                          </p:val>
                                        </p:tav>
                                      </p:tavLst>
                                    </p:anim>
                                    <p:animEffect transition="in" filter="fade">
                                      <p:cBhvr>
                                        <p:cTn id="9" dur="1000"/>
                                        <p:tgtEl>
                                          <p:spTgt spid="2304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2" descr="Vista Transepto"/>
          <p:cNvPicPr>
            <a:picLocks noChangeAspect="1" noChangeArrowheads="1"/>
          </p:cNvPicPr>
          <p:nvPr/>
        </p:nvPicPr>
        <p:blipFill>
          <a:blip r:embed="rId2" cstate="print"/>
          <a:srcRect/>
          <a:stretch>
            <a:fillRect/>
          </a:stretch>
        </p:blipFill>
        <p:spPr bwMode="auto">
          <a:xfrm>
            <a:off x="0" y="2995613"/>
            <a:ext cx="5148263" cy="3862387"/>
          </a:xfrm>
          <a:prstGeom prst="rect">
            <a:avLst/>
          </a:prstGeom>
          <a:noFill/>
          <a:ln w="9525">
            <a:noFill/>
            <a:miter lim="800000"/>
            <a:headEnd/>
            <a:tailEnd/>
          </a:ln>
        </p:spPr>
      </p:pic>
      <p:pic>
        <p:nvPicPr>
          <p:cNvPr id="90115" name="Picture 3" descr="Notre-Dame_de_Paris_Cathedral,_Paris,_France"/>
          <p:cNvPicPr>
            <a:picLocks noChangeAspect="1" noChangeArrowheads="1"/>
          </p:cNvPicPr>
          <p:nvPr/>
        </p:nvPicPr>
        <p:blipFill>
          <a:blip r:embed="rId3" cstate="print"/>
          <a:srcRect/>
          <a:stretch>
            <a:fillRect/>
          </a:stretch>
        </p:blipFill>
        <p:spPr bwMode="auto">
          <a:xfrm>
            <a:off x="4211638" y="0"/>
            <a:ext cx="4932362" cy="3700463"/>
          </a:xfrm>
          <a:prstGeom prst="rect">
            <a:avLst/>
          </a:prstGeom>
          <a:noFill/>
          <a:ln w="9525">
            <a:noFill/>
            <a:miter lim="800000"/>
            <a:headEnd/>
            <a:tailEnd/>
          </a:ln>
        </p:spPr>
      </p:pic>
      <p:sp>
        <p:nvSpPr>
          <p:cNvPr id="123908" name="Text Box 4"/>
          <p:cNvSpPr txBox="1">
            <a:spLocks noChangeArrowheads="1"/>
          </p:cNvSpPr>
          <p:nvPr/>
        </p:nvSpPr>
        <p:spPr bwMode="auto">
          <a:xfrm>
            <a:off x="468313" y="908050"/>
            <a:ext cx="3240087" cy="1190625"/>
          </a:xfrm>
          <a:prstGeom prst="rect">
            <a:avLst/>
          </a:prstGeom>
          <a:noFill/>
          <a:ln w="9525">
            <a:noFill/>
            <a:miter lim="800000"/>
            <a:headEnd/>
            <a:tailEnd/>
          </a:ln>
          <a:effectLst/>
        </p:spPr>
        <p:txBody>
          <a:bodyPr>
            <a:spAutoFit/>
          </a:bodyPr>
          <a:lstStyle/>
          <a:p>
            <a:pPr algn="ctr">
              <a:spcBef>
                <a:spcPct val="50000"/>
              </a:spcBef>
            </a:pPr>
            <a:r>
              <a:rPr lang="pt-BR" sz="3600" b="1">
                <a:solidFill>
                  <a:srgbClr val="CC9900"/>
                </a:solidFill>
                <a:effectLst>
                  <a:outerShdw blurRad="38100" dist="38100" dir="2700000" algn="tl">
                    <a:srgbClr val="FFFFFF"/>
                  </a:outerShdw>
                </a:effectLst>
                <a:latin typeface="Tempus Sans ITC" pitchFamily="82" charset="0"/>
              </a:rPr>
              <a:t>Fachada sudeste</a:t>
            </a:r>
          </a:p>
        </p:txBody>
      </p:sp>
      <p:sp>
        <p:nvSpPr>
          <p:cNvPr id="90117" name="AutoShape 5"/>
          <p:cNvSpPr>
            <a:spLocks noChangeArrowheads="1"/>
          </p:cNvSpPr>
          <p:nvPr/>
        </p:nvSpPr>
        <p:spPr bwMode="auto">
          <a:xfrm>
            <a:off x="5219700" y="6205538"/>
            <a:ext cx="3924300" cy="652462"/>
          </a:xfrm>
          <a:prstGeom prst="leftArrow">
            <a:avLst>
              <a:gd name="adj1" fmla="val 49880"/>
              <a:gd name="adj2" fmla="val 124163"/>
            </a:avLst>
          </a:prstGeom>
          <a:noFill/>
          <a:ln w="9525">
            <a:solidFill>
              <a:srgbClr val="CC9900"/>
            </a:solidFill>
            <a:miter lim="800000"/>
            <a:headEnd/>
            <a:tailEnd/>
          </a:ln>
        </p:spPr>
        <p:txBody>
          <a:bodyPr>
            <a:spAutoFit/>
          </a:bodyPr>
          <a:lstStyle/>
          <a:p>
            <a:pPr algn="r">
              <a:spcBef>
                <a:spcPct val="50000"/>
              </a:spcBef>
            </a:pPr>
            <a:r>
              <a:rPr lang="es-ES">
                <a:solidFill>
                  <a:srgbClr val="CC9900"/>
                </a:solidFill>
                <a:latin typeface="Comic Sans MS" pitchFamily="66" charset="0"/>
              </a:rPr>
              <a:t>Fachada del transepto sur</a:t>
            </a:r>
          </a:p>
        </p:txBody>
      </p:sp>
      <p:sp>
        <p:nvSpPr>
          <p:cNvPr id="123910" name="Text Box 6"/>
          <p:cNvSpPr txBox="1">
            <a:spLocks noChangeArrowheads="1"/>
          </p:cNvSpPr>
          <p:nvPr/>
        </p:nvSpPr>
        <p:spPr bwMode="auto">
          <a:xfrm>
            <a:off x="5292725" y="3789363"/>
            <a:ext cx="3671888" cy="1920875"/>
          </a:xfrm>
          <a:prstGeom prst="rect">
            <a:avLst/>
          </a:prstGeom>
          <a:noFill/>
          <a:ln w="9525">
            <a:noFill/>
            <a:miter lim="800000"/>
            <a:headEnd/>
            <a:tailEnd/>
          </a:ln>
          <a:effectLst/>
        </p:spPr>
        <p:txBody>
          <a:bodyPr>
            <a:spAutoFit/>
          </a:bodyPr>
          <a:lstStyle/>
          <a:p>
            <a:pPr algn="ctr">
              <a:spcBef>
                <a:spcPct val="50000"/>
              </a:spcBef>
            </a:pPr>
            <a:r>
              <a:rPr lang="es-ES" sz="2000" b="1">
                <a:solidFill>
                  <a:schemeClr val="bg1"/>
                </a:solidFill>
                <a:effectLst>
                  <a:outerShdw blurRad="38100" dist="38100" dir="2700000" algn="tl">
                    <a:srgbClr val="808080"/>
                  </a:outerShdw>
                </a:effectLst>
              </a:rPr>
              <a:t>Desde este ángulo, puede observarse un magnífico </a:t>
            </a:r>
            <a:r>
              <a:rPr lang="es-ES" sz="2000" b="1" u="sng">
                <a:solidFill>
                  <a:schemeClr val="bg1"/>
                </a:solidFill>
                <a:effectLst>
                  <a:outerShdw blurRad="38100" dist="38100" dir="2700000" algn="tl">
                    <a:srgbClr val="808080"/>
                  </a:outerShdw>
                </a:effectLst>
              </a:rPr>
              <a:t>rosetón sur</a:t>
            </a:r>
            <a:r>
              <a:rPr lang="es-ES" sz="2000" b="1">
                <a:solidFill>
                  <a:schemeClr val="bg1"/>
                </a:solidFill>
                <a:effectLst>
                  <a:outerShdw blurRad="38100" dist="38100" dir="2700000" algn="tl">
                    <a:srgbClr val="808080"/>
                  </a:outerShdw>
                </a:effectLst>
              </a:rPr>
              <a:t>, rodeado por dos pequeñas torres y la delicadeza de los arbotantes.</a:t>
            </a:r>
            <a:endParaRPr lang="es-ES" sz="2000" b="1">
              <a:solidFill>
                <a:schemeClr val="bg1"/>
              </a:solidFill>
              <a:effectLst>
                <a:outerShdw blurRad="38100" dist="38100" dir="2700000" algn="tl">
                  <a:srgbClr val="808080"/>
                </a:outerShdw>
              </a:effectLst>
              <a:latin typeface="Tempus Sans ITC" pitchFamily="82" charset="0"/>
            </a:endParaRPr>
          </a:p>
        </p:txBody>
      </p: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descr="Ficheiro:Notre-Dame Sul 1.jpg"/>
          <p:cNvPicPr>
            <a:picLocks noChangeAspect="1" noChangeArrowheads="1"/>
          </p:cNvPicPr>
          <p:nvPr/>
        </p:nvPicPr>
        <p:blipFill>
          <a:blip r:embed="rId2" cstate="print"/>
          <a:srcRect/>
          <a:stretch>
            <a:fillRect/>
          </a:stretch>
        </p:blipFill>
        <p:spPr bwMode="auto">
          <a:xfrm>
            <a:off x="323850" y="0"/>
            <a:ext cx="3786188" cy="6099175"/>
          </a:xfrm>
          <a:prstGeom prst="rect">
            <a:avLst/>
          </a:prstGeom>
          <a:noFill/>
          <a:ln w="9525">
            <a:noFill/>
            <a:miter lim="800000"/>
            <a:headEnd/>
            <a:tailEnd/>
          </a:ln>
        </p:spPr>
      </p:pic>
      <p:sp>
        <p:nvSpPr>
          <p:cNvPr id="91139" name="Text Box 3"/>
          <p:cNvSpPr txBox="1">
            <a:spLocks noChangeArrowheads="1"/>
          </p:cNvSpPr>
          <p:nvPr/>
        </p:nvSpPr>
        <p:spPr bwMode="auto">
          <a:xfrm>
            <a:off x="107950" y="6237288"/>
            <a:ext cx="9036050" cy="457200"/>
          </a:xfrm>
          <a:prstGeom prst="rect">
            <a:avLst/>
          </a:prstGeom>
          <a:noFill/>
          <a:ln w="9525">
            <a:noFill/>
            <a:miter lim="800000"/>
            <a:headEnd/>
            <a:tailEnd/>
          </a:ln>
        </p:spPr>
        <p:txBody>
          <a:bodyPr>
            <a:spAutoFit/>
          </a:bodyPr>
          <a:lstStyle/>
          <a:p>
            <a:r>
              <a:rPr lang="es-ES" sz="2400" b="1">
                <a:solidFill>
                  <a:schemeClr val="bg1"/>
                </a:solidFill>
              </a:rPr>
              <a:t>  Fachada sur del transepto           Vista desde el sudeste</a:t>
            </a:r>
          </a:p>
        </p:txBody>
      </p:sp>
      <p:pic>
        <p:nvPicPr>
          <p:cNvPr id="91140" name="Picture 4" descr="Ficheiro:Notre-Dame-Paris 3.jpg"/>
          <p:cNvPicPr>
            <a:picLocks noChangeAspect="1" noChangeArrowheads="1"/>
          </p:cNvPicPr>
          <p:nvPr/>
        </p:nvPicPr>
        <p:blipFill>
          <a:blip r:embed="rId3" cstate="print"/>
          <a:srcRect/>
          <a:stretch>
            <a:fillRect/>
          </a:stretch>
        </p:blipFill>
        <p:spPr bwMode="auto">
          <a:xfrm>
            <a:off x="4465638" y="0"/>
            <a:ext cx="4570412" cy="60975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Text Box 2"/>
          <p:cNvSpPr txBox="1">
            <a:spLocks noChangeArrowheads="1"/>
          </p:cNvSpPr>
          <p:nvPr/>
        </p:nvSpPr>
        <p:spPr bwMode="auto">
          <a:xfrm>
            <a:off x="0" y="1341438"/>
            <a:ext cx="9144000" cy="1922462"/>
          </a:xfrm>
          <a:prstGeom prst="rect">
            <a:avLst/>
          </a:prstGeom>
          <a:noFill/>
          <a:ln w="9525">
            <a:noFill/>
            <a:miter lim="800000"/>
            <a:headEnd/>
            <a:tailEnd/>
          </a:ln>
          <a:effectLst/>
        </p:spPr>
        <p:txBody>
          <a:bodyPr>
            <a:spAutoFit/>
          </a:bodyPr>
          <a:lstStyle/>
          <a:p>
            <a:pPr algn="ctr">
              <a:spcBef>
                <a:spcPct val="50000"/>
              </a:spcBef>
            </a:pPr>
            <a:r>
              <a:rPr lang="es-ES" sz="4800" b="1">
                <a:solidFill>
                  <a:srgbClr val="FFCC00"/>
                </a:solidFill>
                <a:effectLst>
                  <a:outerShdw blurRad="38100" dist="38100" dir="2700000" algn="tl">
                    <a:srgbClr val="FFFFFF"/>
                  </a:outerShdw>
                </a:effectLst>
                <a:latin typeface="Comic Sans MS" pitchFamily="66" charset="0"/>
              </a:rPr>
              <a:t>La flecha o pináculo</a:t>
            </a:r>
          </a:p>
          <a:p>
            <a:pPr algn="ctr">
              <a:spcBef>
                <a:spcPct val="50000"/>
              </a:spcBef>
            </a:pPr>
            <a:r>
              <a:rPr lang="es-ES" sz="4800" b="1" i="1">
                <a:solidFill>
                  <a:srgbClr val="FFCC00"/>
                </a:solidFill>
                <a:effectLst>
                  <a:outerShdw blurRad="38100" dist="38100" dir="2700000" algn="tl">
                    <a:srgbClr val="FFFFFF"/>
                  </a:outerShdw>
                </a:effectLst>
              </a:rPr>
              <a:t>La Flèche</a:t>
            </a:r>
            <a:r>
              <a:rPr lang="es-ES" sz="4800" b="1">
                <a:solidFill>
                  <a:srgbClr val="FFCC00"/>
                </a:solidFill>
                <a:effectLst>
                  <a:outerShdw blurRad="38100" dist="38100" dir="2700000" algn="tl">
                    <a:srgbClr val="FFFFFF"/>
                  </a:outerShdw>
                </a:effectLst>
              </a:rPr>
              <a:t> </a:t>
            </a:r>
          </a:p>
        </p:txBody>
      </p:sp>
      <p:sp>
        <p:nvSpPr>
          <p:cNvPr id="211971" name="Text Box 3"/>
          <p:cNvSpPr txBox="1">
            <a:spLocks noChangeArrowheads="1"/>
          </p:cNvSpPr>
          <p:nvPr/>
        </p:nvSpPr>
        <p:spPr bwMode="auto">
          <a:xfrm>
            <a:off x="914400" y="4005263"/>
            <a:ext cx="7329488" cy="1066800"/>
          </a:xfrm>
          <a:prstGeom prst="rect">
            <a:avLst/>
          </a:prstGeom>
          <a:noFill/>
          <a:ln w="9525">
            <a:noFill/>
            <a:miter lim="800000"/>
            <a:headEnd/>
            <a:tailEnd/>
          </a:ln>
          <a:effectLst/>
        </p:spPr>
        <p:txBody>
          <a:bodyPr>
            <a:spAutoFit/>
          </a:bodyPr>
          <a:lstStyle/>
          <a:p>
            <a:pPr algn="ctr">
              <a:spcBef>
                <a:spcPct val="50000"/>
              </a:spcBef>
              <a:defRPr/>
            </a:pPr>
            <a:r>
              <a:rPr lang="es-ES" sz="3200" b="1">
                <a:solidFill>
                  <a:schemeClr val="accent1"/>
                </a:solidFill>
                <a:effectLst>
                  <a:outerShdw blurRad="38100" dist="38100" dir="2700000" algn="tl">
                    <a:srgbClr val="FFFFFF"/>
                  </a:outerShdw>
                </a:effectLst>
              </a:rPr>
              <a:t>La flecha actual fue añadida por Viollet-le-Duc.</a:t>
            </a:r>
          </a:p>
        </p:txBody>
      </p:sp>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body" idx="1"/>
          </p:nvPr>
        </p:nvSpPr>
        <p:spPr>
          <a:xfrm>
            <a:off x="179388" y="188913"/>
            <a:ext cx="4321175" cy="6669087"/>
          </a:xfrm>
        </p:spPr>
        <p:txBody>
          <a:bodyPr/>
          <a:lstStyle/>
          <a:p>
            <a:pPr marL="0" indent="0" algn="ctr" eaLnBrk="1" hangingPunct="1">
              <a:lnSpc>
                <a:spcPct val="85000"/>
              </a:lnSpc>
              <a:buFontTx/>
              <a:buNone/>
            </a:pPr>
            <a:r>
              <a:rPr lang="es-ES" sz="4000" b="1" smtClean="0">
                <a:solidFill>
                  <a:srgbClr val="CC9900"/>
                </a:solidFill>
                <a:latin typeface="Comic Sans MS" pitchFamily="66" charset="0"/>
              </a:rPr>
              <a:t>El Pináculo</a:t>
            </a:r>
          </a:p>
          <a:p>
            <a:pPr marL="0" indent="0" algn="ctr" eaLnBrk="1" hangingPunct="1">
              <a:lnSpc>
                <a:spcPct val="85000"/>
              </a:lnSpc>
              <a:buFontTx/>
              <a:buNone/>
            </a:pPr>
            <a:endParaRPr lang="es-ES" b="1" smtClean="0">
              <a:solidFill>
                <a:schemeClr val="bg1"/>
              </a:solidFill>
            </a:endParaRPr>
          </a:p>
          <a:p>
            <a:pPr marL="0" indent="0" algn="ctr" eaLnBrk="1" hangingPunct="1">
              <a:lnSpc>
                <a:spcPct val="85000"/>
              </a:lnSpc>
              <a:buFontTx/>
              <a:buNone/>
            </a:pPr>
            <a:r>
              <a:rPr lang="es-ES" b="1" smtClean="0">
                <a:solidFill>
                  <a:schemeClr val="bg1"/>
                </a:solidFill>
              </a:rPr>
              <a:t>Llamado por los franceses </a:t>
            </a:r>
            <a:r>
              <a:rPr lang="es-ES" b="1" i="1" smtClean="0">
                <a:solidFill>
                  <a:schemeClr val="bg1"/>
                </a:solidFill>
              </a:rPr>
              <a:t>La Flèche,</a:t>
            </a:r>
            <a:r>
              <a:rPr lang="es-ES" b="1" smtClean="0">
                <a:solidFill>
                  <a:schemeClr val="bg1"/>
                </a:solidFill>
              </a:rPr>
              <a:t> alcanza 96 m de altura.</a:t>
            </a:r>
          </a:p>
          <a:p>
            <a:pPr marL="0" indent="0" algn="ctr" eaLnBrk="1" hangingPunct="1">
              <a:lnSpc>
                <a:spcPct val="85000"/>
              </a:lnSpc>
              <a:buFontTx/>
              <a:buNone/>
            </a:pPr>
            <a:r>
              <a:rPr lang="es-ES" b="1" smtClean="0">
                <a:solidFill>
                  <a:schemeClr val="bg1"/>
                </a:solidFill>
              </a:rPr>
              <a:t>Es una especie de gran antena y fue construida durante la restauración de la catedral en el siglo </a:t>
            </a:r>
            <a:r>
              <a:rPr lang="es-ES" sz="2400" b="1" smtClean="0">
                <a:solidFill>
                  <a:schemeClr val="bg1"/>
                </a:solidFill>
              </a:rPr>
              <a:t>XIX</a:t>
            </a:r>
            <a:r>
              <a:rPr lang="es-ES" b="1" smtClean="0">
                <a:solidFill>
                  <a:schemeClr val="bg1"/>
                </a:solidFill>
              </a:rPr>
              <a:t>, en sustitución de un antiguo pináculo mal conservado. </a:t>
            </a:r>
          </a:p>
        </p:txBody>
      </p:sp>
      <p:pic>
        <p:nvPicPr>
          <p:cNvPr id="93187" name="Picture 3" descr="Base da flecha"/>
          <p:cNvPicPr>
            <a:picLocks noChangeAspect="1" noChangeArrowheads="1"/>
          </p:cNvPicPr>
          <p:nvPr/>
        </p:nvPicPr>
        <p:blipFill>
          <a:blip r:embed="rId2" cstate="print"/>
          <a:srcRect/>
          <a:stretch>
            <a:fillRect/>
          </a:stretch>
        </p:blipFill>
        <p:spPr bwMode="auto">
          <a:xfrm>
            <a:off x="4572000" y="0"/>
            <a:ext cx="4572000" cy="6858000"/>
          </a:xfrm>
          <a:prstGeom prst="rect">
            <a:avLst/>
          </a:prstGeom>
          <a:noFill/>
          <a:ln w="9525">
            <a:noFill/>
            <a:miter lim="800000"/>
            <a:headEnd/>
            <a:tailEnd/>
          </a:ln>
        </p:spPr>
      </p:pic>
      <p:pic>
        <p:nvPicPr>
          <p:cNvPr id="208900" name="Picture 4" descr="Flecha2"/>
          <p:cNvPicPr>
            <a:picLocks noChangeAspect="1" noChangeArrowheads="1"/>
          </p:cNvPicPr>
          <p:nvPr/>
        </p:nvPicPr>
        <p:blipFill>
          <a:blip r:embed="rId3" cstate="print"/>
          <a:srcRect/>
          <a:stretch>
            <a:fillRect/>
          </a:stretch>
        </p:blipFill>
        <p:spPr bwMode="auto">
          <a:xfrm>
            <a:off x="4572000" y="0"/>
            <a:ext cx="4572000" cy="68580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37" fill="hold" nodeType="clickEffect">
                                  <p:stCondLst>
                                    <p:cond delay="0"/>
                                  </p:stCondLst>
                                  <p:childTnLst>
                                    <p:animEffect transition="out" filter="barn(outVertical)">
                                      <p:cBhvr>
                                        <p:cTn id="6" dur="2000"/>
                                        <p:tgtEl>
                                          <p:spTgt spid="208900"/>
                                        </p:tgtEl>
                                      </p:cBhvr>
                                    </p:animEffect>
                                    <p:set>
                                      <p:cBhvr>
                                        <p:cTn id="7" dur="1" fill="hold">
                                          <p:stCondLst>
                                            <p:cond delay="1999"/>
                                          </p:stCondLst>
                                        </p:cTn>
                                        <p:tgtEl>
                                          <p:spTgt spid="20890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descr="Notre+Dame,+flecha"/>
          <p:cNvPicPr>
            <a:picLocks noChangeAspect="1" noChangeArrowheads="1"/>
          </p:cNvPicPr>
          <p:nvPr/>
        </p:nvPicPr>
        <p:blipFill>
          <a:blip r:embed="rId2" cstate="print"/>
          <a:srcRect/>
          <a:stretch>
            <a:fillRect/>
          </a:stretch>
        </p:blipFill>
        <p:spPr bwMode="auto">
          <a:xfrm>
            <a:off x="0" y="0"/>
            <a:ext cx="2400300" cy="6858000"/>
          </a:xfrm>
          <a:prstGeom prst="rect">
            <a:avLst/>
          </a:prstGeom>
          <a:noFill/>
          <a:ln w="9525">
            <a:noFill/>
            <a:miter lim="800000"/>
            <a:headEnd/>
            <a:tailEnd/>
          </a:ln>
        </p:spPr>
      </p:pic>
      <p:pic>
        <p:nvPicPr>
          <p:cNvPr id="94211" name="Picture 3" descr="IMG_1791"/>
          <p:cNvPicPr>
            <a:picLocks noChangeAspect="1" noChangeArrowheads="1"/>
          </p:cNvPicPr>
          <p:nvPr/>
        </p:nvPicPr>
        <p:blipFill>
          <a:blip r:embed="rId3" cstate="print"/>
          <a:srcRect/>
          <a:stretch>
            <a:fillRect/>
          </a:stretch>
        </p:blipFill>
        <p:spPr bwMode="auto">
          <a:xfrm>
            <a:off x="3997325" y="0"/>
            <a:ext cx="5146675"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4" name="Content Placeholder 3" descr="Notre_Dame_Paris_from_east.jpg"/>
          <p:cNvPicPr>
            <a:picLocks noGrp="1" noChangeAspect="1"/>
          </p:cNvPicPr>
          <p:nvPr>
            <p:ph idx="4294967295"/>
          </p:nvPr>
        </p:nvPicPr>
        <p:blipFill>
          <a:blip r:embed="rId2" cstate="print">
            <a:lum bright="-6000" contrast="18000"/>
          </a:blip>
          <a:srcRect l="2686"/>
          <a:stretch>
            <a:fillRect/>
          </a:stretch>
        </p:blipFill>
        <p:spPr>
          <a:xfrm>
            <a:off x="0" y="0"/>
            <a:ext cx="9144000" cy="6880225"/>
          </a:xfrm>
        </p:spPr>
      </p:pic>
    </p:spTree>
  </p:cSld>
  <p:clrMapOvr>
    <a:masterClrMapping/>
  </p:clrMapOvr>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100" name="Text Box 4"/>
          <p:cNvSpPr txBox="1">
            <a:spLocks noChangeArrowheads="1"/>
          </p:cNvSpPr>
          <p:nvPr/>
        </p:nvSpPr>
        <p:spPr bwMode="auto">
          <a:xfrm>
            <a:off x="-38100" y="1617663"/>
            <a:ext cx="9182100" cy="1465262"/>
          </a:xfrm>
          <a:prstGeom prst="rect">
            <a:avLst/>
          </a:prstGeom>
          <a:noFill/>
          <a:ln w="9525">
            <a:noFill/>
            <a:miter lim="800000"/>
            <a:headEnd/>
            <a:tailEnd/>
          </a:ln>
          <a:effectLst/>
        </p:spPr>
        <p:txBody>
          <a:bodyPr>
            <a:spAutoFit/>
          </a:bodyPr>
          <a:lstStyle/>
          <a:p>
            <a:pPr algn="ctr">
              <a:spcBef>
                <a:spcPct val="50000"/>
              </a:spcBef>
              <a:defRPr/>
            </a:pPr>
            <a:r>
              <a:rPr lang="es-ES" sz="3600" b="1">
                <a:solidFill>
                  <a:srgbClr val="CC9900"/>
                </a:solidFill>
                <a:effectLst>
                  <a:outerShdw blurRad="38100" dist="38100" dir="2700000" algn="tl">
                    <a:srgbClr val="FFFFFF"/>
                  </a:outerShdw>
                </a:effectLst>
                <a:latin typeface="Comic Sans MS" pitchFamily="66" charset="0"/>
              </a:rPr>
              <a:t>LAS VIDRIERAS DE</a:t>
            </a:r>
          </a:p>
          <a:p>
            <a:pPr algn="ctr">
              <a:spcBef>
                <a:spcPct val="50000"/>
              </a:spcBef>
              <a:defRPr/>
            </a:pPr>
            <a:r>
              <a:rPr lang="es-ES" sz="3600" b="1">
                <a:solidFill>
                  <a:srgbClr val="CC9900"/>
                </a:solidFill>
                <a:effectLst>
                  <a:outerShdw blurRad="38100" dist="38100" dir="2700000" algn="tl">
                    <a:srgbClr val="FFFFFF"/>
                  </a:outerShdw>
                </a:effectLst>
                <a:latin typeface="Comic Sans MS" pitchFamily="66" charset="0"/>
              </a:rPr>
              <a:t>NOTRE-DAME</a:t>
            </a:r>
          </a:p>
        </p:txBody>
      </p:sp>
      <p:sp>
        <p:nvSpPr>
          <p:cNvPr id="132101" name="Text Box 5"/>
          <p:cNvSpPr txBox="1">
            <a:spLocks noChangeArrowheads="1"/>
          </p:cNvSpPr>
          <p:nvPr/>
        </p:nvSpPr>
        <p:spPr bwMode="auto">
          <a:xfrm>
            <a:off x="1023938" y="4005263"/>
            <a:ext cx="7148512" cy="822325"/>
          </a:xfrm>
          <a:prstGeom prst="rect">
            <a:avLst/>
          </a:prstGeom>
          <a:noFill/>
          <a:ln w="9525">
            <a:noFill/>
            <a:miter lim="800000"/>
            <a:headEnd/>
            <a:tailEnd/>
          </a:ln>
          <a:effectLst/>
        </p:spPr>
        <p:txBody>
          <a:bodyPr>
            <a:spAutoFit/>
          </a:bodyPr>
          <a:lstStyle/>
          <a:p>
            <a:pPr algn="ctr"/>
            <a:r>
              <a:rPr lang="es-ES" sz="2400" b="1">
                <a:solidFill>
                  <a:schemeClr val="accent1"/>
                </a:solidFill>
                <a:effectLst>
                  <a:outerShdw blurRad="38100" dist="38100" dir="2700000" algn="tl">
                    <a:srgbClr val="FFFFFF"/>
                  </a:outerShdw>
                </a:effectLst>
              </a:rPr>
              <a:t>Las vidrieras de Notre-Dame constituyen todo un capítulo aparte, dada su magnificencia.</a:t>
            </a:r>
          </a:p>
        </p:txBody>
      </p:sp>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idx="4294967295"/>
          </p:nvPr>
        </p:nvSpPr>
        <p:spPr>
          <a:xfrm>
            <a:off x="0" y="1498600"/>
            <a:ext cx="4716463" cy="777875"/>
          </a:xfrm>
        </p:spPr>
        <p:txBody>
          <a:bodyPr/>
          <a:lstStyle/>
          <a:p>
            <a:pPr eaLnBrk="1" hangingPunct="1">
              <a:defRPr/>
            </a:pPr>
            <a:r>
              <a:rPr lang="es-ES" sz="7200" b="1" smtClean="0">
                <a:solidFill>
                  <a:srgbClr val="CC9900"/>
                </a:solidFill>
                <a:effectLst>
                  <a:outerShdw blurRad="38100" dist="38100" dir="2700000" algn="tl">
                    <a:srgbClr val="FFFFFF"/>
                  </a:outerShdw>
                </a:effectLst>
                <a:latin typeface="Comic Sans MS" pitchFamily="66" charset="0"/>
              </a:rPr>
              <a:t>Vidrieras</a:t>
            </a:r>
          </a:p>
        </p:txBody>
      </p:sp>
      <p:pic>
        <p:nvPicPr>
          <p:cNvPr id="97283" name="Picture 4" descr="Vitrais"/>
          <p:cNvPicPr>
            <a:picLocks noChangeAspect="1" noChangeArrowheads="1"/>
          </p:cNvPicPr>
          <p:nvPr/>
        </p:nvPicPr>
        <p:blipFill>
          <a:blip r:embed="rId2" cstate="print"/>
          <a:srcRect/>
          <a:stretch>
            <a:fillRect/>
          </a:stretch>
        </p:blipFill>
        <p:spPr bwMode="auto">
          <a:xfrm>
            <a:off x="4595813" y="0"/>
            <a:ext cx="4548187" cy="710088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33794"/>
                                        </p:tgtEl>
                                        <p:attrNameLst>
                                          <p:attrName>style.visibility</p:attrName>
                                        </p:attrNameLst>
                                      </p:cBhvr>
                                      <p:to>
                                        <p:strVal val="visible"/>
                                      </p:to>
                                    </p:set>
                                    <p:animEffect transition="in" filter="wedge">
                                      <p:cBhvr>
                                        <p:cTn id="7" dur="2000"/>
                                        <p:tgtEl>
                                          <p:spTgt spid="337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Picture 2" descr="Figura96"/>
          <p:cNvPicPr>
            <a:picLocks noChangeAspect="1" noChangeArrowheads="1"/>
          </p:cNvPicPr>
          <p:nvPr/>
        </p:nvPicPr>
        <p:blipFill>
          <a:blip r:embed="rId2" cstate="print">
            <a:clrChange>
              <a:clrFrom>
                <a:srgbClr val="000000"/>
              </a:clrFrom>
              <a:clrTo>
                <a:srgbClr val="000000">
                  <a:alpha val="0"/>
                </a:srgbClr>
              </a:clrTo>
            </a:clrChange>
            <a:lum bright="12000"/>
            <a:grayscl/>
          </a:blip>
          <a:srcRect l="17326" t="4012" r="5521" b="5003"/>
          <a:stretch>
            <a:fillRect/>
          </a:stretch>
        </p:blipFill>
        <p:spPr bwMode="auto">
          <a:xfrm>
            <a:off x="179388" y="188913"/>
            <a:ext cx="4097337" cy="6524625"/>
          </a:xfrm>
          <a:prstGeom prst="rect">
            <a:avLst/>
          </a:prstGeom>
          <a:noFill/>
          <a:ln w="9525">
            <a:noFill/>
            <a:miter lim="800000"/>
            <a:headEnd/>
            <a:tailEnd/>
          </a:ln>
        </p:spPr>
      </p:pic>
      <p:pic>
        <p:nvPicPr>
          <p:cNvPr id="6149" name="Picture 5" descr="Figura96"/>
          <p:cNvPicPr>
            <a:picLocks noChangeAspect="1" noChangeArrowheads="1"/>
          </p:cNvPicPr>
          <p:nvPr/>
        </p:nvPicPr>
        <p:blipFill>
          <a:blip r:embed="rId2" cstate="print">
            <a:clrChange>
              <a:clrFrom>
                <a:srgbClr val="000000"/>
              </a:clrFrom>
              <a:clrTo>
                <a:srgbClr val="000000">
                  <a:alpha val="0"/>
                </a:srgbClr>
              </a:clrTo>
            </a:clrChange>
            <a:lum bright="12000"/>
          </a:blip>
          <a:srcRect l="17326" t="4012" r="5521" b="5003"/>
          <a:stretch>
            <a:fillRect/>
          </a:stretch>
        </p:blipFill>
        <p:spPr bwMode="auto">
          <a:xfrm>
            <a:off x="179388" y="188913"/>
            <a:ext cx="4097337" cy="6524625"/>
          </a:xfrm>
          <a:prstGeom prst="rect">
            <a:avLst/>
          </a:prstGeom>
          <a:noFill/>
          <a:ln w="9525">
            <a:noFill/>
            <a:miter lim="800000"/>
            <a:headEnd/>
            <a:tailEnd/>
          </a:ln>
        </p:spPr>
      </p:pic>
      <p:sp>
        <p:nvSpPr>
          <p:cNvPr id="6153" name="Text Box 9"/>
          <p:cNvSpPr txBox="1">
            <a:spLocks noChangeArrowheads="1"/>
          </p:cNvSpPr>
          <p:nvPr/>
        </p:nvSpPr>
        <p:spPr bwMode="auto">
          <a:xfrm>
            <a:off x="4356100" y="404813"/>
            <a:ext cx="4787900" cy="6192837"/>
          </a:xfrm>
          <a:prstGeom prst="rect">
            <a:avLst/>
          </a:prstGeom>
          <a:noFill/>
          <a:ln w="9525">
            <a:noFill/>
            <a:miter lim="800000"/>
            <a:headEnd/>
            <a:tailEnd/>
          </a:ln>
          <a:effectLst/>
        </p:spPr>
        <p:txBody>
          <a:bodyPr>
            <a:spAutoFit/>
          </a:bodyPr>
          <a:lstStyle/>
          <a:p>
            <a:pPr algn="ctr"/>
            <a:r>
              <a:rPr lang="es-ES" sz="3600" b="1">
                <a:solidFill>
                  <a:srgbClr val="CC9900"/>
                </a:solidFill>
                <a:effectLst>
                  <a:outerShdw blurRad="38100" dist="38100" dir="2700000" algn="tl">
                    <a:srgbClr val="FFFFFF"/>
                  </a:outerShdw>
                </a:effectLst>
                <a:latin typeface="Comic Sans MS" pitchFamily="66" charset="0"/>
              </a:rPr>
              <a:t>VIDRIERAS</a:t>
            </a:r>
            <a:r>
              <a:rPr lang="es-ES" sz="2800" b="1">
                <a:solidFill>
                  <a:srgbClr val="CC9900"/>
                </a:solidFill>
                <a:effectLst>
                  <a:outerShdw blurRad="38100" dist="38100" dir="2700000" algn="tl">
                    <a:srgbClr val="FFFFFF"/>
                  </a:outerShdw>
                </a:effectLst>
              </a:rPr>
              <a:t> </a:t>
            </a:r>
          </a:p>
          <a:p>
            <a:pPr algn="ctr"/>
            <a:endParaRPr lang="es-ES" sz="2800" b="1">
              <a:solidFill>
                <a:srgbClr val="CC9900"/>
              </a:solidFill>
              <a:effectLst>
                <a:outerShdw blurRad="38100" dist="38100" dir="2700000" algn="tl">
                  <a:srgbClr val="FFFFFF"/>
                </a:outerShdw>
              </a:effectLst>
            </a:endParaRPr>
          </a:p>
          <a:p>
            <a:pPr algn="ctr"/>
            <a:r>
              <a:rPr lang="es-ES" sz="2800" b="1">
                <a:solidFill>
                  <a:schemeClr val="bg1"/>
                </a:solidFill>
                <a:effectLst>
                  <a:outerShdw blurRad="38100" dist="38100" dir="2700000" algn="tl">
                    <a:srgbClr val="808080"/>
                  </a:outerShdw>
                </a:effectLst>
              </a:rPr>
              <a:t>La introducción de pilares en la arquitectura gótica permitió la sustitución de las sólidas paredes con ventanas estrechas, de estilo románico, por una combinación de pequeñas áreas de pared con grandes áreas cubiertas por vidrios de color y trabajados, llamados VITRALES o VIDRIERAS. </a:t>
            </a:r>
          </a:p>
        </p:txBody>
      </p:sp>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149"/>
                                        </p:tgtEl>
                                        <p:attrNameLst>
                                          <p:attrName>style.visibility</p:attrName>
                                        </p:attrNameLst>
                                      </p:cBhvr>
                                      <p:to>
                                        <p:strVal val="visible"/>
                                      </p:to>
                                    </p:set>
                                    <p:animEffect transition="in" filter="fade">
                                      <p:cBhvr>
                                        <p:cTn id="7" dur="20000"/>
                                        <p:tgtEl>
                                          <p:spTgt spid="61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Picture 4" descr="paris-notre-dame-window-01"/>
          <p:cNvPicPr>
            <a:picLocks noChangeAspect="1" noChangeArrowheads="1"/>
          </p:cNvPicPr>
          <p:nvPr/>
        </p:nvPicPr>
        <p:blipFill>
          <a:blip r:embed="rId2" cstate="print"/>
          <a:srcRect/>
          <a:stretch>
            <a:fillRect/>
          </a:stretch>
        </p:blipFill>
        <p:spPr bwMode="auto">
          <a:xfrm>
            <a:off x="3492500" y="0"/>
            <a:ext cx="5143500" cy="6858000"/>
          </a:xfrm>
          <a:prstGeom prst="rect">
            <a:avLst/>
          </a:prstGeom>
          <a:noFill/>
          <a:ln w="9525">
            <a:noFill/>
            <a:miter lim="800000"/>
            <a:headEnd/>
            <a:tailEnd/>
          </a:ln>
        </p:spPr>
      </p:pic>
      <p:sp>
        <p:nvSpPr>
          <p:cNvPr id="129029" name="Text Box 5"/>
          <p:cNvSpPr txBox="1">
            <a:spLocks noChangeArrowheads="1"/>
          </p:cNvSpPr>
          <p:nvPr/>
        </p:nvSpPr>
        <p:spPr bwMode="auto">
          <a:xfrm>
            <a:off x="158750" y="280988"/>
            <a:ext cx="3260725" cy="6427787"/>
          </a:xfrm>
          <a:prstGeom prst="rect">
            <a:avLst/>
          </a:prstGeom>
          <a:noFill/>
          <a:ln w="9525">
            <a:noFill/>
            <a:miter lim="800000"/>
            <a:headEnd/>
            <a:tailEnd/>
          </a:ln>
          <a:effectLst/>
        </p:spPr>
        <p:txBody>
          <a:bodyPr>
            <a:spAutoFit/>
          </a:bodyPr>
          <a:lstStyle/>
          <a:p>
            <a:pPr algn="ctr">
              <a:defRPr/>
            </a:pPr>
            <a:r>
              <a:rPr lang="es-ES" sz="3200" b="1">
                <a:solidFill>
                  <a:schemeClr val="bg1"/>
                </a:solidFill>
                <a:effectLst>
                  <a:outerShdw blurRad="38100" dist="38100" dir="2700000" algn="tl">
                    <a:srgbClr val="808080"/>
                  </a:outerShdw>
                </a:effectLst>
              </a:rPr>
              <a:t>En la catedral de </a:t>
            </a:r>
          </a:p>
          <a:p>
            <a:pPr algn="ctr">
              <a:defRPr/>
            </a:pPr>
            <a:r>
              <a:rPr lang="es-ES" sz="3200" b="1">
                <a:solidFill>
                  <a:schemeClr val="bg1"/>
                </a:solidFill>
                <a:effectLst>
                  <a:outerShdw blurRad="38100" dist="38100" dir="2700000" algn="tl">
                    <a:srgbClr val="808080"/>
                  </a:outerShdw>
                </a:effectLst>
              </a:rPr>
              <a:t>Notre-Dame</a:t>
            </a:r>
          </a:p>
          <a:p>
            <a:pPr algn="ctr">
              <a:defRPr/>
            </a:pPr>
            <a:r>
              <a:rPr lang="es-ES" sz="3200" b="1">
                <a:solidFill>
                  <a:schemeClr val="bg1"/>
                </a:solidFill>
                <a:effectLst>
                  <a:outerShdw blurRad="38100" dist="38100" dir="2700000" algn="tl">
                    <a:srgbClr val="808080"/>
                  </a:outerShdw>
                </a:effectLst>
              </a:rPr>
              <a:t>existen casi doscientos vitrales, algunos de los cuales se encuentran entre los mayores construidos en la Historia.</a:t>
            </a:r>
            <a:endParaRPr lang="es-ES" sz="3200" b="1">
              <a:effectLst>
                <a:outerShdw blurRad="38100" dist="38100" dir="2700000" algn="tl">
                  <a:srgbClr val="FFFFFF"/>
                </a:outerShdw>
              </a:effectLst>
            </a:endParaRPr>
          </a:p>
        </p:txBody>
      </p:sp>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descr="DSC_5063"/>
          <p:cNvPicPr>
            <a:picLocks noChangeAspect="1" noChangeArrowheads="1"/>
          </p:cNvPicPr>
          <p:nvPr/>
        </p:nvPicPr>
        <p:blipFill>
          <a:blip r:embed="rId3" cstate="print"/>
          <a:srcRect/>
          <a:stretch>
            <a:fillRect/>
          </a:stretch>
        </p:blipFill>
        <p:spPr bwMode="auto">
          <a:xfrm>
            <a:off x="-304800" y="166688"/>
            <a:ext cx="9753600" cy="6524625"/>
          </a:xfrm>
          <a:prstGeom prst="rect">
            <a:avLst/>
          </a:prstGeom>
          <a:noFill/>
          <a:ln w="9525">
            <a:noFill/>
            <a:miter lim="800000"/>
            <a:headEnd/>
            <a:tailEnd/>
          </a:ln>
        </p:spPr>
      </p:pic>
      <p:sp>
        <p:nvSpPr>
          <p:cNvPr id="100355" name="WordArt 3"/>
          <p:cNvSpPr>
            <a:spLocks noChangeArrowheads="1" noChangeShapeType="1" noTextEdit="1"/>
          </p:cNvSpPr>
          <p:nvPr/>
        </p:nvSpPr>
        <p:spPr bwMode="auto">
          <a:xfrm>
            <a:off x="381000" y="6503988"/>
            <a:ext cx="1066800" cy="123825"/>
          </a:xfrm>
          <a:prstGeom prst="rect">
            <a:avLst/>
          </a:prstGeom>
        </p:spPr>
        <p:txBody>
          <a:bodyPr wrap="none" fromWordArt="1">
            <a:prstTxWarp prst="textPlain">
              <a:avLst>
                <a:gd name="adj" fmla="val 50000"/>
              </a:avLst>
            </a:prstTxWarp>
          </a:bodyPr>
          <a:lstStyle/>
          <a:p>
            <a:pPr algn="ctr"/>
            <a:r>
              <a:rPr lang="es-ES" sz="800" b="1" i="1" kern="10">
                <a:ln w="3175">
                  <a:noFill/>
                  <a:round/>
                  <a:headEnd/>
                  <a:tailEnd/>
                </a:ln>
                <a:solidFill>
                  <a:srgbClr val="C0C0C0"/>
                </a:solidFill>
                <a:latin typeface="Pristina"/>
              </a:rPr>
              <a:t>- Miki Pitish</a:t>
            </a:r>
          </a:p>
        </p:txBody>
      </p:sp>
      <p:sp>
        <p:nvSpPr>
          <p:cNvPr id="100356" name="Text Box 4"/>
          <p:cNvSpPr txBox="1">
            <a:spLocks noChangeArrowheads="1"/>
          </p:cNvSpPr>
          <p:nvPr/>
        </p:nvSpPr>
        <p:spPr bwMode="auto">
          <a:xfrm>
            <a:off x="-457200" y="6096000"/>
            <a:ext cx="1371600" cy="579438"/>
          </a:xfrm>
          <a:prstGeom prst="rect">
            <a:avLst/>
          </a:prstGeom>
          <a:noFill/>
          <a:ln w="9525">
            <a:noFill/>
            <a:miter lim="800000"/>
            <a:headEnd/>
            <a:tailEnd/>
          </a:ln>
        </p:spPr>
        <p:txBody>
          <a:bodyPr>
            <a:spAutoFit/>
          </a:bodyPr>
          <a:lstStyle/>
          <a:p>
            <a:pPr algn="ctr"/>
            <a:r>
              <a:rPr lang="en-US" sz="3200" b="1" i="1" baseline="-25000">
                <a:solidFill>
                  <a:srgbClr val="C0C0C0"/>
                </a:solidFill>
                <a:latin typeface="Guttman Logo1" pitchFamily="2" charset="2"/>
              </a:rPr>
              <a:t>- </a:t>
            </a:r>
            <a:endParaRPr lang="en-GB"/>
          </a:p>
        </p:txBody>
      </p:sp>
    </p:spTree>
  </p:cSld>
  <p:clrMapOvr>
    <a:masterClrMapping/>
  </p:clrMapOvr>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6676" name="Picture 4" descr="Figura91"/>
          <p:cNvPicPr>
            <a:picLocks noChangeAspect="1" noChangeArrowheads="1"/>
          </p:cNvPicPr>
          <p:nvPr/>
        </p:nvPicPr>
        <p:blipFill>
          <a:blip r:embed="rId2" cstate="print">
            <a:clrChange>
              <a:clrFrom>
                <a:srgbClr val="000000"/>
              </a:clrFrom>
              <a:clrTo>
                <a:srgbClr val="000000">
                  <a:alpha val="0"/>
                </a:srgbClr>
              </a:clrTo>
            </a:clrChange>
            <a:lum bright="6000"/>
          </a:blip>
          <a:srcRect r="10345" b="2666"/>
          <a:stretch>
            <a:fillRect/>
          </a:stretch>
        </p:blipFill>
        <p:spPr bwMode="auto">
          <a:xfrm>
            <a:off x="34925" y="306388"/>
            <a:ext cx="3871913" cy="6027737"/>
          </a:xfrm>
          <a:prstGeom prst="rect">
            <a:avLst/>
          </a:prstGeom>
          <a:noFill/>
          <a:ln w="9525">
            <a:noFill/>
            <a:miter lim="800000"/>
            <a:headEnd/>
            <a:tailEnd/>
          </a:ln>
        </p:spPr>
      </p:pic>
      <p:pic>
        <p:nvPicPr>
          <p:cNvPr id="156677" name="Picture 5" descr="Figura54"/>
          <p:cNvPicPr>
            <a:picLocks noChangeAspect="1" noChangeArrowheads="1"/>
          </p:cNvPicPr>
          <p:nvPr/>
        </p:nvPicPr>
        <p:blipFill>
          <a:blip r:embed="rId3" cstate="print">
            <a:clrChange>
              <a:clrFrom>
                <a:srgbClr val="010101"/>
              </a:clrFrom>
              <a:clrTo>
                <a:srgbClr val="010101">
                  <a:alpha val="0"/>
                </a:srgbClr>
              </a:clrTo>
            </a:clrChange>
            <a:lum bright="6000"/>
          </a:blip>
          <a:srcRect t="22597" r="5931" b="3067"/>
          <a:stretch>
            <a:fillRect/>
          </a:stretch>
        </p:blipFill>
        <p:spPr bwMode="auto">
          <a:xfrm>
            <a:off x="4468813" y="422275"/>
            <a:ext cx="4351337" cy="581501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56676"/>
                                        </p:tgtEl>
                                        <p:attrNameLst>
                                          <p:attrName>style.visibility</p:attrName>
                                        </p:attrNameLst>
                                      </p:cBhvr>
                                      <p:to>
                                        <p:strVal val="visible"/>
                                      </p:to>
                                    </p:set>
                                    <p:animEffect transition="in" filter="fade">
                                      <p:cBhvr>
                                        <p:cTn id="7" dur="20000"/>
                                        <p:tgtEl>
                                          <p:spTgt spid="156676"/>
                                        </p:tgtEl>
                                      </p:cBhvr>
                                    </p:animEffect>
                                  </p:childTnLst>
                                </p:cTn>
                              </p:par>
                            </p:childTnLst>
                          </p:cTn>
                        </p:par>
                        <p:par>
                          <p:cTn id="8" fill="hold">
                            <p:stCondLst>
                              <p:cond delay="20000"/>
                            </p:stCondLst>
                            <p:childTnLst>
                              <p:par>
                                <p:cTn id="9" presetID="10" presetClass="entr" presetSubtype="0" fill="hold" nodeType="afterEffect">
                                  <p:stCondLst>
                                    <p:cond delay="0"/>
                                  </p:stCondLst>
                                  <p:childTnLst>
                                    <p:set>
                                      <p:cBhvr>
                                        <p:cTn id="10" dur="1" fill="hold">
                                          <p:stCondLst>
                                            <p:cond delay="0"/>
                                          </p:stCondLst>
                                        </p:cTn>
                                        <p:tgtEl>
                                          <p:spTgt spid="156677"/>
                                        </p:tgtEl>
                                        <p:attrNameLst>
                                          <p:attrName>style.visibility</p:attrName>
                                        </p:attrNameLst>
                                      </p:cBhvr>
                                      <p:to>
                                        <p:strVal val="visible"/>
                                      </p:to>
                                    </p:set>
                                    <p:animEffect transition="in" filter="fade">
                                      <p:cBhvr>
                                        <p:cTn id="11" dur="20000"/>
                                        <p:tgtEl>
                                          <p:spTgt spid="1566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Picture 2" descr="candelabro"/>
          <p:cNvPicPr>
            <a:picLocks noChangeAspect="1" noChangeArrowheads="1"/>
          </p:cNvPicPr>
          <p:nvPr/>
        </p:nvPicPr>
        <p:blipFill>
          <a:blip r:embed="rId2" cstate="print"/>
          <a:srcRect/>
          <a:stretch>
            <a:fillRect/>
          </a:stretch>
        </p:blipFill>
        <p:spPr bwMode="auto">
          <a:xfrm>
            <a:off x="0" y="285750"/>
            <a:ext cx="9144000" cy="6096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Picture 5" descr="paris-notre-dame-window-02"/>
          <p:cNvPicPr>
            <a:picLocks noChangeAspect="1" noChangeArrowheads="1"/>
          </p:cNvPicPr>
          <p:nvPr/>
        </p:nvPicPr>
        <p:blipFill>
          <a:blip r:embed="rId2" cstate="print"/>
          <a:srcRect/>
          <a:stretch>
            <a:fillRect/>
          </a:stretch>
        </p:blipFill>
        <p:spPr bwMode="auto">
          <a:xfrm>
            <a:off x="2268538" y="404813"/>
            <a:ext cx="4603750" cy="61388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Picture 2" descr="Figura57"/>
          <p:cNvPicPr>
            <a:picLocks noChangeAspect="1" noChangeArrowheads="1"/>
          </p:cNvPicPr>
          <p:nvPr/>
        </p:nvPicPr>
        <p:blipFill>
          <a:blip r:embed="rId2" cstate="print">
            <a:clrChange>
              <a:clrFrom>
                <a:srgbClr val="0C0809"/>
              </a:clrFrom>
              <a:clrTo>
                <a:srgbClr val="0C0809">
                  <a:alpha val="0"/>
                </a:srgbClr>
              </a:clrTo>
            </a:clrChange>
            <a:lum bright="6000"/>
            <a:grayscl/>
          </a:blip>
          <a:srcRect l="10136" t="5486" r="15051"/>
          <a:stretch>
            <a:fillRect/>
          </a:stretch>
        </p:blipFill>
        <p:spPr bwMode="auto">
          <a:xfrm>
            <a:off x="250825" y="187325"/>
            <a:ext cx="3960813" cy="6626225"/>
          </a:xfrm>
          <a:prstGeom prst="rect">
            <a:avLst/>
          </a:prstGeom>
          <a:noFill/>
          <a:ln w="9525">
            <a:noFill/>
            <a:miter lim="800000"/>
            <a:headEnd/>
            <a:tailEnd/>
          </a:ln>
        </p:spPr>
      </p:pic>
      <p:sp>
        <p:nvSpPr>
          <p:cNvPr id="104451" name="Rectangle 4"/>
          <p:cNvSpPr>
            <a:spLocks noChangeArrowheads="1"/>
          </p:cNvSpPr>
          <p:nvPr/>
        </p:nvSpPr>
        <p:spPr bwMode="auto">
          <a:xfrm>
            <a:off x="4500563" y="3349625"/>
            <a:ext cx="265112" cy="304800"/>
          </a:xfrm>
          <a:prstGeom prst="rect">
            <a:avLst/>
          </a:prstGeom>
          <a:noFill/>
          <a:ln w="9525">
            <a:noFill/>
            <a:miter lim="800000"/>
            <a:headEnd/>
            <a:tailEnd/>
          </a:ln>
        </p:spPr>
        <p:txBody>
          <a:bodyPr wrap="none" anchor="ctr">
            <a:spAutoFit/>
          </a:bodyPr>
          <a:lstStyle/>
          <a:p>
            <a:r>
              <a:rPr lang="pt-BR" sz="1400">
                <a:solidFill>
                  <a:srgbClr val="FFFF00"/>
                </a:solidFill>
                <a:latin typeface="Verdana" pitchFamily="34" charset="0"/>
              </a:rPr>
              <a:t>“</a:t>
            </a:r>
          </a:p>
        </p:txBody>
      </p:sp>
      <p:pic>
        <p:nvPicPr>
          <p:cNvPr id="8197" name="Picture 5" descr="Figura57"/>
          <p:cNvPicPr>
            <a:picLocks noChangeAspect="1" noChangeArrowheads="1"/>
          </p:cNvPicPr>
          <p:nvPr/>
        </p:nvPicPr>
        <p:blipFill>
          <a:blip r:embed="rId2" cstate="print">
            <a:clrChange>
              <a:clrFrom>
                <a:srgbClr val="0C0809"/>
              </a:clrFrom>
              <a:clrTo>
                <a:srgbClr val="0C0809">
                  <a:alpha val="0"/>
                </a:srgbClr>
              </a:clrTo>
            </a:clrChange>
            <a:lum bright="12000"/>
          </a:blip>
          <a:srcRect l="10136" t="5486" r="15051"/>
          <a:stretch>
            <a:fillRect/>
          </a:stretch>
        </p:blipFill>
        <p:spPr bwMode="auto">
          <a:xfrm>
            <a:off x="250825" y="187325"/>
            <a:ext cx="3960813" cy="6626225"/>
          </a:xfrm>
          <a:prstGeom prst="rect">
            <a:avLst/>
          </a:prstGeom>
          <a:noFill/>
          <a:ln w="9525">
            <a:noFill/>
            <a:miter lim="800000"/>
            <a:headEnd/>
            <a:tailEnd/>
          </a:ln>
        </p:spPr>
      </p:pic>
      <p:pic>
        <p:nvPicPr>
          <p:cNvPr id="8198" name="Picture 6" descr="Figura55"/>
          <p:cNvPicPr>
            <a:picLocks noChangeAspect="1" noChangeArrowheads="1"/>
          </p:cNvPicPr>
          <p:nvPr/>
        </p:nvPicPr>
        <p:blipFill>
          <a:blip r:embed="rId3" cstate="print">
            <a:clrChange>
              <a:clrFrom>
                <a:srgbClr val="010101"/>
              </a:clrFrom>
              <a:clrTo>
                <a:srgbClr val="010101">
                  <a:alpha val="0"/>
                </a:srgbClr>
              </a:clrTo>
            </a:clrChange>
            <a:lum bright="6000"/>
          </a:blip>
          <a:srcRect l="7120"/>
          <a:stretch>
            <a:fillRect/>
          </a:stretch>
        </p:blipFill>
        <p:spPr bwMode="auto">
          <a:xfrm>
            <a:off x="4379913" y="188913"/>
            <a:ext cx="4224337" cy="6524625"/>
          </a:xfrm>
          <a:prstGeom prst="rect">
            <a:avLst/>
          </a:prstGeom>
          <a:noFill/>
          <a:ln w="9525">
            <a:noFill/>
            <a:miter lim="800000"/>
            <a:headEnd/>
            <a:tailEnd/>
          </a:ln>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197"/>
                                        </p:tgtEl>
                                        <p:attrNameLst>
                                          <p:attrName>style.visibility</p:attrName>
                                        </p:attrNameLst>
                                      </p:cBhvr>
                                      <p:to>
                                        <p:strVal val="visible"/>
                                      </p:to>
                                    </p:set>
                                    <p:animEffect transition="in" filter="fade">
                                      <p:cBhvr>
                                        <p:cTn id="7" dur="20000"/>
                                        <p:tgtEl>
                                          <p:spTgt spid="8197"/>
                                        </p:tgtEl>
                                      </p:cBhvr>
                                    </p:animEffect>
                                  </p:childTnLst>
                                </p:cTn>
                              </p:par>
                            </p:childTnLst>
                          </p:cTn>
                        </p:par>
                        <p:par>
                          <p:cTn id="8" fill="hold">
                            <p:stCondLst>
                              <p:cond delay="20000"/>
                            </p:stCondLst>
                            <p:childTnLst>
                              <p:par>
                                <p:cTn id="9" presetID="10" presetClass="entr" presetSubtype="0" fill="hold" nodeType="afterEffect">
                                  <p:stCondLst>
                                    <p:cond delay="0"/>
                                  </p:stCondLst>
                                  <p:childTnLst>
                                    <p:set>
                                      <p:cBhvr>
                                        <p:cTn id="10" dur="1" fill="hold">
                                          <p:stCondLst>
                                            <p:cond delay="0"/>
                                          </p:stCondLst>
                                        </p:cTn>
                                        <p:tgtEl>
                                          <p:spTgt spid="8198"/>
                                        </p:tgtEl>
                                        <p:attrNameLst>
                                          <p:attrName>style.visibility</p:attrName>
                                        </p:attrNameLst>
                                      </p:cBhvr>
                                      <p:to>
                                        <p:strVal val="visible"/>
                                      </p:to>
                                    </p:set>
                                    <p:animEffect transition="in" filter="fade">
                                      <p:cBhvr>
                                        <p:cTn id="11" dur="20000"/>
                                        <p:tgtEl>
                                          <p:spTgt spid="81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Text Box 2"/>
          <p:cNvSpPr txBox="1">
            <a:spLocks noChangeArrowheads="1"/>
          </p:cNvSpPr>
          <p:nvPr/>
        </p:nvSpPr>
        <p:spPr bwMode="auto">
          <a:xfrm>
            <a:off x="0" y="1052513"/>
            <a:ext cx="9144000" cy="1311275"/>
          </a:xfrm>
          <a:prstGeom prst="rect">
            <a:avLst/>
          </a:prstGeom>
          <a:noFill/>
          <a:ln w="9525">
            <a:noFill/>
            <a:miter lim="800000"/>
            <a:headEnd/>
            <a:tailEnd/>
          </a:ln>
          <a:effectLst/>
        </p:spPr>
        <p:txBody>
          <a:bodyPr>
            <a:spAutoFit/>
          </a:bodyPr>
          <a:lstStyle/>
          <a:p>
            <a:pPr algn="ctr">
              <a:spcBef>
                <a:spcPct val="50000"/>
              </a:spcBef>
              <a:defRPr/>
            </a:pPr>
            <a:r>
              <a:rPr lang="es-ES" sz="8000" b="1">
                <a:solidFill>
                  <a:srgbClr val="CC9900"/>
                </a:solidFill>
                <a:effectLst>
                  <a:outerShdw blurRad="38100" dist="38100" dir="2700000" algn="tl">
                    <a:srgbClr val="FFFFFF"/>
                  </a:outerShdw>
                </a:effectLst>
                <a:latin typeface="Comic Sans MS" pitchFamily="66" charset="0"/>
              </a:rPr>
              <a:t>Rosetones</a:t>
            </a:r>
          </a:p>
        </p:txBody>
      </p:sp>
      <p:sp>
        <p:nvSpPr>
          <p:cNvPr id="232451" name="Text Box 3"/>
          <p:cNvSpPr txBox="1">
            <a:spLocks noChangeArrowheads="1"/>
          </p:cNvSpPr>
          <p:nvPr/>
        </p:nvSpPr>
        <p:spPr bwMode="auto">
          <a:xfrm>
            <a:off x="592138" y="3016250"/>
            <a:ext cx="8012112" cy="3016250"/>
          </a:xfrm>
          <a:prstGeom prst="rect">
            <a:avLst/>
          </a:prstGeom>
          <a:noFill/>
          <a:ln w="9525">
            <a:noFill/>
            <a:miter lim="800000"/>
            <a:headEnd/>
            <a:tailEnd/>
          </a:ln>
          <a:effectLst/>
        </p:spPr>
        <p:txBody>
          <a:bodyPr>
            <a:spAutoFit/>
          </a:bodyPr>
          <a:lstStyle/>
          <a:p>
            <a:pPr algn="ctr"/>
            <a:r>
              <a:rPr lang="es-ES" sz="3200" b="1">
                <a:solidFill>
                  <a:schemeClr val="accent1"/>
                </a:solidFill>
                <a:effectLst>
                  <a:outerShdw blurRad="38100" dist="38100" dir="2700000" algn="tl">
                    <a:srgbClr val="FFFFFF"/>
                  </a:outerShdw>
                </a:effectLst>
              </a:rPr>
              <a:t>Grandiosos rosetones adornan las fachadas norte, sur y oeste, pero solamente el rosetón </a:t>
            </a:r>
            <a:r>
              <a:rPr lang="es-ES" sz="3200" b="1" u="sng">
                <a:solidFill>
                  <a:schemeClr val="accent1"/>
                </a:solidFill>
                <a:effectLst>
                  <a:outerShdw blurRad="38100" dist="38100" dir="2700000" algn="tl">
                    <a:srgbClr val="FFFFFF"/>
                  </a:outerShdw>
                </a:effectLst>
              </a:rPr>
              <a:t>norte</a:t>
            </a:r>
            <a:r>
              <a:rPr lang="es-ES" sz="3200" b="1">
                <a:solidFill>
                  <a:schemeClr val="accent1"/>
                </a:solidFill>
                <a:effectLst>
                  <a:outerShdw blurRad="38100" dist="38100" dir="2700000" algn="tl">
                    <a:srgbClr val="FFFFFF"/>
                  </a:outerShdw>
                </a:effectLst>
              </a:rPr>
              <a:t> conserva la vidriera original del siglo </a:t>
            </a:r>
            <a:r>
              <a:rPr lang="es-ES" sz="2400" b="1">
                <a:solidFill>
                  <a:schemeClr val="accent1"/>
                </a:solidFill>
                <a:effectLst>
                  <a:outerShdw blurRad="38100" dist="38100" dir="2700000" algn="tl">
                    <a:srgbClr val="FFFFFF"/>
                  </a:outerShdw>
                </a:effectLst>
              </a:rPr>
              <a:t>XIII</a:t>
            </a:r>
            <a:r>
              <a:rPr lang="es-ES" sz="3200" b="1">
                <a:solidFill>
                  <a:schemeClr val="accent1"/>
                </a:solidFill>
                <a:effectLst>
                  <a:outerShdw blurRad="38100" dist="38100" dir="2700000" algn="tl">
                    <a:srgbClr val="FFFFFF"/>
                  </a:outerShdw>
                </a:effectLst>
              </a:rPr>
              <a:t>, que representa a la Virgen rodeada por figuras del Antiguo Testamento.</a:t>
            </a:r>
            <a:r>
              <a:rPr lang="es-ES" sz="3200" b="1">
                <a:solidFill>
                  <a:schemeClr val="bg1"/>
                </a:solidFill>
                <a:effectLst>
                  <a:outerShdw blurRad="38100" dist="38100" dir="2700000" algn="tl">
                    <a:srgbClr val="808080"/>
                  </a:outerShdw>
                </a:effectLst>
              </a:rPr>
              <a:t> </a:t>
            </a:r>
          </a:p>
        </p:txBody>
      </p:sp>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8" name="Picture 2" descr="rosacea"/>
          <p:cNvPicPr>
            <a:picLocks noChangeAspect="1" noChangeArrowheads="1"/>
          </p:cNvPicPr>
          <p:nvPr/>
        </p:nvPicPr>
        <p:blipFill>
          <a:blip r:embed="rId2" cstate="print"/>
          <a:srcRect/>
          <a:stretch>
            <a:fillRect/>
          </a:stretch>
        </p:blipFill>
        <p:spPr bwMode="auto">
          <a:xfrm>
            <a:off x="5046663" y="0"/>
            <a:ext cx="4097337" cy="6858000"/>
          </a:xfrm>
          <a:prstGeom prst="rect">
            <a:avLst/>
          </a:prstGeom>
          <a:noFill/>
          <a:ln w="9525">
            <a:noFill/>
            <a:miter lim="800000"/>
            <a:headEnd/>
            <a:tailEnd/>
          </a:ln>
        </p:spPr>
      </p:pic>
      <p:sp>
        <p:nvSpPr>
          <p:cNvPr id="106499" name="Text Box 3"/>
          <p:cNvSpPr txBox="1">
            <a:spLocks noChangeArrowheads="1"/>
          </p:cNvSpPr>
          <p:nvPr/>
        </p:nvSpPr>
        <p:spPr bwMode="auto">
          <a:xfrm>
            <a:off x="395288" y="188913"/>
            <a:ext cx="3240087" cy="1189037"/>
          </a:xfrm>
          <a:prstGeom prst="rect">
            <a:avLst/>
          </a:prstGeom>
          <a:noFill/>
          <a:ln w="9525">
            <a:noFill/>
            <a:miter lim="800000"/>
            <a:headEnd/>
            <a:tailEnd/>
          </a:ln>
        </p:spPr>
        <p:txBody>
          <a:bodyPr>
            <a:spAutoFit/>
          </a:bodyPr>
          <a:lstStyle/>
          <a:p>
            <a:pPr>
              <a:spcBef>
                <a:spcPct val="50000"/>
              </a:spcBef>
            </a:pPr>
            <a:endParaRPr lang="es-ES" sz="7200">
              <a:solidFill>
                <a:srgbClr val="FF9999"/>
              </a:solidFill>
              <a:latin typeface="Tempus Sans ITC" pitchFamily="82" charset="0"/>
            </a:endParaRPr>
          </a:p>
        </p:txBody>
      </p:sp>
      <p:sp>
        <p:nvSpPr>
          <p:cNvPr id="233476" name="Text Box 4"/>
          <p:cNvSpPr txBox="1">
            <a:spLocks noChangeArrowheads="1"/>
          </p:cNvSpPr>
          <p:nvPr/>
        </p:nvSpPr>
        <p:spPr bwMode="auto">
          <a:xfrm>
            <a:off x="0" y="908050"/>
            <a:ext cx="5076825" cy="5210175"/>
          </a:xfrm>
          <a:prstGeom prst="rect">
            <a:avLst/>
          </a:prstGeom>
          <a:noFill/>
          <a:ln w="9525">
            <a:noFill/>
            <a:miter lim="800000"/>
            <a:headEnd/>
            <a:tailEnd/>
          </a:ln>
          <a:effectLst/>
        </p:spPr>
        <p:txBody>
          <a:bodyPr>
            <a:spAutoFit/>
          </a:bodyPr>
          <a:lstStyle/>
          <a:p>
            <a:pPr algn="ctr">
              <a:spcBef>
                <a:spcPct val="50000"/>
              </a:spcBef>
            </a:pPr>
            <a:r>
              <a:rPr lang="es-ES" sz="3200" b="1">
                <a:solidFill>
                  <a:schemeClr val="bg1"/>
                </a:solidFill>
                <a:effectLst>
                  <a:outerShdw blurRad="38100" dist="38100" dir="2700000" algn="tl">
                    <a:srgbClr val="808080"/>
                  </a:outerShdw>
                </a:effectLst>
              </a:rPr>
              <a:t>El </a:t>
            </a:r>
            <a:r>
              <a:rPr lang="es-ES" sz="3200" b="1">
                <a:solidFill>
                  <a:srgbClr val="CC9900"/>
                </a:solidFill>
                <a:effectLst>
                  <a:outerShdw blurRad="38100" dist="38100" dir="2700000" algn="tl">
                    <a:srgbClr val="FFFFFF"/>
                  </a:outerShdw>
                </a:effectLst>
              </a:rPr>
              <a:t>rosetón del brazo norte</a:t>
            </a:r>
            <a:r>
              <a:rPr lang="es-ES" sz="3200" b="1">
                <a:solidFill>
                  <a:schemeClr val="bg1"/>
                </a:solidFill>
                <a:effectLst>
                  <a:outerShdw blurRad="38100" dist="38100" dir="2700000" algn="tl">
                    <a:srgbClr val="808080"/>
                  </a:outerShdw>
                </a:effectLst>
              </a:rPr>
              <a:t> del transepto tiene </a:t>
            </a:r>
            <a:r>
              <a:rPr lang="es-ES" sz="3200" b="1">
                <a:solidFill>
                  <a:schemeClr val="accent1"/>
                </a:solidFill>
                <a:effectLst>
                  <a:outerShdw blurRad="38100" dist="38100" dir="2700000" algn="tl">
                    <a:srgbClr val="FFFFFF"/>
                  </a:outerShdw>
                </a:effectLst>
              </a:rPr>
              <a:t>13</a:t>
            </a:r>
            <a:r>
              <a:rPr lang="es-ES" sz="3200" b="1">
                <a:solidFill>
                  <a:schemeClr val="bg1"/>
                </a:solidFill>
                <a:effectLst>
                  <a:outerShdw blurRad="38100" dist="38100" dir="2700000" algn="tl">
                    <a:srgbClr val="808080"/>
                  </a:outerShdw>
                </a:effectLst>
              </a:rPr>
              <a:t> </a:t>
            </a:r>
            <a:r>
              <a:rPr lang="es-ES" sz="3200" b="1">
                <a:solidFill>
                  <a:schemeClr val="accent1"/>
                </a:solidFill>
                <a:effectLst>
                  <a:outerShdw blurRad="38100" dist="38100" dir="2700000" algn="tl">
                    <a:srgbClr val="FFFFFF"/>
                  </a:outerShdw>
                </a:effectLst>
              </a:rPr>
              <a:t>m</a:t>
            </a:r>
            <a:r>
              <a:rPr lang="es-ES" sz="3200" b="1">
                <a:solidFill>
                  <a:schemeClr val="bg1"/>
                </a:solidFill>
                <a:effectLst>
                  <a:outerShdw blurRad="38100" dist="38100" dir="2700000" algn="tl">
                    <a:srgbClr val="808080"/>
                  </a:outerShdw>
                </a:effectLst>
              </a:rPr>
              <a:t> de diámetro y el color dominante es un azul fuerte. </a:t>
            </a:r>
          </a:p>
          <a:p>
            <a:pPr algn="ctr">
              <a:spcBef>
                <a:spcPct val="50000"/>
              </a:spcBef>
            </a:pPr>
            <a:r>
              <a:rPr lang="es-ES" sz="3200" b="1">
                <a:solidFill>
                  <a:schemeClr val="bg1"/>
                </a:solidFill>
                <a:effectLst>
                  <a:outerShdw blurRad="38100" dist="38100" dir="2700000" algn="tl">
                    <a:srgbClr val="808080"/>
                  </a:outerShdw>
                </a:effectLst>
              </a:rPr>
              <a:t>La composición se basa en el </a:t>
            </a:r>
            <a:r>
              <a:rPr lang="es-ES" sz="3200" b="1">
                <a:solidFill>
                  <a:schemeClr val="accent1"/>
                </a:solidFill>
                <a:effectLst>
                  <a:outerShdw blurRad="38100" dist="38100" dir="2700000" algn="tl">
                    <a:srgbClr val="FFFFFF"/>
                  </a:outerShdw>
                </a:effectLst>
              </a:rPr>
              <a:t>número 8</a:t>
            </a:r>
            <a:r>
              <a:rPr lang="es-ES" sz="3200" b="1">
                <a:solidFill>
                  <a:schemeClr val="bg1"/>
                </a:solidFill>
                <a:effectLst>
                  <a:outerShdw blurRad="38100" dist="38100" dir="2700000" algn="tl">
                    <a:srgbClr val="808080"/>
                  </a:outerShdw>
                </a:effectLst>
              </a:rPr>
              <a:t> y sus múltiplos y simboliza el </a:t>
            </a:r>
            <a:r>
              <a:rPr lang="es-ES" sz="3200" b="1" u="sng">
                <a:solidFill>
                  <a:schemeClr val="folHlink"/>
                </a:solidFill>
                <a:effectLst>
                  <a:outerShdw blurRad="38100" dist="38100" dir="2700000" algn="tl">
                    <a:srgbClr val="FFFFFF"/>
                  </a:outerShdw>
                </a:effectLst>
              </a:rPr>
              <a:t>Universo</a:t>
            </a:r>
            <a:r>
              <a:rPr lang="es-ES" sz="3200" b="1">
                <a:solidFill>
                  <a:schemeClr val="bg1"/>
                </a:solidFill>
                <a:effectLst>
                  <a:outerShdw blurRad="38100" dist="38100" dir="2700000" algn="tl">
                    <a:srgbClr val="808080"/>
                  </a:outerShdw>
                </a:effectLst>
              </a:rPr>
              <a:t>: la Tierra y los siete planetas. </a:t>
            </a:r>
            <a:endParaRPr lang="es-ES" sz="3200" b="1">
              <a:solidFill>
                <a:schemeClr val="bg1"/>
              </a:solidFill>
              <a:effectLst>
                <a:outerShdw blurRad="38100" dist="38100" dir="2700000" algn="tl">
                  <a:srgbClr val="808080"/>
                </a:outerShdw>
              </a:effectLst>
              <a:latin typeface="Tempus Sans ITC" pitchFamily="82" charset="0"/>
            </a:endParaRPr>
          </a:p>
        </p:txBody>
      </p:sp>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Picture 2" descr="click to zoom"/>
          <p:cNvPicPr>
            <a:picLocks noChangeAspect="1" noChangeArrowheads="1"/>
          </p:cNvPicPr>
          <p:nvPr/>
        </p:nvPicPr>
        <p:blipFill>
          <a:blip r:embed="rId2" cstate="print"/>
          <a:srcRect/>
          <a:stretch>
            <a:fillRect/>
          </a:stretch>
        </p:blipFill>
        <p:spPr bwMode="auto">
          <a:xfrm>
            <a:off x="4114800" y="0"/>
            <a:ext cx="5029200" cy="6705600"/>
          </a:xfrm>
          <a:prstGeom prst="rect">
            <a:avLst/>
          </a:prstGeom>
          <a:noFill/>
          <a:ln w="9525">
            <a:noFill/>
            <a:miter lim="800000"/>
            <a:headEnd/>
            <a:tailEnd/>
          </a:ln>
        </p:spPr>
      </p:pic>
      <p:sp>
        <p:nvSpPr>
          <p:cNvPr id="234499" name="Text Box 3"/>
          <p:cNvSpPr txBox="1">
            <a:spLocks noChangeArrowheads="1"/>
          </p:cNvSpPr>
          <p:nvPr/>
        </p:nvSpPr>
        <p:spPr bwMode="auto">
          <a:xfrm>
            <a:off x="0" y="639763"/>
            <a:ext cx="3995738" cy="5727700"/>
          </a:xfrm>
          <a:prstGeom prst="rect">
            <a:avLst/>
          </a:prstGeom>
          <a:noFill/>
          <a:ln w="9525">
            <a:noFill/>
            <a:miter lim="800000"/>
            <a:headEnd/>
            <a:tailEnd/>
          </a:ln>
          <a:effectLst/>
        </p:spPr>
        <p:txBody>
          <a:bodyPr>
            <a:spAutoFit/>
          </a:bodyPr>
          <a:lstStyle/>
          <a:p>
            <a:pPr algn="ctr">
              <a:spcBef>
                <a:spcPct val="50000"/>
              </a:spcBef>
            </a:pPr>
            <a:r>
              <a:rPr lang="es-ES" sz="3200" b="1">
                <a:solidFill>
                  <a:schemeClr val="bg1"/>
                </a:solidFill>
                <a:effectLst>
                  <a:outerShdw blurRad="38100" dist="38100" dir="2700000" algn="tl">
                    <a:srgbClr val="808080"/>
                  </a:outerShdw>
                </a:effectLst>
              </a:rPr>
              <a:t>En el centro, surge la Madre de Dios rodeada de medallones con representación de personajes del Antiguo Testamento, profetas, reyes y clérigos de alto rango.</a:t>
            </a:r>
          </a:p>
          <a:p>
            <a:pPr algn="ctr"/>
            <a:endParaRPr lang="es-ES"/>
          </a:p>
        </p:txBody>
      </p:sp>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Picture 2" descr="arton469-56753"/>
          <p:cNvPicPr>
            <a:picLocks noChangeAspect="1" noChangeArrowheads="1"/>
          </p:cNvPicPr>
          <p:nvPr/>
        </p:nvPicPr>
        <p:blipFill>
          <a:blip r:embed="rId2" cstate="print"/>
          <a:srcRect/>
          <a:stretch>
            <a:fillRect/>
          </a:stretch>
        </p:blipFill>
        <p:spPr bwMode="auto">
          <a:xfrm>
            <a:off x="900113" y="-242888"/>
            <a:ext cx="7416800" cy="741680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6" name="Text Box 2"/>
          <p:cNvSpPr txBox="1">
            <a:spLocks noChangeArrowheads="1"/>
          </p:cNvSpPr>
          <p:nvPr/>
        </p:nvSpPr>
        <p:spPr bwMode="auto">
          <a:xfrm>
            <a:off x="158750" y="1341438"/>
            <a:ext cx="8985250" cy="4478337"/>
          </a:xfrm>
          <a:prstGeom prst="rect">
            <a:avLst/>
          </a:prstGeom>
          <a:noFill/>
          <a:ln w="9525">
            <a:noFill/>
            <a:miter lim="800000"/>
            <a:headEnd/>
            <a:tailEnd/>
          </a:ln>
          <a:effectLst/>
        </p:spPr>
        <p:txBody>
          <a:bodyPr>
            <a:spAutoFit/>
          </a:bodyPr>
          <a:lstStyle/>
          <a:p>
            <a:pPr algn="ctr"/>
            <a:r>
              <a:rPr lang="es-ES" sz="3200" b="1">
                <a:solidFill>
                  <a:schemeClr val="bg1"/>
                </a:solidFill>
                <a:effectLst>
                  <a:outerShdw blurRad="38100" dist="38100" dir="2700000" algn="tl">
                    <a:srgbClr val="808080"/>
                  </a:outerShdw>
                </a:effectLst>
              </a:rPr>
              <a:t>El </a:t>
            </a:r>
            <a:r>
              <a:rPr lang="es-ES" sz="3200" b="1">
                <a:solidFill>
                  <a:srgbClr val="CC9900"/>
                </a:solidFill>
                <a:effectLst>
                  <a:outerShdw blurRad="38100" dist="38100" dir="2700000" algn="tl">
                    <a:srgbClr val="FFFFFF"/>
                  </a:outerShdw>
                </a:effectLst>
              </a:rPr>
              <a:t>rosetón del brazo sur del transepto</a:t>
            </a:r>
            <a:r>
              <a:rPr lang="es-ES" sz="3200" b="1">
                <a:solidFill>
                  <a:schemeClr val="bg1"/>
                </a:solidFill>
                <a:effectLst>
                  <a:outerShdw blurRad="38100" dist="38100" dir="2700000" algn="tl">
                    <a:srgbClr val="808080"/>
                  </a:outerShdw>
                </a:effectLst>
              </a:rPr>
              <a:t> se basa en el </a:t>
            </a:r>
            <a:r>
              <a:rPr lang="es-ES" sz="3200" b="1">
                <a:solidFill>
                  <a:srgbClr val="FFFF00"/>
                </a:solidFill>
                <a:effectLst>
                  <a:outerShdw blurRad="38100" dist="38100" dir="2700000" algn="tl">
                    <a:srgbClr val="FFFFFF"/>
                  </a:outerShdw>
                </a:effectLst>
              </a:rPr>
              <a:t>número 12</a:t>
            </a:r>
            <a:r>
              <a:rPr lang="es-ES" sz="3200" b="1">
                <a:solidFill>
                  <a:schemeClr val="bg1"/>
                </a:solidFill>
                <a:effectLst>
                  <a:outerShdw blurRad="38100" dist="38100" dir="2700000" algn="tl">
                    <a:srgbClr val="808080"/>
                  </a:outerShdw>
                </a:effectLst>
              </a:rPr>
              <a:t> y tiene en el centro la imagen de </a:t>
            </a:r>
            <a:r>
              <a:rPr lang="es-ES" sz="3200" b="1">
                <a:solidFill>
                  <a:schemeClr val="folHlink"/>
                </a:solidFill>
                <a:effectLst>
                  <a:outerShdw blurRad="38100" dist="38100" dir="2700000" algn="tl">
                    <a:srgbClr val="FFFFFF"/>
                  </a:outerShdw>
                </a:effectLst>
              </a:rPr>
              <a:t>Cristo</a:t>
            </a:r>
            <a:r>
              <a:rPr lang="es-ES" sz="3200" b="1">
                <a:solidFill>
                  <a:schemeClr val="bg1"/>
                </a:solidFill>
                <a:effectLst>
                  <a:outerShdw blurRad="38100" dist="38100" dir="2700000" algn="tl">
                    <a:srgbClr val="808080"/>
                  </a:outerShdw>
                </a:effectLst>
              </a:rPr>
              <a:t> como juez del mundo, rodeado por los apóstoles y ángeles, en medallones.</a:t>
            </a:r>
          </a:p>
          <a:p>
            <a:pPr algn="ctr"/>
            <a:endParaRPr lang="es-ES" sz="3200" b="1">
              <a:solidFill>
                <a:schemeClr val="bg1"/>
              </a:solidFill>
              <a:effectLst>
                <a:outerShdw blurRad="38100" dist="38100" dir="2700000" algn="tl">
                  <a:srgbClr val="808080"/>
                </a:outerShdw>
              </a:effectLst>
            </a:endParaRPr>
          </a:p>
          <a:p>
            <a:pPr algn="ctr"/>
            <a:r>
              <a:rPr lang="es-ES" sz="3200" b="1">
                <a:solidFill>
                  <a:schemeClr val="accent1"/>
                </a:solidFill>
                <a:effectLst>
                  <a:outerShdw blurRad="38100" dist="38100" dir="2700000" algn="tl">
                    <a:srgbClr val="FFFFFF"/>
                  </a:outerShdw>
                </a:effectLst>
              </a:rPr>
              <a:t>Indiscutibles mandalas, los rosetones góticos pueden considerarse también como símbolos de chacras.</a:t>
            </a:r>
          </a:p>
        </p:txBody>
      </p:sp>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70" name="Text Box 2"/>
          <p:cNvSpPr txBox="1">
            <a:spLocks noChangeArrowheads="1"/>
          </p:cNvSpPr>
          <p:nvPr/>
        </p:nvSpPr>
        <p:spPr bwMode="auto">
          <a:xfrm>
            <a:off x="179388" y="3500438"/>
            <a:ext cx="8964612" cy="3013075"/>
          </a:xfrm>
          <a:prstGeom prst="rect">
            <a:avLst/>
          </a:prstGeom>
          <a:noFill/>
          <a:ln w="9525">
            <a:noFill/>
            <a:miter lim="800000"/>
            <a:headEnd/>
            <a:tailEnd/>
          </a:ln>
          <a:effectLst/>
        </p:spPr>
        <p:txBody>
          <a:bodyPr>
            <a:spAutoFit/>
          </a:bodyPr>
          <a:lstStyle/>
          <a:p>
            <a:pPr algn="ctr"/>
            <a:r>
              <a:rPr lang="es-ES" sz="2400" b="1">
                <a:solidFill>
                  <a:schemeClr val="bg1"/>
                </a:solidFill>
                <a:effectLst>
                  <a:outerShdw blurRad="38100" dist="38100" dir="2700000" algn="tl">
                    <a:srgbClr val="808080"/>
                  </a:outerShdw>
                </a:effectLst>
              </a:rPr>
              <a:t>El término </a:t>
            </a:r>
            <a:r>
              <a:rPr lang="es-ES" sz="2400" b="1" u="sng">
                <a:solidFill>
                  <a:srgbClr val="CC9900"/>
                </a:solidFill>
                <a:effectLst>
                  <a:outerShdw blurRad="38100" dist="38100" dir="2700000" algn="tl">
                    <a:srgbClr val="FFFFFF"/>
                  </a:outerShdw>
                </a:effectLst>
              </a:rPr>
              <a:t>tracería </a:t>
            </a:r>
            <a:r>
              <a:rPr lang="es-ES" sz="2400" b="1">
                <a:solidFill>
                  <a:schemeClr val="bg1"/>
                </a:solidFill>
                <a:effectLst>
                  <a:outerShdw blurRad="38100" dist="38100" dir="2700000" algn="tl">
                    <a:srgbClr val="808080"/>
                  </a:outerShdw>
                </a:effectLst>
              </a:rPr>
              <a:t>se refiere al trabajo decorativo en piedra, también a veces en madera, compuesto por elementos geométricos y utilizado en arquitectura, especialmente en la gótica. Este ornamento puede subdividir aberturas, en forma de encaje perforado, o revestir áreas en relieve, pudiéndose encontrar aplicado a coronar ventanas, arcos, a ornamentar bóvedas, </a:t>
            </a:r>
            <a:r>
              <a:rPr lang="es-ES" sz="2400" b="1" i="1">
                <a:solidFill>
                  <a:schemeClr val="bg1"/>
                </a:solidFill>
                <a:effectLst>
                  <a:outerShdw blurRad="38100" dist="38100" dir="2700000" algn="tl">
                    <a:srgbClr val="808080"/>
                  </a:outerShdw>
                </a:effectLst>
              </a:rPr>
              <a:t>gabletes</a:t>
            </a:r>
            <a:r>
              <a:rPr lang="es-ES" sz="2400" b="1">
                <a:solidFill>
                  <a:schemeClr val="bg1"/>
                </a:solidFill>
                <a:effectLst>
                  <a:outerShdw blurRad="38100" dist="38100" dir="2700000" algn="tl">
                    <a:srgbClr val="808080"/>
                  </a:outerShdw>
                </a:effectLst>
              </a:rPr>
              <a:t> y pináculos o para cubrir superficies planas como paneles o paredes.</a:t>
            </a:r>
          </a:p>
        </p:txBody>
      </p:sp>
      <p:pic>
        <p:nvPicPr>
          <p:cNvPr id="110595" name="Picture 3" descr="Notre+Dame+549"/>
          <p:cNvPicPr>
            <a:picLocks noChangeAspect="1" noChangeArrowheads="1"/>
          </p:cNvPicPr>
          <p:nvPr/>
        </p:nvPicPr>
        <p:blipFill>
          <a:blip r:embed="rId2" cstate="print"/>
          <a:srcRect/>
          <a:stretch>
            <a:fillRect/>
          </a:stretch>
        </p:blipFill>
        <p:spPr bwMode="auto">
          <a:xfrm>
            <a:off x="5364163" y="0"/>
            <a:ext cx="3779837" cy="32131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Picture 2" descr="int rosacea"/>
          <p:cNvPicPr>
            <a:picLocks noChangeAspect="1" noChangeArrowheads="1"/>
          </p:cNvPicPr>
          <p:nvPr/>
        </p:nvPicPr>
        <p:blipFill>
          <a:blip r:embed="rId2" cstate="print"/>
          <a:srcRect/>
          <a:stretch>
            <a:fillRect/>
          </a:stretch>
        </p:blipFill>
        <p:spPr bwMode="auto">
          <a:xfrm>
            <a:off x="0" y="382588"/>
            <a:ext cx="9144000" cy="6475412"/>
          </a:xfrm>
          <a:prstGeom prst="rect">
            <a:avLst/>
          </a:prstGeom>
          <a:noFill/>
          <a:ln w="9525">
            <a:noFill/>
            <a:miter lim="800000"/>
            <a:headEnd/>
            <a:tailEnd/>
          </a:ln>
        </p:spPr>
      </p:pic>
      <p:sp>
        <p:nvSpPr>
          <p:cNvPr id="111619" name="Rectangle 3"/>
          <p:cNvSpPr>
            <a:spLocks noChangeArrowheads="1"/>
          </p:cNvSpPr>
          <p:nvPr/>
        </p:nvSpPr>
        <p:spPr bwMode="auto">
          <a:xfrm>
            <a:off x="0" y="6638925"/>
            <a:ext cx="9144000" cy="438150"/>
          </a:xfrm>
          <a:prstGeom prst="rect">
            <a:avLst/>
          </a:prstGeom>
          <a:solidFill>
            <a:schemeClr val="tx1"/>
          </a:solidFill>
          <a:ln w="9525">
            <a:solidFill>
              <a:schemeClr val="tx1"/>
            </a:solidFill>
            <a:miter lim="800000"/>
            <a:headEnd/>
            <a:tailEnd/>
          </a:ln>
        </p:spPr>
        <p:txBody>
          <a:bodyPr wrap="none" anchor="ctr"/>
          <a:lstStyle/>
          <a:p>
            <a:endParaRPr lang="es-ES"/>
          </a:p>
        </p:txBody>
      </p:sp>
    </p:spTree>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Text Box 2"/>
          <p:cNvSpPr txBox="1">
            <a:spLocks noChangeArrowheads="1"/>
          </p:cNvSpPr>
          <p:nvPr/>
        </p:nvSpPr>
        <p:spPr bwMode="auto">
          <a:xfrm>
            <a:off x="-38100" y="1617663"/>
            <a:ext cx="9182100" cy="1465262"/>
          </a:xfrm>
          <a:prstGeom prst="rect">
            <a:avLst/>
          </a:prstGeom>
          <a:noFill/>
          <a:ln w="9525">
            <a:noFill/>
            <a:miter lim="800000"/>
            <a:headEnd/>
            <a:tailEnd/>
          </a:ln>
          <a:effectLst/>
        </p:spPr>
        <p:txBody>
          <a:bodyPr>
            <a:spAutoFit/>
          </a:bodyPr>
          <a:lstStyle/>
          <a:p>
            <a:pPr algn="ctr">
              <a:spcBef>
                <a:spcPct val="50000"/>
              </a:spcBef>
              <a:defRPr/>
            </a:pPr>
            <a:r>
              <a:rPr lang="es-ES" sz="3600" b="1">
                <a:solidFill>
                  <a:srgbClr val="CC9900"/>
                </a:solidFill>
                <a:effectLst>
                  <a:outerShdw blurRad="38100" dist="38100" dir="2700000" algn="tl">
                    <a:srgbClr val="FFFFFF"/>
                  </a:outerShdw>
                </a:effectLst>
                <a:latin typeface="Comic Sans MS" pitchFamily="66" charset="0"/>
              </a:rPr>
              <a:t>EL INTERIOR DE</a:t>
            </a:r>
          </a:p>
          <a:p>
            <a:pPr algn="ctr">
              <a:spcBef>
                <a:spcPct val="50000"/>
              </a:spcBef>
              <a:defRPr/>
            </a:pPr>
            <a:r>
              <a:rPr lang="es-ES" sz="3600" b="1">
                <a:solidFill>
                  <a:srgbClr val="CC9900"/>
                </a:solidFill>
                <a:effectLst>
                  <a:outerShdw blurRad="38100" dist="38100" dir="2700000" algn="tl">
                    <a:srgbClr val="FFFFFF"/>
                  </a:outerShdw>
                </a:effectLst>
                <a:latin typeface="Comic Sans MS" pitchFamily="66" charset="0"/>
              </a:rPr>
              <a:t>NOTRE-DAME</a:t>
            </a:r>
          </a:p>
        </p:txBody>
      </p:sp>
      <p:sp>
        <p:nvSpPr>
          <p:cNvPr id="214019" name="Text Box 3"/>
          <p:cNvSpPr txBox="1">
            <a:spLocks noChangeArrowheads="1"/>
          </p:cNvSpPr>
          <p:nvPr/>
        </p:nvSpPr>
        <p:spPr bwMode="auto">
          <a:xfrm>
            <a:off x="1023938" y="4076700"/>
            <a:ext cx="7148512" cy="822325"/>
          </a:xfrm>
          <a:prstGeom prst="rect">
            <a:avLst/>
          </a:prstGeom>
          <a:noFill/>
          <a:ln w="9525">
            <a:noFill/>
            <a:miter lim="800000"/>
            <a:headEnd/>
            <a:tailEnd/>
          </a:ln>
          <a:effectLst/>
        </p:spPr>
        <p:txBody>
          <a:bodyPr>
            <a:spAutoFit/>
          </a:bodyPr>
          <a:lstStyle/>
          <a:p>
            <a:pPr algn="ctr"/>
            <a:r>
              <a:rPr lang="es-ES" sz="2400" b="1">
                <a:solidFill>
                  <a:schemeClr val="accent1"/>
                </a:solidFill>
                <a:effectLst>
                  <a:outerShdw blurRad="38100" dist="38100" dir="2700000" algn="tl">
                    <a:srgbClr val="FFFFFF"/>
                  </a:outerShdw>
                </a:effectLst>
              </a:rPr>
              <a:t>Los vitrales de Notre-Dame forman un capítulo aparte, dada su magnificencia.</a:t>
            </a:r>
          </a:p>
        </p:txBody>
      </p:sp>
    </p:spTree>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4" name="Text Box 4"/>
          <p:cNvSpPr txBox="1">
            <a:spLocks noChangeArrowheads="1"/>
          </p:cNvSpPr>
          <p:nvPr/>
        </p:nvSpPr>
        <p:spPr bwMode="auto">
          <a:xfrm>
            <a:off x="122238" y="549275"/>
            <a:ext cx="9021762" cy="5940425"/>
          </a:xfrm>
          <a:prstGeom prst="rect">
            <a:avLst/>
          </a:prstGeom>
          <a:noFill/>
          <a:ln w="9525">
            <a:noFill/>
            <a:miter lim="800000"/>
            <a:headEnd/>
            <a:tailEnd/>
          </a:ln>
          <a:effectLst/>
        </p:spPr>
        <p:txBody>
          <a:bodyPr>
            <a:spAutoFit/>
          </a:bodyPr>
          <a:lstStyle/>
          <a:p>
            <a:pPr algn="ctr">
              <a:spcBef>
                <a:spcPct val="50000"/>
              </a:spcBef>
            </a:pPr>
            <a:r>
              <a:rPr lang="es-ES" sz="3200" b="1">
                <a:solidFill>
                  <a:schemeClr val="bg1"/>
                </a:solidFill>
                <a:effectLst>
                  <a:outerShdw blurRad="38100" dist="38100" dir="2700000" algn="tl">
                    <a:srgbClr val="808080"/>
                  </a:outerShdw>
                </a:effectLst>
              </a:rPr>
              <a:t>En el </a:t>
            </a:r>
            <a:r>
              <a:rPr lang="es-ES" sz="3200" b="1" u="sng">
                <a:solidFill>
                  <a:schemeClr val="bg1"/>
                </a:solidFill>
                <a:effectLst>
                  <a:outerShdw blurRad="38100" dist="38100" dir="2700000" algn="tl">
                    <a:srgbClr val="808080"/>
                  </a:outerShdw>
                </a:effectLst>
              </a:rPr>
              <a:t>interior</a:t>
            </a:r>
            <a:r>
              <a:rPr lang="es-ES" sz="3200" b="1">
                <a:solidFill>
                  <a:schemeClr val="bg1"/>
                </a:solidFill>
                <a:effectLst>
                  <a:outerShdw blurRad="38100" dist="38100" dir="2700000" algn="tl">
                    <a:srgbClr val="808080"/>
                  </a:outerShdw>
                </a:effectLst>
              </a:rPr>
              <a:t>, un vasto espacio de </a:t>
            </a:r>
            <a:r>
              <a:rPr lang="es-ES" sz="3200" b="1">
                <a:solidFill>
                  <a:schemeClr val="accent1"/>
                </a:solidFill>
                <a:effectLst>
                  <a:outerShdw blurRad="38100" dist="38100" dir="2700000" algn="tl">
                    <a:srgbClr val="FFFFFF"/>
                  </a:outerShdw>
                </a:effectLst>
              </a:rPr>
              <a:t>130 m</a:t>
            </a:r>
            <a:r>
              <a:rPr lang="es-ES" sz="3200" b="1">
                <a:solidFill>
                  <a:schemeClr val="bg1"/>
                </a:solidFill>
                <a:effectLst>
                  <a:outerShdw blurRad="38100" dist="38100" dir="2700000" algn="tl">
                    <a:srgbClr val="808080"/>
                  </a:outerShdw>
                </a:effectLst>
              </a:rPr>
              <a:t> </a:t>
            </a:r>
            <a:r>
              <a:rPr lang="es-ES" sz="3200" b="1">
                <a:solidFill>
                  <a:schemeClr val="accent1"/>
                </a:solidFill>
                <a:effectLst>
                  <a:outerShdw blurRad="38100" dist="38100" dir="2700000" algn="tl">
                    <a:srgbClr val="FFFFFF"/>
                  </a:outerShdw>
                </a:effectLst>
              </a:rPr>
              <a:t>de largo</a:t>
            </a:r>
            <a:r>
              <a:rPr lang="es-ES" sz="3200" b="1">
                <a:solidFill>
                  <a:schemeClr val="bg1"/>
                </a:solidFill>
                <a:effectLst>
                  <a:outerShdw blurRad="38100" dist="38100" dir="2700000" algn="tl">
                    <a:srgbClr val="808080"/>
                  </a:outerShdw>
                </a:effectLst>
              </a:rPr>
              <a:t> y </a:t>
            </a:r>
            <a:r>
              <a:rPr lang="es-ES" sz="3200" b="1">
                <a:solidFill>
                  <a:schemeClr val="accent1"/>
                </a:solidFill>
                <a:effectLst>
                  <a:outerShdw blurRad="38100" dist="38100" dir="2700000" algn="tl">
                    <a:srgbClr val="FFFFFF"/>
                  </a:outerShdw>
                </a:effectLst>
              </a:rPr>
              <a:t>48 de ancho</a:t>
            </a:r>
            <a:r>
              <a:rPr lang="es-ES" sz="3200" b="1">
                <a:solidFill>
                  <a:schemeClr val="bg1"/>
                </a:solidFill>
                <a:effectLst>
                  <a:outerShdw blurRad="38100" dist="38100" dir="2700000" algn="tl">
                    <a:srgbClr val="808080"/>
                  </a:outerShdw>
                </a:effectLst>
              </a:rPr>
              <a:t>; es además evidente la influencia románico normanda del edificio,  en las gruesas columnas de los arcos de la nave y del coro.                                                                        Los </a:t>
            </a:r>
            <a:r>
              <a:rPr lang="es-ES" sz="3200" b="1" u="sng">
                <a:solidFill>
                  <a:schemeClr val="bg1"/>
                </a:solidFill>
                <a:effectLst>
                  <a:outerShdw blurRad="38100" dist="38100" dir="2700000" algn="tl">
                    <a:srgbClr val="808080"/>
                  </a:outerShdw>
                </a:effectLst>
              </a:rPr>
              <a:t>pilares</a:t>
            </a:r>
            <a:r>
              <a:rPr lang="es-ES" sz="3200" b="1">
                <a:solidFill>
                  <a:schemeClr val="bg1"/>
                </a:solidFill>
                <a:effectLst>
                  <a:outerShdw blurRad="38100" dist="38100" dir="2700000" algn="tl">
                    <a:srgbClr val="808080"/>
                  </a:outerShdw>
                </a:effectLst>
              </a:rPr>
              <a:t> más recientes, localizados junto a la fachada de poniente y estructurados en columnas delgadas, así como las grandes ventanas y la verticalidad del espacio interior acentúan el efecto gótico. Con </a:t>
            </a:r>
            <a:r>
              <a:rPr lang="es-ES" sz="3200" b="1">
                <a:solidFill>
                  <a:schemeClr val="accent1"/>
                </a:solidFill>
                <a:effectLst>
                  <a:outerShdw blurRad="38100" dist="38100" dir="2700000" algn="tl">
                    <a:srgbClr val="FFFFFF"/>
                  </a:outerShdw>
                </a:effectLst>
              </a:rPr>
              <a:t>35 m</a:t>
            </a:r>
            <a:r>
              <a:rPr lang="es-ES" sz="3200" b="1">
                <a:solidFill>
                  <a:schemeClr val="bg1"/>
                </a:solidFill>
                <a:effectLst>
                  <a:outerShdw blurRad="38100" dist="38100" dir="2700000" algn="tl">
                    <a:srgbClr val="808080"/>
                  </a:outerShdw>
                </a:effectLst>
              </a:rPr>
              <a:t> </a:t>
            </a:r>
            <a:r>
              <a:rPr lang="es-ES" sz="3200" b="1">
                <a:solidFill>
                  <a:schemeClr val="accent1"/>
                </a:solidFill>
                <a:effectLst>
                  <a:outerShdw blurRad="38100" dist="38100" dir="2700000" algn="tl">
                    <a:srgbClr val="FFFFFF"/>
                  </a:outerShdw>
                </a:effectLst>
              </a:rPr>
              <a:t>de altura</a:t>
            </a:r>
            <a:r>
              <a:rPr lang="es-ES" sz="3200" b="1">
                <a:solidFill>
                  <a:schemeClr val="bg1"/>
                </a:solidFill>
                <a:effectLst>
                  <a:outerShdw blurRad="38100" dist="38100" dir="2700000" algn="tl">
                    <a:srgbClr val="808080"/>
                  </a:outerShdw>
                </a:effectLst>
              </a:rPr>
              <a:t>, la relación entre lo largo y lo alto de la nave central es de </a:t>
            </a:r>
            <a:r>
              <a:rPr lang="es-ES" sz="3200" b="1">
                <a:solidFill>
                  <a:schemeClr val="accent1"/>
                </a:solidFill>
                <a:effectLst>
                  <a:outerShdw blurRad="38100" dist="38100" dir="2700000" algn="tl">
                    <a:srgbClr val="FFFFFF"/>
                  </a:outerShdw>
                </a:effectLst>
              </a:rPr>
              <a:t>1: 2,75</a:t>
            </a:r>
            <a:r>
              <a:rPr lang="es-ES" sz="3200" b="1">
                <a:solidFill>
                  <a:schemeClr val="bg1"/>
                </a:solidFill>
                <a:effectLst>
                  <a:outerShdw blurRad="38100" dist="38100" dir="2700000" algn="tl">
                    <a:srgbClr val="808080"/>
                  </a:outerShdw>
                </a:effectLst>
              </a:rPr>
              <a:t>.</a:t>
            </a:r>
          </a:p>
        </p:txBody>
      </p:sp>
    </p:spTree>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90" name="Picture 2" descr="Ficheiro:Notredame8b.jpg"/>
          <p:cNvPicPr>
            <a:picLocks noChangeAspect="1" noChangeArrowheads="1"/>
          </p:cNvPicPr>
          <p:nvPr/>
        </p:nvPicPr>
        <p:blipFill>
          <a:blip r:embed="rId2" cstate="print"/>
          <a:srcRect/>
          <a:stretch>
            <a:fillRect/>
          </a:stretch>
        </p:blipFill>
        <p:spPr bwMode="auto">
          <a:xfrm>
            <a:off x="2051050" y="0"/>
            <a:ext cx="51435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4" name="Picture 5" descr="876881153_4adfa45ea3"/>
          <p:cNvPicPr>
            <a:picLocks noChangeAspect="1" noChangeArrowheads="1"/>
          </p:cNvPicPr>
          <p:nvPr/>
        </p:nvPicPr>
        <p:blipFill>
          <a:blip r:embed="rId2" cstate="print"/>
          <a:srcRect/>
          <a:stretch>
            <a:fillRect/>
          </a:stretch>
        </p:blipFill>
        <p:spPr bwMode="auto">
          <a:xfrm>
            <a:off x="0" y="0"/>
            <a:ext cx="9144000" cy="60896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38" name="Picture 2" descr="notre-dame-de-paris"/>
          <p:cNvPicPr>
            <a:picLocks noChangeAspect="1" noChangeArrowheads="1"/>
          </p:cNvPicPr>
          <p:nvPr/>
        </p:nvPicPr>
        <p:blipFill>
          <a:blip r:embed="rId2" cstate="print"/>
          <a:srcRect/>
          <a:stretch>
            <a:fillRect/>
          </a:stretch>
        </p:blipFill>
        <p:spPr bwMode="auto">
          <a:xfrm>
            <a:off x="0" y="0"/>
            <a:ext cx="9144000" cy="60880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Picture 2" descr="nave6"/>
          <p:cNvPicPr>
            <a:picLocks noChangeAspect="1" noChangeArrowheads="1"/>
          </p:cNvPicPr>
          <p:nvPr/>
        </p:nvPicPr>
        <p:blipFill>
          <a:blip r:embed="rId2" cstate="print"/>
          <a:srcRect/>
          <a:stretch>
            <a:fillRect/>
          </a:stretch>
        </p:blipFill>
        <p:spPr bwMode="auto">
          <a:xfrm>
            <a:off x="4572000" y="0"/>
            <a:ext cx="4572000" cy="6858000"/>
          </a:xfrm>
          <a:prstGeom prst="rect">
            <a:avLst/>
          </a:prstGeom>
          <a:noFill/>
          <a:ln w="9525">
            <a:noFill/>
            <a:miter lim="800000"/>
            <a:headEnd/>
            <a:tailEnd/>
          </a:ln>
        </p:spPr>
      </p:pic>
      <p:sp>
        <p:nvSpPr>
          <p:cNvPr id="117763" name="Rectangle 3"/>
          <p:cNvSpPr>
            <a:spLocks noGrp="1" noChangeArrowheads="1"/>
          </p:cNvSpPr>
          <p:nvPr>
            <p:ph type="body" idx="1"/>
          </p:nvPr>
        </p:nvSpPr>
        <p:spPr>
          <a:xfrm>
            <a:off x="395288" y="692150"/>
            <a:ext cx="3887787" cy="5473700"/>
          </a:xfrm>
        </p:spPr>
        <p:txBody>
          <a:bodyPr/>
          <a:lstStyle/>
          <a:p>
            <a:pPr marL="0" indent="0" algn="ctr" eaLnBrk="1" hangingPunct="1">
              <a:spcAft>
                <a:spcPct val="70000"/>
              </a:spcAft>
              <a:buFontTx/>
              <a:buNone/>
            </a:pPr>
            <a:r>
              <a:rPr lang="es-ES" b="1" smtClean="0">
                <a:solidFill>
                  <a:schemeClr val="bg1"/>
                </a:solidFill>
              </a:rPr>
              <a:t>La arquitectura gótica expresa la grandiosidad, la creencia en la existencia de un Dios que vive en un plano superior; así pues, todo mira hacia lo alto, proyectándose en dirección al cielo.</a:t>
            </a:r>
            <a:endParaRPr lang="es-ES" b="1" smtClean="0"/>
          </a:p>
        </p:txBody>
      </p:sp>
    </p:spTree>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2212" name="Picture 4" descr="notre_dame_paris007"/>
          <p:cNvPicPr>
            <a:picLocks noChangeAspect="1" noChangeArrowheads="1"/>
          </p:cNvPicPr>
          <p:nvPr/>
        </p:nvPicPr>
        <p:blipFill>
          <a:blip r:embed="rId2" cstate="print"/>
          <a:srcRect/>
          <a:stretch>
            <a:fillRect/>
          </a:stretch>
        </p:blipFill>
        <p:spPr bwMode="auto">
          <a:xfrm>
            <a:off x="4000500" y="0"/>
            <a:ext cx="5143500" cy="6858000"/>
          </a:xfrm>
          <a:prstGeom prst="rect">
            <a:avLst/>
          </a:prstGeom>
          <a:noFill/>
          <a:ln w="9525">
            <a:noFill/>
            <a:miter lim="800000"/>
            <a:headEnd/>
            <a:tailEnd/>
          </a:ln>
        </p:spPr>
      </p:pic>
      <p:sp>
        <p:nvSpPr>
          <p:cNvPr id="222213" name="Text Box 5"/>
          <p:cNvSpPr txBox="1">
            <a:spLocks noChangeArrowheads="1"/>
          </p:cNvSpPr>
          <p:nvPr/>
        </p:nvSpPr>
        <p:spPr bwMode="auto">
          <a:xfrm>
            <a:off x="179388" y="836613"/>
            <a:ext cx="3744912" cy="5403850"/>
          </a:xfrm>
          <a:prstGeom prst="rect">
            <a:avLst/>
          </a:prstGeom>
          <a:noFill/>
          <a:ln w="9525">
            <a:noFill/>
            <a:miter lim="800000"/>
            <a:headEnd/>
            <a:tailEnd/>
          </a:ln>
          <a:effectLst/>
        </p:spPr>
        <p:txBody>
          <a:bodyPr>
            <a:spAutoFit/>
          </a:bodyPr>
          <a:lstStyle/>
          <a:p>
            <a:pPr algn="ctr">
              <a:spcBef>
                <a:spcPct val="20000"/>
              </a:spcBef>
              <a:spcAft>
                <a:spcPct val="70000"/>
              </a:spcAft>
              <a:defRPr/>
            </a:pPr>
            <a:r>
              <a:rPr lang="es-ES" sz="3200" b="1">
                <a:solidFill>
                  <a:schemeClr val="bg1"/>
                </a:solidFill>
                <a:effectLst>
                  <a:outerShdw blurRad="38100" dist="38100" dir="2700000" algn="tl">
                    <a:srgbClr val="808080"/>
                  </a:outerShdw>
                </a:effectLst>
              </a:rPr>
              <a:t>Esta verticalidad destaca por la monumentalidad de las paredes y en los pináculos.</a:t>
            </a:r>
          </a:p>
          <a:p>
            <a:pPr algn="ctr">
              <a:spcBef>
                <a:spcPct val="20000"/>
              </a:spcBef>
              <a:spcAft>
                <a:spcPct val="70000"/>
              </a:spcAft>
              <a:defRPr/>
            </a:pPr>
            <a:r>
              <a:rPr lang="es-ES" sz="3200" b="1">
                <a:solidFill>
                  <a:schemeClr val="bg1"/>
                </a:solidFill>
                <a:effectLst>
                  <a:outerShdw blurRad="38100" dist="38100" dir="2700000" algn="tl">
                    <a:srgbClr val="808080"/>
                  </a:outerShdw>
                </a:effectLst>
              </a:rPr>
              <a:t>El gótico ansiaba, de esta forma, mostrar la conexión entre la tierra y el cielo.</a:t>
            </a:r>
            <a:endParaRPr lang="es-ES" sz="3200">
              <a:solidFill>
                <a:schemeClr val="bg1"/>
              </a:solidFill>
              <a:effectLst>
                <a:outerShdw blurRad="38100" dist="38100" dir="2700000" algn="tl">
                  <a:srgbClr val="808080"/>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xit" presetSubtype="16" fill="hold" nodeType="clickEffect">
                                  <p:stCondLst>
                                    <p:cond delay="0"/>
                                  </p:stCondLst>
                                  <p:childTnLst>
                                    <p:animEffect transition="out" filter="circle(in)">
                                      <p:cBhvr>
                                        <p:cTn id="6" dur="2000"/>
                                        <p:tgtEl>
                                          <p:spTgt spid="222212"/>
                                        </p:tgtEl>
                                      </p:cBhvr>
                                    </p:animEffect>
                                    <p:set>
                                      <p:cBhvr>
                                        <p:cTn id="7" dur="1" fill="hold">
                                          <p:stCondLst>
                                            <p:cond delay="1999"/>
                                          </p:stCondLst>
                                        </p:cTn>
                                        <p:tgtEl>
                                          <p:spTgt spid="2222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0" name="Picture 3" descr="int nave"/>
          <p:cNvPicPr>
            <a:picLocks noChangeAspect="1" noChangeArrowheads="1"/>
          </p:cNvPicPr>
          <p:nvPr/>
        </p:nvPicPr>
        <p:blipFill>
          <a:blip r:embed="rId2" cstate="print"/>
          <a:srcRect/>
          <a:stretch>
            <a:fillRect/>
          </a:stretch>
        </p:blipFill>
        <p:spPr bwMode="auto">
          <a:xfrm>
            <a:off x="36513" y="311150"/>
            <a:ext cx="9144000" cy="61420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0834" name="Picture 2" descr="DSC_5026"/>
          <p:cNvPicPr>
            <a:picLocks noChangeAspect="1" noChangeArrowheads="1"/>
          </p:cNvPicPr>
          <p:nvPr/>
        </p:nvPicPr>
        <p:blipFill>
          <a:blip r:embed="rId3" cstate="print"/>
          <a:srcRect/>
          <a:stretch>
            <a:fillRect/>
          </a:stretch>
        </p:blipFill>
        <p:spPr bwMode="auto">
          <a:xfrm>
            <a:off x="0" y="476250"/>
            <a:ext cx="9144000" cy="6116638"/>
          </a:xfrm>
          <a:prstGeom prst="rect">
            <a:avLst/>
          </a:prstGeom>
          <a:noFill/>
          <a:ln w="9525">
            <a:noFill/>
            <a:miter lim="800000"/>
            <a:headEnd/>
            <a:tailEnd/>
          </a:ln>
        </p:spPr>
      </p:pic>
      <p:sp>
        <p:nvSpPr>
          <p:cNvPr id="120835" name="Text Box 4"/>
          <p:cNvSpPr txBox="1">
            <a:spLocks noChangeArrowheads="1"/>
          </p:cNvSpPr>
          <p:nvPr/>
        </p:nvSpPr>
        <p:spPr bwMode="auto">
          <a:xfrm>
            <a:off x="-457200" y="6096000"/>
            <a:ext cx="1371600" cy="579438"/>
          </a:xfrm>
          <a:prstGeom prst="rect">
            <a:avLst/>
          </a:prstGeom>
          <a:noFill/>
          <a:ln w="9525">
            <a:noFill/>
            <a:miter lim="800000"/>
            <a:headEnd/>
            <a:tailEnd/>
          </a:ln>
        </p:spPr>
        <p:txBody>
          <a:bodyPr>
            <a:spAutoFit/>
          </a:bodyPr>
          <a:lstStyle/>
          <a:p>
            <a:pPr algn="ctr"/>
            <a:r>
              <a:rPr lang="en-US" sz="3200" b="1" i="1" baseline="-25000">
                <a:solidFill>
                  <a:srgbClr val="C0C0C0"/>
                </a:solidFill>
                <a:latin typeface="Guttman Logo1" pitchFamily="2" charset="2"/>
              </a:rPr>
              <a:t> </a:t>
            </a:r>
            <a:endParaRPr lang="en-GB"/>
          </a:p>
        </p:txBody>
      </p:sp>
    </p:spTree>
  </p:cSld>
  <p:clrMapOvr>
    <a:masterClrMapping/>
  </p:clrMapOvr>
  <p:transition/>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858" name="Picture 5" descr="notre-dame-de-paris-interior"/>
          <p:cNvPicPr>
            <a:picLocks noChangeAspect="1" noChangeArrowheads="1"/>
          </p:cNvPicPr>
          <p:nvPr/>
        </p:nvPicPr>
        <p:blipFill>
          <a:blip r:embed="rId2" cstate="print"/>
          <a:srcRect/>
          <a:stretch>
            <a:fillRect/>
          </a:stretch>
        </p:blipFill>
        <p:spPr bwMode="auto">
          <a:xfrm>
            <a:off x="0" y="0"/>
            <a:ext cx="9144000" cy="60896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Text Box 2"/>
          <p:cNvSpPr txBox="1">
            <a:spLocks noChangeArrowheads="1"/>
          </p:cNvSpPr>
          <p:nvPr/>
        </p:nvSpPr>
        <p:spPr bwMode="auto">
          <a:xfrm>
            <a:off x="-38100" y="1617663"/>
            <a:ext cx="9182100" cy="1465262"/>
          </a:xfrm>
          <a:prstGeom prst="rect">
            <a:avLst/>
          </a:prstGeom>
          <a:noFill/>
          <a:ln w="9525">
            <a:noFill/>
            <a:miter lim="800000"/>
            <a:headEnd/>
            <a:tailEnd/>
          </a:ln>
          <a:effectLst/>
        </p:spPr>
        <p:txBody>
          <a:bodyPr>
            <a:spAutoFit/>
          </a:bodyPr>
          <a:lstStyle/>
          <a:p>
            <a:pPr algn="ctr">
              <a:spcBef>
                <a:spcPct val="50000"/>
              </a:spcBef>
              <a:defRPr/>
            </a:pPr>
            <a:r>
              <a:rPr lang="es-ES" sz="3600" b="1">
                <a:solidFill>
                  <a:srgbClr val="CC9900"/>
                </a:solidFill>
                <a:effectLst>
                  <a:outerShdw blurRad="38100" dist="38100" dir="2700000" algn="tl">
                    <a:srgbClr val="FFFFFF"/>
                  </a:outerShdw>
                </a:effectLst>
                <a:latin typeface="Comic Sans MS" pitchFamily="66" charset="0"/>
              </a:rPr>
              <a:t>LOS ÓRGANOS DE</a:t>
            </a:r>
          </a:p>
          <a:p>
            <a:pPr algn="ctr">
              <a:spcBef>
                <a:spcPct val="50000"/>
              </a:spcBef>
              <a:defRPr/>
            </a:pPr>
            <a:r>
              <a:rPr lang="es-ES" sz="3600" b="1">
                <a:solidFill>
                  <a:srgbClr val="CC9900"/>
                </a:solidFill>
                <a:effectLst>
                  <a:outerShdw blurRad="38100" dist="38100" dir="2700000" algn="tl">
                    <a:srgbClr val="FFFFFF"/>
                  </a:outerShdw>
                </a:effectLst>
                <a:latin typeface="Comic Sans MS" pitchFamily="66" charset="0"/>
              </a:rPr>
              <a:t>NOTRE-DAME</a:t>
            </a:r>
          </a:p>
        </p:txBody>
      </p:sp>
      <p:sp>
        <p:nvSpPr>
          <p:cNvPr id="216067" name="Text Box 3"/>
          <p:cNvSpPr txBox="1">
            <a:spLocks noChangeArrowheads="1"/>
          </p:cNvSpPr>
          <p:nvPr/>
        </p:nvSpPr>
        <p:spPr bwMode="auto">
          <a:xfrm>
            <a:off x="1692275" y="4149725"/>
            <a:ext cx="5780088" cy="1187450"/>
          </a:xfrm>
          <a:prstGeom prst="rect">
            <a:avLst/>
          </a:prstGeom>
          <a:noFill/>
          <a:ln w="9525">
            <a:noFill/>
            <a:miter lim="800000"/>
            <a:headEnd/>
            <a:tailEnd/>
          </a:ln>
          <a:effectLst/>
        </p:spPr>
        <p:txBody>
          <a:bodyPr>
            <a:spAutoFit/>
          </a:bodyPr>
          <a:lstStyle/>
          <a:p>
            <a:pPr algn="ctr">
              <a:defRPr/>
            </a:pPr>
            <a:r>
              <a:rPr lang="es-ES" sz="2400" b="1">
                <a:solidFill>
                  <a:schemeClr val="accent1"/>
                </a:solidFill>
                <a:effectLst>
                  <a:outerShdw blurRad="38100" dist="38100" dir="2700000" algn="tl">
                    <a:srgbClr val="FFFFFF"/>
                  </a:outerShdw>
                </a:effectLst>
              </a:rPr>
              <a:t>Existen tres órganos en Notre-Dame. El principal está situado frente al rosetón de la fachada occidental. </a:t>
            </a:r>
          </a:p>
        </p:txBody>
      </p:sp>
    </p:spTree>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Text Box 2"/>
          <p:cNvSpPr txBox="1">
            <a:spLocks noChangeArrowheads="1"/>
          </p:cNvSpPr>
          <p:nvPr/>
        </p:nvSpPr>
        <p:spPr bwMode="auto">
          <a:xfrm>
            <a:off x="-38100" y="1617663"/>
            <a:ext cx="9182100" cy="641350"/>
          </a:xfrm>
          <a:prstGeom prst="rect">
            <a:avLst/>
          </a:prstGeom>
          <a:noFill/>
          <a:ln w="9525">
            <a:noFill/>
            <a:miter lim="800000"/>
            <a:headEnd/>
            <a:tailEnd/>
          </a:ln>
          <a:effectLst/>
        </p:spPr>
        <p:txBody>
          <a:bodyPr>
            <a:spAutoFit/>
          </a:bodyPr>
          <a:lstStyle/>
          <a:p>
            <a:pPr algn="ctr">
              <a:spcBef>
                <a:spcPct val="50000"/>
              </a:spcBef>
            </a:pPr>
            <a:r>
              <a:rPr lang="es-ES" sz="3600" b="1">
                <a:solidFill>
                  <a:srgbClr val="CC9900"/>
                </a:solidFill>
                <a:effectLst>
                  <a:outerShdw blurRad="38100" dist="38100" dir="2700000" algn="tl">
                    <a:srgbClr val="FFFFFF"/>
                  </a:outerShdw>
                </a:effectLst>
                <a:latin typeface="Comic Sans MS" pitchFamily="66" charset="0"/>
              </a:rPr>
              <a:t>El órgano grande</a:t>
            </a:r>
          </a:p>
        </p:txBody>
      </p:sp>
      <p:sp>
        <p:nvSpPr>
          <p:cNvPr id="217091" name="Text Box 3"/>
          <p:cNvSpPr txBox="1">
            <a:spLocks noChangeArrowheads="1"/>
          </p:cNvSpPr>
          <p:nvPr/>
        </p:nvSpPr>
        <p:spPr bwMode="auto">
          <a:xfrm>
            <a:off x="971550" y="3573463"/>
            <a:ext cx="7200900" cy="1187450"/>
          </a:xfrm>
          <a:prstGeom prst="rect">
            <a:avLst/>
          </a:prstGeom>
          <a:noFill/>
          <a:ln w="9525">
            <a:noFill/>
            <a:miter lim="800000"/>
            <a:headEnd/>
            <a:tailEnd/>
          </a:ln>
          <a:effectLst/>
        </p:spPr>
        <p:txBody>
          <a:bodyPr>
            <a:spAutoFit/>
          </a:bodyPr>
          <a:lstStyle/>
          <a:p>
            <a:pPr algn="ctr"/>
            <a:r>
              <a:rPr lang="es-ES" sz="2400" b="1">
                <a:solidFill>
                  <a:schemeClr val="accent1"/>
                </a:solidFill>
                <a:effectLst>
                  <a:outerShdw blurRad="38100" dist="38100" dir="2700000" algn="tl">
                    <a:srgbClr val="FFFFFF"/>
                  </a:outerShdw>
                </a:effectLst>
              </a:rPr>
              <a:t>Data originariamente del siglo </a:t>
            </a:r>
            <a:r>
              <a:rPr lang="es-ES" b="1">
                <a:solidFill>
                  <a:schemeClr val="accent1"/>
                </a:solidFill>
                <a:effectLst>
                  <a:outerShdw blurRad="38100" dist="38100" dir="2700000" algn="tl">
                    <a:srgbClr val="FFFFFF"/>
                  </a:outerShdw>
                </a:effectLst>
              </a:rPr>
              <a:t>XIV</a:t>
            </a:r>
            <a:r>
              <a:rPr lang="es-ES" sz="2400" b="1">
                <a:solidFill>
                  <a:schemeClr val="accent1"/>
                </a:solidFill>
                <a:effectLst>
                  <a:outerShdw blurRad="38100" dist="38100" dir="2700000" algn="tl">
                    <a:srgbClr val="FFFFFF"/>
                  </a:outerShdw>
                </a:effectLst>
              </a:rPr>
              <a:t>; solamente doce de sus 32 tubos son originales y ya ha sido objeto de varias restauraciones. </a:t>
            </a:r>
          </a:p>
        </p:txBody>
      </p:sp>
    </p:spTree>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4930" name="Picture 2" descr="órgão"/>
          <p:cNvPicPr>
            <a:picLocks noChangeAspect="1" noChangeArrowheads="1"/>
          </p:cNvPicPr>
          <p:nvPr/>
        </p:nvPicPr>
        <p:blipFill>
          <a:blip r:embed="rId2" cstate="print"/>
          <a:srcRect/>
          <a:stretch>
            <a:fillRect/>
          </a:stretch>
        </p:blipFill>
        <p:spPr bwMode="auto">
          <a:xfrm>
            <a:off x="2195513" y="0"/>
            <a:ext cx="6948487" cy="6858000"/>
          </a:xfrm>
          <a:prstGeom prst="rect">
            <a:avLst/>
          </a:prstGeom>
          <a:noFill/>
          <a:ln w="9525">
            <a:noFill/>
            <a:miter lim="800000"/>
            <a:headEnd/>
            <a:tailEnd/>
          </a:ln>
        </p:spPr>
      </p:pic>
      <p:sp>
        <p:nvSpPr>
          <p:cNvPr id="36867" name="Text Box 3"/>
          <p:cNvSpPr txBox="1">
            <a:spLocks noChangeArrowheads="1"/>
          </p:cNvSpPr>
          <p:nvPr/>
        </p:nvSpPr>
        <p:spPr bwMode="auto">
          <a:xfrm>
            <a:off x="107950" y="188913"/>
            <a:ext cx="2087563" cy="1066800"/>
          </a:xfrm>
          <a:prstGeom prst="rect">
            <a:avLst/>
          </a:prstGeom>
          <a:noFill/>
          <a:ln w="9525">
            <a:noFill/>
            <a:miter lim="800000"/>
            <a:headEnd/>
            <a:tailEnd/>
          </a:ln>
          <a:effectLst/>
        </p:spPr>
        <p:txBody>
          <a:bodyPr>
            <a:spAutoFit/>
          </a:bodyPr>
          <a:lstStyle/>
          <a:p>
            <a:pPr algn="ctr">
              <a:spcBef>
                <a:spcPct val="50000"/>
              </a:spcBef>
            </a:pPr>
            <a:r>
              <a:rPr lang="es-ES" sz="3200" b="1">
                <a:solidFill>
                  <a:srgbClr val="CC9900"/>
                </a:solidFill>
                <a:effectLst>
                  <a:outerShdw blurRad="38100" dist="38100" dir="2700000" algn="tl">
                    <a:srgbClr val="FFFFFF"/>
                  </a:outerShdw>
                </a:effectLst>
                <a:latin typeface="Comic Sans MS" pitchFamily="66" charset="0"/>
              </a:rPr>
              <a:t>El gran órgano</a:t>
            </a:r>
          </a:p>
        </p:txBody>
      </p:sp>
      <p:sp>
        <p:nvSpPr>
          <p:cNvPr id="36868" name="Text Box 4"/>
          <p:cNvSpPr txBox="1">
            <a:spLocks noChangeArrowheads="1"/>
          </p:cNvSpPr>
          <p:nvPr/>
        </p:nvSpPr>
        <p:spPr bwMode="auto">
          <a:xfrm>
            <a:off x="0" y="1628775"/>
            <a:ext cx="2339975" cy="4911725"/>
          </a:xfrm>
          <a:prstGeom prst="rect">
            <a:avLst/>
          </a:prstGeom>
          <a:noFill/>
          <a:ln w="9525">
            <a:noFill/>
            <a:miter lim="800000"/>
            <a:headEnd/>
            <a:tailEnd/>
          </a:ln>
          <a:effectLst/>
        </p:spPr>
        <p:txBody>
          <a:bodyPr>
            <a:spAutoFit/>
          </a:bodyPr>
          <a:lstStyle/>
          <a:p>
            <a:pPr algn="ctr">
              <a:lnSpc>
                <a:spcPct val="110000"/>
              </a:lnSpc>
              <a:spcBef>
                <a:spcPct val="50000"/>
              </a:spcBef>
            </a:pPr>
            <a:r>
              <a:rPr lang="es-ES" sz="2400" b="1">
                <a:solidFill>
                  <a:schemeClr val="bg1"/>
                </a:solidFill>
                <a:effectLst>
                  <a:outerShdw blurRad="38100" dist="38100" dir="2700000" algn="tl">
                    <a:srgbClr val="808080"/>
                  </a:outerShdw>
                </a:effectLst>
              </a:rPr>
              <a:t>Está situado frente al rosetón de la fachada occidental; con sus </a:t>
            </a:r>
            <a:r>
              <a:rPr lang="es-ES" sz="2400" b="1">
                <a:solidFill>
                  <a:schemeClr val="accent1"/>
                </a:solidFill>
                <a:effectLst>
                  <a:outerShdw blurRad="38100" dist="38100" dir="2700000" algn="tl">
                    <a:srgbClr val="FFFFFF"/>
                  </a:outerShdw>
                </a:effectLst>
              </a:rPr>
              <a:t>113 registros</a:t>
            </a:r>
            <a:r>
              <a:rPr lang="es-ES" sz="2400" b="1">
                <a:solidFill>
                  <a:schemeClr val="bg1"/>
                </a:solidFill>
                <a:effectLst>
                  <a:outerShdw blurRad="38100" dist="38100" dir="2700000" algn="tl">
                    <a:srgbClr val="808080"/>
                  </a:outerShdw>
                </a:effectLst>
              </a:rPr>
              <a:t> y       </a:t>
            </a:r>
            <a:r>
              <a:rPr lang="es-ES" sz="2400" b="1">
                <a:solidFill>
                  <a:schemeClr val="accent1"/>
                </a:solidFill>
                <a:effectLst>
                  <a:outerShdw blurRad="38100" dist="38100" dir="2700000" algn="tl">
                    <a:srgbClr val="FFFFFF"/>
                  </a:outerShdw>
                </a:effectLst>
              </a:rPr>
              <a:t>120 000 tubos</a:t>
            </a:r>
            <a:r>
              <a:rPr lang="es-ES" sz="2400" b="1">
                <a:solidFill>
                  <a:schemeClr val="bg1"/>
                </a:solidFill>
                <a:effectLst>
                  <a:outerShdw blurRad="38100" dist="38100" dir="2700000" algn="tl">
                    <a:srgbClr val="808080"/>
                  </a:outerShdw>
                </a:effectLst>
              </a:rPr>
              <a:t>,  es uno de los mayores órganos del mundo.</a:t>
            </a:r>
          </a:p>
        </p:txBody>
      </p:sp>
    </p:spTree>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ChangeArrowheads="1"/>
          </p:cNvSpPr>
          <p:nvPr>
            <p:ph type="body" idx="1"/>
          </p:nvPr>
        </p:nvSpPr>
        <p:spPr>
          <a:xfrm>
            <a:off x="5724525" y="2492375"/>
            <a:ext cx="2386013" cy="2695575"/>
          </a:xfrm>
        </p:spPr>
        <p:txBody>
          <a:bodyPr/>
          <a:lstStyle/>
          <a:p>
            <a:pPr marL="0" indent="0" eaLnBrk="1" hangingPunct="1">
              <a:buFontTx/>
              <a:buNone/>
            </a:pPr>
            <a:r>
              <a:rPr lang="pt-BR" b="1" smtClean="0"/>
              <a:t>Vistos do interior, a rosácea e o Grande Órgão coroam a Fachada Ocidental</a:t>
            </a:r>
          </a:p>
        </p:txBody>
      </p:sp>
      <p:pic>
        <p:nvPicPr>
          <p:cNvPr id="125955" name="Picture 3" descr="Fach ocidental int"/>
          <p:cNvPicPr>
            <a:picLocks noChangeAspect="1" noChangeArrowheads="1"/>
          </p:cNvPicPr>
          <p:nvPr/>
        </p:nvPicPr>
        <p:blipFill>
          <a:blip r:embed="rId2" cstate="print"/>
          <a:srcRect/>
          <a:stretch>
            <a:fillRect/>
          </a:stretch>
        </p:blipFill>
        <p:spPr bwMode="auto">
          <a:xfrm>
            <a:off x="1835150" y="0"/>
            <a:ext cx="5141913"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78" name="Picture 2" descr="File:Grandes-Orgues, Notre-Dame de Paris.jpg"/>
          <p:cNvPicPr>
            <a:picLocks noChangeAspect="1" noChangeArrowheads="1"/>
          </p:cNvPicPr>
          <p:nvPr/>
        </p:nvPicPr>
        <p:blipFill>
          <a:blip r:embed="rId2" cstate="print"/>
          <a:srcRect/>
          <a:stretch>
            <a:fillRect/>
          </a:stretch>
        </p:blipFill>
        <p:spPr bwMode="auto">
          <a:xfrm>
            <a:off x="0" y="0"/>
            <a:ext cx="9144000" cy="5657850"/>
          </a:xfrm>
          <a:prstGeom prst="rect">
            <a:avLst/>
          </a:prstGeom>
          <a:noFill/>
          <a:ln w="9525">
            <a:noFill/>
            <a:miter lim="800000"/>
            <a:headEnd/>
            <a:tailEnd/>
          </a:ln>
        </p:spPr>
      </p:pic>
      <p:sp>
        <p:nvSpPr>
          <p:cNvPr id="133123" name="Text Box 3"/>
          <p:cNvSpPr txBox="1">
            <a:spLocks noChangeArrowheads="1"/>
          </p:cNvSpPr>
          <p:nvPr/>
        </p:nvSpPr>
        <p:spPr bwMode="auto">
          <a:xfrm>
            <a:off x="-3175" y="5589588"/>
            <a:ext cx="9147175" cy="1373187"/>
          </a:xfrm>
          <a:prstGeom prst="rect">
            <a:avLst/>
          </a:prstGeom>
          <a:noFill/>
          <a:ln w="9525">
            <a:noFill/>
            <a:miter lim="800000"/>
            <a:headEnd/>
            <a:tailEnd/>
          </a:ln>
          <a:effectLst/>
        </p:spPr>
        <p:txBody>
          <a:bodyPr>
            <a:spAutoFit/>
          </a:bodyPr>
          <a:lstStyle/>
          <a:p>
            <a:pPr algn="ctr">
              <a:spcBef>
                <a:spcPct val="50000"/>
              </a:spcBef>
            </a:pPr>
            <a:r>
              <a:rPr lang="es-ES" sz="2800" b="1">
                <a:solidFill>
                  <a:srgbClr val="CC9900"/>
                </a:solidFill>
                <a:effectLst>
                  <a:outerShdw blurRad="38100" dist="38100" dir="2700000" algn="tl">
                    <a:srgbClr val="FFFFFF"/>
                  </a:outerShdw>
                </a:effectLst>
                <a:latin typeface="Comic Sans MS" pitchFamily="66" charset="0"/>
              </a:rPr>
              <a:t>Este órgano se utiliza en eventos especiales; el órgano del coro sirve en los servicios litúrgicos cotidianos.</a:t>
            </a:r>
          </a:p>
        </p:txBody>
      </p:sp>
    </p:spTree>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002" name="Picture 2" descr="ParisNotredame"/>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26" name="Picture 2" descr="JP Leguay - Cliché Figaro-Magazine."/>
          <p:cNvPicPr>
            <a:picLocks noChangeAspect="1" noChangeArrowheads="1"/>
          </p:cNvPicPr>
          <p:nvPr/>
        </p:nvPicPr>
        <p:blipFill>
          <a:blip r:embed="rId2" cstate="print"/>
          <a:srcRect/>
          <a:stretch>
            <a:fillRect/>
          </a:stretch>
        </p:blipFill>
        <p:spPr bwMode="auto">
          <a:xfrm>
            <a:off x="250825" y="188913"/>
            <a:ext cx="4329113" cy="5903912"/>
          </a:xfrm>
          <a:prstGeom prst="rect">
            <a:avLst/>
          </a:prstGeom>
          <a:noFill/>
          <a:ln w="9525">
            <a:noFill/>
            <a:miter lim="800000"/>
            <a:headEnd/>
            <a:tailEnd/>
          </a:ln>
        </p:spPr>
      </p:pic>
      <p:pic>
        <p:nvPicPr>
          <p:cNvPr id="129027" name="Picture 3" descr="St-Martin_ND_nb"/>
          <p:cNvPicPr>
            <a:picLocks noChangeAspect="1" noChangeArrowheads="1"/>
          </p:cNvPicPr>
          <p:nvPr/>
        </p:nvPicPr>
        <p:blipFill>
          <a:blip r:embed="rId3" cstate="print"/>
          <a:srcRect/>
          <a:stretch>
            <a:fillRect/>
          </a:stretch>
        </p:blipFill>
        <p:spPr bwMode="auto">
          <a:xfrm>
            <a:off x="5334000" y="0"/>
            <a:ext cx="3810000" cy="3476625"/>
          </a:xfrm>
          <a:prstGeom prst="rect">
            <a:avLst/>
          </a:prstGeom>
          <a:noFill/>
          <a:ln w="9525">
            <a:noFill/>
            <a:miter lim="800000"/>
            <a:headEnd/>
            <a:tailEnd/>
          </a:ln>
        </p:spPr>
      </p:pic>
      <p:pic>
        <p:nvPicPr>
          <p:cNvPr id="129028" name="Picture 4" descr="0"/>
          <p:cNvPicPr>
            <a:picLocks noChangeAspect="1" noChangeArrowheads="1"/>
          </p:cNvPicPr>
          <p:nvPr/>
        </p:nvPicPr>
        <p:blipFill>
          <a:blip r:embed="rId4" cstate="print"/>
          <a:srcRect/>
          <a:stretch>
            <a:fillRect/>
          </a:stretch>
        </p:blipFill>
        <p:spPr bwMode="auto">
          <a:xfrm>
            <a:off x="4572000" y="3429000"/>
            <a:ext cx="4572000" cy="3429000"/>
          </a:xfrm>
          <a:prstGeom prst="rect">
            <a:avLst/>
          </a:prstGeom>
          <a:noFill/>
          <a:ln w="9525">
            <a:noFill/>
            <a:miter lim="800000"/>
            <a:headEnd/>
            <a:tailEnd/>
          </a:ln>
        </p:spPr>
      </p:pic>
      <p:pic>
        <p:nvPicPr>
          <p:cNvPr id="129029" name="Picture 5" descr="Orgue de Reims en 1487"/>
          <p:cNvPicPr>
            <a:picLocks noChangeAspect="1" noChangeArrowheads="1"/>
          </p:cNvPicPr>
          <p:nvPr/>
        </p:nvPicPr>
        <p:blipFill>
          <a:blip r:embed="rId5" cstate="print"/>
          <a:srcRect/>
          <a:stretch>
            <a:fillRect/>
          </a:stretch>
        </p:blipFill>
        <p:spPr bwMode="auto">
          <a:xfrm>
            <a:off x="4500563" y="1989138"/>
            <a:ext cx="952500" cy="18383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6" name="Text Box 2"/>
          <p:cNvSpPr txBox="1">
            <a:spLocks noChangeArrowheads="1"/>
          </p:cNvSpPr>
          <p:nvPr/>
        </p:nvSpPr>
        <p:spPr bwMode="auto">
          <a:xfrm>
            <a:off x="-38100" y="2997200"/>
            <a:ext cx="9182100" cy="762000"/>
          </a:xfrm>
          <a:prstGeom prst="rect">
            <a:avLst/>
          </a:prstGeom>
          <a:noFill/>
          <a:ln w="9525">
            <a:noFill/>
            <a:miter lim="800000"/>
            <a:headEnd/>
            <a:tailEnd/>
          </a:ln>
          <a:effectLst/>
        </p:spPr>
        <p:txBody>
          <a:bodyPr>
            <a:spAutoFit/>
          </a:bodyPr>
          <a:lstStyle/>
          <a:p>
            <a:pPr algn="ctr">
              <a:spcBef>
                <a:spcPct val="50000"/>
              </a:spcBef>
              <a:defRPr/>
            </a:pPr>
            <a:r>
              <a:rPr lang="pt-BR" sz="4400" b="1">
                <a:solidFill>
                  <a:srgbClr val="CC9900"/>
                </a:solidFill>
                <a:effectLst>
                  <a:outerShdw blurRad="38100" dist="38100" dir="2700000" algn="tl">
                    <a:srgbClr val="FFFFFF"/>
                  </a:outerShdw>
                </a:effectLst>
                <a:latin typeface="Comic Sans MS" pitchFamily="66" charset="0"/>
              </a:rPr>
              <a:t>Esculturas</a:t>
            </a:r>
          </a:p>
        </p:txBody>
      </p:sp>
      <p:sp>
        <p:nvSpPr>
          <p:cNvPr id="226307" name="Text Box 3"/>
          <p:cNvSpPr txBox="1">
            <a:spLocks noChangeArrowheads="1"/>
          </p:cNvSpPr>
          <p:nvPr/>
        </p:nvSpPr>
        <p:spPr bwMode="auto">
          <a:xfrm>
            <a:off x="1023938" y="3429000"/>
            <a:ext cx="7364412" cy="457200"/>
          </a:xfrm>
          <a:prstGeom prst="rect">
            <a:avLst/>
          </a:prstGeom>
          <a:noFill/>
          <a:ln w="9525">
            <a:noFill/>
            <a:miter lim="800000"/>
            <a:headEnd/>
            <a:tailEnd/>
          </a:ln>
          <a:effectLst/>
        </p:spPr>
        <p:txBody>
          <a:bodyPr>
            <a:spAutoFit/>
          </a:bodyPr>
          <a:lstStyle/>
          <a:p>
            <a:pPr algn="ctr">
              <a:defRPr/>
            </a:pPr>
            <a:r>
              <a:rPr lang="pt-BR" sz="2400" b="1">
                <a:solidFill>
                  <a:schemeClr val="accent1"/>
                </a:solidFill>
                <a:effectLst>
                  <a:outerShdw blurRad="38100" dist="38100" dir="2700000" algn="tl">
                    <a:srgbClr val="FFFFFF"/>
                  </a:outerShdw>
                </a:effectLst>
              </a:rPr>
              <a:t> </a:t>
            </a:r>
          </a:p>
        </p:txBody>
      </p:sp>
    </p:spTree>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075" name="Picture 3" descr="Virgen"/>
          <p:cNvPicPr>
            <a:picLocks noChangeAspect="1" noChangeArrowheads="1"/>
          </p:cNvPicPr>
          <p:nvPr/>
        </p:nvPicPr>
        <p:blipFill>
          <a:blip r:embed="rId2" cstate="print"/>
          <a:srcRect/>
          <a:stretch>
            <a:fillRect/>
          </a:stretch>
        </p:blipFill>
        <p:spPr bwMode="auto">
          <a:xfrm>
            <a:off x="4606925" y="0"/>
            <a:ext cx="4537075" cy="6858000"/>
          </a:xfrm>
          <a:prstGeom prst="rect">
            <a:avLst/>
          </a:prstGeom>
          <a:noFill/>
          <a:ln w="9525">
            <a:noFill/>
            <a:miter lim="800000"/>
            <a:headEnd/>
            <a:tailEnd/>
          </a:ln>
        </p:spPr>
      </p:pic>
      <p:pic>
        <p:nvPicPr>
          <p:cNvPr id="131076" name="Picture 4" descr="450px-Notre_dame_de_paris,_statua_della_nostra_signora_di_parigi"/>
          <p:cNvPicPr>
            <a:picLocks noChangeAspect="1" noChangeArrowheads="1"/>
          </p:cNvPicPr>
          <p:nvPr/>
        </p:nvPicPr>
        <p:blipFill>
          <a:blip r:embed="rId3" cstate="print"/>
          <a:srcRect/>
          <a:stretch>
            <a:fillRect/>
          </a:stretch>
        </p:blipFill>
        <p:spPr bwMode="auto">
          <a:xfrm>
            <a:off x="0" y="0"/>
            <a:ext cx="4400550" cy="6858000"/>
          </a:xfrm>
          <a:prstGeom prst="rect">
            <a:avLst/>
          </a:prstGeom>
          <a:noFill/>
          <a:ln w="9525">
            <a:noFill/>
            <a:miter lim="800000"/>
            <a:headEnd/>
            <a:tailEnd/>
          </a:ln>
        </p:spPr>
      </p:pic>
      <p:sp>
        <p:nvSpPr>
          <p:cNvPr id="39942" name="Text Box 6"/>
          <p:cNvSpPr txBox="1">
            <a:spLocks noChangeArrowheads="1"/>
          </p:cNvSpPr>
          <p:nvPr/>
        </p:nvSpPr>
        <p:spPr bwMode="auto">
          <a:xfrm>
            <a:off x="0" y="115888"/>
            <a:ext cx="4427538" cy="396875"/>
          </a:xfrm>
          <a:prstGeom prst="rect">
            <a:avLst/>
          </a:prstGeom>
          <a:noFill/>
          <a:ln w="9525">
            <a:noFill/>
            <a:miter lim="800000"/>
            <a:headEnd/>
            <a:tailEnd/>
          </a:ln>
          <a:effectLst/>
        </p:spPr>
        <p:txBody>
          <a:bodyPr>
            <a:spAutoFit/>
          </a:bodyPr>
          <a:lstStyle/>
          <a:p>
            <a:pPr algn="ctr">
              <a:spcBef>
                <a:spcPct val="50000"/>
              </a:spcBef>
            </a:pPr>
            <a:r>
              <a:rPr lang="es-ES" sz="2000" b="1">
                <a:solidFill>
                  <a:schemeClr val="bg1"/>
                </a:solidFill>
                <a:effectLst>
                  <a:outerShdw blurRad="38100" dist="38100" dir="2700000" algn="tl">
                    <a:srgbClr val="808080"/>
                  </a:outerShdw>
                </a:effectLst>
              </a:rPr>
              <a:t>La Virgen María y el Niño</a:t>
            </a:r>
          </a:p>
        </p:txBody>
      </p:sp>
    </p:spTree>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4" name="Text Box 4"/>
          <p:cNvSpPr txBox="1">
            <a:spLocks noChangeArrowheads="1"/>
          </p:cNvSpPr>
          <p:nvPr/>
        </p:nvSpPr>
        <p:spPr bwMode="auto">
          <a:xfrm>
            <a:off x="87313" y="842963"/>
            <a:ext cx="9056687" cy="641350"/>
          </a:xfrm>
          <a:prstGeom prst="rect">
            <a:avLst/>
          </a:prstGeom>
          <a:noFill/>
          <a:ln w="9525">
            <a:noFill/>
            <a:miter lim="800000"/>
            <a:headEnd/>
            <a:tailEnd/>
          </a:ln>
          <a:effectLst/>
        </p:spPr>
        <p:txBody>
          <a:bodyPr>
            <a:spAutoFit/>
          </a:bodyPr>
          <a:lstStyle/>
          <a:p>
            <a:pPr algn="ctr">
              <a:defRPr/>
            </a:pPr>
            <a:r>
              <a:rPr lang="es-ES" sz="3600" b="1">
                <a:solidFill>
                  <a:srgbClr val="CC9900"/>
                </a:solidFill>
                <a:effectLst>
                  <a:outerShdw blurRad="38100" dist="38100" dir="2700000" algn="tl">
                    <a:srgbClr val="FFFFFF"/>
                  </a:outerShdw>
                </a:effectLst>
              </a:rPr>
              <a:t>Estatua de la Virgen María y del Niño</a:t>
            </a:r>
          </a:p>
        </p:txBody>
      </p:sp>
      <p:sp>
        <p:nvSpPr>
          <p:cNvPr id="56325" name="Text Box 5"/>
          <p:cNvSpPr txBox="1">
            <a:spLocks noChangeArrowheads="1"/>
          </p:cNvSpPr>
          <p:nvPr/>
        </p:nvSpPr>
        <p:spPr bwMode="auto">
          <a:xfrm>
            <a:off x="323850" y="2057400"/>
            <a:ext cx="8569325" cy="3387725"/>
          </a:xfrm>
          <a:prstGeom prst="rect">
            <a:avLst/>
          </a:prstGeom>
          <a:noFill/>
          <a:ln w="9525">
            <a:noFill/>
            <a:miter lim="800000"/>
            <a:headEnd/>
            <a:tailEnd/>
          </a:ln>
          <a:effectLst/>
        </p:spPr>
        <p:txBody>
          <a:bodyPr>
            <a:spAutoFit/>
          </a:bodyPr>
          <a:lstStyle/>
          <a:p>
            <a:pPr algn="ctr"/>
            <a:r>
              <a:rPr lang="es-ES" sz="3600" b="1">
                <a:solidFill>
                  <a:schemeClr val="bg1"/>
                </a:solidFill>
                <a:effectLst>
                  <a:outerShdw blurRad="38100" dist="38100" dir="2700000" algn="tl">
                    <a:srgbClr val="808080"/>
                  </a:outerShdw>
                </a:effectLst>
              </a:rPr>
              <a:t>También conocida por Notre-Dame de Paris; esta bellísima estatua fue trasladada a la catedral procedente de la capilla de Saint-Aignan.                                                            Está situada junto al pilar sudeste del transepto, en la entrada hacia el coro.</a:t>
            </a:r>
          </a:p>
        </p:txBody>
      </p:sp>
    </p:spTree>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22" name="Picture 5" descr="129_1822-menino"/>
          <p:cNvPicPr>
            <a:picLocks noChangeAspect="1" noChangeArrowheads="1"/>
          </p:cNvPicPr>
          <p:nvPr/>
        </p:nvPicPr>
        <p:blipFill>
          <a:blip r:embed="rId2" cstate="print"/>
          <a:srcRect/>
          <a:stretch>
            <a:fillRect/>
          </a:stretch>
        </p:blipFill>
        <p:spPr bwMode="auto">
          <a:xfrm>
            <a:off x="2190750" y="33338"/>
            <a:ext cx="4762500" cy="67913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6" name="Picture 5" descr="peq-05-det-notredame"/>
          <p:cNvPicPr>
            <a:picLocks noChangeAspect="1" noChangeArrowheads="1"/>
          </p:cNvPicPr>
          <p:nvPr/>
        </p:nvPicPr>
        <p:blipFill>
          <a:blip r:embed="rId2" cstate="print"/>
          <a:srcRect/>
          <a:stretch>
            <a:fillRect/>
          </a:stretch>
        </p:blipFill>
        <p:spPr bwMode="auto">
          <a:xfrm>
            <a:off x="0" y="0"/>
            <a:ext cx="5273675"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Text Box 2"/>
          <p:cNvSpPr txBox="1">
            <a:spLocks noChangeArrowheads="1"/>
          </p:cNvSpPr>
          <p:nvPr/>
        </p:nvSpPr>
        <p:spPr bwMode="auto">
          <a:xfrm>
            <a:off x="-38100" y="1617663"/>
            <a:ext cx="9182100" cy="762000"/>
          </a:xfrm>
          <a:prstGeom prst="rect">
            <a:avLst/>
          </a:prstGeom>
          <a:noFill/>
          <a:ln w="9525">
            <a:noFill/>
            <a:miter lim="800000"/>
            <a:headEnd/>
            <a:tailEnd/>
          </a:ln>
          <a:effectLst/>
        </p:spPr>
        <p:txBody>
          <a:bodyPr>
            <a:spAutoFit/>
          </a:bodyPr>
          <a:lstStyle/>
          <a:p>
            <a:pPr algn="ctr">
              <a:spcBef>
                <a:spcPct val="50000"/>
              </a:spcBef>
              <a:defRPr/>
            </a:pPr>
            <a:r>
              <a:rPr lang="es-ES" sz="4400" b="1">
                <a:solidFill>
                  <a:srgbClr val="CC9900"/>
                </a:solidFill>
                <a:effectLst>
                  <a:outerShdw blurRad="38100" dist="38100" dir="2700000" algn="tl">
                    <a:srgbClr val="FFFFFF"/>
                  </a:outerShdw>
                </a:effectLst>
                <a:latin typeface="Comic Sans MS" pitchFamily="66" charset="0"/>
              </a:rPr>
              <a:t>Los frisos de Notre-Dame </a:t>
            </a:r>
          </a:p>
        </p:txBody>
      </p:sp>
      <p:sp>
        <p:nvSpPr>
          <p:cNvPr id="227331" name="Text Box 3"/>
          <p:cNvSpPr txBox="1">
            <a:spLocks noChangeArrowheads="1"/>
          </p:cNvSpPr>
          <p:nvPr/>
        </p:nvSpPr>
        <p:spPr bwMode="auto">
          <a:xfrm>
            <a:off x="900113" y="3429000"/>
            <a:ext cx="7488237" cy="1917700"/>
          </a:xfrm>
          <a:prstGeom prst="rect">
            <a:avLst/>
          </a:prstGeom>
          <a:noFill/>
          <a:ln w="9525">
            <a:noFill/>
            <a:miter lim="800000"/>
            <a:headEnd/>
            <a:tailEnd/>
          </a:ln>
          <a:effectLst/>
        </p:spPr>
        <p:txBody>
          <a:bodyPr>
            <a:spAutoFit/>
          </a:bodyPr>
          <a:lstStyle/>
          <a:p>
            <a:pPr algn="ctr"/>
            <a:r>
              <a:rPr lang="es-ES" sz="2400" b="1">
                <a:solidFill>
                  <a:schemeClr val="accent1"/>
                </a:solidFill>
                <a:effectLst>
                  <a:outerShdw blurRad="38100" dist="38100" dir="2700000" algn="tl">
                    <a:srgbClr val="FFFFFF"/>
                  </a:outerShdw>
                </a:effectLst>
              </a:rPr>
              <a:t>Representan las apariciones de Cristo resucitado, pared derecha de la nave lado sur; y escenas de los evangelios, pared izquierda, norte.</a:t>
            </a:r>
          </a:p>
          <a:p>
            <a:pPr algn="ctr"/>
            <a:r>
              <a:rPr lang="es-ES" sz="2400" b="1">
                <a:solidFill>
                  <a:schemeClr val="accent1"/>
                </a:solidFill>
                <a:effectLst>
                  <a:outerShdw blurRad="38100" dist="38100" dir="2700000" algn="tl">
                    <a:srgbClr val="FFFFFF"/>
                  </a:outerShdw>
                </a:effectLst>
              </a:rPr>
              <a:t>Esta forma de narrar hechos bíblicos tenía como propósito catequizar. </a:t>
            </a:r>
          </a:p>
        </p:txBody>
      </p:sp>
    </p:spTree>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194" name="Picture 2" descr="Friso 1"/>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136195" name="Rectangle 3"/>
          <p:cNvSpPr>
            <a:spLocks noGrp="1" noChangeArrowheads="1"/>
          </p:cNvSpPr>
          <p:nvPr>
            <p:ph type="title"/>
          </p:nvPr>
        </p:nvSpPr>
        <p:spPr>
          <a:xfrm>
            <a:off x="73025" y="0"/>
            <a:ext cx="2195513" cy="836613"/>
          </a:xfrm>
          <a:noFill/>
        </p:spPr>
        <p:txBody>
          <a:bodyPr/>
          <a:lstStyle/>
          <a:p>
            <a:pPr algn="l" eaLnBrk="1" hangingPunct="1"/>
            <a:r>
              <a:rPr lang="pt-BR" sz="4000" b="1" smtClean="0"/>
              <a:t>Os Frisos</a:t>
            </a:r>
          </a:p>
        </p:txBody>
      </p:sp>
    </p:spTree>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218" name="Picture 2" descr="Copy of DSC_5050"/>
          <p:cNvPicPr>
            <a:picLocks noChangeAspect="1" noChangeArrowheads="1"/>
          </p:cNvPicPr>
          <p:nvPr/>
        </p:nvPicPr>
        <p:blipFill>
          <a:blip r:embed="rId3" cstate="print"/>
          <a:srcRect/>
          <a:stretch>
            <a:fillRect/>
          </a:stretch>
        </p:blipFill>
        <p:spPr bwMode="auto">
          <a:xfrm>
            <a:off x="0" y="188913"/>
            <a:ext cx="9144000" cy="6118225"/>
          </a:xfrm>
          <a:prstGeom prst="rect">
            <a:avLst/>
          </a:prstGeom>
          <a:noFill/>
          <a:ln w="9525">
            <a:noFill/>
            <a:miter lim="800000"/>
            <a:headEnd/>
            <a:tailEnd/>
          </a:ln>
        </p:spPr>
      </p:pic>
      <p:sp>
        <p:nvSpPr>
          <p:cNvPr id="137219" name="Text Box 4"/>
          <p:cNvSpPr txBox="1">
            <a:spLocks noChangeArrowheads="1"/>
          </p:cNvSpPr>
          <p:nvPr/>
        </p:nvSpPr>
        <p:spPr bwMode="auto">
          <a:xfrm>
            <a:off x="-457200" y="6096000"/>
            <a:ext cx="1371600" cy="579438"/>
          </a:xfrm>
          <a:prstGeom prst="rect">
            <a:avLst/>
          </a:prstGeom>
          <a:noFill/>
          <a:ln w="9525">
            <a:noFill/>
            <a:miter lim="800000"/>
            <a:headEnd/>
            <a:tailEnd/>
          </a:ln>
        </p:spPr>
        <p:txBody>
          <a:bodyPr>
            <a:spAutoFit/>
          </a:bodyPr>
          <a:lstStyle/>
          <a:p>
            <a:pPr algn="ctr"/>
            <a:r>
              <a:rPr lang="en-US" sz="3200" b="1" i="1" baseline="-25000">
                <a:solidFill>
                  <a:srgbClr val="C0C0C0"/>
                </a:solidFill>
                <a:latin typeface="Guttman Logo1" pitchFamily="2" charset="2"/>
              </a:rPr>
              <a:t> </a:t>
            </a:r>
            <a:endParaRPr lang="en-GB"/>
          </a:p>
        </p:txBody>
      </p:sp>
    </p:spTree>
  </p:cSld>
  <p:clrMapOvr>
    <a:masterClrMapping/>
  </p:clrMapOvr>
  <p:transition/>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8242" name="Picture 2" descr="FIG 1"/>
          <p:cNvPicPr>
            <a:picLocks noChangeAspect="1" noChangeArrowheads="1"/>
          </p:cNvPicPr>
          <p:nvPr/>
        </p:nvPicPr>
        <p:blipFill>
          <a:blip r:embed="rId2" cstate="print"/>
          <a:srcRect/>
          <a:stretch>
            <a:fillRect/>
          </a:stretch>
        </p:blipFill>
        <p:spPr bwMode="auto">
          <a:xfrm>
            <a:off x="0" y="0"/>
            <a:ext cx="9144000" cy="6181725"/>
          </a:xfrm>
          <a:prstGeom prst="rect">
            <a:avLst/>
          </a:prstGeom>
          <a:noFill/>
          <a:ln w="9525">
            <a:noFill/>
            <a:miter lim="800000"/>
            <a:headEnd/>
            <a:tailEnd/>
          </a:ln>
        </p:spPr>
      </p:pic>
      <p:sp>
        <p:nvSpPr>
          <p:cNvPr id="41987" name="Text Box 3"/>
          <p:cNvSpPr txBox="1">
            <a:spLocks noChangeArrowheads="1"/>
          </p:cNvSpPr>
          <p:nvPr/>
        </p:nvSpPr>
        <p:spPr bwMode="auto">
          <a:xfrm>
            <a:off x="1331913" y="6237288"/>
            <a:ext cx="6335712" cy="579437"/>
          </a:xfrm>
          <a:prstGeom prst="rect">
            <a:avLst/>
          </a:prstGeom>
          <a:noFill/>
          <a:ln w="9525">
            <a:noFill/>
            <a:miter lim="800000"/>
            <a:headEnd/>
            <a:tailEnd/>
          </a:ln>
          <a:effectLst/>
        </p:spPr>
        <p:txBody>
          <a:bodyPr>
            <a:spAutoFit/>
          </a:bodyPr>
          <a:lstStyle/>
          <a:p>
            <a:pPr algn="ctr">
              <a:spcBef>
                <a:spcPct val="50000"/>
              </a:spcBef>
              <a:defRPr/>
            </a:pPr>
            <a:r>
              <a:rPr lang="es-ES" sz="3200" b="1">
                <a:solidFill>
                  <a:srgbClr val="CC9900"/>
                </a:solidFill>
                <a:effectLst>
                  <a:outerShdw blurRad="38100" dist="38100" dir="2700000" algn="tl">
                    <a:srgbClr val="FFFFFF"/>
                  </a:outerShdw>
                </a:effectLst>
                <a:latin typeface="Tempus Sans ITC" pitchFamily="82" charset="0"/>
              </a:rPr>
              <a:t>La duda</a:t>
            </a:r>
          </a:p>
        </p:txBody>
      </p:sp>
    </p:spTree>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9266" name="Picture 2" descr="friso"/>
          <p:cNvPicPr>
            <a:picLocks noChangeAspect="1" noChangeArrowheads="1"/>
          </p:cNvPicPr>
          <p:nvPr/>
        </p:nvPicPr>
        <p:blipFill>
          <a:blip r:embed="rId2" cstate="print"/>
          <a:srcRect/>
          <a:stretch>
            <a:fillRect/>
          </a:stretch>
        </p:blipFill>
        <p:spPr bwMode="auto">
          <a:xfrm>
            <a:off x="0" y="620713"/>
            <a:ext cx="9144000" cy="3749675"/>
          </a:xfrm>
          <a:prstGeom prst="rect">
            <a:avLst/>
          </a:prstGeom>
          <a:noFill/>
          <a:ln w="9525">
            <a:noFill/>
            <a:miter lim="800000"/>
            <a:headEnd/>
            <a:tailEnd/>
          </a:ln>
        </p:spPr>
      </p:pic>
      <p:sp>
        <p:nvSpPr>
          <p:cNvPr id="43011" name="Text Box 3"/>
          <p:cNvSpPr txBox="1">
            <a:spLocks noChangeArrowheads="1"/>
          </p:cNvSpPr>
          <p:nvPr/>
        </p:nvSpPr>
        <p:spPr bwMode="auto">
          <a:xfrm>
            <a:off x="142875" y="4437063"/>
            <a:ext cx="8893175" cy="2254250"/>
          </a:xfrm>
          <a:prstGeom prst="rect">
            <a:avLst/>
          </a:prstGeom>
          <a:noFill/>
          <a:ln w="9525">
            <a:noFill/>
            <a:miter lim="800000"/>
            <a:headEnd/>
            <a:tailEnd/>
          </a:ln>
          <a:effectLst/>
        </p:spPr>
        <p:txBody>
          <a:bodyPr>
            <a:spAutoFit/>
          </a:bodyPr>
          <a:lstStyle/>
          <a:p>
            <a:pPr algn="ctr">
              <a:lnSpc>
                <a:spcPct val="85000"/>
              </a:lnSpc>
              <a:spcBef>
                <a:spcPct val="50000"/>
              </a:spcBef>
              <a:defRPr/>
            </a:pPr>
            <a:r>
              <a:rPr lang="es-ES" sz="4000" b="1">
                <a:solidFill>
                  <a:srgbClr val="CC9900"/>
                </a:solidFill>
                <a:effectLst>
                  <a:outerShdw blurRad="38100" dist="38100" dir="2700000" algn="tl">
                    <a:srgbClr val="FFFFFF"/>
                  </a:outerShdw>
                </a:effectLst>
                <a:latin typeface="Tempus Sans ITC" pitchFamily="82" charset="0"/>
              </a:rPr>
              <a:t>Las bodas de Caná </a:t>
            </a:r>
          </a:p>
          <a:p>
            <a:pPr algn="ctr">
              <a:lnSpc>
                <a:spcPct val="85000"/>
              </a:lnSpc>
              <a:spcBef>
                <a:spcPct val="50000"/>
              </a:spcBef>
              <a:defRPr/>
            </a:pPr>
            <a:r>
              <a:rPr lang="es-ES" sz="4000" b="1">
                <a:solidFill>
                  <a:srgbClr val="CC9900"/>
                </a:solidFill>
                <a:effectLst>
                  <a:outerShdw blurRad="38100" dist="38100" dir="2700000" algn="tl">
                    <a:srgbClr val="FFFFFF"/>
                  </a:outerShdw>
                </a:effectLst>
                <a:latin typeface="Tempus Sans ITC" pitchFamily="82" charset="0"/>
              </a:rPr>
              <a:t>y </a:t>
            </a:r>
          </a:p>
          <a:p>
            <a:pPr algn="ctr">
              <a:lnSpc>
                <a:spcPct val="85000"/>
              </a:lnSpc>
              <a:spcBef>
                <a:spcPct val="50000"/>
              </a:spcBef>
              <a:defRPr/>
            </a:pPr>
            <a:r>
              <a:rPr lang="es-ES" sz="4000" b="1">
                <a:solidFill>
                  <a:srgbClr val="CC9900"/>
                </a:solidFill>
                <a:effectLst>
                  <a:outerShdw blurRad="38100" dist="38100" dir="2700000" algn="tl">
                    <a:srgbClr val="FFFFFF"/>
                  </a:outerShdw>
                </a:effectLst>
                <a:latin typeface="Tempus Sans ITC" pitchFamily="82" charset="0"/>
              </a:rPr>
              <a:t>Entrada de Cristo en Jerusalén</a:t>
            </a:r>
            <a:r>
              <a:rPr lang="es-ES" sz="2400" b="1">
                <a:solidFill>
                  <a:srgbClr val="FF9999"/>
                </a:solidFill>
                <a:latin typeface="Tempus Sans ITC" pitchFamily="82" charset="0"/>
              </a:rPr>
              <a:t> </a:t>
            </a:r>
          </a:p>
        </p:txBody>
      </p:sp>
    </p:spTree>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4" name="Text Box 2"/>
          <p:cNvSpPr txBox="1">
            <a:spLocks noChangeArrowheads="1"/>
          </p:cNvSpPr>
          <p:nvPr/>
        </p:nvSpPr>
        <p:spPr bwMode="auto">
          <a:xfrm>
            <a:off x="-38100" y="1617663"/>
            <a:ext cx="9182100" cy="762000"/>
          </a:xfrm>
          <a:prstGeom prst="rect">
            <a:avLst/>
          </a:prstGeom>
          <a:noFill/>
          <a:ln w="9525">
            <a:noFill/>
            <a:miter lim="800000"/>
            <a:headEnd/>
            <a:tailEnd/>
          </a:ln>
          <a:effectLst/>
        </p:spPr>
        <p:txBody>
          <a:bodyPr>
            <a:spAutoFit/>
          </a:bodyPr>
          <a:lstStyle/>
          <a:p>
            <a:pPr algn="ctr">
              <a:spcBef>
                <a:spcPct val="50000"/>
              </a:spcBef>
            </a:pPr>
            <a:r>
              <a:rPr lang="es-ES" sz="4400" b="1">
                <a:solidFill>
                  <a:srgbClr val="CC9900"/>
                </a:solidFill>
                <a:effectLst>
                  <a:outerShdw blurRad="38100" dist="38100" dir="2700000" algn="tl">
                    <a:srgbClr val="FFFFFF"/>
                  </a:outerShdw>
                </a:effectLst>
                <a:latin typeface="Comic Sans MS" pitchFamily="66" charset="0"/>
              </a:rPr>
              <a:t>Los bancos del coro </a:t>
            </a:r>
          </a:p>
        </p:txBody>
      </p:sp>
      <p:sp>
        <p:nvSpPr>
          <p:cNvPr id="228355" name="Text Box 3"/>
          <p:cNvSpPr txBox="1">
            <a:spLocks noChangeArrowheads="1"/>
          </p:cNvSpPr>
          <p:nvPr/>
        </p:nvSpPr>
        <p:spPr bwMode="auto">
          <a:xfrm>
            <a:off x="755650" y="3429000"/>
            <a:ext cx="7704138" cy="1552575"/>
          </a:xfrm>
          <a:prstGeom prst="rect">
            <a:avLst/>
          </a:prstGeom>
          <a:noFill/>
          <a:ln w="9525">
            <a:noFill/>
            <a:miter lim="800000"/>
            <a:headEnd/>
            <a:tailEnd/>
          </a:ln>
          <a:effectLst/>
        </p:spPr>
        <p:txBody>
          <a:bodyPr>
            <a:spAutoFit/>
          </a:bodyPr>
          <a:lstStyle/>
          <a:p>
            <a:pPr algn="ctr">
              <a:defRPr/>
            </a:pPr>
            <a:r>
              <a:rPr lang="es-ES" sz="2400" b="1">
                <a:solidFill>
                  <a:schemeClr val="accent1"/>
                </a:solidFill>
                <a:effectLst>
                  <a:outerShdw blurRad="38100" dist="38100" dir="2700000" algn="tl">
                    <a:srgbClr val="FFFFFF"/>
                  </a:outerShdw>
                </a:effectLst>
              </a:rPr>
              <a:t>Más de la mitad de los bancos originales encargados por Luís XIV todavía existen.                 Entre el espléndido trabajo de talla, unos 78 bancos muestran escenas de la Vida de la Virgen. </a:t>
            </a:r>
          </a:p>
        </p:txBody>
      </p:sp>
    </p:spTree>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4" name="Picture 6" descr="IMG_2914"/>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141315" name="Text Box 7"/>
          <p:cNvSpPr txBox="1">
            <a:spLocks noChangeArrowheads="1"/>
          </p:cNvSpPr>
          <p:nvPr/>
        </p:nvSpPr>
        <p:spPr bwMode="auto">
          <a:xfrm>
            <a:off x="0" y="6237288"/>
            <a:ext cx="3059113" cy="457200"/>
          </a:xfrm>
          <a:prstGeom prst="rect">
            <a:avLst/>
          </a:prstGeom>
          <a:noFill/>
          <a:ln w="9525">
            <a:noFill/>
            <a:miter lim="800000"/>
            <a:headEnd/>
            <a:tailEnd/>
          </a:ln>
        </p:spPr>
        <p:txBody>
          <a:bodyPr>
            <a:spAutoFit/>
          </a:bodyPr>
          <a:lstStyle/>
          <a:p>
            <a:pPr algn="ctr"/>
            <a:r>
              <a:rPr lang="pt-BR" sz="2400" b="1">
                <a:solidFill>
                  <a:schemeClr val="bg1"/>
                </a:solidFill>
              </a:rPr>
              <a:t>Bancos del Coro</a:t>
            </a:r>
          </a:p>
        </p:txBody>
      </p:sp>
    </p:spTree>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Text Box 2"/>
          <p:cNvSpPr txBox="1">
            <a:spLocks noChangeArrowheads="1"/>
          </p:cNvSpPr>
          <p:nvPr/>
        </p:nvSpPr>
        <p:spPr bwMode="auto">
          <a:xfrm>
            <a:off x="2843213" y="496888"/>
            <a:ext cx="5832475" cy="3094037"/>
          </a:xfrm>
          <a:prstGeom prst="rect">
            <a:avLst/>
          </a:prstGeom>
          <a:solidFill>
            <a:schemeClr val="bg2"/>
          </a:solidFill>
          <a:ln w="9525">
            <a:solidFill>
              <a:srgbClr val="CC9900"/>
            </a:solidFill>
            <a:miter lim="800000"/>
            <a:headEnd/>
            <a:tailEnd/>
          </a:ln>
          <a:effectLst/>
        </p:spPr>
        <p:txBody>
          <a:bodyPr>
            <a:spAutoFit/>
          </a:bodyPr>
          <a:lstStyle/>
          <a:p>
            <a:pPr algn="ctr">
              <a:lnSpc>
                <a:spcPct val="90000"/>
              </a:lnSpc>
              <a:spcBef>
                <a:spcPts val="788"/>
              </a:spcBef>
              <a:buClr>
                <a:srgbClr val="000000"/>
              </a:buClr>
              <a:buSzPct val="100000"/>
              <a:buFont typeface="Arial" charset="0"/>
              <a:buNone/>
              <a:defRPr/>
            </a:pPr>
            <a:endParaRPr lang="es-ES" sz="4000" b="1">
              <a:solidFill>
                <a:srgbClr val="FFCC00"/>
              </a:solidFill>
              <a:effectLst>
                <a:outerShdw blurRad="38100" dist="38100" dir="2700000" algn="tl">
                  <a:srgbClr val="000000"/>
                </a:outerShdw>
              </a:effectLst>
              <a:latin typeface="Kristen ITC" pitchFamily="66" charset="0"/>
            </a:endParaRPr>
          </a:p>
          <a:p>
            <a:pPr algn="ctr">
              <a:lnSpc>
                <a:spcPct val="90000"/>
              </a:lnSpc>
              <a:spcBef>
                <a:spcPts val="788"/>
              </a:spcBef>
              <a:buClr>
                <a:srgbClr val="000000"/>
              </a:buClr>
              <a:buSzPct val="100000"/>
              <a:buFont typeface="Arial" charset="0"/>
              <a:buNone/>
              <a:defRPr/>
            </a:pPr>
            <a:r>
              <a:rPr lang="es-ES" sz="4000" b="1">
                <a:solidFill>
                  <a:srgbClr val="FFCC00"/>
                </a:solidFill>
                <a:effectLst>
                  <a:outerShdw blurRad="38100" dist="38100" dir="2700000" algn="tl">
                    <a:srgbClr val="000000"/>
                  </a:outerShdw>
                </a:effectLst>
                <a:latin typeface="Kristen ITC" pitchFamily="66" charset="0"/>
              </a:rPr>
              <a:t>Parabienes por haber conseguido leer este mensaje hasta el final.</a:t>
            </a:r>
            <a:r>
              <a:rPr lang="es-ES" sz="3200">
                <a:solidFill>
                  <a:schemeClr val="accent2"/>
                </a:solidFill>
                <a:effectLst>
                  <a:outerShdw blurRad="38100" dist="38100" dir="2700000" algn="tl">
                    <a:srgbClr val="000000"/>
                  </a:outerShdw>
                </a:effectLst>
                <a:latin typeface="Kristen ITC" pitchFamily="66" charset="0"/>
              </a:rPr>
              <a:t> </a:t>
            </a:r>
          </a:p>
          <a:p>
            <a:pPr algn="ctr">
              <a:lnSpc>
                <a:spcPct val="90000"/>
              </a:lnSpc>
              <a:spcBef>
                <a:spcPts val="788"/>
              </a:spcBef>
              <a:buClr>
                <a:srgbClr val="000000"/>
              </a:buClr>
              <a:buSzPct val="100000"/>
              <a:buFont typeface="Arial" charset="0"/>
              <a:buNone/>
              <a:defRPr/>
            </a:pPr>
            <a:endParaRPr lang="es-ES"/>
          </a:p>
          <a:p>
            <a:pPr algn="ctr">
              <a:lnSpc>
                <a:spcPct val="90000"/>
              </a:lnSpc>
              <a:spcBef>
                <a:spcPts val="788"/>
              </a:spcBef>
              <a:buClr>
                <a:srgbClr val="000000"/>
              </a:buClr>
              <a:buSzPct val="100000"/>
              <a:buFont typeface="Arial" charset="0"/>
              <a:buNone/>
              <a:defRPr/>
            </a:pPr>
            <a:endParaRPr lang="es-ES"/>
          </a:p>
        </p:txBody>
      </p:sp>
      <p:pic>
        <p:nvPicPr>
          <p:cNvPr id="231428" name="Picture 4" descr="A018_BeauDieu005"/>
          <p:cNvPicPr>
            <a:picLocks noChangeAspect="1" noChangeArrowheads="1"/>
          </p:cNvPicPr>
          <p:nvPr/>
        </p:nvPicPr>
        <p:blipFill>
          <a:blip r:embed="rId2" cstate="print"/>
          <a:srcRect/>
          <a:stretch>
            <a:fillRect/>
          </a:stretch>
        </p:blipFill>
        <p:spPr bwMode="auto">
          <a:xfrm>
            <a:off x="303213" y="476250"/>
            <a:ext cx="2260600" cy="3097213"/>
          </a:xfrm>
          <a:prstGeom prst="rect">
            <a:avLst/>
          </a:prstGeom>
          <a:noFill/>
          <a:ln w="9525">
            <a:solidFill>
              <a:srgbClr val="CC9900"/>
            </a:solidFill>
            <a:miter lim="800000"/>
            <a:headEnd/>
            <a:tailEnd/>
          </a:ln>
          <a:effectLst>
            <a:outerShdw dist="107763" dir="13500000" algn="ctr" rotWithShape="0">
              <a:srgbClr val="808080">
                <a:alpha val="50000"/>
              </a:srgbClr>
            </a:outerShdw>
          </a:effectLst>
        </p:spPr>
      </p:pic>
      <p:sp>
        <p:nvSpPr>
          <p:cNvPr id="2" name="1 Rectángulo"/>
          <p:cNvSpPr/>
          <p:nvPr/>
        </p:nvSpPr>
        <p:spPr>
          <a:xfrm>
            <a:off x="1983390" y="3116263"/>
            <a:ext cx="6333026" cy="3770263"/>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ctr" fontAlgn="auto">
              <a:spcBef>
                <a:spcPts val="0"/>
              </a:spcBef>
              <a:spcAft>
                <a:spcPts val="0"/>
              </a:spcAft>
              <a:defRPr/>
            </a:pPr>
            <a:r>
              <a:rPr lang="es-ES_tradnl" sz="239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mn-lt"/>
                <a:cs typeface="+mn-cs"/>
              </a:rPr>
              <a:t>FIN</a:t>
            </a:r>
            <a:endParaRPr lang="es-ES" sz="239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mn-lt"/>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0" fill="hold" nodeType="withEffect">
                                  <p:stCondLst>
                                    <p:cond delay="0"/>
                                  </p:stCondLst>
                                  <p:childTnLst>
                                    <p:anim calcmode="lin" valueType="num">
                                      <p:cBhvr>
                                        <p:cTn id="6" dur="5000"/>
                                        <p:tgtEl>
                                          <p:spTgt spid="2"/>
                                        </p:tgtEl>
                                        <p:attrNameLst>
                                          <p:attrName>ppt_w</p:attrName>
                                        </p:attrNameLst>
                                      </p:cBhvr>
                                      <p:tavLst>
                                        <p:tav tm="0">
                                          <p:val>
                                            <p:strVal val="ppt_w"/>
                                          </p:val>
                                        </p:tav>
                                        <p:tav tm="100000">
                                          <p:val>
                                            <p:fltVal val="0"/>
                                          </p:val>
                                        </p:tav>
                                      </p:tavLst>
                                    </p:anim>
                                    <p:anim calcmode="lin" valueType="num">
                                      <p:cBhvr>
                                        <p:cTn id="7" dur="5000"/>
                                        <p:tgtEl>
                                          <p:spTgt spid="2"/>
                                        </p:tgtEl>
                                        <p:attrNameLst>
                                          <p:attrName>ppt_h</p:attrName>
                                        </p:attrNameLst>
                                      </p:cBhvr>
                                      <p:tavLst>
                                        <p:tav tm="0">
                                          <p:val>
                                            <p:strVal val="ppt_h"/>
                                          </p:val>
                                        </p:tav>
                                        <p:tav tm="100000">
                                          <p:val>
                                            <p:fltVal val="0"/>
                                          </p:val>
                                        </p:tav>
                                      </p:tavLst>
                                    </p:anim>
                                    <p:animEffect transition="out" filter="fade">
                                      <p:cBhvr>
                                        <p:cTn id="8" dur="5000"/>
                                        <p:tgtEl>
                                          <p:spTgt spid="2"/>
                                        </p:tgtEl>
                                      </p:cBhvr>
                                    </p:animEffect>
                                    <p:set>
                                      <p:cBhvr>
                                        <p:cTn id="9" dur="1" fill="hold">
                                          <p:stCondLst>
                                            <p:cond delay="4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solidFill>
                <a:srgbClr val="000000"/>
              </a:solidFill>
              <a:cs typeface="+mn-cs"/>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solidFill>
                <a:srgbClr val="000000"/>
              </a:solidFill>
              <a:cs typeface="+mn-cs"/>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solidFill>
                <a:srgbClr val="000000"/>
              </a:solidFill>
              <a:cs typeface="+mn-cs"/>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solidFill>
                <a:srgbClr val="000000"/>
              </a:solidFill>
              <a:cs typeface="+mn-cs"/>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cs typeface="+mn-cs"/>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solidFill>
                <a:srgbClr val="000000"/>
              </a:solidFill>
              <a:cs typeface="+mn-cs"/>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cs typeface="+mn-cs"/>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cs typeface="+mn-cs"/>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cs typeface="+mn-cs"/>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ATEDRAL DE NOTRE DAME DE PARIS">
  <a:themeElements>
    <a:clrScheme name="Design padrã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sign padrã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sign padrã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sign padrã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sign padrã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sign padrã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sign padrã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sign padrã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sign padrã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sign padrã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sign padrã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sign padrã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sign padrã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sign padrã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CATEDRAL DE NOTRE DAME DE PARIS</Template>
  <TotalTime>1</TotalTime>
  <Words>4649</Words>
  <Application>Microsoft Office PowerPoint</Application>
  <PresentationFormat>Presentación en pantalla (4:3)</PresentationFormat>
  <Paragraphs>316</Paragraphs>
  <Slides>139</Slides>
  <Notes>7</Notes>
  <HiddenSlides>0</HiddenSlides>
  <MMClips>0</MMClips>
  <ScaleCrop>false</ScaleCrop>
  <HeadingPairs>
    <vt:vector size="4" baseType="variant">
      <vt:variant>
        <vt:lpstr>Tema</vt:lpstr>
      </vt:variant>
      <vt:variant>
        <vt:i4>2</vt:i4>
      </vt:variant>
      <vt:variant>
        <vt:lpstr>Títulos de diapositiva</vt:lpstr>
      </vt:variant>
      <vt:variant>
        <vt:i4>139</vt:i4>
      </vt:variant>
    </vt:vector>
  </HeadingPairs>
  <TitlesOfParts>
    <vt:vector size="141" baseType="lpstr">
      <vt:lpstr>CATEDRAL DE NOTRE DAME DE PARIS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Notre-Dame en cifras</vt:lpstr>
      <vt:lpstr>Notre-Dame en cifras</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A cabeceira</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lpstr>Diapositiva 92</vt:lpstr>
      <vt:lpstr>Diapositiva 93</vt:lpstr>
      <vt:lpstr>Vidrieras</vt:lpstr>
      <vt:lpstr>Diapositiva 95</vt:lpstr>
      <vt:lpstr>Diapositiva 96</vt:lpstr>
      <vt:lpstr>Diapositiva 97</vt:lpstr>
      <vt:lpstr>Diapositiva 98</vt:lpstr>
      <vt:lpstr>Diapositiva 99</vt:lpstr>
      <vt:lpstr>Diapositiva 100</vt:lpstr>
      <vt:lpstr>Diapositiva 101</vt:lpstr>
      <vt:lpstr>Diapositiva 102</vt:lpstr>
      <vt:lpstr>Diapositiva 103</vt:lpstr>
      <vt:lpstr>Diapositiva 104</vt:lpstr>
      <vt:lpstr>Diapositiva 105</vt:lpstr>
      <vt:lpstr>Diapositiva 106</vt:lpstr>
      <vt:lpstr>Diapositiva 107</vt:lpstr>
      <vt:lpstr>Diapositiva 108</vt:lpstr>
      <vt:lpstr>Diapositiva 109</vt:lpstr>
      <vt:lpstr>Diapositiva 110</vt:lpstr>
      <vt:lpstr>Diapositiva 111</vt:lpstr>
      <vt:lpstr>Diapositiva 112</vt:lpstr>
      <vt:lpstr>Diapositiva 113</vt:lpstr>
      <vt:lpstr>Diapositiva 114</vt:lpstr>
      <vt:lpstr>Diapositiva 115</vt:lpstr>
      <vt:lpstr>Diapositiva 116</vt:lpstr>
      <vt:lpstr>Diapositiva 117</vt:lpstr>
      <vt:lpstr>Diapositiva 118</vt:lpstr>
      <vt:lpstr>Diapositiva 119</vt:lpstr>
      <vt:lpstr>Diapositiva 120</vt:lpstr>
      <vt:lpstr>Diapositiva 121</vt:lpstr>
      <vt:lpstr>Diapositiva 122</vt:lpstr>
      <vt:lpstr>Diapositiva 123</vt:lpstr>
      <vt:lpstr>Diapositiva 124</vt:lpstr>
      <vt:lpstr>Diapositiva 125</vt:lpstr>
      <vt:lpstr>Diapositiva 126</vt:lpstr>
      <vt:lpstr>Diapositiva 127</vt:lpstr>
      <vt:lpstr>Diapositiva 128</vt:lpstr>
      <vt:lpstr>Diapositiva 129</vt:lpstr>
      <vt:lpstr>Diapositiva 130</vt:lpstr>
      <vt:lpstr>Diapositiva 131</vt:lpstr>
      <vt:lpstr>Os Frisos</vt:lpstr>
      <vt:lpstr>Diapositiva 133</vt:lpstr>
      <vt:lpstr>Diapositiva 134</vt:lpstr>
      <vt:lpstr>Diapositiva 135</vt:lpstr>
      <vt:lpstr>Diapositiva 136</vt:lpstr>
      <vt:lpstr>Diapositiva 137</vt:lpstr>
      <vt:lpstr>Diapositiva 138</vt:lpstr>
      <vt:lpstr>Diapositiva 139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2014-09-05T08:06:04Z</dcterms:created>
  <dcterms:modified xsi:type="dcterms:W3CDTF">2014-09-05T08:07:13Z</dcterms:modified>
</cp:coreProperties>
</file>