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63" r:id="rId3"/>
    <p:sldId id="264" r:id="rId4"/>
    <p:sldId id="340" r:id="rId5"/>
    <p:sldId id="382" r:id="rId6"/>
    <p:sldId id="338" r:id="rId7"/>
    <p:sldId id="267" r:id="rId8"/>
    <p:sldId id="271" r:id="rId9"/>
    <p:sldId id="274" r:id="rId10"/>
    <p:sldId id="272" r:id="rId11"/>
    <p:sldId id="286" r:id="rId12"/>
    <p:sldId id="300" r:id="rId13"/>
    <p:sldId id="275" r:id="rId14"/>
    <p:sldId id="292" r:id="rId15"/>
    <p:sldId id="279" r:id="rId16"/>
    <p:sldId id="280" r:id="rId17"/>
    <p:sldId id="284" r:id="rId18"/>
    <p:sldId id="303" r:id="rId19"/>
    <p:sldId id="304" r:id="rId20"/>
    <p:sldId id="308" r:id="rId21"/>
    <p:sldId id="309" r:id="rId22"/>
    <p:sldId id="311" r:id="rId23"/>
    <p:sldId id="317" r:id="rId24"/>
    <p:sldId id="323" r:id="rId25"/>
    <p:sldId id="321" r:id="rId26"/>
    <p:sldId id="326" r:id="rId27"/>
    <p:sldId id="325" r:id="rId28"/>
    <p:sldId id="322" r:id="rId29"/>
    <p:sldId id="331" r:id="rId30"/>
    <p:sldId id="345" r:id="rId31"/>
    <p:sldId id="346" r:id="rId32"/>
    <p:sldId id="368" r:id="rId33"/>
    <p:sldId id="351" r:id="rId34"/>
    <p:sldId id="373" r:id="rId35"/>
    <p:sldId id="376" r:id="rId36"/>
    <p:sldId id="383" r:id="rId37"/>
    <p:sldId id="398" r:id="rId38"/>
    <p:sldId id="388" r:id="rId39"/>
    <p:sldId id="400" r:id="rId40"/>
    <p:sldId id="350" r:id="rId41"/>
    <p:sldId id="402" r:id="rId42"/>
    <p:sldId id="379" r:id="rId43"/>
    <p:sldId id="403" r:id="rId44"/>
  </p:sldIdLst>
  <p:sldSz cx="10287000" cy="6858000" type="35mm"/>
  <p:notesSz cx="6858000" cy="9144000"/>
  <p:photoAlbum/>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Demg0ePbhusjiMpil2aj7w" hashData="7qOqWuUero/CaheH1/LpQxyZmb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a:srgbClr val="DE4A00"/>
    <a:srgbClr val="C42F00"/>
    <a:srgbClr val="AC2900"/>
    <a:srgbClr val="17375E"/>
    <a:srgbClr val="D23200"/>
    <a:srgbClr val="C04000"/>
    <a:srgbClr val="92352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66" d="100"/>
          <a:sy n="66" d="100"/>
        </p:scale>
        <p:origin x="-882" y="-288"/>
      </p:cViewPr>
      <p:guideLst>
        <p:guide orient="horz" pos="2160"/>
        <p:guide pos="3240"/>
      </p:guideLst>
    </p:cSldViewPr>
  </p:slideViewPr>
  <p:notesTextViewPr>
    <p:cViewPr>
      <p:scale>
        <a:sx n="75" d="100"/>
        <a:sy n="75" d="100"/>
      </p:scale>
      <p:origin x="0" y="0"/>
    </p:cViewPr>
  </p:notesTextViewPr>
  <p:sorterViewPr>
    <p:cViewPr>
      <p:scale>
        <a:sx n="70" d="100"/>
        <a:sy n="7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71525" y="2130426"/>
            <a:ext cx="874395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543050" y="3886200"/>
            <a:ext cx="72009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4B412BD8-D6B2-4AA2-BEFD-0F04103C453E}" type="datetimeFigureOut">
              <a:rPr lang="fr-FR"/>
              <a:pPr>
                <a:defRPr/>
              </a:pPr>
              <a:t>14/01/2014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E0E3D42-AE88-4002-986C-DA7D7BD87CF5}" type="slidenum">
              <a:rPr lang="fr-FR"/>
              <a:pPr>
                <a:defRPr/>
              </a:pPr>
              <a:t>‹Nº›</a:t>
            </a:fld>
            <a:endParaRPr lang="fr-FR"/>
          </a:p>
        </p:txBody>
      </p:sp>
    </p:spTree>
  </p:cSld>
  <p:clrMapOvr>
    <a:masterClrMapping/>
  </p:clrMapOvr>
  <p:transition spd="med">
    <p:pull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7683008F-859F-4051-972F-112C0B4BF13D}" type="datetimeFigureOut">
              <a:rPr lang="fr-FR"/>
              <a:pPr>
                <a:defRPr/>
              </a:pPr>
              <a:t>14/01/2014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7CC19CC-F5A5-46D5-B63B-806E4642D092}" type="slidenum">
              <a:rPr lang="fr-FR"/>
              <a:pPr>
                <a:defRPr/>
              </a:pPr>
              <a:t>‹Nº›</a:t>
            </a:fld>
            <a:endParaRPr lang="fr-FR"/>
          </a:p>
        </p:txBody>
      </p:sp>
    </p:spTree>
  </p:cSld>
  <p:clrMapOvr>
    <a:masterClrMapping/>
  </p:clrMapOvr>
  <p:transition spd="med">
    <p:pull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2602" y="4406901"/>
            <a:ext cx="874395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812602" y="2906713"/>
            <a:ext cx="874395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78972C0E-00D9-4BB4-868F-1F4FF134A61E}" type="datetimeFigureOut">
              <a:rPr lang="fr-FR"/>
              <a:pPr>
                <a:defRPr/>
              </a:pPr>
              <a:t>14/01/2014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2F1FC77-D9B7-453F-A3DB-4862EE8B2666}" type="slidenum">
              <a:rPr lang="fr-FR"/>
              <a:pPr>
                <a:defRPr/>
              </a:pPr>
              <a:t>‹Nº›</a:t>
            </a:fld>
            <a:endParaRPr lang="fr-FR"/>
          </a:p>
        </p:txBody>
      </p:sp>
    </p:spTree>
  </p:cSld>
  <p:clrMapOvr>
    <a:masterClrMapping/>
  </p:clrMapOvr>
  <p:transition spd="med">
    <p:pull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514350" y="1600201"/>
            <a:ext cx="45434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5229225" y="1600201"/>
            <a:ext cx="45434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7619FD9C-D35D-4044-9E9B-E8ED63B2D281}" type="datetimeFigureOut">
              <a:rPr lang="fr-FR"/>
              <a:pPr>
                <a:defRPr/>
              </a:pPr>
              <a:t>14/01/2014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A88E3182-2EC6-4D7B-AB9A-858FBB1A413B}" type="slidenum">
              <a:rPr lang="fr-FR"/>
              <a:pPr>
                <a:defRPr/>
              </a:pPr>
              <a:t>‹Nº›</a:t>
            </a:fld>
            <a:endParaRPr lang="fr-FR"/>
          </a:p>
        </p:txBody>
      </p:sp>
    </p:spTree>
  </p:cSld>
  <p:clrMapOvr>
    <a:masterClrMapping/>
  </p:clrMapOvr>
  <p:transition spd="med">
    <p:pull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514350" y="1535113"/>
            <a:ext cx="4545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514350" y="2174875"/>
            <a:ext cx="4545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5225654" y="1535113"/>
            <a:ext cx="454699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5225654" y="2174875"/>
            <a:ext cx="454699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D43C24EF-21E5-48FB-9217-DF6862611AD7}" type="datetimeFigureOut">
              <a:rPr lang="fr-FR"/>
              <a:pPr>
                <a:defRPr/>
              </a:pPr>
              <a:t>14/01/2014</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88292D5B-562B-423B-A74B-6DDF6099CE86}" type="slidenum">
              <a:rPr lang="fr-FR"/>
              <a:pPr>
                <a:defRPr/>
              </a:pPr>
              <a:t>‹Nº›</a:t>
            </a:fld>
            <a:endParaRPr lang="fr-FR"/>
          </a:p>
        </p:txBody>
      </p:sp>
    </p:spTree>
  </p:cSld>
  <p:clrMapOvr>
    <a:masterClrMapping/>
  </p:clrMapOvr>
  <p:transition spd="med">
    <p:pull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03B70ED0-B5AF-4471-B4B5-421303516E3A}" type="datetimeFigureOut">
              <a:rPr lang="fr-FR"/>
              <a:pPr>
                <a:defRPr/>
              </a:pPr>
              <a:t>14/01/2014</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2389532C-9908-46F4-8790-BC1A5DAF7D7B}" type="slidenum">
              <a:rPr lang="fr-FR"/>
              <a:pPr>
                <a:defRPr/>
              </a:pPr>
              <a:t>‹Nº›</a:t>
            </a:fld>
            <a:endParaRPr lang="fr-FR"/>
          </a:p>
        </p:txBody>
      </p:sp>
    </p:spTree>
  </p:cSld>
  <p:clrMapOvr>
    <a:masterClrMapping/>
  </p:clrMapOvr>
  <p:transition spd="med">
    <p:pull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B93A3D34-8F1A-44C8-90DC-53340B9C2A0A}" type="datetimeFigureOut">
              <a:rPr lang="fr-FR"/>
              <a:pPr>
                <a:defRPr/>
              </a:pPr>
              <a:t>14/01/2014</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009EE545-5BFB-4648-843B-91F370DBA766}" type="slidenum">
              <a:rPr lang="fr-FR"/>
              <a:pPr>
                <a:defRPr/>
              </a:pPr>
              <a:t>‹Nº›</a:t>
            </a:fld>
            <a:endParaRPr lang="fr-FR"/>
          </a:p>
        </p:txBody>
      </p:sp>
    </p:spTree>
  </p:cSld>
  <p:clrMapOvr>
    <a:masterClrMapping/>
  </p:clrMapOvr>
  <p:transition spd="med">
    <p:pull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4351" y="273050"/>
            <a:ext cx="3384352"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4021931" y="273051"/>
            <a:ext cx="575071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514351" y="1435101"/>
            <a:ext cx="338435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09C166E0-CD52-4DCD-B502-BDEA1506BE3A}" type="datetimeFigureOut">
              <a:rPr lang="fr-FR"/>
              <a:pPr>
                <a:defRPr/>
              </a:pPr>
              <a:t>14/01/2014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19A2CE29-AC84-4182-B1CB-24AF12D7A199}" type="slidenum">
              <a:rPr lang="fr-FR"/>
              <a:pPr>
                <a:defRPr/>
              </a:pPr>
              <a:t>‹Nº›</a:t>
            </a:fld>
            <a:endParaRPr lang="fr-FR"/>
          </a:p>
        </p:txBody>
      </p:sp>
    </p:spTree>
  </p:cSld>
  <p:clrMapOvr>
    <a:masterClrMapping/>
  </p:clrMapOvr>
  <p:transition spd="med">
    <p:pull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6324" y="4800600"/>
            <a:ext cx="61722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2016324" y="612775"/>
            <a:ext cx="6172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2016324" y="5367338"/>
            <a:ext cx="6172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A12A848F-A310-415B-8E13-3DE87BFDFE8E}" type="datetimeFigureOut">
              <a:rPr lang="fr-FR"/>
              <a:pPr>
                <a:defRPr/>
              </a:pPr>
              <a:t>14/01/2014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41B70554-9E5C-46C1-A433-AF962362EDC3}" type="slidenum">
              <a:rPr lang="fr-FR"/>
              <a:pPr>
                <a:defRPr/>
              </a:pPr>
              <a:t>‹Nº›</a:t>
            </a:fld>
            <a:endParaRPr lang="fr-FR"/>
          </a:p>
        </p:txBody>
      </p:sp>
    </p:spTree>
  </p:cSld>
  <p:clrMapOvr>
    <a:masterClrMapping/>
  </p:clrMapOvr>
  <p:transition spd="med">
    <p:pull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B098EC56-9721-4916-B5B1-985469F07535}" type="datetimeFigureOut">
              <a:rPr lang="fr-FR"/>
              <a:pPr>
                <a:defRPr/>
              </a:pPr>
              <a:t>14/01/2014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396BDF7-16C4-46B8-BF0C-0AF79598429A}" type="slidenum">
              <a:rPr lang="fr-FR"/>
              <a:pPr>
                <a:defRPr/>
              </a:pPr>
              <a:t>‹Nº›</a:t>
            </a:fld>
            <a:endParaRPr lang="fr-FR"/>
          </a:p>
        </p:txBody>
      </p:sp>
    </p:spTree>
  </p:cSld>
  <p:clrMapOvr>
    <a:masterClrMapping/>
  </p:clrMapOvr>
  <p:transition spd="med">
    <p:pull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58075" y="274639"/>
            <a:ext cx="2314575"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514350" y="274639"/>
            <a:ext cx="6772275"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6FC254E5-7355-4C2A-894F-D7446DE88F4C}" type="datetimeFigureOut">
              <a:rPr lang="fr-FR"/>
              <a:pPr>
                <a:defRPr/>
              </a:pPr>
              <a:t>14/01/2014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220C6A7-699C-4D35-B5B1-0B16E91B80B1}" type="slidenum">
              <a:rPr lang="fr-FR"/>
              <a:pPr>
                <a:defRPr/>
              </a:pPr>
              <a:t>‹Nº›</a:t>
            </a:fld>
            <a:endParaRPr lang="fr-FR"/>
          </a:p>
        </p:txBody>
      </p:sp>
    </p:spTree>
  </p:cSld>
  <p:clrMapOvr>
    <a:masterClrMapping/>
  </p:clrMapOvr>
  <p:transition spd="med">
    <p:pull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1525" y="2130428"/>
            <a:ext cx="874395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43050" y="3886200"/>
            <a:ext cx="72009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F90C7D4-C551-4042-9CAB-9630F4941E0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514350" y="274638"/>
            <a:ext cx="92583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514350" y="1600200"/>
            <a:ext cx="92583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514350" y="6356350"/>
            <a:ext cx="24003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86FC35C-BEE0-4E51-995B-18AEC7CFE324}" type="datetimeFigureOut">
              <a:rPr lang="fr-FR"/>
              <a:pPr>
                <a:defRPr/>
              </a:pPr>
              <a:t>14/01/2014</a:t>
            </a:fld>
            <a:endParaRPr lang="fr-FR"/>
          </a:p>
        </p:txBody>
      </p:sp>
      <p:sp>
        <p:nvSpPr>
          <p:cNvPr id="5" name="Espace réservé du pied de page 4"/>
          <p:cNvSpPr>
            <a:spLocks noGrp="1"/>
          </p:cNvSpPr>
          <p:nvPr>
            <p:ph type="ftr" sz="quarter" idx="3"/>
          </p:nvPr>
        </p:nvSpPr>
        <p:spPr>
          <a:xfrm>
            <a:off x="3514725" y="6356350"/>
            <a:ext cx="325755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7372350" y="6356350"/>
            <a:ext cx="24003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735470F-A180-4396-A767-CFB18C821582}"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p:pull dir="u"/>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14350" y="274638"/>
            <a:ext cx="92583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514350" y="1600201"/>
            <a:ext cx="92583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514350" y="6245225"/>
            <a:ext cx="24003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514725" y="6245225"/>
            <a:ext cx="325755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7372350" y="6245225"/>
            <a:ext cx="24003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E616251-F307-4021-85E1-38DB7909150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1" descr="IMG_7406.JPG"/>
          <p:cNvPicPr>
            <a:picLocks noGrp="1" noChangeAspect="1"/>
          </p:cNvPicPr>
          <p:nvPr isPhoto="1"/>
        </p:nvPicPr>
        <p:blipFill>
          <a:blip r:embed="rId3"/>
          <a:srcRect/>
          <a:stretch>
            <a:fillRect/>
          </a:stretch>
        </p:blipFill>
        <p:spPr bwMode="auto">
          <a:xfrm>
            <a:off x="0" y="0"/>
            <a:ext cx="10287000" cy="6858000"/>
          </a:xfrm>
          <a:prstGeom prst="rect">
            <a:avLst/>
          </a:prstGeom>
          <a:noFill/>
          <a:ln w="9525">
            <a:noFill/>
            <a:miter lim="800000"/>
            <a:headEnd/>
            <a:tailEnd/>
          </a:ln>
        </p:spPr>
      </p:pic>
      <p:sp>
        <p:nvSpPr>
          <p:cNvPr id="3" name="Rectangle 2"/>
          <p:cNvSpPr/>
          <p:nvPr/>
        </p:nvSpPr>
        <p:spPr>
          <a:xfrm>
            <a:off x="3415308" y="116632"/>
            <a:ext cx="2432076" cy="1446550"/>
          </a:xfrm>
          <a:prstGeom prst="rect">
            <a:avLst/>
          </a:prstGeom>
        </p:spPr>
        <p:txBody>
          <a:bodyPr wrap="none">
            <a:spAutoFit/>
          </a:bodyPr>
          <a:lstStyle/>
          <a:p>
            <a:pPr fontAlgn="auto">
              <a:spcBef>
                <a:spcPts val="0"/>
              </a:spcBef>
              <a:spcAft>
                <a:spcPts val="0"/>
              </a:spcAft>
              <a:defRPr/>
            </a:pPr>
            <a:r>
              <a:rPr lang="fr-FR" sz="8800" b="1" dirty="0">
                <a:ln>
                  <a:solidFill>
                    <a:srgbClr val="404040"/>
                  </a:solidFill>
                </a:ln>
                <a:gradFill flip="none" rotWithShape="1">
                  <a:gsLst>
                    <a:gs pos="0">
                      <a:srgbClr val="DE4A00">
                        <a:shade val="30000"/>
                        <a:satMod val="115000"/>
                      </a:srgbClr>
                    </a:gs>
                    <a:gs pos="50000">
                      <a:srgbClr val="DE4A00">
                        <a:shade val="67500"/>
                        <a:satMod val="115000"/>
                      </a:srgbClr>
                    </a:gs>
                    <a:gs pos="100000">
                      <a:srgbClr val="DE4A00">
                        <a:shade val="100000"/>
                        <a:satMod val="115000"/>
                      </a:srgbClr>
                    </a:gs>
                  </a:gsLst>
                  <a:lin ang="5400000" scaled="1"/>
                  <a:tileRect/>
                </a:gradFill>
                <a:effectLst>
                  <a:outerShdw blurRad="50800" dist="38100" dir="2700000" algn="tl" rotWithShape="0">
                    <a:prstClr val="black">
                      <a:alpha val="40000"/>
                    </a:prstClr>
                  </a:outerShdw>
                </a:effectLst>
                <a:latin typeface="Candara" pitchFamily="34" charset="0"/>
                <a:cs typeface="+mn-cs"/>
              </a:rPr>
              <a:t>ALBI</a:t>
            </a:r>
          </a:p>
        </p:txBody>
      </p:sp>
      <p:pic>
        <p:nvPicPr>
          <p:cNvPr id="1026" name="Picture 2"/>
          <p:cNvPicPr>
            <a:picLocks noChangeAspect="1" noChangeArrowheads="1"/>
          </p:cNvPicPr>
          <p:nvPr/>
        </p:nvPicPr>
        <p:blipFill>
          <a:blip r:embed="rId4"/>
          <a:srcRect/>
          <a:stretch>
            <a:fillRect/>
          </a:stretch>
        </p:blipFill>
        <p:spPr bwMode="auto">
          <a:xfrm>
            <a:off x="7807325" y="115888"/>
            <a:ext cx="2357438" cy="2376487"/>
          </a:xfrm>
          <a:prstGeom prst="rect">
            <a:avLst/>
          </a:prstGeom>
          <a:noFill/>
          <a:ln w="9525">
            <a:noFill/>
            <a:miter lim="800000"/>
            <a:headEnd/>
            <a:tailEnd/>
          </a:ln>
        </p:spPr>
      </p:pic>
      <p:sp>
        <p:nvSpPr>
          <p:cNvPr id="5" name="Rectangle 4"/>
          <p:cNvSpPr>
            <a:spLocks noChangeArrowheads="1"/>
          </p:cNvSpPr>
          <p:nvPr/>
        </p:nvSpPr>
        <p:spPr bwMode="auto">
          <a:xfrm>
            <a:off x="174625" y="188913"/>
            <a:ext cx="2376488" cy="4943475"/>
          </a:xfrm>
          <a:prstGeom prst="rect">
            <a:avLst/>
          </a:prstGeom>
          <a:solidFill>
            <a:srgbClr val="17375E">
              <a:alpha val="59999"/>
            </a:srgbClr>
          </a:solidFill>
          <a:ln w="9525">
            <a:noFill/>
            <a:miter lim="800000"/>
            <a:headEnd/>
            <a:tailEnd/>
          </a:ln>
        </p:spPr>
        <p:txBody>
          <a:bodyPr>
            <a:spAutoFit/>
          </a:bodyPr>
          <a:lstStyle/>
          <a:p>
            <a:pPr algn="ctr"/>
            <a:r>
              <a:rPr lang="es-ES" b="1">
                <a:solidFill>
                  <a:schemeClr val="bg1"/>
                </a:solidFill>
                <a:latin typeface="Monotype Corsiva" pitchFamily="66" charset="0"/>
              </a:rPr>
              <a:t>Albi, conocida como la Ciudad Roja, es la capital del departamento de Tarn, en la región de </a:t>
            </a:r>
          </a:p>
          <a:p>
            <a:pPr algn="ctr"/>
            <a:r>
              <a:rPr lang="es-ES" b="1">
                <a:solidFill>
                  <a:schemeClr val="bg1"/>
                </a:solidFill>
                <a:latin typeface="Monotype Corsiva" pitchFamily="66" charset="0"/>
              </a:rPr>
              <a:t>Midi-Pyrénées.</a:t>
            </a:r>
          </a:p>
          <a:p>
            <a:pPr algn="ctr"/>
            <a:r>
              <a:rPr lang="es-ES" b="1">
                <a:solidFill>
                  <a:schemeClr val="bg1"/>
                </a:solidFill>
                <a:latin typeface="Monotype Corsiva" pitchFamily="66" charset="0"/>
              </a:rPr>
              <a:t>Lugar de referencia de la ciudad de Albi, la Catedral Sainte-Cécile impone su poder. Su campanario se eleva a 78 metros en atalaya de la ciudad y la región.</a:t>
            </a:r>
          </a:p>
          <a:p>
            <a:pPr algn="ctr"/>
            <a:r>
              <a:rPr lang="es-ES" b="1">
                <a:solidFill>
                  <a:schemeClr val="bg1"/>
                </a:solidFill>
                <a:latin typeface="Monotype Corsiva" pitchFamily="66" charset="0"/>
              </a:rPr>
              <a:t>La forma de catedral, con Berbie, el antiguo Palacio Episcopal, un grupo sin precedentes de ladrillo monumental.</a:t>
            </a:r>
          </a:p>
          <a:p>
            <a:pPr algn="ctr"/>
            <a:endParaRPr lang="fr-FR" sz="1200" b="1">
              <a:solidFill>
                <a:schemeClr val="bg1"/>
              </a:solidFill>
              <a:latin typeface="Monotype Corsiva" pitchFamily="66" charset="0"/>
            </a:endParaRPr>
          </a:p>
        </p:txBody>
      </p:sp>
      <p:pic>
        <p:nvPicPr>
          <p:cNvPr id="9" name="Picture 7" descr="C:\Users\jean-marie\Documents\ARCHIVES\avance manuelle.jpg"/>
          <p:cNvPicPr>
            <a:picLocks noChangeAspect="1" noChangeArrowheads="1"/>
          </p:cNvPicPr>
          <p:nvPr/>
        </p:nvPicPr>
        <p:blipFill>
          <a:blip r:embed="rId5"/>
          <a:srcRect/>
          <a:stretch>
            <a:fillRect/>
          </a:stretch>
        </p:blipFill>
        <p:spPr bwMode="auto">
          <a:xfrm>
            <a:off x="8888413" y="4941888"/>
            <a:ext cx="1047750" cy="788987"/>
          </a:xfrm>
          <a:prstGeom prst="rect">
            <a:avLst/>
          </a:prstGeom>
          <a:noFill/>
          <a:ln w="9525">
            <a:noFill/>
            <a:miter lim="800000"/>
            <a:headEnd/>
            <a:tailEnd/>
          </a:ln>
        </p:spPr>
      </p:pic>
      <p:sp>
        <p:nvSpPr>
          <p:cNvPr id="10" name="Rectangle 9"/>
          <p:cNvSpPr>
            <a:spLocks noChangeArrowheads="1"/>
          </p:cNvSpPr>
          <p:nvPr/>
        </p:nvSpPr>
        <p:spPr bwMode="auto">
          <a:xfrm>
            <a:off x="247650" y="5805488"/>
            <a:ext cx="9432925" cy="915987"/>
          </a:xfrm>
          <a:prstGeom prst="rect">
            <a:avLst/>
          </a:prstGeom>
          <a:solidFill>
            <a:srgbClr val="404040">
              <a:alpha val="69803"/>
            </a:srgbClr>
          </a:solidFill>
          <a:ln w="9525">
            <a:noFill/>
            <a:miter lim="800000"/>
            <a:headEnd/>
            <a:tailEnd/>
          </a:ln>
        </p:spPr>
        <p:txBody>
          <a:bodyPr>
            <a:spAutoFit/>
          </a:bodyPr>
          <a:lstStyle/>
          <a:p>
            <a:r>
              <a:rPr lang="es-ES" b="1">
                <a:solidFill>
                  <a:schemeClr val="bg1"/>
                </a:solidFill>
              </a:rPr>
              <a:t>Declarado monumento histórico, el Pont d'Albi, es uno de los puentes más antiguos de Francia que se utilizan para el tráfico. Construido en 1040, se basa en ocho arcos y tiene 150 metros de largo.</a:t>
            </a:r>
            <a:endParaRPr lang="fr-FR" b="1">
              <a:solidFill>
                <a:schemeClr val="bg1"/>
              </a:solidFill>
            </a:endParaRPr>
          </a:p>
        </p:txBody>
      </p:sp>
      <p:pic>
        <p:nvPicPr>
          <p:cNvPr id="11" name="Picture 2"/>
          <p:cNvPicPr>
            <a:picLocks noChangeAspect="1" noChangeArrowheads="1"/>
          </p:cNvPicPr>
          <p:nvPr/>
        </p:nvPicPr>
        <p:blipFill>
          <a:blip r:embed="rId6"/>
          <a:srcRect/>
          <a:stretch>
            <a:fillRect/>
          </a:stretch>
        </p:blipFill>
        <p:spPr bwMode="auto">
          <a:xfrm>
            <a:off x="8383588" y="2565400"/>
            <a:ext cx="1770062" cy="1776413"/>
          </a:xfrm>
          <a:prstGeom prst="rect">
            <a:avLst/>
          </a:prstGeom>
          <a:noFill/>
          <a:ln w="9525">
            <a:noFill/>
            <a:miter lim="800000"/>
            <a:headEnd/>
            <a:tailEnd/>
          </a:ln>
        </p:spPr>
      </p:pic>
    </p:spTree>
  </p:cSld>
  <p:clrMapOvr>
    <a:masterClrMapping/>
  </p:clrMapOvr>
  <p:transition spd="med">
    <p:sndAc>
      <p:stSnd loop="1">
        <p:snd r:embed="rId2" name="alb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2000"/>
                                        <p:tgtEl>
                                          <p:spTgt spid="1026"/>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childTnLst>
                                </p:cTn>
                              </p:par>
                            </p:childTnLst>
                          </p:cTn>
                        </p:par>
                        <p:par>
                          <p:cTn id="15" fill="hold">
                            <p:stCondLst>
                              <p:cond delay="4000"/>
                            </p:stCondLst>
                            <p:childTnLst>
                              <p:par>
                                <p:cTn id="16" presetID="42" presetClass="entr" presetSubtype="0" fill="hold" nodeType="afterEffect">
                                  <p:stCondLst>
                                    <p:cond delay="1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1" nodeType="clickEffect">
                                  <p:stCondLst>
                                    <p:cond delay="0"/>
                                  </p:stCondLst>
                                  <p:childTnLst>
                                    <p:anim calcmode="lin" valueType="num">
                                      <p:cBhvr additive="base">
                                        <p:cTn id="24" dur="500"/>
                                        <p:tgtEl>
                                          <p:spTgt spid="5"/>
                                        </p:tgtEl>
                                        <p:attrNameLst>
                                          <p:attrName>ppt_x</p:attrName>
                                        </p:attrNameLst>
                                      </p:cBhvr>
                                      <p:tavLst>
                                        <p:tav tm="0">
                                          <p:val>
                                            <p:strVal val="ppt_x"/>
                                          </p:val>
                                        </p:tav>
                                        <p:tav tm="100000">
                                          <p:val>
                                            <p:strVal val="ppt_x"/>
                                          </p:val>
                                        </p:tav>
                                      </p:tavLst>
                                    </p:anim>
                                    <p:anim calcmode="lin" valueType="num">
                                      <p:cBhvr additive="base">
                                        <p:cTn id="25" dur="500"/>
                                        <p:tgtEl>
                                          <p:spTgt spid="5"/>
                                        </p:tgtEl>
                                        <p:attrNameLst>
                                          <p:attrName>ppt_y</p:attrName>
                                        </p:attrNameLst>
                                      </p:cBhvr>
                                      <p:tavLst>
                                        <p:tav tm="0">
                                          <p:val>
                                            <p:strVal val="ppt_y"/>
                                          </p:val>
                                        </p:tav>
                                        <p:tav tm="100000">
                                          <p:val>
                                            <p:strVal val="1+ppt_h/2"/>
                                          </p:val>
                                        </p:tav>
                                      </p:tavLst>
                                    </p:anim>
                                    <p:set>
                                      <p:cBhvr>
                                        <p:cTn id="26" dur="1" fill="hold">
                                          <p:stCondLst>
                                            <p:cond delay="499"/>
                                          </p:stCondLst>
                                        </p:cTn>
                                        <p:tgtEl>
                                          <p:spTgt spid="5"/>
                                        </p:tgtEl>
                                        <p:attrNameLst>
                                          <p:attrName>style.visibility</p:attrName>
                                        </p:attrNameLst>
                                      </p:cBhvr>
                                      <p:to>
                                        <p:strVal val="hidden"/>
                                      </p:to>
                                    </p:set>
                                  </p:childTnLst>
                                </p:cTn>
                              </p:par>
                              <p:par>
                                <p:cTn id="27" presetID="2" presetClass="exit" presetSubtype="4" fill="hold" nodeType="withEffect">
                                  <p:stCondLst>
                                    <p:cond delay="0"/>
                                  </p:stCondLst>
                                  <p:childTnLst>
                                    <p:anim calcmode="lin" valueType="num">
                                      <p:cBhvr additive="base">
                                        <p:cTn id="28" dur="500"/>
                                        <p:tgtEl>
                                          <p:spTgt spid="1026"/>
                                        </p:tgtEl>
                                        <p:attrNameLst>
                                          <p:attrName>ppt_x</p:attrName>
                                        </p:attrNameLst>
                                      </p:cBhvr>
                                      <p:tavLst>
                                        <p:tav tm="0">
                                          <p:val>
                                            <p:strVal val="ppt_x"/>
                                          </p:val>
                                        </p:tav>
                                        <p:tav tm="100000">
                                          <p:val>
                                            <p:strVal val="ppt_x"/>
                                          </p:val>
                                        </p:tav>
                                      </p:tavLst>
                                    </p:anim>
                                    <p:anim calcmode="lin" valueType="num">
                                      <p:cBhvr additive="base">
                                        <p:cTn id="29" dur="500"/>
                                        <p:tgtEl>
                                          <p:spTgt spid="1026"/>
                                        </p:tgtEl>
                                        <p:attrNameLst>
                                          <p:attrName>ppt_y</p:attrName>
                                        </p:attrNameLst>
                                      </p:cBhvr>
                                      <p:tavLst>
                                        <p:tav tm="0">
                                          <p:val>
                                            <p:strVal val="ppt_y"/>
                                          </p:val>
                                        </p:tav>
                                        <p:tav tm="100000">
                                          <p:val>
                                            <p:strVal val="1+ppt_h/2"/>
                                          </p:val>
                                        </p:tav>
                                      </p:tavLst>
                                    </p:anim>
                                    <p:set>
                                      <p:cBhvr>
                                        <p:cTn id="30" dur="1" fill="hold">
                                          <p:stCondLst>
                                            <p:cond delay="499"/>
                                          </p:stCondLst>
                                        </p:cTn>
                                        <p:tgtEl>
                                          <p:spTgt spid="1026"/>
                                        </p:tgtEl>
                                        <p:attrNameLst>
                                          <p:attrName>style.visibility</p:attrName>
                                        </p:attrNameLst>
                                      </p:cBhvr>
                                      <p:to>
                                        <p:strVal val="hidden"/>
                                      </p:to>
                                    </p:set>
                                  </p:childTnLst>
                                </p:cTn>
                              </p:par>
                              <p:par>
                                <p:cTn id="31" presetID="2" presetClass="exit" presetSubtype="4" fill="hold" nodeType="withEffect">
                                  <p:stCondLst>
                                    <p:cond delay="0"/>
                                  </p:stCondLst>
                                  <p:childTnLst>
                                    <p:anim calcmode="lin" valueType="num">
                                      <p:cBhvr additive="base">
                                        <p:cTn id="32" dur="500"/>
                                        <p:tgtEl>
                                          <p:spTgt spid="9"/>
                                        </p:tgtEl>
                                        <p:attrNameLst>
                                          <p:attrName>ppt_x</p:attrName>
                                        </p:attrNameLst>
                                      </p:cBhvr>
                                      <p:tavLst>
                                        <p:tav tm="0">
                                          <p:val>
                                            <p:strVal val="ppt_x"/>
                                          </p:val>
                                        </p:tav>
                                        <p:tav tm="100000">
                                          <p:val>
                                            <p:strVal val="ppt_x"/>
                                          </p:val>
                                        </p:tav>
                                      </p:tavLst>
                                    </p:anim>
                                    <p:anim calcmode="lin" valueType="num">
                                      <p:cBhvr additive="base">
                                        <p:cTn id="33" dur="500"/>
                                        <p:tgtEl>
                                          <p:spTgt spid="9"/>
                                        </p:tgtEl>
                                        <p:attrNameLst>
                                          <p:attrName>ppt_y</p:attrName>
                                        </p:attrNameLst>
                                      </p:cBhvr>
                                      <p:tavLst>
                                        <p:tav tm="0">
                                          <p:val>
                                            <p:strVal val="ppt_y"/>
                                          </p:val>
                                        </p:tav>
                                        <p:tav tm="100000">
                                          <p:val>
                                            <p:strVal val="1+ppt_h/2"/>
                                          </p:val>
                                        </p:tav>
                                      </p:tavLst>
                                    </p:anim>
                                    <p:set>
                                      <p:cBhvr>
                                        <p:cTn id="34" dur="1" fill="hold">
                                          <p:stCondLst>
                                            <p:cond delay="499"/>
                                          </p:stCondLst>
                                        </p:cTn>
                                        <p:tgtEl>
                                          <p:spTgt spid="9"/>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500"/>
                                        <p:tgtEl>
                                          <p:spTgt spid="11"/>
                                        </p:tgtEl>
                                        <p:attrNameLst>
                                          <p:attrName>ppt_x</p:attrName>
                                        </p:attrNameLst>
                                      </p:cBhvr>
                                      <p:tavLst>
                                        <p:tav tm="0">
                                          <p:val>
                                            <p:strVal val="ppt_x"/>
                                          </p:val>
                                        </p:tav>
                                        <p:tav tm="100000">
                                          <p:val>
                                            <p:strVal val="ppt_x"/>
                                          </p:val>
                                        </p:tav>
                                      </p:tavLst>
                                    </p:anim>
                                    <p:anim calcmode="lin" valueType="num">
                                      <p:cBhvr additive="base">
                                        <p:cTn id="37" dur="500"/>
                                        <p:tgtEl>
                                          <p:spTgt spid="11"/>
                                        </p:tgtEl>
                                        <p:attrNameLst>
                                          <p:attrName>ppt_y</p:attrName>
                                        </p:attrNameLst>
                                      </p:cBhvr>
                                      <p:tavLst>
                                        <p:tav tm="0">
                                          <p:val>
                                            <p:strVal val="ppt_y"/>
                                          </p:val>
                                        </p:tav>
                                        <p:tav tm="100000">
                                          <p:val>
                                            <p:strVal val="1+ppt_h/2"/>
                                          </p:val>
                                        </p:tav>
                                      </p:tavLst>
                                    </p:anim>
                                    <p:set>
                                      <p:cBhvr>
                                        <p:cTn id="38" dur="1" fill="hold">
                                          <p:stCondLst>
                                            <p:cond delay="499"/>
                                          </p:stCondLst>
                                        </p:cTn>
                                        <p:tgtEl>
                                          <p:spTgt spid="11"/>
                                        </p:tgtEl>
                                        <p:attrNameLst>
                                          <p:attrName>style.visibility</p:attrName>
                                        </p:attrNameLst>
                                      </p:cBhvr>
                                      <p:to>
                                        <p:strVal val="hidden"/>
                                      </p:to>
                                    </p:set>
                                  </p:childTnLst>
                                </p:cTn>
                              </p:par>
                              <p:par>
                                <p:cTn id="39" presetID="2" presetClass="exit" presetSubtype="4" fill="hold" nodeType="withEffect">
                                  <p:stCondLst>
                                    <p:cond delay="0"/>
                                  </p:stCondLst>
                                  <p:childTnLst>
                                    <p:anim calcmode="lin" valueType="num">
                                      <p:cBhvr additive="base">
                                        <p:cTn id="40" dur="500"/>
                                        <p:tgtEl>
                                          <p:spTgt spid="3"/>
                                        </p:tgtEl>
                                        <p:attrNameLst>
                                          <p:attrName>ppt_x</p:attrName>
                                        </p:attrNameLst>
                                      </p:cBhvr>
                                      <p:tavLst>
                                        <p:tav tm="0">
                                          <p:val>
                                            <p:strVal val="ppt_x"/>
                                          </p:val>
                                        </p:tav>
                                        <p:tav tm="100000">
                                          <p:val>
                                            <p:strVal val="ppt_x"/>
                                          </p:val>
                                        </p:tav>
                                      </p:tavLst>
                                    </p:anim>
                                    <p:anim calcmode="lin" valueType="num">
                                      <p:cBhvr additive="base">
                                        <p:cTn id="41" dur="500"/>
                                        <p:tgtEl>
                                          <p:spTgt spid="3"/>
                                        </p:tgtEl>
                                        <p:attrNameLst>
                                          <p:attrName>ppt_y</p:attrName>
                                        </p:attrNameLst>
                                      </p:cBhvr>
                                      <p:tavLst>
                                        <p:tav tm="0">
                                          <p:val>
                                            <p:strVal val="ppt_y"/>
                                          </p:val>
                                        </p:tav>
                                        <p:tav tm="100000">
                                          <p:val>
                                            <p:strVal val="1+ppt_h/2"/>
                                          </p:val>
                                        </p:tav>
                                      </p:tavLst>
                                    </p:anim>
                                    <p:set>
                                      <p:cBhvr>
                                        <p:cTn id="42" dur="1" fill="hold">
                                          <p:stCondLst>
                                            <p:cond delay="499"/>
                                          </p:stCondLst>
                                        </p:cTn>
                                        <p:tgtEl>
                                          <p:spTgt spid="3"/>
                                        </p:tgtEl>
                                        <p:attrNameLst>
                                          <p:attrName>style.visibility</p:attrName>
                                        </p:attrNameLst>
                                      </p:cBhvr>
                                      <p:to>
                                        <p:strVal val="hidden"/>
                                      </p:to>
                                    </p:set>
                                  </p:childTnLst>
                                </p:cTn>
                              </p:par>
                            </p:childTnLst>
                          </p:cTn>
                        </p:par>
                        <p:par>
                          <p:cTn id="43" fill="hold">
                            <p:stCondLst>
                              <p:cond delay="500"/>
                            </p:stCondLst>
                            <p:childTnLst>
                              <p:par>
                                <p:cTn id="44" presetID="42" presetClass="entr" presetSubtype="0"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xit" presetSubtype="4" fill="hold" grpId="1" nodeType="clickEffect">
                                  <p:stCondLst>
                                    <p:cond delay="0"/>
                                  </p:stCondLst>
                                  <p:childTnLst>
                                    <p:anim calcmode="lin" valueType="num">
                                      <p:cBhvr additive="base">
                                        <p:cTn id="52" dur="500"/>
                                        <p:tgtEl>
                                          <p:spTgt spid="10"/>
                                        </p:tgtEl>
                                        <p:attrNameLst>
                                          <p:attrName>ppt_x</p:attrName>
                                        </p:attrNameLst>
                                      </p:cBhvr>
                                      <p:tavLst>
                                        <p:tav tm="0">
                                          <p:val>
                                            <p:strVal val="ppt_x"/>
                                          </p:val>
                                        </p:tav>
                                        <p:tav tm="100000">
                                          <p:val>
                                            <p:strVal val="ppt_x"/>
                                          </p:val>
                                        </p:tav>
                                      </p:tavLst>
                                    </p:anim>
                                    <p:anim calcmode="lin" valueType="num">
                                      <p:cBhvr additive="base">
                                        <p:cTn id="53" dur="500"/>
                                        <p:tgtEl>
                                          <p:spTgt spid="10"/>
                                        </p:tgtEl>
                                        <p:attrNameLst>
                                          <p:attrName>ppt_y</p:attrName>
                                        </p:attrNameLst>
                                      </p:cBhvr>
                                      <p:tavLst>
                                        <p:tav tm="0">
                                          <p:val>
                                            <p:strVal val="ppt_y"/>
                                          </p:val>
                                        </p:tav>
                                        <p:tav tm="100000">
                                          <p:val>
                                            <p:strVal val="1+ppt_h/2"/>
                                          </p:val>
                                        </p:tav>
                                      </p:tavLst>
                                    </p:anim>
                                    <p:set>
                                      <p:cBhvr>
                                        <p:cTn id="54"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0" grpId="0" animBg="1"/>
      <p:bldP spid="10"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IMG_7303.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4" name="Rectangle 3"/>
          <p:cNvSpPr>
            <a:spLocks noChangeArrowheads="1"/>
          </p:cNvSpPr>
          <p:nvPr/>
        </p:nvSpPr>
        <p:spPr bwMode="auto">
          <a:xfrm>
            <a:off x="390525" y="5516563"/>
            <a:ext cx="9432925" cy="1155700"/>
          </a:xfrm>
          <a:prstGeom prst="rect">
            <a:avLst/>
          </a:prstGeom>
          <a:solidFill>
            <a:srgbClr val="404040">
              <a:alpha val="69803"/>
            </a:srgbClr>
          </a:solidFill>
          <a:ln w="9525">
            <a:noFill/>
            <a:miter lim="800000"/>
            <a:headEnd/>
            <a:tailEnd/>
          </a:ln>
        </p:spPr>
        <p:txBody>
          <a:bodyPr>
            <a:spAutoFit/>
          </a:bodyPr>
          <a:lstStyle/>
          <a:p>
            <a:r>
              <a:rPr lang="es-ES" sz="1400" b="1">
                <a:solidFill>
                  <a:schemeClr val="bg1"/>
                </a:solidFill>
              </a:rPr>
              <a:t>La Catedral Sainte-Cécile d'Albi se encuentra sobre un promontorio rocoso que domina el Tarn y es el edificio de ladrillo más grande del mundo. La primera piedra fue colocada en 1282, y  la construcción de la misma  duró dos siglos. La ciudad formó el sitio con la extracción de arcilla Tarn, ladrillos para hornear y para la construcción. El extremo del edificio es célebre por la consagración del coro en 1480. Es ahora una de las catedrales más visitados de Francia.</a:t>
            </a:r>
            <a:endParaRPr lang="fr-FR" sz="1400"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4"/>
                                        </p:tgtEl>
                                        <p:attrNameLst>
                                          <p:attrName>ppt_x</p:attrName>
                                        </p:attrNameLst>
                                      </p:cBhvr>
                                      <p:tavLst>
                                        <p:tav tm="0">
                                          <p:val>
                                            <p:strVal val="ppt_x"/>
                                          </p:val>
                                        </p:tav>
                                        <p:tav tm="100000">
                                          <p:val>
                                            <p:strVal val="ppt_x"/>
                                          </p:val>
                                        </p:tav>
                                      </p:tavLst>
                                    </p:anim>
                                    <p:anim calcmode="lin" valueType="num">
                                      <p:cBhvr additive="base">
                                        <p:cTn id="14" dur="500"/>
                                        <p:tgtEl>
                                          <p:spTgt spid="4"/>
                                        </p:tgtEl>
                                        <p:attrNameLst>
                                          <p:attrName>ppt_y</p:attrName>
                                        </p:attrNameLst>
                                      </p:cBhvr>
                                      <p:tavLst>
                                        <p:tav tm="0">
                                          <p:val>
                                            <p:strVal val="ppt_y"/>
                                          </p:val>
                                        </p:tav>
                                        <p:tav tm="100000">
                                          <p:val>
                                            <p:strVal val="1+ppt_h/2"/>
                                          </p:val>
                                        </p:tav>
                                      </p:tavLst>
                                    </p:anim>
                                    <p:set>
                                      <p:cBhvr>
                                        <p:cTn id="15"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IMG_7382.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966788" y="6021388"/>
            <a:ext cx="8497887" cy="641350"/>
          </a:xfrm>
          <a:prstGeom prst="rect">
            <a:avLst/>
          </a:prstGeom>
          <a:solidFill>
            <a:srgbClr val="92352E">
              <a:alpha val="69803"/>
            </a:srgbClr>
          </a:solidFill>
          <a:ln w="9525">
            <a:noFill/>
            <a:miter lim="800000"/>
            <a:headEnd/>
            <a:tailEnd/>
          </a:ln>
        </p:spPr>
        <p:txBody>
          <a:bodyPr>
            <a:spAutoFit/>
          </a:bodyPr>
          <a:lstStyle/>
          <a:p>
            <a:pPr algn="ctr"/>
            <a:r>
              <a:rPr lang="es-ES" b="1">
                <a:solidFill>
                  <a:schemeClr val="bg1"/>
                </a:solidFill>
              </a:rPr>
              <a:t>El edificio sorprende por el contraste entre su aspecto austero exterior de una fortaleza militar y la riqueza pictórica y escultórica de su interior.</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IMG_7427.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319088" y="3357563"/>
            <a:ext cx="3219450" cy="3051175"/>
          </a:xfrm>
          <a:prstGeom prst="rect">
            <a:avLst/>
          </a:prstGeom>
          <a:solidFill>
            <a:srgbClr val="92352E">
              <a:alpha val="69803"/>
            </a:srgbClr>
          </a:solidFill>
          <a:ln w="9525">
            <a:noFill/>
            <a:miter lim="800000"/>
            <a:headEnd/>
            <a:tailEnd/>
          </a:ln>
        </p:spPr>
        <p:txBody>
          <a:bodyPr>
            <a:spAutoFit/>
          </a:bodyPr>
          <a:lstStyle/>
          <a:p>
            <a:r>
              <a:rPr lang="es-ES" b="1">
                <a:solidFill>
                  <a:schemeClr val="bg1"/>
                </a:solidFill>
              </a:rPr>
              <a:t>Altura de la torre del campanario: 78,5 m</a:t>
            </a:r>
          </a:p>
          <a:p>
            <a:r>
              <a:rPr lang="es-ES" b="1">
                <a:solidFill>
                  <a:schemeClr val="bg1"/>
                </a:solidFill>
              </a:rPr>
              <a:t>Longitud total: 113,5 m</a:t>
            </a:r>
          </a:p>
          <a:p>
            <a:r>
              <a:rPr lang="es-ES" b="1">
                <a:solidFill>
                  <a:schemeClr val="bg1"/>
                </a:solidFill>
              </a:rPr>
              <a:t>Longitud interior:100 m</a:t>
            </a:r>
          </a:p>
          <a:p>
            <a:r>
              <a:rPr lang="es-ES" b="1">
                <a:solidFill>
                  <a:schemeClr val="bg1"/>
                </a:solidFill>
              </a:rPr>
              <a:t>Anchura total: 35 m</a:t>
            </a:r>
          </a:p>
          <a:p>
            <a:r>
              <a:rPr lang="es-ES" b="1">
                <a:solidFill>
                  <a:schemeClr val="bg1"/>
                </a:solidFill>
              </a:rPr>
              <a:t>Interior ancho: 30 m</a:t>
            </a:r>
          </a:p>
          <a:p>
            <a:r>
              <a:rPr lang="es-ES" b="1">
                <a:solidFill>
                  <a:schemeClr val="bg1"/>
                </a:solidFill>
              </a:rPr>
              <a:t>Altura de la pared: 40 m</a:t>
            </a:r>
          </a:p>
          <a:p>
            <a:r>
              <a:rPr lang="es-ES" b="1">
                <a:solidFill>
                  <a:schemeClr val="bg1"/>
                </a:solidFill>
              </a:rPr>
              <a:t>Altura de las bóvedas: 30 m</a:t>
            </a:r>
          </a:p>
          <a:p>
            <a:r>
              <a:rPr lang="es-ES" b="1">
                <a:solidFill>
                  <a:schemeClr val="bg1"/>
                </a:solidFill>
              </a:rPr>
              <a:t>Espesor de la pared en la base: 2,5 m</a:t>
            </a:r>
          </a:p>
          <a:p>
            <a:pPr algn="ctr"/>
            <a:endParaRPr lang="fr-FR" sz="1400" b="1">
              <a:solidFill>
                <a:schemeClr val="bg1"/>
              </a:solidFill>
              <a:latin typeface="Candara" pitchFamily="34" charset="0"/>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IMG_7380.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IMG_7306.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p:nvPr/>
        </p:nvSpPr>
        <p:spPr>
          <a:xfrm>
            <a:off x="319088" y="5445125"/>
            <a:ext cx="9720262" cy="1190625"/>
          </a:xfrm>
          <a:prstGeom prst="rect">
            <a:avLst/>
          </a:prstGeom>
          <a:solidFill>
            <a:srgbClr val="92352E">
              <a:alpha val="69804"/>
            </a:srgbClr>
          </a:solidFill>
        </p:spPr>
        <p:txBody>
          <a:bodyPr>
            <a:spAutoFit/>
          </a:bodyPr>
          <a:lstStyle/>
          <a:p>
            <a:r>
              <a:rPr lang="es-ES" b="1">
                <a:solidFill>
                  <a:schemeClr val="bg1"/>
                </a:solidFill>
              </a:rPr>
              <a:t>La Catedral de Albi, a diferencia de sus hermanas en el norte, no tiene fachada monumental occidental con fines educativos, sólo tiene una entrada lateral (añadido en el siglo XVI) en forma de copa, único elemento exterior de piedra tallada en todo el conjunto de ladrillos.</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IMG_7310.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390525" y="5661025"/>
            <a:ext cx="9505950" cy="915988"/>
          </a:xfrm>
          <a:prstGeom prst="rect">
            <a:avLst/>
          </a:prstGeom>
          <a:solidFill>
            <a:srgbClr val="AC2900">
              <a:alpha val="69803"/>
            </a:srgbClr>
          </a:solidFill>
          <a:ln w="9525">
            <a:noFill/>
            <a:miter lim="800000"/>
            <a:headEnd/>
            <a:tailEnd/>
          </a:ln>
        </p:spPr>
        <p:txBody>
          <a:bodyPr>
            <a:spAutoFit/>
          </a:bodyPr>
          <a:lstStyle/>
          <a:p>
            <a:r>
              <a:rPr lang="es-ES" b="1">
                <a:solidFill>
                  <a:schemeClr val="bg1"/>
                </a:solidFill>
              </a:rPr>
              <a:t>Su estilo único se realza por su interior, un verdadero museo de arte cristiano. Es la única catedral en Europa cuyas paredes y techos están completamente pintados en una superficie que abarca cerca de 18.500 m2.</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IMG_7313.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IMG_7311.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247650" y="4724400"/>
            <a:ext cx="9504363" cy="1677988"/>
          </a:xfrm>
          <a:prstGeom prst="rect">
            <a:avLst/>
          </a:prstGeom>
          <a:solidFill>
            <a:srgbClr val="17375E">
              <a:alpha val="59999"/>
            </a:srgbClr>
          </a:solidFill>
          <a:ln w="9525">
            <a:noFill/>
            <a:miter lim="800000"/>
            <a:headEnd/>
            <a:tailEnd/>
          </a:ln>
        </p:spPr>
        <p:txBody>
          <a:bodyPr>
            <a:spAutoFit/>
          </a:bodyPr>
          <a:lstStyle/>
          <a:p>
            <a:r>
              <a:rPr lang="es-ES" b="1">
                <a:solidFill>
                  <a:schemeClr val="bg1"/>
                </a:solidFill>
              </a:rPr>
              <a:t>El órgano, compuesto en 1736, contribuye a la decoración del edificio, ya que no sólo es un instrumento, pero también es mucho más, una decoración, debido a su baja profundidad. El número de juegos del órgano es sorprendentemente pequeño en comparación con el tamaño de un buffet, de 40 m de anchura con 15,30 m de altura.</a:t>
            </a:r>
          </a:p>
          <a:p>
            <a:r>
              <a:rPr lang="es-ES" b="1">
                <a:solidFill>
                  <a:schemeClr val="bg1"/>
                </a:solidFill>
              </a:rPr>
              <a:t>Es el órgano más grande de la estética clásica conservados en Francia.</a:t>
            </a:r>
          </a:p>
          <a:p>
            <a:endParaRPr lang="fr-FR" sz="1400" b="1">
              <a:solidFill>
                <a:schemeClr val="bg1"/>
              </a:solidFill>
              <a:latin typeface="Candara" pitchFamily="34" charset="0"/>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IMG_7325.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p:nvPr/>
        </p:nvSpPr>
        <p:spPr>
          <a:xfrm>
            <a:off x="390525" y="4508500"/>
            <a:ext cx="9720263" cy="2014538"/>
          </a:xfrm>
          <a:prstGeom prst="rect">
            <a:avLst/>
          </a:prstGeom>
          <a:solidFill>
            <a:srgbClr val="C04000">
              <a:alpha val="69804"/>
            </a:srgbClr>
          </a:solidFill>
        </p:spPr>
        <p:txBody>
          <a:bodyPr>
            <a:spAutoFit/>
          </a:bodyPr>
          <a:lstStyle/>
          <a:p>
            <a:r>
              <a:rPr lang="es-ES" b="1">
                <a:solidFill>
                  <a:schemeClr val="bg1"/>
                </a:solidFill>
              </a:rPr>
              <a:t>La pintura debajo del órgano representa el Juicio Final. Este conjunto destaca por su superficie, su calidad y el diseño espejo (Creación del Mundo / Juicio). Esta pintura gigantesca del Juicio Final (1474-1484) originalmente cubría alrededor de 200 m2. Pintado al temple, hay tres registros: el Cielo, la Tierra y el Infierno, donde el malvado gesticula en compartimentos dedicados a los siete pecados capitales. Este trabajo fue mutilado en el siglo XVIII a través de la abertura en el centro de la pared, con acceso a una capilla bajo la torre, que servía de coro de la iglesia hasta 1885.</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IMG_7339.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4111625"/>
            <a:ext cx="10287000" cy="2746375"/>
          </a:xfrm>
          <a:prstGeom prst="rect">
            <a:avLst/>
          </a:prstGeom>
          <a:solidFill>
            <a:srgbClr val="92352E">
              <a:alpha val="79999"/>
            </a:srgbClr>
          </a:solidFill>
          <a:ln w="9525">
            <a:noFill/>
            <a:miter lim="800000"/>
            <a:headEnd/>
            <a:tailEnd/>
          </a:ln>
        </p:spPr>
        <p:txBody>
          <a:bodyPr>
            <a:spAutoFit/>
          </a:bodyPr>
          <a:lstStyle/>
          <a:p>
            <a:r>
              <a:rPr lang="es-ES" b="1">
                <a:solidFill>
                  <a:schemeClr val="bg1"/>
                </a:solidFill>
              </a:rPr>
              <a:t>Al entrar en la Catedral los fieles cristianos se encuentran  delante de una realidad que no puede escapar: La Muerte. No te puedes perder este fresco impresionante tanto por su tamaño y lo que representa: Juicio final mencionado en el Apocalipsis de San Juan. Tomando la forma de un catecismo ilustrado en la tabla que sigue a las dos grandes columnas de apoyo del órgano, es el destino de los elegidos condenados.  La primera, dejando  sus tumbas, son recibidos por los ángeles y los invitados, una vez resucitados para unirse a los apóstoles y los santos.  Estos últimos tienen un futuro mucho menos glorioso que puede ser leído por la imagen y los comentarios que describen a continuación. ¡El peso de las palabras, el choque de fotos: nada se ha inventado!</a:t>
            </a:r>
          </a:p>
          <a:p>
            <a:endParaRPr lang="fr-FR" sz="1200" b="1">
              <a:solidFill>
                <a:schemeClr val="bg1"/>
              </a:solidFill>
              <a:latin typeface="Candara" pitchFamily="34" charset="0"/>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IMG_7314.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534988" y="5013325"/>
            <a:ext cx="9432925" cy="1465263"/>
          </a:xfrm>
          <a:prstGeom prst="rect">
            <a:avLst/>
          </a:prstGeom>
          <a:solidFill>
            <a:srgbClr val="17375E">
              <a:alpha val="69803"/>
            </a:srgbClr>
          </a:solidFill>
          <a:ln w="9525">
            <a:noFill/>
            <a:miter lim="800000"/>
            <a:headEnd/>
            <a:tailEnd/>
          </a:ln>
        </p:spPr>
        <p:txBody>
          <a:bodyPr>
            <a:spAutoFit/>
          </a:bodyPr>
          <a:lstStyle/>
          <a:p>
            <a:r>
              <a:rPr lang="es-ES" b="1">
                <a:solidFill>
                  <a:schemeClr val="bg1"/>
                </a:solidFill>
              </a:rPr>
              <a:t>Los frescos de la bóveda (1509-1512), ricos en color y de  dimensiones excepcionales (97 m de largo, 28 m de ancho) forman toda la pintura renacentista italiana y es la más grande y antigua Francia. Esta bóveda de azul profundo, el revestimiento sobre el coro se encuentra el famoso "Blue de France" se dice "azul real". Los colores son originales.</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IMG_7331.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14339" name="Rectangle 2"/>
          <p:cNvSpPr>
            <a:spLocks noChangeArrowheads="1"/>
          </p:cNvSpPr>
          <p:nvPr/>
        </p:nvSpPr>
        <p:spPr bwMode="auto">
          <a:xfrm>
            <a:off x="463550" y="5084763"/>
            <a:ext cx="9577388" cy="1465262"/>
          </a:xfrm>
          <a:prstGeom prst="rect">
            <a:avLst/>
          </a:prstGeom>
          <a:solidFill>
            <a:srgbClr val="17375E">
              <a:alpha val="69803"/>
            </a:srgbClr>
          </a:solidFill>
          <a:ln w="9525">
            <a:noFill/>
            <a:miter lim="800000"/>
            <a:headEnd/>
            <a:tailEnd/>
          </a:ln>
        </p:spPr>
        <p:txBody>
          <a:bodyPr>
            <a:spAutoFit/>
          </a:bodyPr>
          <a:lstStyle/>
          <a:p>
            <a:r>
              <a:rPr lang="es-ES" b="1">
                <a:solidFill>
                  <a:schemeClr val="bg1"/>
                </a:solidFill>
              </a:rPr>
              <a:t>Las bóvedas de la catedral están diseñados como un cielo inmenso y azul, que se desarrolla sobre un fondo de follaje, arabescos, candelabros, parte del contenido de las escenas son pastorales. Desde el tema de Adán y Eva, a la Anunciación, en representación de todas las figuras importantes del Antiguo y Nuevo Testamento, en un orden que culmina con Cristo en Majestad.</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1000"/>
                                        <p:tgtEl>
                                          <p:spTgt spid="14339"/>
                                        </p:tgtEl>
                                      </p:cBhvr>
                                    </p:animEffect>
                                    <p:anim calcmode="lin" valueType="num">
                                      <p:cBhvr>
                                        <p:cTn id="8" dur="1000" fill="hold"/>
                                        <p:tgtEl>
                                          <p:spTgt spid="14339"/>
                                        </p:tgtEl>
                                        <p:attrNameLst>
                                          <p:attrName>ppt_x</p:attrName>
                                        </p:attrNameLst>
                                      </p:cBhvr>
                                      <p:tavLst>
                                        <p:tav tm="0">
                                          <p:val>
                                            <p:strVal val="#ppt_x"/>
                                          </p:val>
                                        </p:tav>
                                        <p:tav tm="100000">
                                          <p:val>
                                            <p:strVal val="#ppt_x"/>
                                          </p:val>
                                        </p:tav>
                                      </p:tavLst>
                                    </p:anim>
                                    <p:anim calcmode="lin" valueType="num">
                                      <p:cBhvr>
                                        <p:cTn id="9" dur="1000" fill="hold"/>
                                        <p:tgtEl>
                                          <p:spTgt spid="1433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14339"/>
                                        </p:tgtEl>
                                        <p:attrNameLst>
                                          <p:attrName>ppt_x</p:attrName>
                                        </p:attrNameLst>
                                      </p:cBhvr>
                                      <p:tavLst>
                                        <p:tav tm="0">
                                          <p:val>
                                            <p:strVal val="ppt_x"/>
                                          </p:val>
                                        </p:tav>
                                        <p:tav tm="100000">
                                          <p:val>
                                            <p:strVal val="ppt_x"/>
                                          </p:val>
                                        </p:tav>
                                      </p:tavLst>
                                    </p:anim>
                                    <p:anim calcmode="lin" valueType="num">
                                      <p:cBhvr additive="base">
                                        <p:cTn id="14" dur="500"/>
                                        <p:tgtEl>
                                          <p:spTgt spid="14339"/>
                                        </p:tgtEl>
                                        <p:attrNameLst>
                                          <p:attrName>ppt_y</p:attrName>
                                        </p:attrNameLst>
                                      </p:cBhvr>
                                      <p:tavLst>
                                        <p:tav tm="0">
                                          <p:val>
                                            <p:strVal val="ppt_y"/>
                                          </p:val>
                                        </p:tav>
                                        <p:tav tm="100000">
                                          <p:val>
                                            <p:strVal val="1+ppt_h/2"/>
                                          </p:val>
                                        </p:tav>
                                      </p:tavLst>
                                    </p:anim>
                                    <p:set>
                                      <p:cBhvr>
                                        <p:cTn id="15" dur="1" fill="hold">
                                          <p:stCondLst>
                                            <p:cond delay="499"/>
                                          </p:stCondLst>
                                        </p:cTn>
                                        <p:tgtEl>
                                          <p:spTgt spid="1433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p:bldP spid="14339"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IMG_7318.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IMG_7319.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IMG_7323.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IMG_7342.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IMG_7343.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319088" y="5157788"/>
            <a:ext cx="9720262" cy="1190625"/>
          </a:xfrm>
          <a:prstGeom prst="rect">
            <a:avLst/>
          </a:prstGeom>
          <a:solidFill>
            <a:srgbClr val="C04000">
              <a:alpha val="69803"/>
            </a:srgbClr>
          </a:solidFill>
          <a:ln w="9525">
            <a:noFill/>
            <a:miter lim="800000"/>
            <a:headEnd/>
            <a:tailEnd/>
          </a:ln>
        </p:spPr>
        <p:txBody>
          <a:bodyPr>
            <a:spAutoFit/>
          </a:bodyPr>
          <a:lstStyle/>
          <a:p>
            <a:r>
              <a:rPr lang="es-ES" b="1">
                <a:solidFill>
                  <a:schemeClr val="bg1"/>
                </a:solidFill>
              </a:rPr>
              <a:t>El cierre impresionante  de coro o coro (siglo XV) Flamboyant, está decorado con estatuas policromadas  talladas por los talleres borgoñona de Cluny, Las  más valiosas de la mayoría de jubes fueron destruidas. Lo cierto es que quedan una docena en Francia</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IMG_7347.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IMG_7348.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IMG_7350.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247650" y="5516563"/>
            <a:ext cx="9648825" cy="1190625"/>
          </a:xfrm>
          <a:prstGeom prst="rect">
            <a:avLst/>
          </a:prstGeom>
          <a:solidFill>
            <a:srgbClr val="C04000">
              <a:alpha val="69803"/>
            </a:srgbClr>
          </a:solidFill>
          <a:ln w="9525">
            <a:noFill/>
            <a:miter lim="800000"/>
            <a:headEnd/>
            <a:tailEnd/>
          </a:ln>
        </p:spPr>
        <p:txBody>
          <a:bodyPr>
            <a:spAutoFit/>
          </a:bodyPr>
          <a:lstStyle/>
          <a:p>
            <a:r>
              <a:rPr lang="es-ES" b="1">
                <a:solidFill>
                  <a:schemeClr val="bg1"/>
                </a:solidFill>
              </a:rPr>
              <a:t>El tesoro de la catedral de Albi está situado en una capilla mayor, cuya obra revela el propósito original, el de una bóveda de la casa en el siglo XIII. Registros y objetos de valor de la Catedral. Entre las obras que se presentan, los objetos de arte sacro pertenecientes a la catedral se reunieron en la primera habitación.</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IMG_7356.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IMG_7362.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2263775" y="6488113"/>
            <a:ext cx="5811838" cy="366712"/>
          </a:xfrm>
          <a:prstGeom prst="rect">
            <a:avLst/>
          </a:prstGeom>
          <a:solidFill>
            <a:srgbClr val="404040">
              <a:alpha val="69803"/>
            </a:srgbClr>
          </a:solidFill>
          <a:ln w="9525">
            <a:noFill/>
            <a:miter lim="800000"/>
            <a:headEnd/>
            <a:tailEnd/>
          </a:ln>
        </p:spPr>
        <p:txBody>
          <a:bodyPr>
            <a:spAutoFit/>
          </a:bodyPr>
          <a:lstStyle/>
          <a:p>
            <a:r>
              <a:rPr lang="es-ES" b="1">
                <a:solidFill>
                  <a:schemeClr val="bg1"/>
                </a:solidFill>
              </a:rPr>
              <a:t>El gran coro gótico de 1545 - 1585</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IMG_7360.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3703638" y="6237288"/>
            <a:ext cx="1800225" cy="366712"/>
          </a:xfrm>
          <a:prstGeom prst="rect">
            <a:avLst/>
          </a:prstGeom>
          <a:solidFill>
            <a:srgbClr val="404040">
              <a:alpha val="69803"/>
            </a:srgbClr>
          </a:solidFill>
          <a:ln w="9525">
            <a:noFill/>
            <a:miter lim="800000"/>
            <a:headEnd/>
            <a:tailEnd/>
          </a:ln>
        </p:spPr>
        <p:txBody>
          <a:bodyPr>
            <a:spAutoFit/>
          </a:bodyPr>
          <a:lstStyle/>
          <a:p>
            <a:r>
              <a:rPr lang="fr-FR" b="1">
                <a:solidFill>
                  <a:schemeClr val="bg1"/>
                </a:solidFill>
              </a:rPr>
              <a:t>Los puestos</a:t>
            </a: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IMG_7365.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IMG_7364.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IMG_7361.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IMG_7370.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IMG_7387.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IMG_7388.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IMG_7411.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IMG_7393.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534988" y="6092825"/>
            <a:ext cx="5143500" cy="641350"/>
          </a:xfrm>
          <a:prstGeom prst="rect">
            <a:avLst/>
          </a:prstGeom>
          <a:solidFill>
            <a:srgbClr val="404040">
              <a:alpha val="69803"/>
            </a:srgbClr>
          </a:solidFill>
          <a:ln w="9525">
            <a:noFill/>
            <a:miter lim="800000"/>
            <a:headEnd/>
            <a:tailEnd/>
          </a:ln>
        </p:spPr>
        <p:txBody>
          <a:bodyPr>
            <a:spAutoFit/>
          </a:bodyPr>
          <a:lstStyle/>
          <a:p>
            <a:r>
              <a:rPr lang="es-ES" b="1">
                <a:solidFill>
                  <a:schemeClr val="bg1"/>
                </a:solidFill>
              </a:rPr>
              <a:t>El palacio es una antigua fortaleza Berbie. Alberga el Museo Toulouse-Lautrec.</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1" descr="IMG_7417.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422275" y="4652963"/>
            <a:ext cx="9864725" cy="1647825"/>
          </a:xfrm>
          <a:prstGeom prst="rect">
            <a:avLst/>
          </a:prstGeom>
          <a:solidFill>
            <a:srgbClr val="404040">
              <a:alpha val="69803"/>
            </a:srgbClr>
          </a:solidFill>
          <a:ln w="9525">
            <a:noFill/>
            <a:miter lim="800000"/>
            <a:headEnd/>
            <a:tailEnd/>
          </a:ln>
        </p:spPr>
        <p:txBody>
          <a:bodyPr>
            <a:spAutoFit/>
          </a:bodyPr>
          <a:lstStyle/>
          <a:p>
            <a:r>
              <a:rPr lang="es-ES" b="1">
                <a:solidFill>
                  <a:schemeClr val="bg1"/>
                </a:solidFill>
              </a:rPr>
              <a:t>Los jardines sobresalientes del palacio de la Berbie. Esto se debe al  Obispo Hyacinthe que desarrolla a finales del siglo XVII un lugar de ocio en el patio trasero. Transforma la imagen alrededor del paseo marítimo, ya que el palacio ha perdido su función defensiva. El boj está tallado  finamente con bordados que conforman el jardín sorteo francés  y está adornado con coloridas plantaciones. Es una vista impresionante desde la terraza.</a:t>
            </a:r>
          </a:p>
          <a:p>
            <a:endParaRPr lang="fr-FR" sz="1200" b="1">
              <a:solidFill>
                <a:schemeClr val="bg1"/>
              </a:solidFill>
              <a:latin typeface="Candara" pitchFamily="34" charset="0"/>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descr="IMG_7420.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descr="IMG_7428.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2190750" y="6381750"/>
            <a:ext cx="3917950" cy="366713"/>
          </a:xfrm>
          <a:prstGeom prst="rect">
            <a:avLst/>
          </a:prstGeom>
          <a:solidFill>
            <a:srgbClr val="404040">
              <a:alpha val="69803"/>
            </a:srgbClr>
          </a:solidFill>
          <a:ln w="9525">
            <a:noFill/>
            <a:miter lim="800000"/>
            <a:headEnd/>
            <a:tailEnd/>
          </a:ln>
        </p:spPr>
        <p:txBody>
          <a:bodyPr wrap="none">
            <a:spAutoFit/>
          </a:bodyPr>
          <a:lstStyle/>
          <a:p>
            <a:r>
              <a:rPr lang="es-ES" b="1">
                <a:solidFill>
                  <a:schemeClr val="bg1"/>
                </a:solidFill>
              </a:rPr>
              <a:t>Restos del claustro de Saint-Salvi.</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IMG_7445.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1614488" y="6308725"/>
            <a:ext cx="7777162" cy="366713"/>
          </a:xfrm>
          <a:prstGeom prst="rect">
            <a:avLst/>
          </a:prstGeom>
          <a:solidFill>
            <a:srgbClr val="404040">
              <a:alpha val="69803"/>
            </a:srgbClr>
          </a:solidFill>
          <a:ln w="9525">
            <a:noFill/>
            <a:miter lim="800000"/>
            <a:headEnd/>
            <a:tailEnd/>
          </a:ln>
        </p:spPr>
        <p:txBody>
          <a:bodyPr>
            <a:spAutoFit/>
          </a:bodyPr>
          <a:lstStyle/>
          <a:p>
            <a:r>
              <a:rPr lang="es-ES" b="1">
                <a:solidFill>
                  <a:schemeClr val="bg1"/>
                </a:solidFill>
              </a:rPr>
              <a:t>Edificio tradicional de ladrillo cerca de la catedral Sainte-Cécile</a:t>
            </a:r>
            <a:endParaRPr lang="fr-FR" b="1">
              <a:solidFill>
                <a:schemeClr val="bg1"/>
              </a:solidFill>
            </a:endParaRPr>
          </a:p>
        </p:txBody>
      </p:sp>
    </p:spTree>
  </p:cSld>
  <p:clrMapOvr>
    <a:masterClrMapping/>
  </p:clrMapOvr>
  <p:transition spd="med">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1" descr="IMG_7434.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1" descr="IMG_7447.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1" descr="IMG_7392.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 1" descr="IMG_7449.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1" descr="IMG_7423.JPG"/>
          <p:cNvPicPr>
            <a:picLocks noGrp="1" noChangeAspect="1"/>
          </p:cNvPicPr>
          <p:nvPr isPhoto="1"/>
        </p:nvPicPr>
        <p:blipFill>
          <a:blip r:embed="rId2"/>
          <a:srcRect/>
          <a:stretch>
            <a:fillRect/>
          </a:stretch>
        </p:blipFill>
        <p:spPr bwMode="auto">
          <a:xfrm>
            <a:off x="0" y="0"/>
            <a:ext cx="10287000" cy="6858000"/>
          </a:xfrm>
          <a:prstGeom prst="rect">
            <a:avLst/>
          </a:prstGeom>
          <a:noFill/>
          <a:ln w="9525">
            <a:noFill/>
            <a:miter lim="800000"/>
            <a:headEnd/>
            <a:tailEnd/>
          </a:ln>
        </p:spPr>
      </p:pic>
      <p:sp>
        <p:nvSpPr>
          <p:cNvPr id="43015" name="WordArt 7"/>
          <p:cNvSpPr>
            <a:spLocks noChangeArrowheads="1" noChangeShapeType="1" noTextEdit="1"/>
          </p:cNvSpPr>
          <p:nvPr/>
        </p:nvSpPr>
        <p:spPr bwMode="auto">
          <a:xfrm>
            <a:off x="7591425" y="2924175"/>
            <a:ext cx="590550" cy="874713"/>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b="1" kern="10">
                <a:ln w="9525">
                  <a:round/>
                  <a:headEnd/>
                  <a:tailEnd/>
                </a:ln>
                <a:gradFill rotWithShape="0">
                  <a:gsLst>
                    <a:gs pos="0">
                      <a:srgbClr val="FFE701"/>
                    </a:gs>
                    <a:gs pos="100000">
                      <a:srgbClr val="FE3E02"/>
                    </a:gs>
                  </a:gsLst>
                  <a:lin ang="5400000" scaled="1"/>
                </a:gradFill>
                <a:latin typeface="Impact"/>
              </a:rPr>
              <a:t>FIN</a:t>
            </a:r>
          </a:p>
        </p:txBody>
      </p:sp>
    </p:spTree>
  </p:cSld>
  <p:clrMapOvr>
    <a:masterClrMapping/>
  </p:clrMapOvr>
  <p:transition spd="med">
    <p:pull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10287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71450" y="152400"/>
            <a:ext cx="99441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42900" y="304800"/>
            <a:ext cx="96012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714875" y="2209800"/>
            <a:ext cx="3429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3000376" y="5791200"/>
            <a:ext cx="4288037"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10287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3343275" y="4572000"/>
            <a:ext cx="2857500" cy="1130300"/>
          </a:xfrm>
          <a:prstGeom prst="rect">
            <a:avLst/>
          </a:prstGeom>
          <a:noFill/>
        </p:spPr>
      </p:pic>
      <p:sp>
        <p:nvSpPr>
          <p:cNvPr id="11390" name="Text Box 126"/>
          <p:cNvSpPr txBox="1">
            <a:spLocks noChangeArrowheads="1"/>
          </p:cNvSpPr>
          <p:nvPr/>
        </p:nvSpPr>
        <p:spPr bwMode="auto">
          <a:xfrm>
            <a:off x="1028700" y="2590803"/>
            <a:ext cx="120015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657850" y="3352803"/>
          <a:ext cx="3600450" cy="1536383"/>
        </p:xfrm>
        <a:graphic>
          <a:graphicData uri="http://schemas.openxmlformats.org/drawingml/2006/table">
            <a:tbl>
              <a:tblPr/>
              <a:tblGrid>
                <a:gridCol w="1244799"/>
                <a:gridCol w="1176932"/>
                <a:gridCol w="1178719"/>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marL="102870" marR="10287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1028700" y="2895603"/>
            <a:ext cx="360045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657850" y="2895603"/>
            <a:ext cx="360045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1028700" y="3352800"/>
          <a:ext cx="3600450" cy="1517904"/>
        </p:xfrm>
        <a:graphic>
          <a:graphicData uri="http://schemas.openxmlformats.org/drawingml/2006/table">
            <a:tbl>
              <a:tblPr/>
              <a:tblGrid>
                <a:gridCol w="1244799"/>
                <a:gridCol w="1176932"/>
                <a:gridCol w="1178719"/>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marL="102870" marR="10287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102870" marR="10287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85800" y="685800"/>
            <a:ext cx="89154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71450" y="2362203"/>
            <a:ext cx="10287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tedral de Albi (Fran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Catedral de Albi (Francia)</Template>
  <TotalTime>2</TotalTime>
  <Words>1142</Words>
  <Application>Microsoft Office PowerPoint</Application>
  <PresentationFormat>Diapositivas de 35 mm</PresentationFormat>
  <Paragraphs>61</Paragraphs>
  <Slides>42</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42</vt:i4>
      </vt:variant>
    </vt:vector>
  </HeadingPairs>
  <TitlesOfParts>
    <vt:vector size="48" baseType="lpstr">
      <vt:lpstr>Arial</vt:lpstr>
      <vt:lpstr>Calibri</vt:lpstr>
      <vt:lpstr>Monotype Corsiva</vt:lpstr>
      <vt:lpstr>Candara</vt:lpstr>
      <vt:lpstr>Catedral de Albi (Francia)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2014-01-14T10:27:31Z</dcterms:created>
  <dcterms:modified xsi:type="dcterms:W3CDTF">2014-01-14T10:30:05Z</dcterms:modified>
</cp:coreProperties>
</file>