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56" r:id="rId3"/>
    <p:sldId id="324" r:id="rId4"/>
    <p:sldId id="323" r:id="rId5"/>
    <p:sldId id="409" r:id="rId6"/>
    <p:sldId id="408" r:id="rId7"/>
    <p:sldId id="407" r:id="rId8"/>
    <p:sldId id="406" r:id="rId9"/>
    <p:sldId id="405" r:id="rId10"/>
    <p:sldId id="404" r:id="rId11"/>
    <p:sldId id="403" r:id="rId12"/>
    <p:sldId id="402" r:id="rId13"/>
    <p:sldId id="401" r:id="rId14"/>
    <p:sldId id="400" r:id="rId15"/>
    <p:sldId id="399" r:id="rId16"/>
    <p:sldId id="398" r:id="rId17"/>
    <p:sldId id="397" r:id="rId18"/>
    <p:sldId id="396" r:id="rId19"/>
    <p:sldId id="395" r:id="rId20"/>
    <p:sldId id="394" r:id="rId21"/>
    <p:sldId id="393" r:id="rId22"/>
    <p:sldId id="392" r:id="rId23"/>
    <p:sldId id="391" r:id="rId24"/>
    <p:sldId id="390" r:id="rId25"/>
    <p:sldId id="389" r:id="rId26"/>
    <p:sldId id="388" r:id="rId27"/>
    <p:sldId id="387" r:id="rId28"/>
    <p:sldId id="386" r:id="rId29"/>
    <p:sldId id="385" r:id="rId30"/>
    <p:sldId id="384" r:id="rId31"/>
    <p:sldId id="383" r:id="rId32"/>
    <p:sldId id="382" r:id="rId33"/>
    <p:sldId id="381" r:id="rId34"/>
    <p:sldId id="380" r:id="rId35"/>
    <p:sldId id="379" r:id="rId36"/>
    <p:sldId id="378" r:id="rId37"/>
    <p:sldId id="377" r:id="rId38"/>
    <p:sldId id="376" r:id="rId39"/>
    <p:sldId id="375" r:id="rId40"/>
    <p:sldId id="374" r:id="rId41"/>
    <p:sldId id="373" r:id="rId42"/>
    <p:sldId id="371" r:id="rId43"/>
    <p:sldId id="370" r:id="rId44"/>
    <p:sldId id="369" r:id="rId45"/>
    <p:sldId id="368" r:id="rId46"/>
    <p:sldId id="367" r:id="rId47"/>
    <p:sldId id="366" r:id="rId48"/>
    <p:sldId id="365" r:id="rId49"/>
    <p:sldId id="364" r:id="rId50"/>
    <p:sldId id="363" r:id="rId51"/>
    <p:sldId id="362" r:id="rId52"/>
    <p:sldId id="410" r:id="rId5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CJ+I9DcC02MohvrPAfW0pw" hashData="0WWfAGcETTq3UntOZzvDr1Gz0c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FFFF00"/>
    <a:srgbClr val="000066"/>
    <a:srgbClr val="99CCFF"/>
    <a:srgbClr val="66CCFF"/>
    <a:srgbClr val="9999FF"/>
    <a:srgbClr val="6699FF"/>
    <a:srgbClr val="3366FF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97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B9907-01E5-4AE0-8C38-9BEDB7D78B08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67ABDE-FE53-485E-8AD5-F0B263CD777F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8CBDCD-C9A1-42F4-91D3-A22636C3BC6C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FB46C-D260-4C63-BC08-735D8556147D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DCE90-CCF7-49C9-BCC5-5D511E98A8AC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AEE15C-65D7-4674-A85F-9D557A2A4672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99DDC7-9E0E-4E27-A1C1-1FF01F697BA9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B292D7-2993-4B3A-820F-5BE55FC99AF4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smtClean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28D60-A980-4AB3-A41D-04C2E99B7C60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27DAC-DE23-4491-B9EE-581CBC4B5867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AF8795-C378-455A-9AA7-03935D70CBB8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B169AE58-4C63-4EBC-860C-9D4B814D5F31}" type="slidenum">
              <a:rPr lang="cs-CZ"/>
              <a:pPr>
                <a:defRPr/>
              </a:pPr>
              <a:t>‹Nº›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67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2" descr="50 Vatykan_Plac_sw_Piora_kolumnada_Berniniego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4603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6499" name="Text Box 3"/>
          <p:cNvSpPr txBox="1">
            <a:spLocks noChangeArrowheads="1"/>
          </p:cNvSpPr>
          <p:nvPr/>
        </p:nvSpPr>
        <p:spPr bwMode="auto">
          <a:xfrm>
            <a:off x="1187450" y="6067425"/>
            <a:ext cx="676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50.  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Vatican: 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832 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habitants (Vatican)</a:t>
            </a:r>
            <a:endParaRPr lang="cs-CZ" sz="2400">
              <a:solidFill>
                <a:srgbClr val="FFFF00"/>
              </a:solidFill>
              <a:latin typeface="Times New Roman" pitchFamily="18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357422" y="142852"/>
            <a:ext cx="4437433" cy="129266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CAPITALES</a:t>
            </a:r>
          </a:p>
          <a:p>
            <a:pPr algn="ctr"/>
            <a:r>
              <a:rPr lang="es-ES" sz="2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y su densidad Demográfica </a:t>
            </a:r>
            <a:endParaRPr lang="es-ES" sz="2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7200">
    <p:randomBar dir="vert"/>
    <p:sndAc>
      <p:stSnd loop="1">
        <p:snd r:embed="rId2" name="Pete Tex   Love d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06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49 Monako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639763" y="276225"/>
            <a:ext cx="7848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49.  Mon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te Carlo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: 1.151 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(Monaco)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48 San Marin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938" y="0"/>
            <a:ext cx="9555163" cy="684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684213" y="260350"/>
            <a:ext cx="77755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48.  San Marino: 4.361 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habitants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 (San Marino)</a:t>
            </a:r>
            <a:endParaRPr lang="cs-CZ" sz="2400">
              <a:solidFill>
                <a:srgbClr val="0000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81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47 Vaduz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9203" name="Text Box 3"/>
          <p:cNvSpPr txBox="1">
            <a:spLocks noChangeArrowheads="1"/>
          </p:cNvSpPr>
          <p:nvPr/>
        </p:nvSpPr>
        <p:spPr bwMode="auto">
          <a:xfrm>
            <a:off x="1187450" y="6207125"/>
            <a:ext cx="69135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47.  Vaduz: 5.207 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(Liechtenstein)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79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46 Valletta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90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8179" name="Text Box 3"/>
          <p:cNvSpPr txBox="1">
            <a:spLocks noChangeArrowheads="1"/>
          </p:cNvSpPr>
          <p:nvPr/>
        </p:nvSpPr>
        <p:spPr bwMode="auto">
          <a:xfrm>
            <a:off x="842963" y="279400"/>
            <a:ext cx="741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46.  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La 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Vallett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: 6.098 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(M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a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lt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78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7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45 Ando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7155" name="Text Box 3"/>
          <p:cNvSpPr txBox="1">
            <a:spLocks noChangeArrowheads="1"/>
          </p:cNvSpPr>
          <p:nvPr/>
        </p:nvSpPr>
        <p:spPr bwMode="auto">
          <a:xfrm>
            <a:off x="1058863" y="260350"/>
            <a:ext cx="698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45.  Andorra la Vella: 22.256 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(Andorr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77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71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44 Luxembur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6131" name="Text Box 3"/>
          <p:cNvSpPr txBox="1">
            <a:spLocks noChangeArrowheads="1"/>
          </p:cNvSpPr>
          <p:nvPr/>
        </p:nvSpPr>
        <p:spPr bwMode="auto">
          <a:xfrm>
            <a:off x="654050" y="260350"/>
            <a:ext cx="77771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44.  Luxembourg: 104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(Luxemb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o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urg)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76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61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43 Reykjavi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5107" name="Text Box 3"/>
          <p:cNvSpPr txBox="1">
            <a:spLocks noChangeArrowheads="1"/>
          </p:cNvSpPr>
          <p:nvPr/>
        </p:nvSpPr>
        <p:spPr bwMode="auto">
          <a:xfrm>
            <a:off x="1042988" y="6207125"/>
            <a:ext cx="7200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43.  Reykjavik: 117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(I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land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75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510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42 Bern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83" name="Text Box 3"/>
          <p:cNvSpPr txBox="1">
            <a:spLocks noChangeArrowheads="1"/>
          </p:cNvSpPr>
          <p:nvPr/>
        </p:nvSpPr>
        <p:spPr bwMode="auto">
          <a:xfrm>
            <a:off x="1187450" y="6207125"/>
            <a:ext cx="67691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42.  Bern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: 134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Suisse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74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41 Podgor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8050"/>
            <a:ext cx="9144000" cy="464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3059" name="Text Box 3"/>
          <p:cNvSpPr txBox="1">
            <a:spLocks noChangeArrowheads="1"/>
          </p:cNvSpPr>
          <p:nvPr/>
        </p:nvSpPr>
        <p:spPr bwMode="auto">
          <a:xfrm>
            <a:off x="1042988" y="6092825"/>
            <a:ext cx="7200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41.  Podgorica: 151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(M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o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nten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é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gr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o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73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5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40 Lublaň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2035" name="Text Box 3"/>
          <p:cNvSpPr txBox="1">
            <a:spLocks noChangeArrowheads="1"/>
          </p:cNvSpPr>
          <p:nvPr/>
        </p:nvSpPr>
        <p:spPr bwMode="auto">
          <a:xfrm>
            <a:off x="971550" y="6207125"/>
            <a:ext cx="72009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9933"/>
                </a:solidFill>
                <a:latin typeface="Times New Roman" pitchFamily="18" charset="0"/>
              </a:rPr>
              <a:t>40.  Ljubljana: 270</a:t>
            </a:r>
            <a:r>
              <a:rPr lang="de-DE" sz="2400">
                <a:solidFill>
                  <a:srgbClr val="FF9933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FF9933"/>
                </a:solidFill>
                <a:latin typeface="Times New Roman" pitchFamily="18" charset="0"/>
              </a:rPr>
              <a:t> (Slov</a:t>
            </a:r>
            <a:r>
              <a:rPr lang="de-DE" sz="2400">
                <a:solidFill>
                  <a:srgbClr val="FF9933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FF9933"/>
                </a:solidFill>
                <a:latin typeface="Times New Roman" pitchFamily="18" charset="0"/>
              </a:rPr>
              <a:t>ni</a:t>
            </a:r>
            <a:r>
              <a:rPr lang="fr-FR" sz="2400">
                <a:solidFill>
                  <a:srgbClr val="FF9933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FF9933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72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203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Belfas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1011" name="Text Box 3"/>
          <p:cNvSpPr txBox="1">
            <a:spLocks noChangeArrowheads="1"/>
          </p:cNvSpPr>
          <p:nvPr/>
        </p:nvSpPr>
        <p:spPr bwMode="auto">
          <a:xfrm>
            <a:off x="784225" y="260350"/>
            <a:ext cx="75612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39.  Belfast: 310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.000 habitants (Irlande du Nord)</a:t>
            </a:r>
            <a:endParaRPr lang="cs-CZ" sz="2400">
              <a:solidFill>
                <a:srgbClr val="0000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71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10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38 Nicosia_nigh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9987" name="Text Box 3"/>
          <p:cNvSpPr txBox="1">
            <a:spLocks noChangeArrowheads="1"/>
          </p:cNvSpPr>
          <p:nvPr/>
        </p:nvSpPr>
        <p:spPr bwMode="auto">
          <a:xfrm>
            <a:off x="1619250" y="6211888"/>
            <a:ext cx="5903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38.  Nicosi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: 313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(C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hy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pr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9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998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5" name="Picture 2" descr="37 Sarajev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8963" name="Text Box 3"/>
          <p:cNvSpPr txBox="1">
            <a:spLocks noChangeArrowheads="1"/>
          </p:cNvSpPr>
          <p:nvPr/>
        </p:nvSpPr>
        <p:spPr bwMode="auto">
          <a:xfrm>
            <a:off x="971550" y="234950"/>
            <a:ext cx="77041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37.  Sarajevo: 315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.000 habitants (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Bosni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-Her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z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é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govin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8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96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99FF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ardiff_City_Hall_croppe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2513"/>
            <a:ext cx="9144000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7939" name="Text Box 3"/>
          <p:cNvSpPr txBox="1">
            <a:spLocks noChangeArrowheads="1"/>
          </p:cNvSpPr>
          <p:nvPr/>
        </p:nvSpPr>
        <p:spPr bwMode="auto">
          <a:xfrm>
            <a:off x="1403350" y="5949950"/>
            <a:ext cx="626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36.  Cardi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f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f: 340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Pays de Galles)</a:t>
            </a:r>
            <a:endParaRPr lang="cs-CZ" sz="240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7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793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6" descr="35 Tallinn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1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6915" name="Text Box 3"/>
          <p:cNvSpPr txBox="1">
            <a:spLocks noChangeArrowheads="1"/>
          </p:cNvSpPr>
          <p:nvPr/>
        </p:nvSpPr>
        <p:spPr bwMode="auto">
          <a:xfrm>
            <a:off x="1620838" y="6237288"/>
            <a:ext cx="59039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35.  Tallinn: 412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Estonie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CCFF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34 Bratisl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65175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5891" name="Text Box 3"/>
          <p:cNvSpPr txBox="1">
            <a:spLocks noChangeArrowheads="1"/>
          </p:cNvSpPr>
          <p:nvPr/>
        </p:nvSpPr>
        <p:spPr bwMode="auto">
          <a:xfrm>
            <a:off x="1547813" y="6092825"/>
            <a:ext cx="60483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34.  Bratislava: 460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(Slov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aquie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5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89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Edinburgh_pohled_z_hrad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4867" name="Text Box 3"/>
          <p:cNvSpPr txBox="1">
            <a:spLocks noChangeArrowheads="1"/>
          </p:cNvSpPr>
          <p:nvPr/>
        </p:nvSpPr>
        <p:spPr bwMode="auto">
          <a:xfrm>
            <a:off x="1820863" y="260350"/>
            <a:ext cx="58467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33.  Edi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m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b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o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urg: 480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.000 habitants 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(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Ecosse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4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32 Dublin_riv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43" name="Text Box 3"/>
          <p:cNvSpPr txBox="1">
            <a:spLocks noChangeArrowheads="1"/>
          </p:cNvSpPr>
          <p:nvPr/>
        </p:nvSpPr>
        <p:spPr bwMode="auto">
          <a:xfrm>
            <a:off x="1908175" y="260350"/>
            <a:ext cx="53292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32.  Dublin: 505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Irlande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3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2" descr="31 Skop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2819" name="Text Box 3"/>
          <p:cNvSpPr txBox="1">
            <a:spLocks noChangeArrowheads="1"/>
          </p:cNvSpPr>
          <p:nvPr/>
        </p:nvSpPr>
        <p:spPr bwMode="auto">
          <a:xfrm>
            <a:off x="1763713" y="5834063"/>
            <a:ext cx="56880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31.  Skopje: 510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(Mac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é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d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oi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n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2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1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Priěština 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8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1795" name="Text Box 3"/>
          <p:cNvSpPr txBox="1">
            <a:spLocks noChangeArrowheads="1"/>
          </p:cNvSpPr>
          <p:nvPr/>
        </p:nvSpPr>
        <p:spPr bwMode="auto">
          <a:xfrm>
            <a:off x="1763713" y="6165850"/>
            <a:ext cx="5545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30. Priština : 550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(Kosovo)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1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179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6699FF"/>
            </a:gs>
            <a:gs pos="100000">
              <a:srgbClr val="000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29 Vilnu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08050"/>
            <a:ext cx="9144000" cy="4948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0771" name="Text Box 3"/>
          <p:cNvSpPr txBox="1">
            <a:spLocks noChangeArrowheads="1"/>
          </p:cNvSpPr>
          <p:nvPr/>
        </p:nvSpPr>
        <p:spPr bwMode="auto">
          <a:xfrm>
            <a:off x="1863725" y="5964238"/>
            <a:ext cx="54721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29.  Vilnius: 560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(Lit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uanie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60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77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28 Helsink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9747" name="Text Box 3"/>
          <p:cNvSpPr txBox="1">
            <a:spLocks noChangeArrowheads="1"/>
          </p:cNvSpPr>
          <p:nvPr/>
        </p:nvSpPr>
        <p:spPr bwMode="auto">
          <a:xfrm>
            <a:off x="1763713" y="6180138"/>
            <a:ext cx="57610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28.  Helsinki: 596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 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(Fin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lande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59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9747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2" descr="27 Osl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5538"/>
            <a:ext cx="9144000" cy="469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8723" name="Text Box 3"/>
          <p:cNvSpPr txBox="1">
            <a:spLocks noChangeArrowheads="1"/>
          </p:cNvSpPr>
          <p:nvPr/>
        </p:nvSpPr>
        <p:spPr bwMode="auto">
          <a:xfrm>
            <a:off x="2051050" y="5949950"/>
            <a:ext cx="5257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27.  Oslo: 613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(Norv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è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g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58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2" descr="26 Kišiněv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7699" name="Text Box 3"/>
          <p:cNvSpPr txBox="1">
            <a:spLocks noChangeArrowheads="1"/>
          </p:cNvSpPr>
          <p:nvPr/>
        </p:nvSpPr>
        <p:spPr bwMode="auto">
          <a:xfrm>
            <a:off x="1476375" y="6165850"/>
            <a:ext cx="57594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26.  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Chisinau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: 720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 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(Mold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avie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57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2" descr="25 Riga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6675" name="Text Box 3"/>
          <p:cNvSpPr txBox="1">
            <a:spLocks noChangeArrowheads="1"/>
          </p:cNvSpPr>
          <p:nvPr/>
        </p:nvSpPr>
        <p:spPr bwMode="auto">
          <a:xfrm>
            <a:off x="2195513" y="188913"/>
            <a:ext cx="59055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25.  Riga: 730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(Let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t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onie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56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67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2" descr="24 Tirana_-_Colourful_houses_at_Lan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68413"/>
            <a:ext cx="9144000" cy="44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51" name="Text Box 3"/>
          <p:cNvSpPr txBox="1">
            <a:spLocks noChangeArrowheads="1"/>
          </p:cNvSpPr>
          <p:nvPr/>
        </p:nvSpPr>
        <p:spPr bwMode="auto">
          <a:xfrm>
            <a:off x="1849438" y="5876925"/>
            <a:ext cx="5400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24.  Tirana: 760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 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(Alb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a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ni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55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2" descr="23 Amsterdam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6785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7459" name="Text Box 3"/>
          <p:cNvSpPr txBox="1">
            <a:spLocks noChangeArrowheads="1"/>
          </p:cNvSpPr>
          <p:nvPr/>
        </p:nvSpPr>
        <p:spPr bwMode="auto">
          <a:xfrm>
            <a:off x="3419475" y="188913"/>
            <a:ext cx="59769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23.  Ams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t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erdam: 790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Hollande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7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45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2" descr="22 Záhřeb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6435" name="Text Box 3"/>
          <p:cNvSpPr txBox="1">
            <a:spLocks noChangeArrowheads="1"/>
          </p:cNvSpPr>
          <p:nvPr/>
        </p:nvSpPr>
        <p:spPr bwMode="auto">
          <a:xfrm>
            <a:off x="1979613" y="274638"/>
            <a:ext cx="71643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22.  Z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agreb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: 792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Croatie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6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643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09" name="Picture 2" descr="21 Stockholm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5411" name="Text Box 3"/>
          <p:cNvSpPr txBox="1">
            <a:spLocks noChangeArrowheads="1"/>
          </p:cNvSpPr>
          <p:nvPr/>
        </p:nvSpPr>
        <p:spPr bwMode="auto">
          <a:xfrm>
            <a:off x="1073150" y="279400"/>
            <a:ext cx="698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21.  Stockholm: 830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.000 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(S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uède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4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3" name="Picture 2" descr="20 Brusel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95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4387" name="Text Box 3"/>
          <p:cNvSpPr txBox="1">
            <a:spLocks noChangeArrowheads="1"/>
          </p:cNvSpPr>
          <p:nvPr/>
        </p:nvSpPr>
        <p:spPr bwMode="auto">
          <a:xfrm>
            <a:off x="1403350" y="6092825"/>
            <a:ext cx="626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20.  Br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uxelles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: 1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.100.000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(Belgi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que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4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38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2" descr="19 Kodaň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22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63" name="Text Box 3"/>
          <p:cNvSpPr txBox="1">
            <a:spLocks noChangeArrowheads="1"/>
          </p:cNvSpPr>
          <p:nvPr/>
        </p:nvSpPr>
        <p:spPr bwMode="auto">
          <a:xfrm>
            <a:off x="1187450" y="6308725"/>
            <a:ext cx="6480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19.  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Copenhague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: 1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.200.000 habitants (Danemark)</a:t>
            </a:r>
            <a:endParaRPr lang="cs-CZ" sz="240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3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6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18 Praha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92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2339" name="Text Box 3"/>
          <p:cNvSpPr txBox="1">
            <a:spLocks noChangeArrowheads="1"/>
          </p:cNvSpPr>
          <p:nvPr/>
        </p:nvSpPr>
        <p:spPr bwMode="auto">
          <a:xfrm>
            <a:off x="971550" y="188913"/>
            <a:ext cx="741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18.  Pr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a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g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ue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: 1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.300.000 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République Tchèque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2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233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5" name="Picture 2" descr="17 Sofi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80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1315" name="Text Box 3"/>
          <p:cNvSpPr txBox="1">
            <a:spLocks noChangeArrowheads="1"/>
          </p:cNvSpPr>
          <p:nvPr/>
        </p:nvSpPr>
        <p:spPr bwMode="auto">
          <a:xfrm>
            <a:off x="1692275" y="5949950"/>
            <a:ext cx="576103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17.  S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ofia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: 1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.400.000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(Bulg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a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ri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1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29" name="Picture 2" descr="16 Bělehra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0291" name="Text Box 3"/>
          <p:cNvSpPr txBox="1">
            <a:spLocks noChangeArrowheads="1"/>
          </p:cNvSpPr>
          <p:nvPr/>
        </p:nvSpPr>
        <p:spPr bwMode="auto">
          <a:xfrm>
            <a:off x="1317625" y="114300"/>
            <a:ext cx="64801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16.  Belgr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a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d: 1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.500.000 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(Serbi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4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Picture 2" descr="15 Budapešť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11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9267" name="Text Box 3"/>
          <p:cNvSpPr txBox="1">
            <a:spLocks noChangeArrowheads="1"/>
          </p:cNvSpPr>
          <p:nvPr/>
        </p:nvSpPr>
        <p:spPr bwMode="auto">
          <a:xfrm>
            <a:off x="1042988" y="6237288"/>
            <a:ext cx="698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15.  Budapest: 1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.700.000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Hongrie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9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26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7" name="Picture 2" descr="14 Vídeň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8243" name="Text Box 3"/>
          <p:cNvSpPr txBox="1">
            <a:spLocks noChangeArrowheads="1"/>
          </p:cNvSpPr>
          <p:nvPr/>
        </p:nvSpPr>
        <p:spPr bwMode="auto">
          <a:xfrm>
            <a:off x="1692275" y="260350"/>
            <a:ext cx="5903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14.  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Vienne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: 1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.700.000 habitants (Autriche)</a:t>
            </a:r>
            <a:endParaRPr lang="cs-CZ" sz="2400">
              <a:solidFill>
                <a:srgbClr val="0000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8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1" name="Picture 2" descr="13 Varšav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7219" name="Text Box 3"/>
          <p:cNvSpPr txBox="1">
            <a:spLocks noChangeArrowheads="1"/>
          </p:cNvSpPr>
          <p:nvPr/>
        </p:nvSpPr>
        <p:spPr bwMode="auto">
          <a:xfrm>
            <a:off x="1028700" y="265113"/>
            <a:ext cx="698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13.  Vars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ovie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: 1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.800.000 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Pologne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7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721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5" name="Picture 2" descr="12 Mins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96413" cy="704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6195" name="Text Box 3"/>
          <p:cNvSpPr txBox="1">
            <a:spLocks noChangeArrowheads="1"/>
          </p:cNvSpPr>
          <p:nvPr/>
        </p:nvSpPr>
        <p:spPr bwMode="auto">
          <a:xfrm>
            <a:off x="1692275" y="6351588"/>
            <a:ext cx="590391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12.  Minsk: 1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.900.000 habitants (Belarus)</a:t>
            </a:r>
            <a:endParaRPr lang="cs-CZ" sz="240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6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49" name="Picture 2" descr="11 Bukuresť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5888"/>
            <a:ext cx="9144000" cy="6669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5171" name="Text Box 3"/>
          <p:cNvSpPr txBox="1">
            <a:spLocks noChangeArrowheads="1"/>
          </p:cNvSpPr>
          <p:nvPr/>
        </p:nvSpPr>
        <p:spPr bwMode="auto">
          <a:xfrm>
            <a:off x="857250" y="163513"/>
            <a:ext cx="7416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11.  Bu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carest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: 2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.000.000 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(Ro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u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m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a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ni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35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7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3" name="Picture 2" descr="10 Lisab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883" name="Text Box 3"/>
          <p:cNvSpPr txBox="1">
            <a:spLocks noChangeArrowheads="1"/>
          </p:cNvSpPr>
          <p:nvPr/>
        </p:nvSpPr>
        <p:spPr bwMode="auto">
          <a:xfrm>
            <a:off x="827088" y="260350"/>
            <a:ext cx="74898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10.  Lis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bonne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: 2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.100.000 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(Portug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a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l)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2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7" name="Picture 2" descr="09 Ří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1859" name="Text Box 3"/>
          <p:cNvSpPr txBox="1">
            <a:spLocks noChangeArrowheads="1"/>
          </p:cNvSpPr>
          <p:nvPr/>
        </p:nvSpPr>
        <p:spPr bwMode="auto">
          <a:xfrm>
            <a:off x="1547813" y="6207125"/>
            <a:ext cx="61198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9.  R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o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m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: 2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.800.000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Italie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18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5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1" name="Picture 2" descr="08 Kyje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3825" y="0"/>
            <a:ext cx="9591675" cy="6900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0835" name="Text Box 3"/>
          <p:cNvSpPr txBox="1">
            <a:spLocks noChangeArrowheads="1"/>
          </p:cNvSpPr>
          <p:nvPr/>
        </p:nvSpPr>
        <p:spPr bwMode="auto">
          <a:xfrm>
            <a:off x="1547813" y="231775"/>
            <a:ext cx="59769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8.  Ki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ev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: 2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.800.000 habitants (Ukraine)</a:t>
            </a:r>
            <a:endParaRPr lang="cs-CZ" sz="2400">
              <a:solidFill>
                <a:srgbClr val="000066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20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5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5" name="Picture 2" descr="07 Paříž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7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9811" name="Text Box 3"/>
          <p:cNvSpPr txBox="1">
            <a:spLocks noChangeArrowheads="1"/>
          </p:cNvSpPr>
          <p:nvPr/>
        </p:nvSpPr>
        <p:spPr bwMode="auto">
          <a:xfrm>
            <a:off x="1476375" y="6207125"/>
            <a:ext cx="62642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7.  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Paris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: 2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.900.000 habitants (France)</a:t>
            </a:r>
            <a:endParaRPr lang="cs-CZ" sz="240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98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1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69" name="Picture 2" descr="06 Athény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6250"/>
            <a:ext cx="9144000" cy="5518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8787" name="Text Box 3"/>
          <p:cNvSpPr txBox="1">
            <a:spLocks noChangeArrowheads="1"/>
          </p:cNvSpPr>
          <p:nvPr/>
        </p:nvSpPr>
        <p:spPr bwMode="auto">
          <a:xfrm>
            <a:off x="1908175" y="6092825"/>
            <a:ext cx="54006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6.  At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h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ènes: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3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.100.000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(G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rèce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8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3" name="Picture 2" descr="05 Madrid 1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612313" cy="695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7763" name="Text Box 3"/>
          <p:cNvSpPr txBox="1">
            <a:spLocks noChangeArrowheads="1"/>
          </p:cNvSpPr>
          <p:nvPr/>
        </p:nvSpPr>
        <p:spPr bwMode="auto">
          <a:xfrm>
            <a:off x="1389063" y="261938"/>
            <a:ext cx="63357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5.  Madrid: 3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.300.000 habitants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fr-FR" sz="2400">
                <a:solidFill>
                  <a:srgbClr val="FFFF00"/>
                </a:solidFill>
                <a:latin typeface="Times New Roman" pitchFamily="18" charset="0"/>
              </a:rPr>
              <a:t>Espagne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7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7" name="Picture 2" descr="04 Berlín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6739" name="Text Box 3"/>
          <p:cNvSpPr txBox="1">
            <a:spLocks noChangeArrowheads="1"/>
          </p:cNvSpPr>
          <p:nvPr/>
        </p:nvSpPr>
        <p:spPr bwMode="auto">
          <a:xfrm>
            <a:off x="1979613" y="6237288"/>
            <a:ext cx="64087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4.  Berlin: 3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.500.000 habitants 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(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Allemagne</a:t>
            </a: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3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1" name="Picture 2" descr="03 Ankar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9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5715" name="Text Box 3"/>
          <p:cNvSpPr txBox="1">
            <a:spLocks noChangeArrowheads="1"/>
          </p:cNvSpPr>
          <p:nvPr/>
        </p:nvSpPr>
        <p:spPr bwMode="auto">
          <a:xfrm>
            <a:off x="1763713" y="6237288"/>
            <a:ext cx="55451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FFFF00"/>
                </a:solidFill>
                <a:latin typeface="Times New Roman" pitchFamily="18" charset="0"/>
              </a:rPr>
              <a:t>3. Ankara: 4</a:t>
            </a:r>
            <a:r>
              <a:rPr lang="de-DE" sz="2400">
                <a:solidFill>
                  <a:srgbClr val="FFFF00"/>
                </a:solidFill>
                <a:latin typeface="Times New Roman" pitchFamily="18" charset="0"/>
              </a:rPr>
              <a:t>.400.000 habitants (Turquie)</a:t>
            </a:r>
            <a:endParaRPr lang="cs-CZ" sz="2400">
              <a:solidFill>
                <a:srgbClr val="FFFF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57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5" name="Picture 2" descr="02 Londý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4691" name="Text Box 3"/>
          <p:cNvSpPr txBox="1">
            <a:spLocks noChangeArrowheads="1"/>
          </p:cNvSpPr>
          <p:nvPr/>
        </p:nvSpPr>
        <p:spPr bwMode="auto">
          <a:xfrm>
            <a:off x="1720850" y="260350"/>
            <a:ext cx="6596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2.  Lond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res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: 8</a:t>
            </a:r>
            <a:r>
              <a:rPr lang="de-DE" sz="2400">
                <a:solidFill>
                  <a:srgbClr val="000066"/>
                </a:solidFill>
                <a:latin typeface="Times New Roman" pitchFamily="18" charset="0"/>
              </a:rPr>
              <a:t>.200.000 habitants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 (Angl</a:t>
            </a:r>
            <a:r>
              <a:rPr lang="fr-FR" sz="2400">
                <a:solidFill>
                  <a:srgbClr val="000066"/>
                </a:solidFill>
                <a:latin typeface="Times New Roman" pitchFamily="18" charset="0"/>
              </a:rPr>
              <a:t>eterre</a:t>
            </a:r>
            <a:r>
              <a:rPr lang="cs-CZ" sz="2400">
                <a:solidFill>
                  <a:srgbClr val="000066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67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46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1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89" name="Picture 2" descr="01 Moskva 1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92150"/>
            <a:ext cx="9144000" cy="518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3667" name="Text Box 3"/>
          <p:cNvSpPr txBox="1">
            <a:spLocks noChangeArrowheads="1"/>
          </p:cNvSpPr>
          <p:nvPr/>
        </p:nvSpPr>
        <p:spPr bwMode="auto">
          <a:xfrm>
            <a:off x="1428728" y="6072206"/>
            <a:ext cx="6553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2400" dirty="0">
                <a:solidFill>
                  <a:srgbClr val="FFFF00"/>
                </a:solidFill>
                <a:latin typeface="Times New Roman" pitchFamily="18" charset="0"/>
              </a:rPr>
              <a:t>1.  Mos</a:t>
            </a:r>
            <a:r>
              <a:rPr lang="de-DE" sz="2400" dirty="0">
                <a:solidFill>
                  <a:srgbClr val="FFFF00"/>
                </a:solidFill>
                <a:latin typeface="Times New Roman" pitchFamily="18" charset="0"/>
              </a:rPr>
              <a:t>cou</a:t>
            </a:r>
            <a:r>
              <a:rPr lang="cs-CZ" sz="2400" dirty="0">
                <a:solidFill>
                  <a:srgbClr val="FFFF00"/>
                </a:solidFill>
                <a:latin typeface="Times New Roman" pitchFamily="18" charset="0"/>
              </a:rPr>
              <a:t>: 11</a:t>
            </a:r>
            <a:r>
              <a:rPr lang="de-DE" sz="2400" dirty="0">
                <a:solidFill>
                  <a:srgbClr val="FFFF00"/>
                </a:solidFill>
                <a:latin typeface="Times New Roman" pitchFamily="18" charset="0"/>
              </a:rPr>
              <a:t>.500.000 habitants</a:t>
            </a:r>
            <a:r>
              <a:rPr lang="cs-CZ" sz="2400" dirty="0">
                <a:solidFill>
                  <a:srgbClr val="FFFF00"/>
                </a:solidFill>
                <a:latin typeface="Times New Roman" pitchFamily="18" charset="0"/>
              </a:rPr>
              <a:t> (</a:t>
            </a:r>
            <a:r>
              <a:rPr lang="de-DE" sz="2400" dirty="0">
                <a:solidFill>
                  <a:srgbClr val="FFFF00"/>
                </a:solidFill>
                <a:latin typeface="Times New Roman" pitchFamily="18" charset="0"/>
              </a:rPr>
              <a:t>Russie</a:t>
            </a:r>
            <a:r>
              <a:rPr lang="cs-CZ" sz="2400" dirty="0">
                <a:solidFill>
                  <a:srgbClr val="FFFF00"/>
                </a:solidFill>
                <a:latin typeface="Times New Roman" pitchFamily="18" charset="0"/>
              </a:rPr>
              <a:t>)</a:t>
            </a:r>
          </a:p>
        </p:txBody>
      </p:sp>
    </p:spTree>
  </p:cSld>
  <p:clrMapOvr>
    <a:masterClrMapping/>
  </p:clrMapOvr>
  <p:transition spd="slow" advTm="72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113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50 capitales .. 22 03 2018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50 capitales .. 22 03 2018</Template>
  <TotalTime>10</TotalTime>
  <Words>615</Words>
  <Application>Microsoft Office PowerPoint</Application>
  <PresentationFormat>Presentación en pantalla (4:3)</PresentationFormat>
  <Paragraphs>54</Paragraphs>
  <Slides>51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6" baseType="lpstr">
      <vt:lpstr>Arial</vt:lpstr>
      <vt:lpstr>Calibri</vt:lpstr>
      <vt:lpstr>Times New Roman</vt:lpstr>
      <vt:lpstr>50 capitales .. 22 03 2018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9</cp:revision>
  <dcterms:created xsi:type="dcterms:W3CDTF">2018-08-06T16:21:18Z</dcterms:created>
  <dcterms:modified xsi:type="dcterms:W3CDTF">2018-08-06T16:32:11Z</dcterms:modified>
</cp:coreProperties>
</file>