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32" r:id="rId2"/>
  </p:sldMasterIdLst>
  <p:sldIdLst>
    <p:sldId id="256" r:id="rId3"/>
    <p:sldId id="278" r:id="rId4"/>
    <p:sldId id="300" r:id="rId5"/>
    <p:sldId id="277" r:id="rId6"/>
    <p:sldId id="276" r:id="rId7"/>
    <p:sldId id="279" r:id="rId8"/>
    <p:sldId id="301" r:id="rId9"/>
    <p:sldId id="280" r:id="rId10"/>
    <p:sldId id="299" r:id="rId11"/>
    <p:sldId id="259" r:id="rId12"/>
    <p:sldId id="274" r:id="rId13"/>
    <p:sldId id="268" r:id="rId14"/>
    <p:sldId id="281" r:id="rId15"/>
    <p:sldId id="282" r:id="rId16"/>
    <p:sldId id="265" r:id="rId17"/>
    <p:sldId id="266" r:id="rId18"/>
    <p:sldId id="336" r:id="rId19"/>
    <p:sldId id="302" r:id="rId20"/>
    <p:sldId id="305" r:id="rId21"/>
    <p:sldId id="289" r:id="rId22"/>
    <p:sldId id="290" r:id="rId23"/>
    <p:sldId id="338" r:id="rId24"/>
    <p:sldId id="327" r:id="rId25"/>
    <p:sldId id="325" r:id="rId26"/>
    <p:sldId id="320" r:id="rId27"/>
    <p:sldId id="321" r:id="rId28"/>
    <p:sldId id="318" r:id="rId29"/>
    <p:sldId id="323" r:id="rId30"/>
    <p:sldId id="316" r:id="rId31"/>
    <p:sldId id="324" r:id="rId32"/>
    <p:sldId id="337" r:id="rId33"/>
    <p:sldId id="311" r:id="rId34"/>
    <p:sldId id="313" r:id="rId35"/>
    <p:sldId id="339" r:id="rId36"/>
    <p:sldId id="314" r:id="rId37"/>
    <p:sldId id="340" r:id="rId38"/>
    <p:sldId id="294" r:id="rId39"/>
    <p:sldId id="292" r:id="rId40"/>
    <p:sldId id="309" r:id="rId41"/>
    <p:sldId id="307" r:id="rId42"/>
    <p:sldId id="308" r:id="rId43"/>
    <p:sldId id="331" r:id="rId44"/>
    <p:sldId id="295" r:id="rId45"/>
    <p:sldId id="342" r:id="rId46"/>
    <p:sldId id="330" r:id="rId47"/>
    <p:sldId id="297" r:id="rId48"/>
    <p:sldId id="298" r:id="rId49"/>
    <p:sldId id="343" r:id="rId50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vIKMsT0p1Egf1l9MSfI7Q==" hashData="FEEVNlYqB4BuWpOtXJ2GEOesHG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9225"/>
    <a:srgbClr val="823C9E"/>
    <a:srgbClr val="CC99FF"/>
    <a:srgbClr val="009999"/>
    <a:srgbClr val="66CCFF"/>
    <a:srgbClr val="CCFF66"/>
    <a:srgbClr val="990099"/>
    <a:srgbClr val="C3099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D1354-961D-4BA5-A9A2-D5E3CF57E9D7}" type="datetimeFigureOut">
              <a:rPr lang="es-ES"/>
              <a:pPr>
                <a:defRPr/>
              </a:pPr>
              <a:t>17/03/2015</a:t>
            </a:fld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D7728-8888-48F1-B7FA-6C8D0CE1FA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005C3-FAE9-48AC-AE8B-B5574B881309}" type="datetimeFigureOut">
              <a:rPr lang="es-ES"/>
              <a:pPr>
                <a:defRPr/>
              </a:pPr>
              <a:t>17/03/2015</a:t>
            </a:fld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2A4F6-DEEC-420A-BBB9-2A7402EA87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763DB-22D9-4D7E-B2C6-5B6FCD75C927}" type="datetimeFigureOut">
              <a:rPr lang="es-ES"/>
              <a:pPr>
                <a:defRPr/>
              </a:pPr>
              <a:t>17/03/2015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8A3A6-A560-4C68-AE13-33FC375577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3168A-B447-48FC-AC8B-FC0CE0E79E9F}" type="datetimeFigureOut">
              <a:rPr lang="es-ES"/>
              <a:pPr>
                <a:defRPr/>
              </a:pPr>
              <a:t>17/03/2015</a:t>
            </a:fld>
            <a:endParaRPr lang="es-ES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26E08-DD2E-493F-99B0-D0CDEF3142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FD553-1DDD-4A6B-AC52-0B3BF5FEC90D}" type="datetimeFigureOut">
              <a:rPr lang="es-ES"/>
              <a:pPr>
                <a:defRPr/>
              </a:pPr>
              <a:t>17/03/2015</a:t>
            </a:fld>
            <a:endParaRPr lang="es-ES"/>
          </a:p>
        </p:txBody>
      </p:sp>
      <p:sp>
        <p:nvSpPr>
          <p:cNvPr id="8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EBE1F-B84F-4238-9846-95BB608C37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C7FEC-F8A1-4E80-AB8F-1D4A39DD0C85}" type="datetimeFigureOut">
              <a:rPr lang="es-ES"/>
              <a:pPr>
                <a:defRPr/>
              </a:pPr>
              <a:t>17/03/2015</a:t>
            </a:fld>
            <a:endParaRPr lang="es-ES"/>
          </a:p>
        </p:txBody>
      </p:sp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9E4AA-3A52-466C-85B9-26D00825E1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A19EE-F844-4B46-B75B-40791116F9DC}" type="datetimeFigureOut">
              <a:rPr lang="es-ES"/>
              <a:pPr>
                <a:defRPr/>
              </a:pPr>
              <a:t>17/03/2015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6334C-E316-4D47-8705-DB2E1DBA8A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8DE1F-FC8B-4627-920B-5144E3DBAD9B}" type="datetimeFigureOut">
              <a:rPr lang="es-ES"/>
              <a:pPr>
                <a:defRPr/>
              </a:pPr>
              <a:t>17/03/2015</a:t>
            </a:fld>
            <a:endParaRPr lang="es-ES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A2443-B75A-47F0-A0E3-47D26DD427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9DF22-3A13-482D-A0D2-592007FD2120}" type="datetimeFigureOut">
              <a:rPr lang="es-ES"/>
              <a:pPr>
                <a:defRPr/>
              </a:pPr>
              <a:t>17/03/2015</a:t>
            </a:fld>
            <a:endParaRPr lang="es-ES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3F44B-527A-4324-8AC9-9EDFC13E47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7A06A-3847-4015-8940-359607EE370B}" type="datetimeFigureOut">
              <a:rPr lang="es-ES"/>
              <a:pPr>
                <a:defRPr/>
              </a:pPr>
              <a:t>17/03/2015</a:t>
            </a:fld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4A81A-4028-4A1D-9F90-AC4A10D994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D9A21-6264-4304-9393-57FCE780F48A}" type="datetimeFigureOut">
              <a:rPr lang="es-ES"/>
              <a:pPr>
                <a:defRPr/>
              </a:pPr>
              <a:t>17/03/2015</a:t>
            </a:fld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CA350-9BC3-4DC8-8F93-85AE41CACC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27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6DBC613-3E83-4B69-B0B4-982EA883B216}" type="datetimeFigureOut">
              <a:rPr lang="es-ES"/>
              <a:pPr>
                <a:defRPr/>
              </a:pPr>
              <a:t>17/03/2015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D8955B3-AED6-4968-A94B-BDE1D65072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0" r:id="rId1"/>
    <p:sldLayoutId id="2147483729" r:id="rId2"/>
    <p:sldLayoutId id="2147483731" r:id="rId3"/>
    <p:sldLayoutId id="2147483728" r:id="rId4"/>
    <p:sldLayoutId id="2147483727" r:id="rId5"/>
    <p:sldLayoutId id="2147483726" r:id="rId6"/>
    <p:sldLayoutId id="2147483725" r:id="rId7"/>
    <p:sldLayoutId id="2147483724" r:id="rId8"/>
    <p:sldLayoutId id="2147483723" r:id="rId9"/>
    <p:sldLayoutId id="2147483722" r:id="rId10"/>
    <p:sldLayoutId id="2147483721" r:id="rId11"/>
  </p:sldLayoutIdLst>
  <p:transition spd="slow" advTm="4000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1" fontAlgn="base" hangingPunct="1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590550" y="5057775"/>
            <a:ext cx="21590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tx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Duración: 6,00 minutos</a:t>
            </a:r>
            <a:endParaRPr lang="es-ES" sz="1200" b="1" dirty="0">
              <a:solidFill>
                <a:schemeClr val="tx1">
                  <a:lumMod val="8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Documents and Settings\JM\Desktop\Power para comprobar\Logos\Logos GIF\Sol.gif"/>
          <p:cNvPicPr>
            <a:picLocks noChangeAspect="1" noChangeArrowheads="1" noCrop="1"/>
          </p:cNvPicPr>
          <p:nvPr/>
        </p:nvPicPr>
        <p:blipFill>
          <a:blip r:embed="rId4" cstate="print">
            <a:lum bright="10000" contrast="-42000"/>
          </a:blip>
          <a:srcRect/>
          <a:stretch>
            <a:fillRect/>
          </a:stretch>
        </p:blipFill>
        <p:spPr bwMode="auto">
          <a:xfrm>
            <a:off x="3486150" y="3519488"/>
            <a:ext cx="504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4391025" y="5510213"/>
            <a:ext cx="1890713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Noviembre - 2009</a:t>
            </a:r>
            <a:endParaRPr lang="es-ES" sz="1400" b="1" dirty="0">
              <a:solidFill>
                <a:schemeClr val="accent1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010525" y="1528763"/>
            <a:ext cx="287338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....</a:t>
            </a:r>
            <a:endParaRPr lang="es-ES" sz="800" dirty="0">
              <a:solidFill>
                <a:schemeClr val="accent4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843463" y="3429000"/>
            <a:ext cx="3981450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-ARROJO-LA SIELLA-TEVERGA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6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-LINDES-PICO CUERVO-TEVERGA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6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-ACIERA-SIERRA LA VERDE-PROAZA</a:t>
            </a:r>
            <a:endParaRPr lang="es-ES" sz="16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09552" y="714360"/>
            <a:ext cx="8053432" cy="2862322"/>
          </a:xfrm>
          <a:prstGeom prst="rect">
            <a:avLst/>
          </a:prstGeom>
          <a:noFill/>
          <a:scene3d>
            <a:camera prst="orthographicFront">
              <a:rot lat="0" lon="0" rev="1500000"/>
            </a:camera>
            <a:lightRig rig="threePt" dir="t"/>
          </a:scene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solidFill>
                  <a:srgbClr val="BD9225"/>
                </a:solidFill>
                <a:latin typeface="Algerian" pitchFamily="82" charset="0"/>
              </a:rPr>
              <a:t>-QUIRÓS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solidFill>
                  <a:srgbClr val="BD9225"/>
                </a:solidFill>
                <a:latin typeface="Algerian" pitchFamily="82" charset="0"/>
              </a:rPr>
              <a:t>        –TEVERGA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solidFill>
                  <a:srgbClr val="BD9225"/>
                </a:solidFill>
                <a:latin typeface="Algerian" pitchFamily="82" charset="0"/>
              </a:rPr>
              <a:t>                   -PROAZA</a:t>
            </a:r>
            <a:endParaRPr lang="es-ES" sz="6000" b="1" dirty="0">
              <a:solidFill>
                <a:srgbClr val="BD9225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Tm="17000">
    <p:wheel/>
    <p:sndAc>
      <p:stSnd>
        <p:snd r:embed="rId2" name="Carretera A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701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Arrojo.jpg"/>
          <p:cNvPicPr>
            <a:picLocks noGrp="1" noChangeAspect="1"/>
          </p:cNvPicPr>
          <p:nvPr isPhoto="1"/>
        </p:nvPicPr>
        <p:blipFill>
          <a:blip r:embed="rId2" cstate="print"/>
          <a:srcRect r="8437"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843463" y="5962650"/>
            <a:ext cx="22209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 Vega-Arrojo         </a:t>
            </a:r>
            <a:r>
              <a:rPr lang="es-ES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s-ES" sz="1400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Quirós</a:t>
            </a:r>
            <a:r>
              <a:rPr lang="es-ES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s-ES" b="1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834188" y="4605338"/>
            <a:ext cx="3000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....</a:t>
            </a:r>
            <a:endParaRPr lang="es-ES" sz="800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309813" y="1528763"/>
            <a:ext cx="135731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000" b="1">
                <a:solidFill>
                  <a:srgbClr val="FFFF00"/>
                </a:solidFill>
                <a:cs typeface="Arial" charset="0"/>
              </a:rPr>
              <a:t>Villagondú</a:t>
            </a:r>
          </a:p>
        </p:txBody>
      </p:sp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Arrojo-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28600" y="442913"/>
            <a:ext cx="2220913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 Vega-Arrojo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(20 habitantes)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743700" y="3700463"/>
            <a:ext cx="300038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....</a:t>
            </a:r>
            <a:endParaRPr lang="es-ES" sz="800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Fresnedo-(2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929313" y="533400"/>
            <a:ext cx="23526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Fresnedo – </a:t>
            </a:r>
            <a:r>
              <a:rPr lang="es-ES" b="1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Quirós</a:t>
            </a:r>
            <a:endParaRPr lang="es-ES" b="1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81038" y="2705100"/>
            <a:ext cx="3000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....</a:t>
            </a:r>
            <a:endParaRPr lang="es-ES" sz="800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Fresnedo-(4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739775" y="5329238"/>
            <a:ext cx="265588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cs typeface="Arial" charset="0"/>
              </a:rPr>
              <a:t>Fresnedo–Quirós</a:t>
            </a:r>
          </a:p>
          <a:p>
            <a:pPr algn="ctr"/>
            <a:r>
              <a:rPr lang="es-ES" sz="1200" b="1">
                <a:cs typeface="Arial" charset="0"/>
              </a:rPr>
              <a:t>(23 habitantes)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472238" y="804863"/>
            <a:ext cx="28098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bg1"/>
                </a:solidFill>
                <a:latin typeface="+mj-lt"/>
              </a:rPr>
              <a:t>...</a:t>
            </a:r>
            <a:endParaRPr lang="es-ES" sz="8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Les-Crespes-(1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252913" y="5781675"/>
            <a:ext cx="33512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C00000"/>
                </a:solidFill>
                <a:cs typeface="Arial" charset="0"/>
              </a:rPr>
              <a:t>Les Crespes-Quirós (cuadra)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667125" y="2343150"/>
            <a:ext cx="3000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....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Cantu-la-Chalg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395663" y="5057775"/>
            <a:ext cx="37099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cs typeface="Arial" charset="0"/>
              </a:rPr>
              <a:t>Braña Les Crespes-Quirós</a:t>
            </a:r>
          </a:p>
        </p:txBody>
      </p:sp>
      <p:cxnSp>
        <p:nvCxnSpPr>
          <p:cNvPr id="5" name="4 Conector recto de flecha"/>
          <p:cNvCxnSpPr/>
          <p:nvPr/>
        </p:nvCxnSpPr>
        <p:spPr>
          <a:xfrm rot="5400000">
            <a:off x="2897981" y="2840832"/>
            <a:ext cx="814387" cy="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8191500" y="623888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Les-Cresp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671763" y="5872163"/>
            <a:ext cx="3619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FFC000"/>
                </a:solidFill>
                <a:cs typeface="Arial" charset="0"/>
              </a:rPr>
              <a:t>Les Crespes-Quirós (cara)</a:t>
            </a:r>
            <a:endParaRPr lang="es-ES">
              <a:solidFill>
                <a:srgbClr val="FFC000"/>
              </a:solidFill>
              <a:latin typeface="Book Antiqua" pitchFamily="18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743700" y="5510213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Cantu-la-Chalga-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495425" y="5329238"/>
            <a:ext cx="2347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cs typeface="Arial" charset="0"/>
              </a:rPr>
              <a:t>Tabladiella (la vaca)</a:t>
            </a:r>
          </a:p>
        </p:txBody>
      </p:sp>
      <p:sp>
        <p:nvSpPr>
          <p:cNvPr id="4" name="3 Elipse"/>
          <p:cNvSpPr/>
          <p:nvPr/>
        </p:nvSpPr>
        <p:spPr>
          <a:xfrm>
            <a:off x="5114925" y="1528763"/>
            <a:ext cx="2352675" cy="1809750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952500" y="352425"/>
            <a:ext cx="1085850" cy="995363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cxnSp>
        <p:nvCxnSpPr>
          <p:cNvPr id="7" name="6 Conector recto"/>
          <p:cNvCxnSpPr>
            <a:stCxn id="5" idx="5"/>
          </p:cNvCxnSpPr>
          <p:nvPr/>
        </p:nvCxnSpPr>
        <p:spPr>
          <a:xfrm rot="16200000" flipH="1">
            <a:off x="2971800" y="109538"/>
            <a:ext cx="1050925" cy="3235325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8010525" y="442913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Vega-de-Afuera-(1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Vega-de-Afuera-(2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033713" y="5691188"/>
            <a:ext cx="47053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Corro en Vega de Afuera (Quirós)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386388" y="2976563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La-Siell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572000" y="4786313"/>
            <a:ext cx="3438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cs typeface="Arial" charset="0"/>
              </a:rPr>
              <a:t>Pico La Siella </a:t>
            </a:r>
            <a:r>
              <a:rPr lang="es-ES" sz="1600" b="1">
                <a:cs typeface="Arial" charset="0"/>
              </a:rPr>
              <a:t>(Teverga)</a:t>
            </a:r>
            <a:endParaRPr lang="es-ES" b="1">
              <a:cs typeface="Arial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562725" y="2433638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Sierra-la-Verde-(4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3486150" y="1076325"/>
            <a:ext cx="352901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</a:rPr>
              <a:t>Cordal de la Verde (</a:t>
            </a:r>
            <a:r>
              <a:rPr lang="es-ES" b="1" dirty="0" err="1">
                <a:solidFill>
                  <a:schemeClr val="accent4">
                    <a:lumMod val="75000"/>
                  </a:schemeClr>
                </a:solidFill>
                <a:latin typeface="Arial" pitchFamily="34" charset="0"/>
              </a:rPr>
              <a:t>Proaza</a:t>
            </a:r>
            <a:r>
              <a:rPr lang="es-ES" b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</a:rPr>
              <a:t>)</a:t>
            </a:r>
            <a:endParaRPr lang="es-ES" b="1" dirty="0">
              <a:solidFill>
                <a:schemeClr val="accent4">
                  <a:lumMod val="75000"/>
                </a:schemeClr>
              </a:solidFill>
              <a:latin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920038" y="5419725"/>
            <a:ext cx="3000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bg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....</a:t>
            </a:r>
            <a:endParaRPr lang="es-ES" sz="800" dirty="0">
              <a:solidFill>
                <a:schemeClr val="bg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La-Siella-(8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400300" y="5781675"/>
            <a:ext cx="21717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7030A0"/>
                </a:solidFill>
                <a:cs typeface="Arial" charset="0"/>
              </a:rPr>
              <a:t>Pico La Siella </a:t>
            </a:r>
          </a:p>
          <a:p>
            <a:pPr algn="ctr"/>
            <a:r>
              <a:rPr lang="es-ES" b="1">
                <a:solidFill>
                  <a:srgbClr val="7030A0"/>
                </a:solidFill>
                <a:cs typeface="Arial" charset="0"/>
              </a:rPr>
              <a:t> (1.515 m</a:t>
            </a:r>
            <a:r>
              <a:rPr lang="es-ES">
                <a:solidFill>
                  <a:srgbClr val="7030A0"/>
                </a:solidFill>
                <a:latin typeface="Book Antiqua" pitchFamily="18" charset="0"/>
              </a:rPr>
              <a:t>.</a:t>
            </a:r>
            <a:r>
              <a:rPr lang="es-ES" b="1">
                <a:solidFill>
                  <a:srgbClr val="7030A0"/>
                </a:solidFill>
                <a:cs typeface="Arial" charset="0"/>
              </a:rPr>
              <a:t>)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572000" y="3157538"/>
            <a:ext cx="2262188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Vegas de Afuera</a:t>
            </a:r>
            <a:endParaRPr lang="es-ES" sz="12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585913" y="352425"/>
            <a:ext cx="14478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>
                <a:solidFill>
                  <a:srgbClr val="FFFF00"/>
                </a:solidFill>
                <a:cs typeface="Arial" charset="0"/>
              </a:rPr>
              <a:t>Cordal de Sobia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7829550" y="3429000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300538" y="4695825"/>
            <a:ext cx="2352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cs typeface="Arial" charset="0"/>
              </a:rPr>
              <a:t>Valle de Teverga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81038" y="1800225"/>
            <a:ext cx="3000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71525" y="4605338"/>
            <a:ext cx="1176338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100" b="1"/>
              <a:t>Sobrevilla</a:t>
            </a:r>
            <a:endParaRPr lang="es-ES" sz="1200" b="1"/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029075" y="3157538"/>
            <a:ext cx="1266825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100" b="1"/>
              <a:t>La Plaza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90550" y="3790950"/>
            <a:ext cx="1176338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100" b="1"/>
              <a:t>Monteciello</a:t>
            </a:r>
            <a:endParaRPr lang="es-ES" b="1"/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 flipH="1">
            <a:off x="1947863" y="3248025"/>
            <a:ext cx="103981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/>
              <a:t>Las Vegas</a:t>
            </a: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2671763" y="714375"/>
            <a:ext cx="108585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/>
              <a:t>Quintanal</a:t>
            </a: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7196138" y="3248025"/>
            <a:ext cx="90487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/>
              <a:t>Entrago</a:t>
            </a:r>
            <a:endParaRPr lang="es-ES" b="1"/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7829550" y="1347788"/>
            <a:ext cx="108585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>
                <a:cs typeface="Arial" charset="0"/>
              </a:rPr>
              <a:t>Santianes</a:t>
            </a:r>
          </a:p>
        </p:txBody>
      </p:sp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5295900" y="442913"/>
            <a:ext cx="1719263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100" b="1"/>
              <a:t>Cordal de </a:t>
            </a:r>
          </a:p>
          <a:p>
            <a:pPr algn="ctr"/>
            <a:r>
              <a:rPr lang="es-ES" sz="1100" b="1"/>
              <a:t>Santa Marta</a:t>
            </a:r>
          </a:p>
        </p:txBody>
      </p:sp>
    </p:spTree>
  </p:cSld>
  <p:clrMapOvr>
    <a:masterClrMapping/>
  </p:clrMapOvr>
  <p:transition spd="slow" advTm="1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Teverga-(2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200775" y="5419725"/>
            <a:ext cx="21717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solidFill>
                  <a:schemeClr val="tx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Teverga</a:t>
            </a:r>
            <a:r>
              <a:rPr lang="es-ES" b="1" dirty="0">
                <a:solidFill>
                  <a:schemeClr val="tx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(capital)</a:t>
            </a:r>
            <a:endParaRPr lang="es-ES" b="1" dirty="0">
              <a:solidFill>
                <a:schemeClr val="tx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4 Conector recto de flecha"/>
          <p:cNvCxnSpPr/>
          <p:nvPr/>
        </p:nvCxnSpPr>
        <p:spPr>
          <a:xfrm rot="5400000">
            <a:off x="2082800" y="2478088"/>
            <a:ext cx="633413" cy="1587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676400" y="261938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Sobrevilla-(5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752975" y="6053138"/>
            <a:ext cx="3981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Sobrevilla - Teverga</a:t>
            </a:r>
            <a:r>
              <a:rPr lang="es-ES">
                <a:cs typeface="Arial" charset="0"/>
              </a:rPr>
              <a:t> </a:t>
            </a:r>
            <a:r>
              <a:rPr lang="es-ES" sz="1400" b="1">
                <a:cs typeface="Arial" charset="0"/>
              </a:rPr>
              <a:t>(19 habitantes).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676400" y="1890713"/>
            <a:ext cx="300038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bg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....</a:t>
            </a:r>
            <a:endParaRPr lang="es-ES" sz="800" dirty="0">
              <a:solidFill>
                <a:schemeClr val="bg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Teverga.-(9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6019800" y="6053138"/>
            <a:ext cx="2624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cs typeface="Arial" charset="0"/>
              </a:rPr>
              <a:t>La Plaza (Teverga</a:t>
            </a:r>
            <a:r>
              <a:rPr lang="es-ES">
                <a:cs typeface="Arial" charset="0"/>
              </a:rPr>
              <a:t>)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752975" y="1438275"/>
            <a:ext cx="271463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bg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...</a:t>
            </a:r>
            <a:endParaRPr lang="es-ES" sz="800" dirty="0">
              <a:solidFill>
                <a:schemeClr val="bg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01-Lindes-Rio-Cubia-(1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01-Lindes-Rio-Cubia-(6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01-Lindes-Rio-Cubia-(15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676400" y="5510213"/>
            <a:ext cx="4083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Valle del río Cubia (Lindes-Quirós</a:t>
            </a:r>
            <a:r>
              <a:rPr lang="es-ES">
                <a:solidFill>
                  <a:srgbClr val="FFFF00"/>
                </a:solidFill>
                <a:latin typeface="Book Antiqua" pitchFamily="18" charset="0"/>
              </a:rPr>
              <a:t>)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1133475" y="2252663"/>
            <a:ext cx="3000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....</a:t>
            </a:r>
          </a:p>
        </p:txBody>
      </p:sp>
    </p:spTree>
  </p:cSld>
  <p:clrMapOvr>
    <a:masterClrMapping/>
  </p:clrMapOvr>
  <p:transition spd="slow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02-El-Espadanal-(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766872" y="2976560"/>
            <a:ext cx="4795864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20699999"/>
              </a:camera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Valle del río </a:t>
            </a:r>
            <a:r>
              <a:rPr lang="es-ES" b="1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Cubia</a:t>
            </a:r>
            <a:r>
              <a:rPr lang="es-ES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(Lindes-</a:t>
            </a:r>
            <a:r>
              <a:rPr lang="es-ES" b="1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Quirós</a:t>
            </a:r>
            <a:r>
              <a:rPr lang="es-ES" dirty="0">
                <a:solidFill>
                  <a:srgbClr val="00B0F0"/>
                </a:solidFill>
                <a:latin typeface="+mn-lt"/>
              </a:rPr>
              <a:t>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662488" y="261938"/>
            <a:ext cx="1628775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100" b="1">
                <a:solidFill>
                  <a:schemeClr val="bg1"/>
                </a:solidFill>
                <a:cs typeface="Arial" charset="0"/>
              </a:rPr>
              <a:t>Sierra el Conto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952500" y="1890713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5205413" y="3881438"/>
            <a:ext cx="2298700" cy="254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Cuadras del </a:t>
            </a:r>
            <a:r>
              <a:rPr lang="es-ES" sz="105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Espadanal</a:t>
            </a:r>
            <a:endParaRPr lang="es-ES" sz="105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03-Branstera-(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04-Pico-Redondo-(4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857375" y="5781675"/>
            <a:ext cx="41941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Subiendo al Pico Redondo</a:t>
            </a:r>
            <a:endParaRPr lang="es-ES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71525" y="1166813"/>
            <a:ext cx="3000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....</a:t>
            </a:r>
          </a:p>
        </p:txBody>
      </p:sp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04-Pico-Redondo-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04-Pico-Redondo-(16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14688" y="5419725"/>
            <a:ext cx="3257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cs typeface="Arial" charset="0"/>
              </a:rPr>
              <a:t>Pico Redondo (1.414 m.)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305175" y="3067050"/>
            <a:ext cx="3000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....</a:t>
            </a:r>
          </a:p>
        </p:txBody>
      </p:sp>
    </p:spTree>
  </p:cSld>
  <p:clrMapOvr>
    <a:masterClrMapping/>
  </p:clrMapOvr>
  <p:transition spd="slow" advTm="9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05-Taja-(4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2 CuadroTexto"/>
          <p:cNvSpPr txBox="1">
            <a:spLocks noChangeArrowheads="1"/>
          </p:cNvSpPr>
          <p:nvPr/>
        </p:nvSpPr>
        <p:spPr bwMode="auto">
          <a:xfrm>
            <a:off x="3938588" y="5781675"/>
            <a:ext cx="2171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cs typeface="Arial" charset="0"/>
              </a:rPr>
              <a:t>Taja (Teverga)</a:t>
            </a:r>
          </a:p>
          <a:p>
            <a:pPr algn="ctr"/>
            <a:r>
              <a:rPr lang="es-ES" sz="1400" b="1">
                <a:solidFill>
                  <a:schemeClr val="bg1"/>
                </a:solidFill>
                <a:cs typeface="Arial" charset="0"/>
              </a:rPr>
              <a:t>(75 habitantes)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01-Proaz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386388" y="5600700"/>
            <a:ext cx="1196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  <a:cs typeface="Arial" charset="0"/>
              </a:rPr>
              <a:t>Proaza </a:t>
            </a:r>
            <a:r>
              <a:rPr lang="es-ES">
                <a:cs typeface="Arial" charset="0"/>
              </a:rPr>
              <a:t>   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643938" y="4514850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04-S.-La-Gradiella-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938588" y="5510213"/>
            <a:ext cx="3981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FFC000"/>
                </a:solidFill>
                <a:cs typeface="Arial" charset="0"/>
              </a:rPr>
              <a:t>Subida a Cueto Mar por la Olla </a:t>
            </a:r>
            <a:r>
              <a:rPr lang="es-ES" sz="1400" b="1">
                <a:solidFill>
                  <a:srgbClr val="FFC000"/>
                </a:solidFill>
                <a:cs typeface="Arial" charset="0"/>
              </a:rPr>
              <a:t>(Aciera-Proaza)</a:t>
            </a:r>
            <a:endParaRPr lang="es-ES" b="1">
              <a:solidFill>
                <a:srgbClr val="FFC000"/>
              </a:solidFill>
              <a:cs typeface="Arial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28600" y="2705100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04-S.-La-Gradiella-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857375" y="4967288"/>
            <a:ext cx="46545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C000"/>
                </a:solidFill>
                <a:cs typeface="Arial" charset="0"/>
              </a:rPr>
              <a:t>Subida a Cueto Mar por Olla </a:t>
            </a:r>
            <a:r>
              <a:rPr lang="es-ES" sz="1400" b="1">
                <a:solidFill>
                  <a:srgbClr val="FFC000"/>
                </a:solidFill>
                <a:cs typeface="Arial" charset="0"/>
              </a:rPr>
              <a:t>(Aciera-Proaza)</a:t>
            </a:r>
            <a:endParaRPr lang="es-ES" b="1">
              <a:solidFill>
                <a:srgbClr val="FFC000"/>
              </a:solidFill>
              <a:cs typeface="Arial" charset="0"/>
            </a:endParaRPr>
          </a:p>
          <a:p>
            <a:endParaRPr lang="es-ES">
              <a:latin typeface="Book Antiqua" pitchFamily="18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19088" y="2976563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04-S.-La-Gradiella-(3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585913" y="5148263"/>
            <a:ext cx="5865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C000"/>
                </a:solidFill>
                <a:cs typeface="Arial" charset="0"/>
              </a:rPr>
              <a:t>Subida a Cueto Mar por la Olla </a:t>
            </a:r>
            <a:r>
              <a:rPr lang="es-ES" sz="1400" b="1">
                <a:solidFill>
                  <a:srgbClr val="FFC000"/>
                </a:solidFill>
                <a:cs typeface="Arial" charset="0"/>
              </a:rPr>
              <a:t>(Aciera-Proaza)</a:t>
            </a:r>
            <a:endParaRPr lang="es-ES" b="1">
              <a:solidFill>
                <a:srgbClr val="FFC000"/>
              </a:solidFill>
              <a:cs typeface="Arial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933950" y="3338513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395663" y="5781675"/>
            <a:ext cx="2986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Vista desde Cuito Mar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662488" y="3429000"/>
            <a:ext cx="2078037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100" b="1">
                <a:solidFill>
                  <a:schemeClr val="bg1"/>
                </a:solidFill>
                <a:cs typeface="Arial" charset="0"/>
              </a:rPr>
              <a:t>Pantano de Valdemurrio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400300" y="4062413"/>
            <a:ext cx="814388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>
                <a:solidFill>
                  <a:schemeClr val="bg1"/>
                </a:solidFill>
                <a:cs typeface="Arial" charset="0"/>
              </a:rPr>
              <a:t>Aciera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6472238" y="2705100"/>
            <a:ext cx="769937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100" b="1">
                <a:solidFill>
                  <a:schemeClr val="bg1"/>
                </a:solidFill>
                <a:cs typeface="Arial" charset="0"/>
              </a:rPr>
              <a:t>Vilaorilla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943225" y="2252663"/>
            <a:ext cx="1343025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>
                <a:solidFill>
                  <a:schemeClr val="bg1"/>
                </a:solidFill>
                <a:cs typeface="Arial" charset="0"/>
              </a:rPr>
              <a:t>Las Agüerias</a:t>
            </a: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1947863" y="4152900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2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05-Cuau-Mar-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07-Cuetu-Mar-(2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133475" y="1528763"/>
            <a:ext cx="30114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990099"/>
                </a:solidFill>
                <a:cs typeface="Arial" charset="0"/>
              </a:rPr>
              <a:t>Cuito Mar (1.194 m.)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643938" y="5419725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07-Cuetu-Mar-(4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662488" y="5781675"/>
            <a:ext cx="4071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cs typeface="Arial" charset="0"/>
              </a:rPr>
              <a:t>Desde  el cordal de La Verde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295900" y="2795588"/>
            <a:ext cx="25336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200" b="1">
                <a:cs typeface="Arial" charset="0"/>
              </a:rPr>
              <a:t>Valle de las Fayas (Proaza)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038350" y="2524125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01-Proaza-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576638" y="5600700"/>
            <a:ext cx="3348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cs typeface="Arial" charset="0"/>
              </a:rPr>
              <a:t>Sierra de la Verde </a:t>
            </a:r>
            <a:r>
              <a:rPr lang="es-ES" sz="1200" b="1">
                <a:cs typeface="Arial" charset="0"/>
              </a:rPr>
              <a:t>(Proaza)</a:t>
            </a:r>
            <a:endParaRPr lang="es-ES" b="1">
              <a:cs typeface="Arial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947863" y="6234113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Sierra-la-Verd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187450" y="5419725"/>
            <a:ext cx="32940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cs typeface="Arial" charset="0"/>
              </a:rPr>
              <a:t>Sierra de la Verde </a:t>
            </a:r>
            <a:r>
              <a:rPr lang="es-ES" sz="1200" b="1">
                <a:cs typeface="Arial" charset="0"/>
              </a:rPr>
              <a:t>(Proaza)</a:t>
            </a:r>
            <a:endParaRPr lang="es-ES" b="1">
              <a:cs typeface="Arial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843463" y="533400"/>
            <a:ext cx="1900237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Cueto Mar  (1.194 m.)</a:t>
            </a:r>
            <a:endParaRPr lang="es-ES" sz="11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490788" y="1076325"/>
            <a:ext cx="1614487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La Forcada  (1.111 m.)</a:t>
            </a:r>
            <a:endParaRPr lang="es-ES" sz="11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09-La-Verde-Forcada-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09-La-Verde-Forcada-(1ww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947863" y="5691188"/>
            <a:ext cx="4641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cs typeface="Arial" charset="0"/>
              </a:rPr>
              <a:t>Paso de Cueto Mar a la Forcada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305175" y="533400"/>
            <a:ext cx="86518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 b="1">
                <a:solidFill>
                  <a:schemeClr val="bg1"/>
                </a:solidFill>
                <a:cs typeface="Arial" charset="0"/>
              </a:rPr>
              <a:t>La Forcada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6653213" y="261938"/>
            <a:ext cx="9048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000" b="1">
                <a:solidFill>
                  <a:schemeClr val="bg1"/>
                </a:solidFill>
                <a:cs typeface="Arial" charset="0"/>
              </a:rPr>
              <a:t>La Verde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rot="5400000">
            <a:off x="5250657" y="3383756"/>
            <a:ext cx="635000" cy="1587"/>
          </a:xfrm>
          <a:prstGeom prst="straightConnector1">
            <a:avLst/>
          </a:prstGeom>
          <a:ln w="28575">
            <a:solidFill>
              <a:srgbClr val="9900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/>
          <p:cNvCxnSpPr/>
          <p:nvPr/>
        </p:nvCxnSpPr>
        <p:spPr>
          <a:xfrm rot="5400000">
            <a:off x="5792787" y="2389188"/>
            <a:ext cx="454025" cy="0"/>
          </a:xfrm>
          <a:prstGeom prst="straightConnector1">
            <a:avLst/>
          </a:prstGeom>
          <a:ln w="28575">
            <a:solidFill>
              <a:srgbClr val="9900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rot="5400000">
            <a:off x="6291263" y="2343150"/>
            <a:ext cx="363538" cy="1587"/>
          </a:xfrm>
          <a:prstGeom prst="straightConnector1">
            <a:avLst/>
          </a:prstGeom>
          <a:ln w="28575">
            <a:solidFill>
              <a:srgbClr val="9900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17 CuadroTexto"/>
          <p:cNvSpPr txBox="1">
            <a:spLocks noChangeArrowheads="1"/>
          </p:cNvSpPr>
          <p:nvPr/>
        </p:nvSpPr>
        <p:spPr bwMode="auto">
          <a:xfrm>
            <a:off x="3667125" y="2433638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12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13-La-Forcada-(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924675" y="4605338"/>
            <a:ext cx="17780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La Forcada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s-ES" sz="1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Proaza</a:t>
            </a:r>
            <a:r>
              <a:rPr lang="es-ES" sz="1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s-ES" sz="14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19088" y="4152900"/>
            <a:ext cx="1809750" cy="254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b="1" dirty="0">
                <a:latin typeface="Arial" pitchFamily="34" charset="0"/>
                <a:cs typeface="Arial" pitchFamily="34" charset="0"/>
              </a:rPr>
              <a:t>Collado de </a:t>
            </a:r>
            <a:r>
              <a:rPr lang="es-ES" sz="1050" b="1" dirty="0" err="1">
                <a:latin typeface="Arial" pitchFamily="34" charset="0"/>
                <a:cs typeface="Arial" pitchFamily="34" charset="0"/>
              </a:rPr>
              <a:t>Aciera</a:t>
            </a:r>
            <a:endParaRPr lang="es-ES" sz="105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752975" y="533400"/>
            <a:ext cx="81121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 b="1">
                <a:cs typeface="Arial" charset="0"/>
              </a:rPr>
              <a:t>Cueto Mar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486150" y="3790950"/>
            <a:ext cx="271463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...</a:t>
            </a:r>
            <a:endParaRPr lang="es-ES" sz="8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2762250" y="5510213"/>
            <a:ext cx="41513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Villamejín - Proaza  </a:t>
            </a:r>
            <a:r>
              <a:rPr lang="es-ES" sz="1400" b="1">
                <a:cs typeface="Arial" charset="0"/>
              </a:rPr>
              <a:t>(93 habitantes)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8462963" y="533400"/>
            <a:ext cx="271462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...</a:t>
            </a:r>
            <a:endParaRPr lang="es-ES" sz="800" dirty="0">
              <a:solidFill>
                <a:schemeClr val="bg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14-Valle-Proaza-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3938588" y="2524125"/>
            <a:ext cx="1017587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Abadía</a:t>
            </a:r>
            <a:endParaRPr lang="es-ES" sz="1100" b="1" dirty="0">
              <a:solidFill>
                <a:schemeClr val="accent1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015163" y="1800225"/>
            <a:ext cx="701675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b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Serandi</a:t>
            </a:r>
            <a:endParaRPr lang="es-ES" sz="1100" b="1" dirty="0">
              <a:solidFill>
                <a:schemeClr val="accent1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286625" y="2886075"/>
            <a:ext cx="814388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b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Piniella</a:t>
            </a:r>
            <a:endParaRPr lang="es-ES" sz="1100" b="1" dirty="0">
              <a:solidFill>
                <a:schemeClr val="accent1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305175" y="3067050"/>
            <a:ext cx="828675" cy="2714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b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Proaza</a:t>
            </a:r>
            <a:endParaRPr lang="es-ES" sz="1100" b="1" dirty="0">
              <a:solidFill>
                <a:schemeClr val="accent1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843463" y="1800225"/>
            <a:ext cx="882650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Villanueva</a:t>
            </a:r>
            <a:endParaRPr lang="es-ES" sz="1100" b="1" dirty="0">
              <a:solidFill>
                <a:schemeClr val="accent1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748338" y="2433638"/>
            <a:ext cx="814387" cy="40005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La Paca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La Tola</a:t>
            </a:r>
            <a:endParaRPr lang="es-ES" sz="1000" b="1" dirty="0">
              <a:solidFill>
                <a:schemeClr val="accent1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681038" y="5238750"/>
            <a:ext cx="2936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Vista desde la Forcada</a:t>
            </a: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8824913" y="2614613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12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 animBg="1"/>
      <p:bldP spid="9" grpId="0"/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15-Proaza-puebl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671763" y="6053138"/>
            <a:ext cx="19002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Proaza capital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766888" y="895350"/>
            <a:ext cx="271462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...</a:t>
            </a:r>
            <a:endParaRPr lang="es-ES" sz="700" dirty="0">
              <a:solidFill>
                <a:schemeClr val="bg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05-Taja-(9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929313" y="5691188"/>
            <a:ext cx="20812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cs typeface="Arial" charset="0"/>
              </a:rPr>
              <a:t>Taja (Teverga)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305175" y="2162175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05-Taja-(3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295900" y="5962650"/>
            <a:ext cx="2533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cs typeface="Arial" charset="0"/>
              </a:rPr>
              <a:t>Taja (Teverga)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752975" y="2071688"/>
            <a:ext cx="3000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....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20-Villamejin-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857375" y="5510213"/>
            <a:ext cx="25336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cs typeface="Arial" charset="0"/>
              </a:rPr>
              <a:t>Villamejín (Proaza)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834188" y="3248025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22-Brigadellas-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671763" y="5962650"/>
            <a:ext cx="38909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El Picarín  </a:t>
            </a:r>
            <a:r>
              <a:rPr lang="es-ES" sz="1600" b="1">
                <a:cs typeface="Arial" charset="0"/>
              </a:rPr>
              <a:t>(Villamejín-Proaza)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7467600" y="4243388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20-Villamejin-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576638" y="5962650"/>
            <a:ext cx="22431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cs typeface="Arial" charset="0"/>
              </a:rPr>
              <a:t>Villamejín (Proaza)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7558088" y="3157538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Teverga.-(5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26 Imagen" descr="Teverga.-(8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24 Imagen" descr="Teverga.-(4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3 Conector recto"/>
          <p:cNvCxnSpPr/>
          <p:nvPr/>
        </p:nvCxnSpPr>
        <p:spPr>
          <a:xfrm>
            <a:off x="0" y="0"/>
            <a:ext cx="9144000" cy="0"/>
          </a:xfrm>
          <a:prstGeom prst="line">
            <a:avLst/>
          </a:prstGeom>
          <a:ln w="12700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 rot="5400000">
            <a:off x="5715000" y="3429000"/>
            <a:ext cx="6858000" cy="0"/>
          </a:xfrm>
          <a:prstGeom prst="line">
            <a:avLst/>
          </a:prstGeom>
          <a:ln w="12700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5400000" flipH="1" flipV="1">
            <a:off x="-3429000" y="3429000"/>
            <a:ext cx="6858000" cy="0"/>
          </a:xfrm>
          <a:prstGeom prst="line">
            <a:avLst/>
          </a:prstGeom>
          <a:ln w="12700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>
            <a:off x="0" y="6858000"/>
            <a:ext cx="9144000" cy="0"/>
          </a:xfrm>
          <a:prstGeom prst="line">
            <a:avLst/>
          </a:prstGeom>
          <a:ln w="12700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>
            <a:stCxn id="2" idx="2"/>
            <a:endCxn id="2" idx="0"/>
          </p:cNvCxnSpPr>
          <p:nvPr/>
        </p:nvCxnSpPr>
        <p:spPr>
          <a:xfrm rot="5400000" flipH="1">
            <a:off x="1143000" y="3429000"/>
            <a:ext cx="6858000" cy="0"/>
          </a:xfrm>
          <a:prstGeom prst="line">
            <a:avLst/>
          </a:prstGeom>
          <a:ln w="12700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CuadroTexto"/>
          <p:cNvSpPr txBox="1"/>
          <p:nvPr/>
        </p:nvSpPr>
        <p:spPr>
          <a:xfrm>
            <a:off x="3667125" y="6053138"/>
            <a:ext cx="171926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TEVERGA</a:t>
            </a:r>
            <a:endParaRPr lang="es-ES" b="1" dirty="0">
              <a:solidFill>
                <a:schemeClr val="accent1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27 CuadroTexto"/>
          <p:cNvSpPr txBox="1">
            <a:spLocks noChangeArrowheads="1"/>
          </p:cNvSpPr>
          <p:nvPr/>
        </p:nvSpPr>
        <p:spPr bwMode="auto">
          <a:xfrm>
            <a:off x="3667125" y="6234113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1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06-Teverag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766872" y="1981192"/>
            <a:ext cx="2533664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600000"/>
              </a:camera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solidFill>
                  <a:srgbClr val="66CCFF"/>
                </a:solidFill>
                <a:latin typeface="Arial" pitchFamily="34" charset="0"/>
                <a:cs typeface="Arial" pitchFamily="34" charset="0"/>
              </a:rPr>
              <a:t>Teverga</a:t>
            </a:r>
            <a:r>
              <a:rPr lang="es-ES" b="1" dirty="0">
                <a:solidFill>
                  <a:srgbClr val="66CCFF"/>
                </a:solidFill>
                <a:latin typeface="Arial" pitchFamily="34" charset="0"/>
                <a:cs typeface="Arial" pitchFamily="34" charset="0"/>
              </a:rPr>
              <a:t> - Asturias</a:t>
            </a:r>
            <a:endParaRPr lang="es-ES" b="1" dirty="0">
              <a:solidFill>
                <a:srgbClr val="66CC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024438" y="985838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rgbClr val="336600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Teverga.-W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852728" y="1709728"/>
            <a:ext cx="2624152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20731342" lon="21361969" rev="930243"/>
              </a:camera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Teverga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- Asturias</a:t>
            </a:r>
            <a:endParaRPr lang="es-ES" b="1" dirty="0">
              <a:solidFill>
                <a:schemeClr val="accent1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567363" y="895350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Teverga.-(7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681038" y="3519488"/>
            <a:ext cx="1952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cs typeface="Arial" charset="0"/>
              </a:rPr>
              <a:t>Teverga-Asturias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662488" y="4876800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06-Teveraga-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766872" y="5600712"/>
            <a:ext cx="5881720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597692" lon="21295394" rev="60000"/>
              </a:camera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La tradicional cocina de carbón y leña </a:t>
            </a:r>
            <a:r>
              <a:rPr lang="es-ES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Hargón</a:t>
            </a:r>
            <a:endParaRPr lang="es-ES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010525" y="4876800"/>
            <a:ext cx="2714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6 Imagen" descr="07-Valle-Trubia-WW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952480" y="5057784"/>
            <a:ext cx="901209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21299988" lon="0" rev="20699984"/>
              </a:camera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i="1" dirty="0">
                <a:solidFill>
                  <a:srgbClr val="990099"/>
                </a:solidFill>
                <a:latin typeface="Arial" pitchFamily="34" charset="0"/>
                <a:cs typeface="Arial" pitchFamily="34" charset="0"/>
              </a:rPr>
              <a:t>Río Nora</a:t>
            </a:r>
            <a:endParaRPr lang="es-ES" sz="1400" i="1" dirty="0">
              <a:solidFill>
                <a:srgbClr val="99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404938" y="3700463"/>
            <a:ext cx="208121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Valle de </a:t>
            </a:r>
            <a:r>
              <a:rPr lang="es-ES" b="1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Trubia</a:t>
            </a:r>
            <a:endParaRPr lang="es-ES" b="1" dirty="0">
              <a:solidFill>
                <a:schemeClr val="accent2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181" name="4 CuadroTexto"/>
          <p:cNvSpPr txBox="1">
            <a:spLocks noChangeArrowheads="1"/>
          </p:cNvSpPr>
          <p:nvPr/>
        </p:nvSpPr>
        <p:spPr bwMode="auto">
          <a:xfrm>
            <a:off x="5024438" y="4514850"/>
            <a:ext cx="38385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cs typeface="Arial" charset="0"/>
              </a:rPr>
              <a:t>Música: Amancio Prada “Caminito de Avilés”</a:t>
            </a:r>
          </a:p>
          <a:p>
            <a:r>
              <a:rPr lang="es-ES" sz="1200" b="1">
                <a:cs typeface="Arial" charset="0"/>
              </a:rPr>
              <a:t>               Andy &amp; Lucas   “Y en tu ventana”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6924675" y="3067050"/>
            <a:ext cx="20208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rPr>
              <a:t>Noviembre-2009</a:t>
            </a:r>
            <a:endParaRPr lang="es-ES" sz="1400" b="1" dirty="0">
              <a:solidFill>
                <a:schemeClr val="accent5">
                  <a:lumMod val="40000"/>
                  <a:lumOff val="6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00063" y="442913"/>
            <a:ext cx="3800475" cy="1446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8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F  I  N</a:t>
            </a:r>
            <a:endParaRPr lang="es-ES" sz="88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8643938" y="2524125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spd="slow" advTm="12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8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MINITO DE AVILES ASTURIAS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ért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é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CAMINITO DE AVILES ASTURIAS</Template>
  <TotalTime>2</TotalTime>
  <Words>423</Words>
  <Application>Microsoft Office PowerPoint</Application>
  <PresentationFormat>Presentación en pantalla (4:3)</PresentationFormat>
  <Paragraphs>145</Paragraphs>
  <Slides>48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8" baseType="lpstr">
      <vt:lpstr>Book Antiqua</vt:lpstr>
      <vt:lpstr>Arial</vt:lpstr>
      <vt:lpstr>Lucida Sans</vt:lpstr>
      <vt:lpstr>Wingdings 2</vt:lpstr>
      <vt:lpstr>Wingdings</vt:lpstr>
      <vt:lpstr>Wingdings 3</vt:lpstr>
      <vt:lpstr>Calibri</vt:lpstr>
      <vt:lpstr>Algerian</vt:lpstr>
      <vt:lpstr>CAMINITO DE AVILES ASTURIAS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description>Noviembre 2009._x000d_
_x000d_
Estas fotos han sido hechas en el transcurso de tres rutas de montaña con el l G.M. ENSIDESA de Gijón en el trascurso de este año._x000d_
Los pueblos son por los que se han paso pasado en recorrido de las rutas._x000d_
_x000d_
_x000d_
jm1122@terra.es</dc:description>
  <cp:lastModifiedBy>JOSE LUIS</cp:lastModifiedBy>
  <cp:revision>1</cp:revision>
  <dcterms:created xsi:type="dcterms:W3CDTF">2015-03-17T20:12:37Z</dcterms:created>
  <dcterms:modified xsi:type="dcterms:W3CDTF">2015-03-17T20:15:33Z</dcterms:modified>
</cp:coreProperties>
</file>