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270" r:id="rId3"/>
    <p:sldId id="271" r:id="rId4"/>
    <p:sldId id="300" r:id="rId5"/>
    <p:sldId id="282" r:id="rId6"/>
    <p:sldId id="266" r:id="rId7"/>
    <p:sldId id="267" r:id="rId8"/>
    <p:sldId id="268" r:id="rId9"/>
    <p:sldId id="263" r:id="rId10"/>
    <p:sldId id="297" r:id="rId11"/>
    <p:sldId id="264" r:id="rId12"/>
    <p:sldId id="301" r:id="rId13"/>
    <p:sldId id="293" r:id="rId14"/>
    <p:sldId id="294" r:id="rId15"/>
    <p:sldId id="265" r:id="rId16"/>
    <p:sldId id="290" r:id="rId17"/>
    <p:sldId id="291" r:id="rId18"/>
    <p:sldId id="272" r:id="rId19"/>
    <p:sldId id="273" r:id="rId20"/>
    <p:sldId id="284" r:id="rId21"/>
    <p:sldId id="260" r:id="rId22"/>
    <p:sldId id="292" r:id="rId23"/>
    <p:sldId id="299" r:id="rId24"/>
    <p:sldId id="261" r:id="rId25"/>
    <p:sldId id="302" r:id="rId26"/>
    <p:sldId id="262" r:id="rId27"/>
    <p:sldId id="289" r:id="rId28"/>
    <p:sldId id="257" r:id="rId29"/>
    <p:sldId id="258" r:id="rId30"/>
    <p:sldId id="259" r:id="rId31"/>
    <p:sldId id="274" r:id="rId32"/>
    <p:sldId id="275" r:id="rId33"/>
    <p:sldId id="276" r:id="rId34"/>
    <p:sldId id="277" r:id="rId35"/>
    <p:sldId id="278" r:id="rId36"/>
    <p:sldId id="296" r:id="rId37"/>
    <p:sldId id="280" r:id="rId38"/>
    <p:sldId id="281" r:id="rId39"/>
    <p:sldId id="279" r:id="rId40"/>
    <p:sldId id="285" r:id="rId41"/>
    <p:sldId id="286" r:id="rId42"/>
    <p:sldId id="287" r:id="rId43"/>
    <p:sldId id="288" r:id="rId44"/>
    <p:sldId id="295" r:id="rId45"/>
    <p:sldId id="303" r:id="rId46"/>
    <p:sldId id="304" r:id="rId47"/>
  </p:sldIdLst>
  <p:sldSz cx="9144000" cy="5143500" type="screen16x9"/>
  <p:notesSz cx="6858000" cy="9144000"/>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modifyVerifier cryptProviderType="rsaFull" cryptAlgorithmClass="hash" cryptAlgorithmType="typeAny" cryptAlgorithmSid="4" spinCount="100000" saltData="1yKAfWsos7rVC6AeK6G9cw==" hashData="ptTuFT7a32wm6q6a3N18uo3Qic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558"/>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AE16E19-91E8-4B78-9D9A-FC78F2E21A18}" type="datetimeFigureOut">
              <a:rPr lang="fr-FR"/>
              <a:pPr>
                <a:defRPr/>
              </a:pPr>
              <a:t>30/06/2020</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7348240-4DE7-4C5A-A898-D8DCDFF55B7B}" type="slidenum">
              <a:rPr lang="fr-FR"/>
              <a:pPr>
                <a:defRPr/>
              </a:pPr>
              <a:t>‹Nº›</a:t>
            </a:fld>
            <a:endParaRPr lang="fr-FR"/>
          </a:p>
        </p:txBody>
      </p:sp>
    </p:spTree>
    <p:extLst>
      <p:ext uri="{BB962C8B-B14F-4D97-AF65-F5344CB8AC3E}">
        <p14:creationId xmlns:p14="http://schemas.microsoft.com/office/powerpoint/2010/main" val="2170636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FR" altLang="fr-FR" smtClean="0"/>
              <a:t>La savane du Brésil est le 2</a:t>
            </a:r>
            <a:r>
              <a:rPr lang="fr-FR" altLang="fr-FR" baseline="30000" smtClean="0"/>
              <a:t>ème</a:t>
            </a:r>
            <a:r>
              <a:rPr lang="fr-FR" altLang="fr-FR" smtClean="0"/>
              <a:t> plus vaste écosystème du Btrésil</a:t>
            </a:r>
          </a:p>
        </p:txBody>
      </p:sp>
      <p:sp>
        <p:nvSpPr>
          <p:cNvPr id="36868" name="Espace réservé du numéro de diapositiv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9CFA6D5-AB02-4828-A7C5-0AABBDE31D4A}" type="slidenum">
              <a:rPr lang="fr-FR" altLang="fr-FR" smtClean="0"/>
              <a:pPr fontAlgn="base">
                <a:spcBef>
                  <a:spcPct val="0"/>
                </a:spcBef>
                <a:spcAft>
                  <a:spcPct val="0"/>
                </a:spcAft>
                <a:defRPr/>
              </a:pPr>
              <a:t>2</a:t>
            </a:fld>
            <a:endParaRPr lang="fr-FR" alt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FR" altLang="fr-FR" smtClean="0"/>
              <a:t>Tamanoir dans la savane brésilènne</a:t>
            </a:r>
          </a:p>
        </p:txBody>
      </p:sp>
      <p:sp>
        <p:nvSpPr>
          <p:cNvPr id="37892" name="Espace réservé du numéro de diapositiv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DBAD8E2-2EF4-45EC-8411-76AD8555958F}" type="slidenum">
              <a:rPr lang="fr-FR" altLang="fr-FR" smtClean="0"/>
              <a:pPr fontAlgn="base">
                <a:spcBef>
                  <a:spcPct val="0"/>
                </a:spcBef>
                <a:spcAft>
                  <a:spcPct val="0"/>
                </a:spcAft>
                <a:defRPr/>
              </a:pPr>
              <a:t>20</a:t>
            </a:fld>
            <a:endParaRPr lang="fr-FR" alt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4006B983-796F-4B29-BFFC-F5ABE96089C6}" type="datetimeFigureOut">
              <a:rPr lang="fr-FR"/>
              <a:pPr>
                <a:defRPr/>
              </a:pPr>
              <a:t>30/06/2020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4C0019F-1EF5-490E-9001-6787004D56E3}" type="slidenum">
              <a:rPr lang="fr-FR"/>
              <a:pPr>
                <a:defRPr/>
              </a:pPr>
              <a:t>‹Nº›</a:t>
            </a:fld>
            <a:endParaRPr lang="fr-FR"/>
          </a:p>
        </p:txBody>
      </p:sp>
    </p:spTree>
    <p:extLst>
      <p:ext uri="{BB962C8B-B14F-4D97-AF65-F5344CB8AC3E}">
        <p14:creationId xmlns:p14="http://schemas.microsoft.com/office/powerpoint/2010/main" val="658569120"/>
      </p:ext>
    </p:extLst>
  </p:cSld>
  <p:clrMapOvr>
    <a:masterClrMapping/>
  </p:clrMapOvr>
  <p:transition spd="slow">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B6A76808-B607-43D3-A0BB-8DAC5757BFEE}" type="datetimeFigureOut">
              <a:rPr lang="fr-FR"/>
              <a:pPr>
                <a:defRPr/>
              </a:pPr>
              <a:t>30/06/2020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870BF63-5547-4B9D-8EC8-04CEB200D9AE}" type="slidenum">
              <a:rPr lang="fr-FR"/>
              <a:pPr>
                <a:defRPr/>
              </a:pPr>
              <a:t>‹Nº›</a:t>
            </a:fld>
            <a:endParaRPr lang="fr-FR"/>
          </a:p>
        </p:txBody>
      </p:sp>
    </p:spTree>
    <p:extLst>
      <p:ext uri="{BB962C8B-B14F-4D97-AF65-F5344CB8AC3E}">
        <p14:creationId xmlns:p14="http://schemas.microsoft.com/office/powerpoint/2010/main" val="1623224700"/>
      </p:ext>
    </p:extLst>
  </p:cSld>
  <p:clrMapOvr>
    <a:masterClrMapping/>
  </p:clrMapOvr>
  <p:transition spd="slow">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D834A195-90D6-4D15-9CB1-2440565B6336}" type="datetimeFigureOut">
              <a:rPr lang="fr-FR"/>
              <a:pPr>
                <a:defRPr/>
              </a:pPr>
              <a:t>30/06/2020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D74D11D-9D25-436B-A611-54563D5521A7}" type="slidenum">
              <a:rPr lang="fr-FR"/>
              <a:pPr>
                <a:defRPr/>
              </a:pPr>
              <a:t>‹Nº›</a:t>
            </a:fld>
            <a:endParaRPr lang="fr-FR"/>
          </a:p>
        </p:txBody>
      </p:sp>
    </p:spTree>
    <p:extLst>
      <p:ext uri="{BB962C8B-B14F-4D97-AF65-F5344CB8AC3E}">
        <p14:creationId xmlns:p14="http://schemas.microsoft.com/office/powerpoint/2010/main" val="1649785365"/>
      </p:ext>
    </p:extLst>
  </p:cSld>
  <p:clrMapOvr>
    <a:masterClrMapping/>
  </p:clrMapOvr>
  <p:transition spd="slow">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CA22DA58-EB5C-46D8-875D-F477964FD9A9}" type="datetimeFigureOut">
              <a:rPr lang="fr-FR"/>
              <a:pPr>
                <a:defRPr/>
              </a:pPr>
              <a:t>30/06/2020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D0C11B3-F596-4235-BA51-6A4306804EAB}" type="slidenum">
              <a:rPr lang="fr-FR"/>
              <a:pPr>
                <a:defRPr/>
              </a:pPr>
              <a:t>‹Nº›</a:t>
            </a:fld>
            <a:endParaRPr lang="fr-FR"/>
          </a:p>
        </p:txBody>
      </p:sp>
    </p:spTree>
    <p:extLst>
      <p:ext uri="{BB962C8B-B14F-4D97-AF65-F5344CB8AC3E}">
        <p14:creationId xmlns:p14="http://schemas.microsoft.com/office/powerpoint/2010/main" val="2436669580"/>
      </p:ext>
    </p:extLst>
  </p:cSld>
  <p:clrMapOvr>
    <a:masterClrMapping/>
  </p:clrMapOvr>
  <p:transition spd="slow">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84DA1ADF-58E0-40D6-8837-E5A5C301161E}" type="datetimeFigureOut">
              <a:rPr lang="fr-FR"/>
              <a:pPr>
                <a:defRPr/>
              </a:pPr>
              <a:t>30/06/2020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8E802D9A-046F-4AEA-8ACC-F053760B0750}" type="slidenum">
              <a:rPr lang="fr-FR"/>
              <a:pPr>
                <a:defRPr/>
              </a:pPr>
              <a:t>‹Nº›</a:t>
            </a:fld>
            <a:endParaRPr lang="fr-FR"/>
          </a:p>
        </p:txBody>
      </p:sp>
    </p:spTree>
    <p:extLst>
      <p:ext uri="{BB962C8B-B14F-4D97-AF65-F5344CB8AC3E}">
        <p14:creationId xmlns:p14="http://schemas.microsoft.com/office/powerpoint/2010/main" val="2515684601"/>
      </p:ext>
    </p:extLst>
  </p:cSld>
  <p:clrMapOvr>
    <a:masterClrMapping/>
  </p:clrMapOvr>
  <p:transition spd="slow">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0EBA4B89-6F76-4EF5-845F-047268A6954E}" type="datetimeFigureOut">
              <a:rPr lang="fr-FR"/>
              <a:pPr>
                <a:defRPr/>
              </a:pPr>
              <a:t>30/06/2020</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FF60ABCF-945F-4B3A-A550-6DDB0E56C179}" type="slidenum">
              <a:rPr lang="fr-FR"/>
              <a:pPr>
                <a:defRPr/>
              </a:pPr>
              <a:t>‹Nº›</a:t>
            </a:fld>
            <a:endParaRPr lang="fr-FR"/>
          </a:p>
        </p:txBody>
      </p:sp>
    </p:spTree>
    <p:extLst>
      <p:ext uri="{BB962C8B-B14F-4D97-AF65-F5344CB8AC3E}">
        <p14:creationId xmlns:p14="http://schemas.microsoft.com/office/powerpoint/2010/main" val="2258288172"/>
      </p:ext>
    </p:extLst>
  </p:cSld>
  <p:clrMapOvr>
    <a:masterClrMapping/>
  </p:clrMapOvr>
  <p:transition spd="slow">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E4519312-7BB6-422D-8569-B4088357B983}" type="datetimeFigureOut">
              <a:rPr lang="fr-FR"/>
              <a:pPr>
                <a:defRPr/>
              </a:pPr>
              <a:t>30/06/2020</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9B57D964-FFE0-49F3-B9A7-D31348224111}" type="slidenum">
              <a:rPr lang="fr-FR"/>
              <a:pPr>
                <a:defRPr/>
              </a:pPr>
              <a:t>‹Nº›</a:t>
            </a:fld>
            <a:endParaRPr lang="fr-FR"/>
          </a:p>
        </p:txBody>
      </p:sp>
    </p:spTree>
    <p:extLst>
      <p:ext uri="{BB962C8B-B14F-4D97-AF65-F5344CB8AC3E}">
        <p14:creationId xmlns:p14="http://schemas.microsoft.com/office/powerpoint/2010/main" val="3507689417"/>
      </p:ext>
    </p:extLst>
  </p:cSld>
  <p:clrMapOvr>
    <a:masterClrMapping/>
  </p:clrMapOvr>
  <p:transition spd="slow">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7DAEB956-BEF2-4DCA-85D9-679AAC5C4514}" type="datetimeFigureOut">
              <a:rPr lang="fr-FR"/>
              <a:pPr>
                <a:defRPr/>
              </a:pPr>
              <a:t>30/06/2020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B8B9E2D6-AA95-49FF-AD71-F726FADDE04E}" type="slidenum">
              <a:rPr lang="fr-FR"/>
              <a:pPr>
                <a:defRPr/>
              </a:pPr>
              <a:t>‹Nº›</a:t>
            </a:fld>
            <a:endParaRPr lang="fr-FR"/>
          </a:p>
        </p:txBody>
      </p:sp>
    </p:spTree>
    <p:extLst>
      <p:ext uri="{BB962C8B-B14F-4D97-AF65-F5344CB8AC3E}">
        <p14:creationId xmlns:p14="http://schemas.microsoft.com/office/powerpoint/2010/main" val="3527863968"/>
      </p:ext>
    </p:extLst>
  </p:cSld>
  <p:clrMapOvr>
    <a:masterClrMapping/>
  </p:clrMapOvr>
  <p:transition spd="slow">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C2B20C0B-6022-41B8-9A2E-64EE4B3EFB07}" type="datetimeFigureOut">
              <a:rPr lang="fr-FR"/>
              <a:pPr>
                <a:defRPr/>
              </a:pPr>
              <a:t>30/06/2020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FC8A533-EAF7-4575-A901-A57CA31BF4D7}" type="slidenum">
              <a:rPr lang="fr-FR"/>
              <a:pPr>
                <a:defRPr/>
              </a:pPr>
              <a:t>‹Nº›</a:t>
            </a:fld>
            <a:endParaRPr lang="fr-FR"/>
          </a:p>
        </p:txBody>
      </p:sp>
    </p:spTree>
    <p:extLst>
      <p:ext uri="{BB962C8B-B14F-4D97-AF65-F5344CB8AC3E}">
        <p14:creationId xmlns:p14="http://schemas.microsoft.com/office/powerpoint/2010/main" val="981239695"/>
      </p:ext>
    </p:extLst>
  </p:cSld>
  <p:clrMapOvr>
    <a:masterClrMapping/>
  </p:clrMapOvr>
  <p:transition spd="slow">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219F295C-8946-4A1B-B4D9-0F5FAED503A8}" type="datetimeFigureOut">
              <a:rPr lang="fr-FR"/>
              <a:pPr>
                <a:defRPr/>
              </a:pPr>
              <a:t>30/06/2020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1E62052-41A3-43E4-8459-DA4E644BC533}" type="slidenum">
              <a:rPr lang="fr-FR"/>
              <a:pPr>
                <a:defRPr/>
              </a:pPr>
              <a:t>‹Nº›</a:t>
            </a:fld>
            <a:endParaRPr lang="fr-FR"/>
          </a:p>
        </p:txBody>
      </p:sp>
    </p:spTree>
    <p:extLst>
      <p:ext uri="{BB962C8B-B14F-4D97-AF65-F5344CB8AC3E}">
        <p14:creationId xmlns:p14="http://schemas.microsoft.com/office/powerpoint/2010/main" val="2774200355"/>
      </p:ext>
    </p:extLst>
  </p:cSld>
  <p:clrMapOvr>
    <a:masterClrMapping/>
  </p:clrMapOvr>
  <p:transition spd="slow">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19D687FB-F96C-4BD0-BCFA-ACBB5F8D8B82}" type="datetimeFigureOut">
              <a:rPr lang="fr-FR"/>
              <a:pPr>
                <a:defRPr/>
              </a:pPr>
              <a:t>30/06/2020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1931072-441B-4B1D-92A7-E49C67B7DB13}" type="slidenum">
              <a:rPr lang="fr-FR"/>
              <a:pPr>
                <a:defRPr/>
              </a:pPr>
              <a:t>‹Nº›</a:t>
            </a:fld>
            <a:endParaRPr lang="fr-FR"/>
          </a:p>
        </p:txBody>
      </p:sp>
    </p:spTree>
    <p:extLst>
      <p:ext uri="{BB962C8B-B14F-4D97-AF65-F5344CB8AC3E}">
        <p14:creationId xmlns:p14="http://schemas.microsoft.com/office/powerpoint/2010/main" val="3338053759"/>
      </p:ext>
    </p:extLst>
  </p:cSld>
  <p:clrMapOvr>
    <a:masterClrMapping/>
  </p:clrMapOvr>
  <p:transition spd="slow">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0038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278E3F7-10D7-4E94-9D16-1934703E9DFB}" type="datetimeFigureOut">
              <a:rPr lang="fr-FR"/>
              <a:pPr>
                <a:defRPr/>
              </a:pPr>
              <a:t>30/06/2020</a:t>
            </a:fld>
            <a:endParaRPr lang="fr-FR"/>
          </a:p>
        </p:txBody>
      </p:sp>
      <p:sp>
        <p:nvSpPr>
          <p:cNvPr id="5" name="Espace réservé du pied de page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86C98FF-D91C-4547-84FB-28417C04FEDA}"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dir="in"/>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re 1"/>
          <p:cNvSpPr>
            <a:spLocks noGrp="1"/>
          </p:cNvSpPr>
          <p:nvPr>
            <p:ph type="title"/>
          </p:nvPr>
        </p:nvSpPr>
        <p:spPr/>
        <p:txBody>
          <a:bodyPr/>
          <a:lstStyle/>
          <a:p>
            <a:endParaRPr lang="fr-FR" altLang="fr-FR" smtClean="0"/>
          </a:p>
        </p:txBody>
      </p:sp>
      <p:sp>
        <p:nvSpPr>
          <p:cNvPr id="2051" name="Espace réservé du contenu 2"/>
          <p:cNvSpPr>
            <a:spLocks noGrp="1"/>
          </p:cNvSpPr>
          <p:nvPr>
            <p:ph idx="1"/>
          </p:nvPr>
        </p:nvSpPr>
        <p:spPr/>
        <p:txBody>
          <a:bodyPr/>
          <a:lstStyle/>
          <a:p>
            <a:endParaRPr lang="fr-FR" altLang="fr-FR" smtClean="0"/>
          </a:p>
        </p:txBody>
      </p:sp>
      <p:pic>
        <p:nvPicPr>
          <p:cNvPr id="2052" name="Picture 2" descr="Description de cette image, également commentée ci-aprè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 y="-92546"/>
            <a:ext cx="9158288" cy="5242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Rendered Image"/>
          <p:cNvPicPr>
            <a:picLocks noChangeAspect="1" noChangeArrowheads="1"/>
          </p:cNvPicPr>
          <p:nvPr/>
        </p:nvPicPr>
        <p:blipFill>
          <a:blip r:embed="rId4"/>
          <a:srcRect/>
          <a:stretch>
            <a:fillRect/>
          </a:stretch>
        </p:blipFill>
        <p:spPr bwMode="auto">
          <a:xfrm>
            <a:off x="2197740" y="2787774"/>
            <a:ext cx="4463053" cy="1979110"/>
          </a:xfrm>
          <a:prstGeom prst="rect">
            <a:avLst/>
          </a:prstGeom>
          <a:noFill/>
          <a:effectLst>
            <a:outerShdw blurRad="50800" dist="50800" dir="5400000" algn="ctr" rotWithShape="0">
              <a:schemeClr val="bg1"/>
            </a:outerShdw>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79746" y="699542"/>
            <a:ext cx="4879861" cy="1446550"/>
          </a:xfrm>
          <a:prstGeom prst="rect">
            <a:avLst/>
          </a:prstGeom>
        </p:spPr>
        <p:txBody>
          <a:bodyPr wrap="none">
            <a:spAutoFit/>
          </a:bodyPr>
          <a:lstStyle/>
          <a:p>
            <a:pPr algn="ctr"/>
            <a:r>
              <a:rPr lang="es-ES" sz="4400" dirty="0" smtClean="0">
                <a:solidFill>
                  <a:srgbClr val="CC0000"/>
                </a:solidFill>
                <a:effectLst>
                  <a:outerShdw blurRad="38100" dist="38100" dir="2700000" algn="tl">
                    <a:srgbClr val="000000">
                      <a:alpha val="43137"/>
                    </a:srgbClr>
                  </a:outerShdw>
                </a:effectLst>
                <a:latin typeface="Bernard MT Condensed" pitchFamily="18" charset="0"/>
              </a:rPr>
              <a:t>Brasil </a:t>
            </a:r>
            <a:endParaRPr lang="es-ES" sz="4400" dirty="0" smtClean="0">
              <a:solidFill>
                <a:srgbClr val="CC0000"/>
              </a:solidFill>
              <a:effectLst>
                <a:outerShdw blurRad="38100" dist="38100" dir="2700000" algn="tl">
                  <a:srgbClr val="000000">
                    <a:alpha val="43137"/>
                  </a:srgbClr>
                </a:outerShdw>
              </a:effectLst>
              <a:latin typeface="Bernard MT Condensed" pitchFamily="18" charset="0"/>
            </a:endParaRPr>
          </a:p>
          <a:p>
            <a:pPr algn="ctr"/>
            <a:r>
              <a:rPr lang="es-ES" sz="4400" dirty="0" smtClean="0">
                <a:solidFill>
                  <a:srgbClr val="CC0000"/>
                </a:solidFill>
                <a:effectLst>
                  <a:outerShdw blurRad="38100" dist="38100" dir="2700000" algn="tl">
                    <a:srgbClr val="000000">
                      <a:alpha val="43137"/>
                    </a:srgbClr>
                  </a:outerShdw>
                </a:effectLst>
                <a:latin typeface="Bernard MT Condensed" pitchFamily="18" charset="0"/>
              </a:rPr>
              <a:t>La </a:t>
            </a:r>
            <a:r>
              <a:rPr lang="es-ES" sz="4400" dirty="0" smtClean="0">
                <a:solidFill>
                  <a:srgbClr val="CC0000"/>
                </a:solidFill>
                <a:effectLst>
                  <a:outerShdw blurRad="38100" dist="38100" dir="2700000" algn="tl">
                    <a:srgbClr val="000000">
                      <a:alpha val="43137"/>
                    </a:srgbClr>
                  </a:outerShdw>
                </a:effectLst>
                <a:latin typeface="Bernard MT Condensed" pitchFamily="18" charset="0"/>
              </a:rPr>
              <a:t>sabana de Cerrado</a:t>
            </a:r>
            <a:endParaRPr lang="es-ES" sz="4400" dirty="0">
              <a:solidFill>
                <a:srgbClr val="CC0000"/>
              </a:solidFill>
              <a:effectLst>
                <a:outerShdw blurRad="38100" dist="38100" dir="2700000" algn="tl">
                  <a:srgbClr val="000000">
                    <a:alpha val="43137"/>
                  </a:srgbClr>
                </a:outerShdw>
              </a:effectLst>
              <a:latin typeface="Bernard MT Condensed" pitchFamily="18" charset="0"/>
            </a:endParaRPr>
          </a:p>
        </p:txBody>
      </p:sp>
    </p:spTree>
  </p:cSld>
  <p:clrMapOvr>
    <a:masterClrMapping/>
  </p:clrMapOvr>
  <p:transition spd="slow">
    <p:zoom dir="in"/>
    <p:sndAc>
      <p:stSnd loop="1">
        <p:snd r:embed="rId2" name="gilberto-gil-toda-menina-bahiana (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1000"/>
                                        <p:tgtEl>
                                          <p:spTgt spid="4102"/>
                                        </p:tgtEl>
                                      </p:cBhvr>
                                    </p:animEffect>
                                    <p:anim calcmode="lin" valueType="num">
                                      <p:cBhvr>
                                        <p:cTn id="8" dur="1000" fill="hold"/>
                                        <p:tgtEl>
                                          <p:spTgt spid="4102"/>
                                        </p:tgtEl>
                                        <p:attrNameLst>
                                          <p:attrName>ppt_x</p:attrName>
                                        </p:attrNameLst>
                                      </p:cBhvr>
                                      <p:tavLst>
                                        <p:tav tm="0">
                                          <p:val>
                                            <p:strVal val="#ppt_x"/>
                                          </p:val>
                                        </p:tav>
                                        <p:tav tm="100000">
                                          <p:val>
                                            <p:strVal val="#ppt_x"/>
                                          </p:val>
                                        </p:tav>
                                      </p:tavLst>
                                    </p:anim>
                                    <p:anim calcmode="lin" valueType="num">
                                      <p:cBhvr>
                                        <p:cTn id="9"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re 1"/>
          <p:cNvSpPr>
            <a:spLocks noGrp="1"/>
          </p:cNvSpPr>
          <p:nvPr>
            <p:ph type="title"/>
          </p:nvPr>
        </p:nvSpPr>
        <p:spPr/>
        <p:txBody>
          <a:bodyPr/>
          <a:lstStyle/>
          <a:p>
            <a:endParaRPr lang="fr-FR" altLang="fr-FR" smtClean="0"/>
          </a:p>
        </p:txBody>
      </p:sp>
      <p:sp>
        <p:nvSpPr>
          <p:cNvPr id="3075" name="Espace réservé du contenu 2"/>
          <p:cNvSpPr>
            <a:spLocks noGrp="1"/>
          </p:cNvSpPr>
          <p:nvPr>
            <p:ph idx="1"/>
          </p:nvPr>
        </p:nvSpPr>
        <p:spPr/>
        <p:txBody>
          <a:bodyPr/>
          <a:lstStyle/>
          <a:p>
            <a:endParaRPr lang="fr-FR" altLang="fr-FR" smtClean="0"/>
          </a:p>
        </p:txBody>
      </p:sp>
      <p:pic>
        <p:nvPicPr>
          <p:cNvPr id="3076" name="Picture 2" descr="Cerrado ou la savane brésilien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98425"/>
            <a:ext cx="9158288"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3"/>
          <p:cNvSpPr>
            <a:spLocks noChangeArrowheads="1"/>
          </p:cNvSpPr>
          <p:nvPr/>
        </p:nvSpPr>
        <p:spPr bwMode="auto">
          <a:xfrm>
            <a:off x="6784910" y="1493"/>
            <a:ext cx="19256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altLang="fr-FR" sz="1200" b="1" dirty="0"/>
          </a:p>
          <a:p>
            <a:r>
              <a:rPr lang="es-ES" altLang="fr-FR" sz="1200" b="1" dirty="0"/>
              <a:t>La sabana de Brasil es el segundo ecosistema más grande de </a:t>
            </a:r>
            <a:r>
              <a:rPr lang="es-ES" altLang="fr-FR" sz="1200" b="1" dirty="0" smtClean="0"/>
              <a:t>Brasil.</a:t>
            </a:r>
            <a:endParaRPr lang="fr-FR" altLang="fr-FR" sz="1200" b="1" dirty="0"/>
          </a:p>
        </p:txBody>
      </p:sp>
    </p:spTree>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p:txBody>
          <a:bodyPr/>
          <a:lstStyle/>
          <a:p>
            <a:endParaRPr lang="fr-FR" altLang="fr-FR" smtClean="0"/>
          </a:p>
        </p:txBody>
      </p:sp>
      <p:pic>
        <p:nvPicPr>
          <p:cNvPr id="410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09100" cy="523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01" name="Rectangle 3"/>
          <p:cNvSpPr>
            <a:spLocks noChangeArrowheads="1"/>
          </p:cNvSpPr>
          <p:nvPr/>
        </p:nvSpPr>
        <p:spPr bwMode="auto">
          <a:xfrm>
            <a:off x="468313" y="3795713"/>
            <a:ext cx="34369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altLang="fr-FR" sz="1200" b="1" dirty="0" smtClean="0">
              <a:solidFill>
                <a:schemeClr val="bg1"/>
              </a:solidFill>
            </a:endParaRPr>
          </a:p>
          <a:p>
            <a:r>
              <a:rPr lang="es-ES" altLang="fr-FR" sz="1200" b="1" dirty="0" smtClean="0">
                <a:solidFill>
                  <a:schemeClr val="bg1"/>
                </a:solidFill>
              </a:rPr>
              <a:t>Cubriendo el 21% del territorio del país, Cerrado es el segundo bioma vegetal más grande de Brasil detrás de la selva amazónica. Su área es equivalente al área de Inglaterra, Francia, Alemania, Italia y España combinadas.</a:t>
            </a:r>
            <a:endParaRPr lang="fr-FR" altLang="fr-FR" sz="1200" b="1" dirty="0">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endParaRPr lang="fr-FR" altLang="fr-FR" smtClean="0"/>
          </a:p>
        </p:txBody>
      </p:sp>
      <p:sp>
        <p:nvSpPr>
          <p:cNvPr id="5123" name="Espace réservé du contenu 2"/>
          <p:cNvSpPr>
            <a:spLocks noGrp="1"/>
          </p:cNvSpPr>
          <p:nvPr>
            <p:ph idx="1"/>
          </p:nvPr>
        </p:nvSpPr>
        <p:spPr/>
        <p:txBody>
          <a:bodyPr/>
          <a:lstStyle/>
          <a:p>
            <a:endParaRPr lang="fr-FR" altLang="fr-FR" smtClean="0"/>
          </a:p>
        </p:txBody>
      </p:sp>
      <p:pic>
        <p:nvPicPr>
          <p:cNvPr id="5124" name="Picture 2" descr="Salto de Corumba, près de Pirenopolis - Le Cerrado, la savane du centre du Bré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 y="0"/>
            <a:ext cx="91995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6148" name="Rectangle 3"/>
          <p:cNvSpPr>
            <a:spLocks noChangeArrowheads="1"/>
          </p:cNvSpPr>
          <p:nvPr/>
        </p:nvSpPr>
        <p:spPr bwMode="auto">
          <a:xfrm>
            <a:off x="250825" y="700088"/>
            <a:ext cx="8569325"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altLang="fr-FR" sz="2000" b="1" dirty="0" smtClean="0">
              <a:solidFill>
                <a:schemeClr val="bg1"/>
              </a:solidFill>
            </a:endParaRPr>
          </a:p>
          <a:p>
            <a:r>
              <a:rPr lang="es-ES" altLang="fr-FR" sz="2000" b="1" dirty="0" smtClean="0">
                <a:solidFill>
                  <a:schemeClr val="bg1"/>
                </a:solidFill>
              </a:rPr>
              <a:t>Más grande que Inglaterra, Francia, Alemania, Italia y España juntas, el Cerrado es hoy uno de los ecosistemas más amenazados del mundo, devastado al 50% por la deforestación, agricultura intensiva y minería. Creer que el hombre no es compatible con la belleza ...</a:t>
            </a:r>
          </a:p>
          <a:p>
            <a:endParaRPr lang="es-ES" altLang="fr-FR" sz="2000" b="1" dirty="0" smtClean="0">
              <a:solidFill>
                <a:schemeClr val="bg1"/>
              </a:solidFill>
            </a:endParaRPr>
          </a:p>
          <a:p>
            <a:r>
              <a:rPr lang="es-ES" altLang="fr-FR" sz="2000" b="1" dirty="0" smtClean="0">
                <a:solidFill>
                  <a:schemeClr val="bg1"/>
                </a:solidFill>
              </a:rPr>
              <a:t>Zona de transición hacia el bosque amazónico, esta sabana boscosa se encuentra principalmente en Brasil, que cubre el 22% de la superficie. El Cerrado se extiende desde las costas del Océano Atlántico hasta el centro del continente, y se extiende hasta Paraguay y Bolivia. Es uno de los biomas más ricos y antiguos del mundo, se reconocen 25 tipos de </a:t>
            </a:r>
            <a:r>
              <a:rPr lang="es-ES" altLang="fr-FR" sz="2000" b="1" dirty="0" err="1" smtClean="0">
                <a:solidFill>
                  <a:schemeClr val="bg1"/>
                </a:solidFill>
              </a:rPr>
              <a:t>fito</a:t>
            </a:r>
            <a:r>
              <a:rPr lang="es-ES" altLang="fr-FR" sz="2000" b="1" dirty="0" smtClean="0">
                <a:solidFill>
                  <a:schemeClr val="bg1"/>
                </a:solidFill>
              </a:rPr>
              <a:t>-fisionomías. Tierra de contrastes paisajísticos, sin medias tintas, este territorio solo conoce dos estaciones, la estación seca y el monzón brasileño.</a:t>
            </a:r>
            <a:endParaRPr lang="fr-FR" altLang="fr-FR" sz="2000" b="1" dirty="0">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endParaRPr lang="fr-FR" altLang="fr-FR" smtClean="0"/>
          </a:p>
        </p:txBody>
      </p:sp>
      <p:sp>
        <p:nvSpPr>
          <p:cNvPr id="7171" name="Espace réservé du contenu 2"/>
          <p:cNvSpPr>
            <a:spLocks noGrp="1"/>
          </p:cNvSpPr>
          <p:nvPr>
            <p:ph idx="1"/>
          </p:nvPr>
        </p:nvSpPr>
        <p:spPr/>
        <p:txBody>
          <a:bodyPr/>
          <a:lstStyle/>
          <a:p>
            <a:endParaRPr lang="fr-FR" altLang="fr-FR" smtClean="0"/>
          </a:p>
        </p:txBody>
      </p:sp>
      <p:sp>
        <p:nvSpPr>
          <p:cNvPr id="7172" name="Rectangle 3"/>
          <p:cNvSpPr>
            <a:spLocks noChangeArrowheads="1"/>
          </p:cNvSpPr>
          <p:nvPr/>
        </p:nvSpPr>
        <p:spPr bwMode="auto">
          <a:xfrm>
            <a:off x="179388" y="123825"/>
            <a:ext cx="8856662"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altLang="fr-FR" b="1" dirty="0" smtClean="0">
                <a:solidFill>
                  <a:schemeClr val="bg1"/>
                </a:solidFill>
              </a:rPr>
              <a:t>Si bien la protección de la selva amazónica fue el foco de atención de los medios internacionales, el Cerrado, con su tierra más fácil de limpiar, fue discretamente, entre 2002 y 2008, dos veces más laminado que el Amazonas. Más fácilmente ya que la tierra pertenece principalmente a propietarios privados.</a:t>
            </a:r>
          </a:p>
          <a:p>
            <a:endParaRPr lang="es-ES" altLang="fr-FR" b="1" dirty="0" smtClean="0">
              <a:solidFill>
                <a:schemeClr val="bg1"/>
              </a:solidFill>
            </a:endParaRPr>
          </a:p>
          <a:p>
            <a:r>
              <a:rPr lang="es-ES" altLang="fr-FR" b="1" dirty="0" smtClean="0">
                <a:solidFill>
                  <a:schemeClr val="bg1"/>
                </a:solidFill>
              </a:rPr>
              <a:t>El Cerrado, desconocido hasta el año 2000, fue impulsado en la escena internacional durante la conferencia climática de Copenhague en 2009. Recalificado como un bioma notable, se ha convertido en una importante preocupación medioambiental, al tener que reconciliar los negocios agrícolas con los productos agrícolas. -industria sostenible y la protección de las poblaciones indígenas (amerindios, </a:t>
            </a:r>
            <a:r>
              <a:rPr lang="es-ES" altLang="fr-FR" b="1" dirty="0" err="1" smtClean="0">
                <a:solidFill>
                  <a:schemeClr val="bg1"/>
                </a:solidFill>
              </a:rPr>
              <a:t>quilombolas</a:t>
            </a:r>
            <a:r>
              <a:rPr lang="es-ES" altLang="fr-FR" b="1" dirty="0" smtClean="0">
                <a:solidFill>
                  <a:schemeClr val="bg1"/>
                </a:solidFill>
              </a:rPr>
              <a:t>).</a:t>
            </a:r>
          </a:p>
          <a:p>
            <a:endParaRPr lang="es-ES" altLang="fr-FR" b="1" dirty="0" smtClean="0">
              <a:solidFill>
                <a:schemeClr val="bg1"/>
              </a:solidFill>
            </a:endParaRPr>
          </a:p>
          <a:p>
            <a:r>
              <a:rPr lang="es-ES" altLang="fr-FR" b="1" dirty="0" smtClean="0">
                <a:solidFill>
                  <a:schemeClr val="bg1"/>
                </a:solidFill>
              </a:rPr>
              <a:t>A pesar de un reconocimiento tardío, hoy, Brasil se ha comprometido para 2020 a reducir la deforestación ilegal en un 40% con un nuevo código forestal y ha colocado la lucha contra el cambio climático en el centro de su estrategia. Las disposiciones finales deberían alentar la creación de reservas privadas de patrimonio natural. </a:t>
            </a:r>
            <a:r>
              <a:rPr lang="es-ES" altLang="fr-FR" b="1" dirty="0" err="1" smtClean="0">
                <a:solidFill>
                  <a:schemeClr val="bg1"/>
                </a:solidFill>
              </a:rPr>
              <a:t>Marcio</a:t>
            </a:r>
            <a:r>
              <a:rPr lang="es-ES" altLang="fr-FR" b="1" dirty="0" smtClean="0">
                <a:solidFill>
                  <a:schemeClr val="bg1"/>
                </a:solidFill>
              </a:rPr>
              <a:t> Cabral, cuyas fotos a menudo han sido premiadas, nos lleva a estas tierras para revelarnos la belleza irreal, tan extraordinaria como frágil.</a:t>
            </a:r>
            <a:endParaRPr lang="fr-FR" altLang="fr-FR" b="1" dirty="0">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endParaRPr lang="fr-FR" altLang="fr-FR" smtClean="0"/>
          </a:p>
        </p:txBody>
      </p:sp>
      <p:sp>
        <p:nvSpPr>
          <p:cNvPr id="8195" name="Espace réservé du contenu 2"/>
          <p:cNvSpPr>
            <a:spLocks noGrp="1"/>
          </p:cNvSpPr>
          <p:nvPr>
            <p:ph idx="1"/>
          </p:nvPr>
        </p:nvSpPr>
        <p:spPr/>
        <p:txBody>
          <a:bodyPr/>
          <a:lstStyle/>
          <a:p>
            <a:endParaRPr lang="fr-FR" altLang="fr-FR" smtClean="0"/>
          </a:p>
        </p:txBody>
      </p:sp>
      <p:pic>
        <p:nvPicPr>
          <p:cNvPr id="8196" name="Picture 2" descr="Le Cerrado et ses prairies fleu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50" y="-1244600"/>
            <a:ext cx="97536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Rectangle 3"/>
          <p:cNvSpPr>
            <a:spLocks noChangeArrowheads="1"/>
          </p:cNvSpPr>
          <p:nvPr/>
        </p:nvSpPr>
        <p:spPr bwMode="auto">
          <a:xfrm>
            <a:off x="6659563" y="4516438"/>
            <a:ext cx="22955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 Cerrado et ses prairies fleuries</a:t>
            </a:r>
          </a:p>
        </p:txBody>
      </p:sp>
    </p:spTree>
  </p:cSld>
  <p:clrMapOvr>
    <a:masterClrMapping/>
  </p:clrMapOvr>
  <p:transition spd="slow">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endParaRPr lang="fr-FR" altLang="fr-FR" smtClean="0"/>
          </a:p>
        </p:txBody>
      </p:sp>
      <p:sp>
        <p:nvSpPr>
          <p:cNvPr id="9219" name="Espace réservé du contenu 2"/>
          <p:cNvSpPr>
            <a:spLocks noGrp="1"/>
          </p:cNvSpPr>
          <p:nvPr>
            <p:ph idx="1"/>
          </p:nvPr>
        </p:nvSpPr>
        <p:spPr/>
        <p:txBody>
          <a:bodyPr/>
          <a:lstStyle/>
          <a:p>
            <a:endParaRPr lang="fr-FR" altLang="fr-FR" smtClean="0"/>
          </a:p>
        </p:txBody>
      </p:sp>
      <p:pic>
        <p:nvPicPr>
          <p:cNvPr id="9220" name="Picture 2" descr="La savane du Cerrado et sa cascade illuminé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75" y="-381000"/>
            <a:ext cx="9550400" cy="63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3"/>
          <p:cNvSpPr>
            <a:spLocks noChangeArrowheads="1"/>
          </p:cNvSpPr>
          <p:nvPr/>
        </p:nvSpPr>
        <p:spPr bwMode="auto">
          <a:xfrm>
            <a:off x="6076950" y="4659313"/>
            <a:ext cx="30495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La savane du Cerrado et sa cascade illuminée</a:t>
            </a:r>
          </a:p>
        </p:txBody>
      </p:sp>
    </p:spTree>
  </p:cSld>
  <p:clrMapOvr>
    <a:masterClrMapping/>
  </p:clrMapOvr>
  <p:transition spd="slow">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endParaRPr lang="fr-FR" altLang="fr-FR" smtClean="0"/>
          </a:p>
        </p:txBody>
      </p:sp>
      <p:sp>
        <p:nvSpPr>
          <p:cNvPr id="10243" name="Espace réservé du contenu 2"/>
          <p:cNvSpPr>
            <a:spLocks noGrp="1"/>
          </p:cNvSpPr>
          <p:nvPr>
            <p:ph idx="1"/>
          </p:nvPr>
        </p:nvSpPr>
        <p:spPr/>
        <p:txBody>
          <a:bodyPr/>
          <a:lstStyle/>
          <a:p>
            <a:endParaRPr lang="fr-FR" altLang="fr-FR" smtClean="0"/>
          </a:p>
        </p:txBody>
      </p:sp>
      <p:pic>
        <p:nvPicPr>
          <p:cNvPr id="10244" name="Picture 2" descr="La rivière Formo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 y="-1244600"/>
            <a:ext cx="9340851" cy="700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3"/>
          <p:cNvSpPr>
            <a:spLocks noChangeArrowheads="1"/>
          </p:cNvSpPr>
          <p:nvPr/>
        </p:nvSpPr>
        <p:spPr bwMode="auto">
          <a:xfrm>
            <a:off x="4427538" y="4427538"/>
            <a:ext cx="4572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altLang="fr-FR" sz="1200" b="1" dirty="0">
                <a:solidFill>
                  <a:schemeClr val="bg1"/>
                </a:solidFill>
              </a:rPr>
              <a:t>Las siluetas de las palmeras se alzan en el horizonte, a orillas del río </a:t>
            </a:r>
            <a:r>
              <a:rPr lang="es-ES" altLang="fr-FR" sz="1200" b="1" dirty="0" err="1">
                <a:solidFill>
                  <a:schemeClr val="bg1"/>
                </a:solidFill>
              </a:rPr>
              <a:t>Formoso</a:t>
            </a:r>
            <a:r>
              <a:rPr lang="es-ES" altLang="fr-FR" sz="1200" b="1" dirty="0">
                <a:solidFill>
                  <a:schemeClr val="bg1"/>
                </a:solidFill>
              </a:rPr>
              <a:t>, en el cerrado</a:t>
            </a:r>
            <a:r>
              <a:rPr lang="es-ES" altLang="fr-FR" sz="1200" b="1" dirty="0" smtClean="0">
                <a:solidFill>
                  <a:schemeClr val="bg1"/>
                </a:solidFill>
              </a:rPr>
              <a:t>.</a:t>
            </a:r>
            <a:endParaRPr lang="fr-FR" altLang="fr-FR" sz="1200" b="1" dirty="0">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endParaRPr lang="fr-FR" altLang="fr-FR" smtClean="0"/>
          </a:p>
        </p:txBody>
      </p:sp>
      <p:sp>
        <p:nvSpPr>
          <p:cNvPr id="11267" name="Espace réservé du contenu 2"/>
          <p:cNvSpPr>
            <a:spLocks noGrp="1"/>
          </p:cNvSpPr>
          <p:nvPr>
            <p:ph idx="1"/>
          </p:nvPr>
        </p:nvSpPr>
        <p:spPr/>
        <p:txBody>
          <a:bodyPr/>
          <a:lstStyle/>
          <a:p>
            <a:endParaRPr lang="fr-FR" altLang="fr-FR" smtClean="0"/>
          </a:p>
        </p:txBody>
      </p:sp>
      <p:pic>
        <p:nvPicPr>
          <p:cNvPr id="11268" name="Picture 2" descr="Les fleurs de la savane du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75" y="-1173163"/>
            <a:ext cx="9753600" cy="650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3"/>
          <p:cNvSpPr>
            <a:spLocks noChangeArrowheads="1"/>
          </p:cNvSpPr>
          <p:nvPr/>
        </p:nvSpPr>
        <p:spPr bwMode="auto">
          <a:xfrm>
            <a:off x="827088" y="4659313"/>
            <a:ext cx="23479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Les fleurs de la savane du Cerrado</a:t>
            </a:r>
          </a:p>
        </p:txBody>
      </p:sp>
    </p:spTree>
  </p:cSld>
  <p:clrMapOvr>
    <a:masterClrMapping/>
  </p:clrMapOvr>
  <p:transition spd="slow">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endParaRPr lang="fr-FR" altLang="fr-FR" smtClean="0"/>
          </a:p>
        </p:txBody>
      </p:sp>
      <p:sp>
        <p:nvSpPr>
          <p:cNvPr id="12291" name="Espace réservé du contenu 2"/>
          <p:cNvSpPr>
            <a:spLocks noGrp="1"/>
          </p:cNvSpPr>
          <p:nvPr>
            <p:ph idx="1"/>
          </p:nvPr>
        </p:nvSpPr>
        <p:spPr/>
        <p:txBody>
          <a:bodyPr/>
          <a:lstStyle/>
          <a:p>
            <a:endParaRPr lang="fr-FR" altLang="fr-FR" smtClean="0"/>
          </a:p>
        </p:txBody>
      </p:sp>
      <p:pic>
        <p:nvPicPr>
          <p:cNvPr id="1229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510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3" name="Rectangle 3"/>
          <p:cNvSpPr>
            <a:spLocks noChangeArrowheads="1"/>
          </p:cNvSpPr>
          <p:nvPr/>
        </p:nvSpPr>
        <p:spPr bwMode="auto">
          <a:xfrm>
            <a:off x="395288" y="3651250"/>
            <a:ext cx="27908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tLang="fr-FR" sz="1200" b="1">
                <a:solidFill>
                  <a:schemeClr val="bg1"/>
                </a:solidFill>
              </a:rPr>
              <a:t>Plus de 1 600 espèces de mammifères, d'oiseaux et de reptiles ont été identifiées dans le Cerrado. Les tamanoirs et les dasypodidés (tatous) figurent parmi les 60 espèces animales les plus vulnérables qui y résident, dont 12 sont en danger critique d'extinction.</a:t>
            </a:r>
          </a:p>
        </p:txBody>
      </p:sp>
    </p:spTree>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endParaRPr lang="fr-FR" altLang="fr-FR" smtClean="0"/>
          </a:p>
        </p:txBody>
      </p:sp>
      <p:sp>
        <p:nvSpPr>
          <p:cNvPr id="13315" name="Espace réservé du contenu 2"/>
          <p:cNvSpPr>
            <a:spLocks noGrp="1"/>
          </p:cNvSpPr>
          <p:nvPr>
            <p:ph idx="1"/>
          </p:nvPr>
        </p:nvSpPr>
        <p:spPr/>
        <p:txBody>
          <a:bodyPr/>
          <a:lstStyle/>
          <a:p>
            <a:endParaRPr lang="fr-FR" altLang="fr-FR" smtClean="0"/>
          </a:p>
        </p:txBody>
      </p:sp>
      <p:pic>
        <p:nvPicPr>
          <p:cNvPr id="13316" name="Picture 2" descr="Cerrado, Nature, À Feuilles Persistantes, Pays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3"/>
          <p:cNvSpPr>
            <a:spLocks noChangeArrowheads="1"/>
          </p:cNvSpPr>
          <p:nvPr/>
        </p:nvSpPr>
        <p:spPr bwMode="auto">
          <a:xfrm>
            <a:off x="395288" y="4516438"/>
            <a:ext cx="2949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Cerrado fleur Nature à Feuilles Persistantes</a:t>
            </a:r>
          </a:p>
        </p:txBody>
      </p:sp>
    </p:spTree>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nvPr>
        </p:nvSpPr>
        <p:spPr/>
        <p:txBody>
          <a:bodyPr/>
          <a:lstStyle/>
          <a:p>
            <a:endParaRPr lang="fr-FR" altLang="fr-FR" smtClean="0"/>
          </a:p>
        </p:txBody>
      </p:sp>
      <p:sp>
        <p:nvSpPr>
          <p:cNvPr id="14339" name="Espace réservé du contenu 2"/>
          <p:cNvSpPr>
            <a:spLocks noGrp="1"/>
          </p:cNvSpPr>
          <p:nvPr>
            <p:ph idx="1"/>
          </p:nvPr>
        </p:nvSpPr>
        <p:spPr/>
        <p:txBody>
          <a:bodyPr/>
          <a:lstStyle/>
          <a:p>
            <a:endParaRPr lang="fr-FR" altLang="fr-FR" smtClean="0"/>
          </a:p>
        </p:txBody>
      </p:sp>
      <p:pic>
        <p:nvPicPr>
          <p:cNvPr id="14340" name="Picture 2" descr="Fleur, Cerrado, Cerrado Goiás, Cerrado Brésili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02870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3"/>
          <p:cNvSpPr>
            <a:spLocks noChangeArrowheads="1"/>
          </p:cNvSpPr>
          <p:nvPr/>
        </p:nvSpPr>
        <p:spPr bwMode="auto">
          <a:xfrm>
            <a:off x="7524750" y="4803775"/>
            <a:ext cx="12874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Fleur  du Cerrado</a:t>
            </a:r>
          </a:p>
        </p:txBody>
      </p:sp>
    </p:spTree>
  </p:cSld>
  <p:clrMapOvr>
    <a:masterClrMapping/>
  </p:clrMapOvr>
  <p:transition spd="slow">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endParaRPr lang="fr-FR" altLang="fr-FR" smtClean="0"/>
          </a:p>
        </p:txBody>
      </p:sp>
      <p:sp>
        <p:nvSpPr>
          <p:cNvPr id="15363" name="Espace réservé du contenu 2"/>
          <p:cNvSpPr>
            <a:spLocks noGrp="1"/>
          </p:cNvSpPr>
          <p:nvPr>
            <p:ph idx="1"/>
          </p:nvPr>
        </p:nvSpPr>
        <p:spPr/>
        <p:txBody>
          <a:bodyPr/>
          <a:lstStyle/>
          <a:p>
            <a:endParaRPr lang="fr-FR" altLang="fr-FR" smtClean="0"/>
          </a:p>
        </p:txBody>
      </p:sp>
      <p:pic>
        <p:nvPicPr>
          <p:cNvPr id="15364" name="Picture 2" descr="Résultat de recherche d'images pour &quot;photo la savane du cerra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389063"/>
            <a:ext cx="919162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3"/>
          <p:cNvSpPr>
            <a:spLocks noChangeArrowheads="1"/>
          </p:cNvSpPr>
          <p:nvPr/>
        </p:nvSpPr>
        <p:spPr bwMode="auto">
          <a:xfrm>
            <a:off x="2627313" y="4659313"/>
            <a:ext cx="12668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Cerrado rupestre</a:t>
            </a:r>
          </a:p>
        </p:txBody>
      </p:sp>
    </p:spTree>
  </p:cSld>
  <p:clrMapOvr>
    <a:masterClrMapping/>
  </p:clrMapOvr>
  <p:transition spd="slow">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p:txBody>
          <a:bodyPr/>
          <a:lstStyle/>
          <a:p>
            <a:endParaRPr lang="fr-FR" altLang="fr-FR" smtClean="0"/>
          </a:p>
        </p:txBody>
      </p:sp>
      <p:sp>
        <p:nvSpPr>
          <p:cNvPr id="16387" name="Espace réservé du contenu 2"/>
          <p:cNvSpPr>
            <a:spLocks noGrp="1"/>
          </p:cNvSpPr>
          <p:nvPr>
            <p:ph idx="1"/>
          </p:nvPr>
        </p:nvSpPr>
        <p:spPr/>
        <p:txBody>
          <a:bodyPr/>
          <a:lstStyle/>
          <a:p>
            <a:endParaRPr lang="fr-FR" altLang="fr-FR" smtClean="0"/>
          </a:p>
        </p:txBody>
      </p:sp>
      <p:pic>
        <p:nvPicPr>
          <p:cNvPr id="16388" name="Picture 2" descr="Vol, Cerrado, Arbre, Nature, Paysage, Feuilles, Ve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885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3"/>
          <p:cNvSpPr>
            <a:spLocks noChangeArrowheads="1"/>
          </p:cNvSpPr>
          <p:nvPr/>
        </p:nvSpPr>
        <p:spPr bwMode="auto">
          <a:xfrm>
            <a:off x="3276600" y="4237038"/>
            <a:ext cx="10858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Cerrado Arbre</a:t>
            </a:r>
          </a:p>
        </p:txBody>
      </p:sp>
    </p:spTree>
  </p:cSld>
  <p:clrMapOvr>
    <a:masterClrMapping/>
  </p:clrMapOvr>
  <p:transition spd="slow">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p:txBody>
          <a:bodyPr/>
          <a:lstStyle/>
          <a:p>
            <a:endParaRPr lang="fr-FR" altLang="fr-FR" smtClean="0"/>
          </a:p>
        </p:txBody>
      </p:sp>
      <p:sp>
        <p:nvSpPr>
          <p:cNvPr id="17411" name="Espace réservé du contenu 2"/>
          <p:cNvSpPr>
            <a:spLocks noGrp="1"/>
          </p:cNvSpPr>
          <p:nvPr>
            <p:ph idx="1"/>
          </p:nvPr>
        </p:nvSpPr>
        <p:spPr/>
        <p:txBody>
          <a:bodyPr/>
          <a:lstStyle/>
          <a:p>
            <a:endParaRPr lang="fr-FR" altLang="fr-FR" smtClean="0"/>
          </a:p>
        </p:txBody>
      </p:sp>
      <p:pic>
        <p:nvPicPr>
          <p:cNvPr id="17412" name="Picture 2" descr="Cerrado, Fleur, Arbre, Fleurs, Printemps, Na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812800"/>
            <a:ext cx="92757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3"/>
          <p:cNvSpPr>
            <a:spLocks noChangeArrowheads="1"/>
          </p:cNvSpPr>
          <p:nvPr/>
        </p:nvSpPr>
        <p:spPr bwMode="auto">
          <a:xfrm>
            <a:off x="7451725" y="4587875"/>
            <a:ext cx="10509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Cerrado Fleur</a:t>
            </a:r>
          </a:p>
        </p:txBody>
      </p:sp>
    </p:spTree>
  </p:cSld>
  <p:clrMapOvr>
    <a:masterClrMapping/>
  </p:clrMapOvr>
  <p:transition spd="slow">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endParaRPr lang="fr-FR" altLang="fr-FR" smtClean="0"/>
          </a:p>
        </p:txBody>
      </p:sp>
      <p:sp>
        <p:nvSpPr>
          <p:cNvPr id="18435" name="Espace réservé du contenu 2"/>
          <p:cNvSpPr>
            <a:spLocks noGrp="1"/>
          </p:cNvSpPr>
          <p:nvPr>
            <p:ph idx="1"/>
          </p:nvPr>
        </p:nvSpPr>
        <p:spPr/>
        <p:txBody>
          <a:bodyPr/>
          <a:lstStyle/>
          <a:p>
            <a:endParaRPr lang="fr-FR" altLang="fr-FR" smtClean="0"/>
          </a:p>
        </p:txBody>
      </p:sp>
      <p:pic>
        <p:nvPicPr>
          <p:cNvPr id="18436" name="Picture 2" descr="Les lagons d'eau douce du dése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753601" cy="640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Rectangle 3"/>
          <p:cNvSpPr>
            <a:spLocks noChangeArrowheads="1"/>
          </p:cNvSpPr>
          <p:nvPr/>
        </p:nvSpPr>
        <p:spPr bwMode="auto">
          <a:xfrm>
            <a:off x="6659563" y="4587875"/>
            <a:ext cx="22971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Les lagons d'eau douce du désert</a:t>
            </a:r>
          </a:p>
        </p:txBody>
      </p:sp>
    </p:spTree>
  </p:cSld>
  <p:clrMapOvr>
    <a:masterClrMapping/>
  </p:clrMapOvr>
  <p:transition spd="slow">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endParaRPr lang="fr-FR" altLang="fr-FR" smtClean="0"/>
          </a:p>
        </p:txBody>
      </p:sp>
      <p:sp>
        <p:nvSpPr>
          <p:cNvPr id="19459" name="Espace réservé du contenu 2"/>
          <p:cNvSpPr>
            <a:spLocks noGrp="1"/>
          </p:cNvSpPr>
          <p:nvPr>
            <p:ph idx="1"/>
          </p:nvPr>
        </p:nvSpPr>
        <p:spPr/>
        <p:txBody>
          <a:bodyPr/>
          <a:lstStyle/>
          <a:p>
            <a:endParaRPr lang="fr-FR" altLang="fr-FR" smtClean="0"/>
          </a:p>
        </p:txBody>
      </p:sp>
      <p:pic>
        <p:nvPicPr>
          <p:cNvPr id="19460" name="Picture 2" descr="Le Cerrado, le château d’eau du Bré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00" y="-812800"/>
            <a:ext cx="9282113"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3"/>
          <p:cNvSpPr>
            <a:spLocks noChangeArrowheads="1"/>
          </p:cNvSpPr>
          <p:nvPr/>
        </p:nvSpPr>
        <p:spPr bwMode="auto">
          <a:xfrm>
            <a:off x="5580063" y="4732338"/>
            <a:ext cx="25765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 Cerrado, le château d’eau du Brésil</a:t>
            </a:r>
          </a:p>
        </p:txBody>
      </p:sp>
    </p:spTree>
  </p:cSld>
  <p:clrMapOvr>
    <a:masterClrMapping/>
  </p:clrMapOvr>
  <p:transition spd="slow">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p:txBody>
          <a:bodyPr/>
          <a:lstStyle/>
          <a:p>
            <a:endParaRPr lang="fr-FR" altLang="fr-FR" smtClean="0"/>
          </a:p>
        </p:txBody>
      </p:sp>
      <p:sp>
        <p:nvSpPr>
          <p:cNvPr id="20483" name="Espace réservé du contenu 2"/>
          <p:cNvSpPr>
            <a:spLocks noGrp="1"/>
          </p:cNvSpPr>
          <p:nvPr>
            <p:ph idx="1"/>
          </p:nvPr>
        </p:nvSpPr>
        <p:spPr/>
        <p:txBody>
          <a:bodyPr/>
          <a:lstStyle/>
          <a:p>
            <a:endParaRPr lang="fr-FR" altLang="fr-FR" smtClean="0"/>
          </a:p>
        </p:txBody>
      </p:sp>
      <p:pic>
        <p:nvPicPr>
          <p:cNvPr id="20484" name="Picture 2" descr="Résultat de recherche d'images pour &quot;photo la savane du cerra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68338"/>
            <a:ext cx="9375775" cy="6261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endParaRPr lang="fr-FR" altLang="fr-FR" smtClean="0"/>
          </a:p>
        </p:txBody>
      </p:sp>
      <p:sp>
        <p:nvSpPr>
          <p:cNvPr id="21507" name="Espace réservé du contenu 2"/>
          <p:cNvSpPr>
            <a:spLocks noGrp="1"/>
          </p:cNvSpPr>
          <p:nvPr>
            <p:ph idx="1"/>
          </p:nvPr>
        </p:nvSpPr>
        <p:spPr/>
        <p:txBody>
          <a:bodyPr/>
          <a:lstStyle/>
          <a:p>
            <a:endParaRPr lang="fr-FR" altLang="fr-FR" smtClean="0"/>
          </a:p>
        </p:txBody>
      </p:sp>
      <p:pic>
        <p:nvPicPr>
          <p:cNvPr id="21508" name="Picture 2" descr="Tamanoir (Myrmecophaga tridactyla) dans la savane du Cerrado au Brés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175" y="0"/>
            <a:ext cx="9275763" cy="517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3"/>
          <p:cNvSpPr>
            <a:spLocks noChangeArrowheads="1"/>
          </p:cNvSpPr>
          <p:nvPr/>
        </p:nvSpPr>
        <p:spPr bwMode="auto">
          <a:xfrm>
            <a:off x="6372225" y="4516438"/>
            <a:ext cx="2454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Tamanoir dans la savane brésilènne</a:t>
            </a:r>
          </a:p>
        </p:txBody>
      </p:sp>
    </p:spTree>
  </p:cSld>
  <p:clrMapOvr>
    <a:masterClrMapping/>
  </p:clrMapOvr>
  <p:transition spd="slow">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endParaRPr lang="fr-FR" altLang="fr-FR" smtClean="0"/>
          </a:p>
        </p:txBody>
      </p:sp>
      <p:sp>
        <p:nvSpPr>
          <p:cNvPr id="22531" name="Espace réservé du contenu 2"/>
          <p:cNvSpPr>
            <a:spLocks noGrp="1"/>
          </p:cNvSpPr>
          <p:nvPr>
            <p:ph idx="1"/>
          </p:nvPr>
        </p:nvSpPr>
        <p:spPr/>
        <p:txBody>
          <a:bodyPr/>
          <a:lstStyle/>
          <a:p>
            <a:endParaRPr lang="fr-FR" altLang="fr-FR" smtClean="0"/>
          </a:p>
        </p:txBody>
      </p:sp>
      <p:pic>
        <p:nvPicPr>
          <p:cNvPr id="22532" name="Picture 2" descr="Fourmilier, Cerrado, Cerrado Brésili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28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Rectangle 3"/>
          <p:cNvSpPr>
            <a:spLocks noChangeArrowheads="1"/>
          </p:cNvSpPr>
          <p:nvPr/>
        </p:nvSpPr>
        <p:spPr bwMode="auto">
          <a:xfrm>
            <a:off x="6156325" y="4587875"/>
            <a:ext cx="1422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Fourmilier Cerrado </a:t>
            </a:r>
          </a:p>
        </p:txBody>
      </p:sp>
    </p:spTree>
  </p:cSld>
  <p:clrMapOvr>
    <a:masterClrMapping/>
  </p:clrMapOvr>
  <p:transition spd="slow">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p:txBody>
          <a:bodyPr/>
          <a:lstStyle/>
          <a:p>
            <a:endParaRPr lang="fr-FR" altLang="fr-FR" smtClean="0"/>
          </a:p>
        </p:txBody>
      </p:sp>
      <p:sp>
        <p:nvSpPr>
          <p:cNvPr id="23555" name="Espace réservé du contenu 2"/>
          <p:cNvSpPr>
            <a:spLocks noGrp="1"/>
          </p:cNvSpPr>
          <p:nvPr>
            <p:ph idx="1"/>
          </p:nvPr>
        </p:nvSpPr>
        <p:spPr/>
        <p:txBody>
          <a:bodyPr/>
          <a:lstStyle/>
          <a:p>
            <a:endParaRPr lang="fr-FR" altLang="fr-FR" smtClean="0"/>
          </a:p>
        </p:txBody>
      </p:sp>
      <p:pic>
        <p:nvPicPr>
          <p:cNvPr id="2355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150" y="-1173163"/>
            <a:ext cx="9359900" cy="6457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endParaRPr lang="fr-FR" altLang="fr-FR" smtClean="0"/>
          </a:p>
        </p:txBody>
      </p:sp>
      <p:sp>
        <p:nvSpPr>
          <p:cNvPr id="24579" name="Espace réservé du contenu 2"/>
          <p:cNvSpPr>
            <a:spLocks noGrp="1"/>
          </p:cNvSpPr>
          <p:nvPr>
            <p:ph idx="1"/>
          </p:nvPr>
        </p:nvSpPr>
        <p:spPr/>
        <p:txBody>
          <a:bodyPr/>
          <a:lstStyle/>
          <a:p>
            <a:endParaRPr lang="fr-FR" altLang="fr-FR" smtClean="0"/>
          </a:p>
        </p:txBody>
      </p:sp>
      <p:pic>
        <p:nvPicPr>
          <p:cNvPr id="24580" name="Picture 2" descr="Pedra do Jacaré - Parque dos Pirene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812800"/>
            <a:ext cx="9234488" cy="692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3"/>
          <p:cNvSpPr>
            <a:spLocks noChangeArrowheads="1"/>
          </p:cNvSpPr>
          <p:nvPr/>
        </p:nvSpPr>
        <p:spPr bwMode="auto">
          <a:xfrm>
            <a:off x="2987675" y="4659313"/>
            <a:ext cx="26035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altLang="fr-FR" sz="1200" b="1">
                <a:solidFill>
                  <a:schemeClr val="bg1"/>
                </a:solidFill>
              </a:rPr>
              <a:t>Pedra do Jacaré - Parque dos Pireneus</a:t>
            </a:r>
            <a:endParaRPr lang="fr-FR" altLang="fr-FR" sz="1200" b="1">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endParaRPr lang="fr-FR" altLang="fr-FR" smtClean="0"/>
          </a:p>
        </p:txBody>
      </p:sp>
      <p:sp>
        <p:nvSpPr>
          <p:cNvPr id="25603" name="Espace réservé du contenu 2"/>
          <p:cNvSpPr>
            <a:spLocks noGrp="1"/>
          </p:cNvSpPr>
          <p:nvPr>
            <p:ph idx="1"/>
          </p:nvPr>
        </p:nvSpPr>
        <p:spPr/>
        <p:txBody>
          <a:bodyPr/>
          <a:lstStyle/>
          <a:p>
            <a:endParaRPr lang="fr-FR" altLang="fr-FR" smtClean="0"/>
          </a:p>
        </p:txBody>
      </p:sp>
      <p:pic>
        <p:nvPicPr>
          <p:cNvPr id="256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09100" cy="523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605" name="Rectangle 3"/>
          <p:cNvSpPr>
            <a:spLocks noChangeArrowheads="1"/>
          </p:cNvSpPr>
          <p:nvPr/>
        </p:nvSpPr>
        <p:spPr bwMode="auto">
          <a:xfrm>
            <a:off x="539750" y="4300538"/>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tLang="fr-FR" sz="1200" b="1">
                <a:solidFill>
                  <a:schemeClr val="bg1"/>
                </a:solidFill>
              </a:rPr>
              <a:t>Certains des fleuves les plus importants d'Amérique du Sud (l'Amazone, l'Hidrovía Paraná-Paraguay, le rio São Francisco) prennent leur source dans le Cerrado.</a:t>
            </a:r>
          </a:p>
        </p:txBody>
      </p:sp>
    </p:spTree>
  </p:cSld>
  <p:clrMapOvr>
    <a:masterClrMapping/>
  </p:clrMapOvr>
  <p:transition spd="slow">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endParaRPr lang="fr-FR" altLang="fr-FR" smtClean="0"/>
          </a:p>
        </p:txBody>
      </p:sp>
      <p:sp>
        <p:nvSpPr>
          <p:cNvPr id="26627" name="Espace réservé du contenu 2"/>
          <p:cNvSpPr>
            <a:spLocks noGrp="1"/>
          </p:cNvSpPr>
          <p:nvPr>
            <p:ph idx="1"/>
          </p:nvPr>
        </p:nvSpPr>
        <p:spPr/>
        <p:txBody>
          <a:bodyPr/>
          <a:lstStyle/>
          <a:p>
            <a:endParaRPr lang="fr-FR" altLang="fr-FR" smtClean="0"/>
          </a:p>
        </p:txBody>
      </p:sp>
      <p:pic>
        <p:nvPicPr>
          <p:cNvPr id="26628" name="Picture 2" descr="La nature du Cerrado, un feu d’artifice végé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38" y="-547688"/>
            <a:ext cx="9337676" cy="588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3"/>
          <p:cNvSpPr>
            <a:spLocks noChangeArrowheads="1"/>
          </p:cNvSpPr>
          <p:nvPr/>
        </p:nvSpPr>
        <p:spPr bwMode="auto">
          <a:xfrm>
            <a:off x="179388" y="4659313"/>
            <a:ext cx="31035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La nature du Cerrado, un feu d’artifice végétal</a:t>
            </a:r>
          </a:p>
        </p:txBody>
      </p:sp>
    </p:spTree>
  </p:cSld>
  <p:clrMapOvr>
    <a:masterClrMapping/>
  </p:clrMapOvr>
  <p:transition spd="slow">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p:cNvSpPr>
            <a:spLocks noGrp="1"/>
          </p:cNvSpPr>
          <p:nvPr>
            <p:ph type="title"/>
          </p:nvPr>
        </p:nvSpPr>
        <p:spPr/>
        <p:txBody>
          <a:bodyPr/>
          <a:lstStyle/>
          <a:p>
            <a:endParaRPr lang="fr-FR" altLang="fr-FR" smtClean="0"/>
          </a:p>
        </p:txBody>
      </p:sp>
      <p:sp>
        <p:nvSpPr>
          <p:cNvPr id="27651" name="Espace réservé du contenu 2"/>
          <p:cNvSpPr>
            <a:spLocks noGrp="1"/>
          </p:cNvSpPr>
          <p:nvPr>
            <p:ph idx="1"/>
          </p:nvPr>
        </p:nvSpPr>
        <p:spPr/>
        <p:txBody>
          <a:bodyPr/>
          <a:lstStyle/>
          <a:p>
            <a:endParaRPr lang="fr-FR" altLang="fr-FR" smtClean="0"/>
          </a:p>
        </p:txBody>
      </p:sp>
      <p:pic>
        <p:nvPicPr>
          <p:cNvPr id="27652" name="Picture 2" descr="Fleurs, Cerrado, Nature, Brésil, Biome, Flore, Fle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947738"/>
            <a:ext cx="9144000" cy="609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Rectangle 3"/>
          <p:cNvSpPr>
            <a:spLocks noChangeArrowheads="1"/>
          </p:cNvSpPr>
          <p:nvPr/>
        </p:nvSpPr>
        <p:spPr bwMode="auto">
          <a:xfrm>
            <a:off x="7596188" y="4156075"/>
            <a:ext cx="1109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Fleurs Cerrado</a:t>
            </a:r>
          </a:p>
        </p:txBody>
      </p:sp>
    </p:spTree>
  </p:cSld>
  <p:clrMapOvr>
    <a:masterClrMapping/>
  </p:clrMapOvr>
  <p:transition spd="slow">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p:txBody>
          <a:bodyPr/>
          <a:lstStyle/>
          <a:p>
            <a:endParaRPr lang="fr-FR" altLang="fr-FR" smtClean="0"/>
          </a:p>
        </p:txBody>
      </p:sp>
      <p:sp>
        <p:nvSpPr>
          <p:cNvPr id="28675" name="Espace réservé du contenu 2"/>
          <p:cNvSpPr>
            <a:spLocks noGrp="1"/>
          </p:cNvSpPr>
          <p:nvPr>
            <p:ph idx="1"/>
          </p:nvPr>
        </p:nvSpPr>
        <p:spPr/>
        <p:txBody>
          <a:bodyPr/>
          <a:lstStyle/>
          <a:p>
            <a:endParaRPr lang="fr-FR" altLang="fr-FR" smtClean="0"/>
          </a:p>
        </p:txBody>
      </p:sp>
      <p:pic>
        <p:nvPicPr>
          <p:cNvPr id="28676" name="Picture 2" descr="L’herbe dorée du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741363"/>
            <a:ext cx="9467851" cy="631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3"/>
          <p:cNvSpPr>
            <a:spLocks noChangeArrowheads="1"/>
          </p:cNvSpPr>
          <p:nvPr/>
        </p:nvSpPr>
        <p:spPr bwMode="auto">
          <a:xfrm>
            <a:off x="6948488" y="4732338"/>
            <a:ext cx="1806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L’herbe dorée du Cerrado</a:t>
            </a:r>
          </a:p>
        </p:txBody>
      </p:sp>
    </p:spTree>
  </p:cSld>
  <p:clrMapOvr>
    <a:masterClrMapping/>
  </p:clrMapOvr>
  <p:transition spd="slow">
    <p:zoom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endParaRPr lang="fr-FR" altLang="fr-FR" smtClean="0"/>
          </a:p>
        </p:txBody>
      </p:sp>
      <p:sp>
        <p:nvSpPr>
          <p:cNvPr id="29699" name="Espace réservé du contenu 2"/>
          <p:cNvSpPr>
            <a:spLocks noGrp="1"/>
          </p:cNvSpPr>
          <p:nvPr>
            <p:ph idx="1"/>
          </p:nvPr>
        </p:nvSpPr>
        <p:spPr/>
        <p:txBody>
          <a:bodyPr/>
          <a:lstStyle/>
          <a:p>
            <a:endParaRPr lang="fr-FR" altLang="fr-FR" smtClean="0"/>
          </a:p>
        </p:txBody>
      </p:sp>
      <p:pic>
        <p:nvPicPr>
          <p:cNvPr id="29700" name="Picture 2" descr="Résultat de recherche d'images pour &quot;photo la savane du cerra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88"/>
            <a:ext cx="9170988" cy="515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Rectangle 3"/>
          <p:cNvSpPr>
            <a:spLocks noChangeArrowheads="1"/>
          </p:cNvSpPr>
          <p:nvPr/>
        </p:nvSpPr>
        <p:spPr bwMode="auto">
          <a:xfrm>
            <a:off x="4284663" y="4227513"/>
            <a:ext cx="457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FR" altLang="fr-FR"/>
          </a:p>
          <a:p>
            <a:r>
              <a:rPr lang="fr-FR" altLang="fr-FR" sz="1200" b="1">
                <a:solidFill>
                  <a:schemeClr val="bg1"/>
                </a:solidFill>
              </a:rPr>
              <a:t>Plantes du Cerrado, région de savane d'Amérique du Sud, Brésil</a:t>
            </a:r>
          </a:p>
        </p:txBody>
      </p:sp>
    </p:spTree>
  </p:cSld>
  <p:clrMapOvr>
    <a:masterClrMapping/>
  </p:clrMapOvr>
  <p:transition spd="slow">
    <p:zoom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p:cNvSpPr>
            <a:spLocks noGrp="1"/>
          </p:cNvSpPr>
          <p:nvPr>
            <p:ph type="title"/>
          </p:nvPr>
        </p:nvSpPr>
        <p:spPr/>
        <p:txBody>
          <a:bodyPr/>
          <a:lstStyle/>
          <a:p>
            <a:endParaRPr lang="fr-FR" altLang="fr-FR" smtClean="0"/>
          </a:p>
        </p:txBody>
      </p:sp>
      <p:sp>
        <p:nvSpPr>
          <p:cNvPr id="30723" name="Espace réservé du contenu 2"/>
          <p:cNvSpPr>
            <a:spLocks noGrp="1"/>
          </p:cNvSpPr>
          <p:nvPr>
            <p:ph idx="1"/>
          </p:nvPr>
        </p:nvSpPr>
        <p:spPr/>
        <p:txBody>
          <a:bodyPr/>
          <a:lstStyle/>
          <a:p>
            <a:endParaRPr lang="fr-FR" altLang="fr-FR" smtClean="0"/>
          </a:p>
        </p:txBody>
      </p:sp>
      <p:pic>
        <p:nvPicPr>
          <p:cNvPr id="3072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165100"/>
            <a:ext cx="9177338" cy="530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725" name="Rectangle 3"/>
          <p:cNvSpPr>
            <a:spLocks noChangeArrowheads="1"/>
          </p:cNvSpPr>
          <p:nvPr/>
        </p:nvSpPr>
        <p:spPr bwMode="auto">
          <a:xfrm>
            <a:off x="4356100" y="4371975"/>
            <a:ext cx="4572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tLang="fr-FR" sz="1200" b="1">
                <a:solidFill>
                  <a:schemeClr val="bg1"/>
                </a:solidFill>
              </a:rPr>
              <a:t>Brésil : la moitié de la végétation de la savane tropicale a disparu</a:t>
            </a:r>
          </a:p>
        </p:txBody>
      </p:sp>
    </p:spTree>
  </p:cSld>
  <p:clrMapOvr>
    <a:masterClrMapping/>
  </p:clrMapOvr>
  <p:transition spd="slow">
    <p:zoom dir="in"/>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p:txBody>
          <a:bodyPr/>
          <a:lstStyle/>
          <a:p>
            <a:endParaRPr lang="fr-FR" altLang="fr-FR" smtClean="0"/>
          </a:p>
        </p:txBody>
      </p:sp>
      <p:sp>
        <p:nvSpPr>
          <p:cNvPr id="31747" name="Espace réservé du contenu 2"/>
          <p:cNvSpPr>
            <a:spLocks noGrp="1"/>
          </p:cNvSpPr>
          <p:nvPr>
            <p:ph idx="1"/>
          </p:nvPr>
        </p:nvSpPr>
        <p:spPr/>
        <p:txBody>
          <a:bodyPr/>
          <a:lstStyle/>
          <a:p>
            <a:endParaRPr lang="fr-FR" altLang="fr-FR" smtClean="0"/>
          </a:p>
        </p:txBody>
      </p:sp>
      <p:pic>
        <p:nvPicPr>
          <p:cNvPr id="31748" name="Picture 2" descr="Sur les hauts plateaux du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013" y="-596900"/>
            <a:ext cx="9753601"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Rectangle 3"/>
          <p:cNvSpPr>
            <a:spLocks noChangeArrowheads="1"/>
          </p:cNvSpPr>
          <p:nvPr/>
        </p:nvSpPr>
        <p:spPr bwMode="auto">
          <a:xfrm>
            <a:off x="6516688" y="4659313"/>
            <a:ext cx="23288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Sur les hauts plateaux du Cerrado</a:t>
            </a:r>
          </a:p>
        </p:txBody>
      </p:sp>
    </p:spTree>
  </p:cSld>
  <p:clrMapOvr>
    <a:masterClrMapping/>
  </p:clrMapOvr>
  <p:transition spd="slow">
    <p:zoom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p:cNvSpPr>
            <a:spLocks noGrp="1"/>
          </p:cNvSpPr>
          <p:nvPr>
            <p:ph type="title"/>
          </p:nvPr>
        </p:nvSpPr>
        <p:spPr/>
        <p:txBody>
          <a:bodyPr/>
          <a:lstStyle/>
          <a:p>
            <a:endParaRPr lang="fr-FR" altLang="fr-FR" smtClean="0"/>
          </a:p>
        </p:txBody>
      </p:sp>
      <p:sp>
        <p:nvSpPr>
          <p:cNvPr id="32771" name="Espace réservé du contenu 2"/>
          <p:cNvSpPr>
            <a:spLocks noGrp="1"/>
          </p:cNvSpPr>
          <p:nvPr>
            <p:ph idx="1"/>
          </p:nvPr>
        </p:nvSpPr>
        <p:spPr/>
        <p:txBody>
          <a:bodyPr/>
          <a:lstStyle/>
          <a:p>
            <a:endParaRPr lang="fr-FR" altLang="fr-FR" smtClean="0"/>
          </a:p>
        </p:txBody>
      </p:sp>
      <p:pic>
        <p:nvPicPr>
          <p:cNvPr id="32772" name="Picture 2" descr="Le Cerrado, les termitières luminesce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63" y="-781050"/>
            <a:ext cx="9499601"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3"/>
          <p:cNvSpPr>
            <a:spLocks noChangeArrowheads="1"/>
          </p:cNvSpPr>
          <p:nvPr/>
        </p:nvSpPr>
        <p:spPr bwMode="auto">
          <a:xfrm>
            <a:off x="6011863" y="4732338"/>
            <a:ext cx="2813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 Cerrado, les termitières luminescentes</a:t>
            </a:r>
          </a:p>
        </p:txBody>
      </p:sp>
    </p:spTree>
  </p:cSld>
  <p:clrMapOvr>
    <a:masterClrMapping/>
  </p:clrMapOvr>
  <p:transition spd="slow">
    <p:zoom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re 1"/>
          <p:cNvSpPr>
            <a:spLocks noGrp="1"/>
          </p:cNvSpPr>
          <p:nvPr>
            <p:ph type="title"/>
          </p:nvPr>
        </p:nvSpPr>
        <p:spPr/>
        <p:txBody>
          <a:bodyPr/>
          <a:lstStyle/>
          <a:p>
            <a:endParaRPr lang="fr-FR" altLang="fr-FR" smtClean="0"/>
          </a:p>
        </p:txBody>
      </p:sp>
      <p:sp>
        <p:nvSpPr>
          <p:cNvPr id="33795" name="Espace réservé du contenu 2"/>
          <p:cNvSpPr>
            <a:spLocks noGrp="1"/>
          </p:cNvSpPr>
          <p:nvPr>
            <p:ph idx="1"/>
          </p:nvPr>
        </p:nvSpPr>
        <p:spPr/>
        <p:txBody>
          <a:bodyPr/>
          <a:lstStyle/>
          <a:p>
            <a:endParaRPr lang="fr-FR" altLang="fr-FR" smtClean="0"/>
          </a:p>
        </p:txBody>
      </p:sp>
      <p:pic>
        <p:nvPicPr>
          <p:cNvPr id="33796" name="Picture 2" descr="L'apparente sérénité du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884238"/>
            <a:ext cx="9251950" cy="617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Rectangle 3"/>
          <p:cNvSpPr>
            <a:spLocks noChangeArrowheads="1"/>
          </p:cNvSpPr>
          <p:nvPr/>
        </p:nvSpPr>
        <p:spPr bwMode="auto">
          <a:xfrm>
            <a:off x="6011863" y="4659313"/>
            <a:ext cx="22399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L'apparente sérénité du Cerrado</a:t>
            </a:r>
          </a:p>
        </p:txBody>
      </p:sp>
    </p:spTree>
  </p:cSld>
  <p:clrMapOvr>
    <a:masterClrMapping/>
  </p:clrMapOvr>
  <p:transition spd="slow">
    <p:zoom dir="in"/>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re 1"/>
          <p:cNvSpPr>
            <a:spLocks noGrp="1"/>
          </p:cNvSpPr>
          <p:nvPr>
            <p:ph type="title"/>
          </p:nvPr>
        </p:nvSpPr>
        <p:spPr/>
        <p:txBody>
          <a:bodyPr/>
          <a:lstStyle/>
          <a:p>
            <a:endParaRPr lang="fr-FR" altLang="fr-FR" smtClean="0"/>
          </a:p>
        </p:txBody>
      </p:sp>
      <p:sp>
        <p:nvSpPr>
          <p:cNvPr id="34819" name="Espace réservé du contenu 2"/>
          <p:cNvSpPr>
            <a:spLocks noGrp="1"/>
          </p:cNvSpPr>
          <p:nvPr>
            <p:ph idx="1"/>
          </p:nvPr>
        </p:nvSpPr>
        <p:spPr/>
        <p:txBody>
          <a:bodyPr/>
          <a:lstStyle/>
          <a:p>
            <a:endParaRPr lang="fr-FR" altLang="fr-FR" smtClean="0"/>
          </a:p>
        </p:txBody>
      </p:sp>
      <p:pic>
        <p:nvPicPr>
          <p:cNvPr id="34820" name="Picture 2" descr="Le Cerrado et son champ de diamant végé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173163"/>
            <a:ext cx="9753601" cy="6686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Rectangle 3"/>
          <p:cNvSpPr>
            <a:spLocks noChangeArrowheads="1"/>
          </p:cNvSpPr>
          <p:nvPr/>
        </p:nvSpPr>
        <p:spPr bwMode="auto">
          <a:xfrm>
            <a:off x="5410200" y="4659313"/>
            <a:ext cx="30210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Le Cerrado et son champ de diamant végétal</a:t>
            </a:r>
          </a:p>
        </p:txBody>
      </p:sp>
    </p:spTree>
  </p:cSld>
  <p:clrMapOvr>
    <a:masterClrMapping/>
  </p:clrMapOvr>
  <p:transition spd="slow">
    <p:zoom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re 1"/>
          <p:cNvSpPr>
            <a:spLocks noGrp="1"/>
          </p:cNvSpPr>
          <p:nvPr>
            <p:ph type="title"/>
          </p:nvPr>
        </p:nvSpPr>
        <p:spPr/>
        <p:txBody>
          <a:bodyPr/>
          <a:lstStyle/>
          <a:p>
            <a:endParaRPr lang="fr-FR" altLang="fr-FR" smtClean="0"/>
          </a:p>
        </p:txBody>
      </p:sp>
      <p:sp>
        <p:nvSpPr>
          <p:cNvPr id="35843" name="Espace réservé du contenu 2"/>
          <p:cNvSpPr>
            <a:spLocks noGrp="1"/>
          </p:cNvSpPr>
          <p:nvPr>
            <p:ph idx="1"/>
          </p:nvPr>
        </p:nvSpPr>
        <p:spPr/>
        <p:txBody>
          <a:bodyPr/>
          <a:lstStyle/>
          <a:p>
            <a:endParaRPr lang="fr-FR" altLang="fr-FR" smtClean="0"/>
          </a:p>
        </p:txBody>
      </p:sp>
      <p:pic>
        <p:nvPicPr>
          <p:cNvPr id="35844" name="Picture 2" descr="La rivière Prata au coucher du sole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113" y="-1331913"/>
            <a:ext cx="9753601" cy="650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3"/>
          <p:cNvSpPr>
            <a:spLocks noChangeArrowheads="1"/>
          </p:cNvSpPr>
          <p:nvPr/>
        </p:nvSpPr>
        <p:spPr bwMode="auto">
          <a:xfrm>
            <a:off x="6588125" y="4516438"/>
            <a:ext cx="24526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La rivière Prata au coucher du soleil</a:t>
            </a:r>
          </a:p>
        </p:txBody>
      </p:sp>
    </p:spTree>
  </p:cSld>
  <p:clrMapOvr>
    <a:masterClrMapping/>
  </p:clrMapOvr>
  <p:transition spd="slow">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re 1"/>
          <p:cNvSpPr>
            <a:spLocks noGrp="1"/>
          </p:cNvSpPr>
          <p:nvPr>
            <p:ph type="title"/>
          </p:nvPr>
        </p:nvSpPr>
        <p:spPr/>
        <p:txBody>
          <a:bodyPr/>
          <a:lstStyle/>
          <a:p>
            <a:endParaRPr lang="fr-FR" altLang="fr-FR" smtClean="0"/>
          </a:p>
        </p:txBody>
      </p:sp>
      <p:sp>
        <p:nvSpPr>
          <p:cNvPr id="36867" name="Espace réservé du contenu 2"/>
          <p:cNvSpPr>
            <a:spLocks noGrp="1"/>
          </p:cNvSpPr>
          <p:nvPr>
            <p:ph idx="1"/>
          </p:nvPr>
        </p:nvSpPr>
        <p:spPr/>
        <p:txBody>
          <a:bodyPr/>
          <a:lstStyle/>
          <a:p>
            <a:endParaRPr lang="fr-FR" altLang="fr-FR" smtClean="0"/>
          </a:p>
        </p:txBody>
      </p:sp>
      <p:pic>
        <p:nvPicPr>
          <p:cNvPr id="36868" name="Picture 2" descr="Fleur, Nature,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19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Rectangle 3"/>
          <p:cNvSpPr>
            <a:spLocks noChangeArrowheads="1"/>
          </p:cNvSpPr>
          <p:nvPr/>
        </p:nvSpPr>
        <p:spPr bwMode="auto">
          <a:xfrm>
            <a:off x="468313" y="4371975"/>
            <a:ext cx="10842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Fleur  Cerrado</a:t>
            </a:r>
          </a:p>
        </p:txBody>
      </p:sp>
    </p:spTree>
  </p:cSld>
  <p:clrMapOvr>
    <a:masterClrMapping/>
  </p:clrMapOvr>
  <p:transition spd="slow">
    <p:zoom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re 1"/>
          <p:cNvSpPr>
            <a:spLocks noGrp="1"/>
          </p:cNvSpPr>
          <p:nvPr>
            <p:ph type="title"/>
          </p:nvPr>
        </p:nvSpPr>
        <p:spPr/>
        <p:txBody>
          <a:bodyPr/>
          <a:lstStyle/>
          <a:p>
            <a:endParaRPr lang="fr-FR" altLang="fr-FR" smtClean="0"/>
          </a:p>
        </p:txBody>
      </p:sp>
      <p:sp>
        <p:nvSpPr>
          <p:cNvPr id="37891" name="Espace réservé du contenu 2"/>
          <p:cNvSpPr>
            <a:spLocks noGrp="1"/>
          </p:cNvSpPr>
          <p:nvPr>
            <p:ph idx="1"/>
          </p:nvPr>
        </p:nvSpPr>
        <p:spPr/>
        <p:txBody>
          <a:bodyPr/>
          <a:lstStyle/>
          <a:p>
            <a:endParaRPr lang="fr-FR" altLang="fr-FR" smtClean="0"/>
          </a:p>
        </p:txBody>
      </p:sp>
      <p:pic>
        <p:nvPicPr>
          <p:cNvPr id="37892" name="Picture 2" descr="La mer de sable irréelle du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957263"/>
            <a:ext cx="9504363" cy="6311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Rectangle 3"/>
          <p:cNvSpPr>
            <a:spLocks noChangeArrowheads="1"/>
          </p:cNvSpPr>
          <p:nvPr/>
        </p:nvSpPr>
        <p:spPr bwMode="auto">
          <a:xfrm>
            <a:off x="6300788" y="4659313"/>
            <a:ext cx="24145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La mer de sable irréelle du Cerrado</a:t>
            </a:r>
          </a:p>
        </p:txBody>
      </p:sp>
    </p:spTree>
  </p:cSld>
  <p:clrMapOvr>
    <a:masterClrMapping/>
  </p:clrMapOvr>
  <p:transition spd="slow">
    <p:zoom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re 1"/>
          <p:cNvSpPr>
            <a:spLocks noGrp="1"/>
          </p:cNvSpPr>
          <p:nvPr>
            <p:ph type="title"/>
          </p:nvPr>
        </p:nvSpPr>
        <p:spPr/>
        <p:txBody>
          <a:bodyPr/>
          <a:lstStyle/>
          <a:p>
            <a:endParaRPr lang="fr-FR" altLang="fr-FR" smtClean="0"/>
          </a:p>
        </p:txBody>
      </p:sp>
      <p:sp>
        <p:nvSpPr>
          <p:cNvPr id="38915" name="Espace réservé du contenu 2"/>
          <p:cNvSpPr>
            <a:spLocks noGrp="1"/>
          </p:cNvSpPr>
          <p:nvPr>
            <p:ph idx="1"/>
          </p:nvPr>
        </p:nvSpPr>
        <p:spPr/>
        <p:txBody>
          <a:bodyPr/>
          <a:lstStyle/>
          <a:p>
            <a:endParaRPr lang="fr-FR" altLang="fr-FR" smtClean="0"/>
          </a:p>
        </p:txBody>
      </p:sp>
      <p:pic>
        <p:nvPicPr>
          <p:cNvPr id="38916" name="Picture 2" descr="Résultat de recherche d'images pour &quot;photo la savane du cerra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13" y="-812800"/>
            <a:ext cx="9204326" cy="612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Rectangle 3"/>
          <p:cNvSpPr>
            <a:spLocks noChangeArrowheads="1"/>
          </p:cNvSpPr>
          <p:nvPr/>
        </p:nvSpPr>
        <p:spPr bwMode="auto">
          <a:xfrm>
            <a:off x="5795963" y="4516438"/>
            <a:ext cx="29591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Protéger le Cerrado, l’autre nature du Brésil</a:t>
            </a:r>
          </a:p>
        </p:txBody>
      </p:sp>
    </p:spTree>
  </p:cSld>
  <p:clrMapOvr>
    <a:masterClrMapping/>
  </p:clrMapOvr>
  <p:transition spd="slow">
    <p:zoom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re 1"/>
          <p:cNvSpPr>
            <a:spLocks noGrp="1"/>
          </p:cNvSpPr>
          <p:nvPr>
            <p:ph type="title"/>
          </p:nvPr>
        </p:nvSpPr>
        <p:spPr/>
        <p:txBody>
          <a:bodyPr/>
          <a:lstStyle/>
          <a:p>
            <a:endParaRPr lang="fr-FR" altLang="fr-FR" smtClean="0"/>
          </a:p>
        </p:txBody>
      </p:sp>
      <p:sp>
        <p:nvSpPr>
          <p:cNvPr id="39939" name="Espace réservé du contenu 2"/>
          <p:cNvSpPr>
            <a:spLocks noGrp="1"/>
          </p:cNvSpPr>
          <p:nvPr>
            <p:ph idx="1"/>
          </p:nvPr>
        </p:nvSpPr>
        <p:spPr/>
        <p:txBody>
          <a:bodyPr/>
          <a:lstStyle/>
          <a:p>
            <a:endParaRPr lang="fr-FR" altLang="fr-FR" smtClean="0"/>
          </a:p>
        </p:txBody>
      </p:sp>
      <p:pic>
        <p:nvPicPr>
          <p:cNvPr id="399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65100"/>
            <a:ext cx="9167813" cy="6386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re 1"/>
          <p:cNvSpPr>
            <a:spLocks noGrp="1"/>
          </p:cNvSpPr>
          <p:nvPr>
            <p:ph type="title"/>
          </p:nvPr>
        </p:nvSpPr>
        <p:spPr/>
        <p:txBody>
          <a:bodyPr/>
          <a:lstStyle/>
          <a:p>
            <a:endParaRPr lang="fr-FR" altLang="fr-FR" smtClean="0"/>
          </a:p>
        </p:txBody>
      </p:sp>
      <p:sp>
        <p:nvSpPr>
          <p:cNvPr id="40963" name="Espace réservé du contenu 2"/>
          <p:cNvSpPr>
            <a:spLocks noGrp="1"/>
          </p:cNvSpPr>
          <p:nvPr>
            <p:ph idx="1"/>
          </p:nvPr>
        </p:nvSpPr>
        <p:spPr/>
        <p:txBody>
          <a:bodyPr/>
          <a:lstStyle/>
          <a:p>
            <a:endParaRPr lang="fr-FR" altLang="fr-FR" smtClean="0"/>
          </a:p>
        </p:txBody>
      </p:sp>
      <p:pic>
        <p:nvPicPr>
          <p:cNvPr id="4096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741363"/>
            <a:ext cx="9359900" cy="64103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re 1"/>
          <p:cNvSpPr>
            <a:spLocks noGrp="1"/>
          </p:cNvSpPr>
          <p:nvPr>
            <p:ph type="title"/>
          </p:nvPr>
        </p:nvSpPr>
        <p:spPr/>
        <p:txBody>
          <a:bodyPr/>
          <a:lstStyle/>
          <a:p>
            <a:endParaRPr lang="fr-FR" altLang="fr-FR" smtClean="0"/>
          </a:p>
        </p:txBody>
      </p:sp>
      <p:sp>
        <p:nvSpPr>
          <p:cNvPr id="41987" name="Espace réservé du contenu 2"/>
          <p:cNvSpPr>
            <a:spLocks noGrp="1"/>
          </p:cNvSpPr>
          <p:nvPr>
            <p:ph idx="1"/>
          </p:nvPr>
        </p:nvSpPr>
        <p:spPr/>
        <p:txBody>
          <a:bodyPr/>
          <a:lstStyle/>
          <a:p>
            <a:endParaRPr lang="fr-FR" altLang="fr-FR" smtClean="0"/>
          </a:p>
        </p:txBody>
      </p:sp>
      <p:pic>
        <p:nvPicPr>
          <p:cNvPr id="41988" name="Picture 5" descr="Fleur, Pequi, Cerr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3163"/>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Rectangle 1"/>
          <p:cNvSpPr>
            <a:spLocks noChangeArrowheads="1"/>
          </p:cNvSpPr>
          <p:nvPr/>
        </p:nvSpPr>
        <p:spPr bwMode="auto">
          <a:xfrm>
            <a:off x="7164388" y="4371975"/>
            <a:ext cx="1446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Fleur Pequi Cerrado</a:t>
            </a:r>
          </a:p>
        </p:txBody>
      </p:sp>
    </p:spTree>
  </p:cSld>
  <p:clrMapOvr>
    <a:masterClrMapping/>
  </p:clrMapOvr>
  <p:transition spd="slow">
    <p:zoom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re 1"/>
          <p:cNvSpPr>
            <a:spLocks noGrp="1"/>
          </p:cNvSpPr>
          <p:nvPr>
            <p:ph type="title"/>
          </p:nvPr>
        </p:nvSpPr>
        <p:spPr/>
        <p:txBody>
          <a:bodyPr/>
          <a:lstStyle/>
          <a:p>
            <a:endParaRPr lang="fr-FR" altLang="fr-FR" smtClean="0"/>
          </a:p>
        </p:txBody>
      </p:sp>
      <p:sp>
        <p:nvSpPr>
          <p:cNvPr id="43011" name="Espace réservé du contenu 2"/>
          <p:cNvSpPr>
            <a:spLocks noGrp="1"/>
          </p:cNvSpPr>
          <p:nvPr>
            <p:ph idx="1"/>
          </p:nvPr>
        </p:nvSpPr>
        <p:spPr/>
        <p:txBody>
          <a:bodyPr/>
          <a:lstStyle/>
          <a:p>
            <a:endParaRPr lang="fr-FR" altLang="fr-FR" smtClean="0"/>
          </a:p>
        </p:txBody>
      </p:sp>
      <p:pic>
        <p:nvPicPr>
          <p:cNvPr id="43012" name="Picture 5" descr="Cerrado, Déboisement, Goiás, Goiânia, Bré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8910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Rectangle 1"/>
          <p:cNvSpPr>
            <a:spLocks noChangeArrowheads="1"/>
          </p:cNvSpPr>
          <p:nvPr/>
        </p:nvSpPr>
        <p:spPr bwMode="auto">
          <a:xfrm>
            <a:off x="7092950" y="4371975"/>
            <a:ext cx="15795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t>Cerrado Déboisement</a:t>
            </a:r>
          </a:p>
        </p:txBody>
      </p:sp>
    </p:spTree>
  </p:cSld>
  <p:clrMapOvr>
    <a:masterClrMapping/>
  </p:clrMapOvr>
  <p:transition spd="slow">
    <p:zoom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re 1"/>
          <p:cNvSpPr>
            <a:spLocks noGrp="1"/>
          </p:cNvSpPr>
          <p:nvPr>
            <p:ph type="title"/>
          </p:nvPr>
        </p:nvSpPr>
        <p:spPr/>
        <p:txBody>
          <a:bodyPr/>
          <a:lstStyle/>
          <a:p>
            <a:endParaRPr lang="fr-FR" altLang="fr-FR" smtClean="0"/>
          </a:p>
        </p:txBody>
      </p:sp>
      <p:sp>
        <p:nvSpPr>
          <p:cNvPr id="44035" name="Espace réservé du contenu 2"/>
          <p:cNvSpPr>
            <a:spLocks noGrp="1"/>
          </p:cNvSpPr>
          <p:nvPr>
            <p:ph idx="1"/>
          </p:nvPr>
        </p:nvSpPr>
        <p:spPr/>
        <p:txBody>
          <a:bodyPr/>
          <a:lstStyle/>
          <a:p>
            <a:endParaRPr lang="fr-FR" altLang="fr-FR" smtClean="0"/>
          </a:p>
        </p:txBody>
      </p:sp>
      <p:pic>
        <p:nvPicPr>
          <p:cNvPr id="44036" name="Picture 5" descr="Cerrado, Déboisement, Goiás, Goiânia, Bré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870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4"/>
          <p:cNvSpPr>
            <a:spLocks noChangeArrowheads="1"/>
          </p:cNvSpPr>
          <p:nvPr/>
        </p:nvSpPr>
        <p:spPr bwMode="auto">
          <a:xfrm>
            <a:off x="6948488" y="4732338"/>
            <a:ext cx="15811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t>Cerrado Déboisement</a:t>
            </a:r>
          </a:p>
        </p:txBody>
      </p:sp>
    </p:spTree>
  </p:cSld>
  <p:clrMapOvr>
    <a:masterClrMapping/>
  </p:clrMapOvr>
  <p:transition spd="slow">
    <p:zoom dir="in"/>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re 1"/>
          <p:cNvSpPr>
            <a:spLocks noGrp="1"/>
          </p:cNvSpPr>
          <p:nvPr>
            <p:ph type="title"/>
          </p:nvPr>
        </p:nvSpPr>
        <p:spPr/>
        <p:txBody>
          <a:bodyPr/>
          <a:lstStyle/>
          <a:p>
            <a:endParaRPr lang="fr-FR" altLang="fr-FR" smtClean="0"/>
          </a:p>
        </p:txBody>
      </p:sp>
      <p:sp>
        <p:nvSpPr>
          <p:cNvPr id="45059" name="Espace réservé du contenu 2"/>
          <p:cNvSpPr>
            <a:spLocks noGrp="1"/>
          </p:cNvSpPr>
          <p:nvPr>
            <p:ph idx="1"/>
          </p:nvPr>
        </p:nvSpPr>
        <p:spPr/>
        <p:txBody>
          <a:bodyPr/>
          <a:lstStyle/>
          <a:p>
            <a:endParaRPr lang="fr-FR" altLang="fr-FR" smtClean="0"/>
          </a:p>
        </p:txBody>
      </p:sp>
      <p:pic>
        <p:nvPicPr>
          <p:cNvPr id="45060" name="Picture 2" descr="Les indiens Sur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92075"/>
            <a:ext cx="9244013" cy="693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Rectangle 3"/>
          <p:cNvSpPr>
            <a:spLocks noChangeArrowheads="1"/>
          </p:cNvSpPr>
          <p:nvPr/>
        </p:nvSpPr>
        <p:spPr bwMode="auto">
          <a:xfrm>
            <a:off x="611188" y="4300538"/>
            <a:ext cx="30967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altLang="fr-FR" sz="1200" b="1" dirty="0" smtClean="0">
                <a:solidFill>
                  <a:schemeClr val="bg1"/>
                </a:solidFill>
              </a:rPr>
              <a:t>Los </a:t>
            </a:r>
            <a:r>
              <a:rPr lang="es-ES" altLang="fr-FR" sz="1200" b="1" dirty="0" err="1" smtClean="0">
                <a:solidFill>
                  <a:schemeClr val="bg1"/>
                </a:solidFill>
              </a:rPr>
              <a:t>Surui</a:t>
            </a:r>
            <a:r>
              <a:rPr lang="es-ES" altLang="fr-FR" sz="1200" b="1" dirty="0" smtClean="0">
                <a:solidFill>
                  <a:schemeClr val="bg1"/>
                </a:solidFill>
              </a:rPr>
              <a:t> (o </a:t>
            </a:r>
            <a:r>
              <a:rPr lang="es-ES" altLang="fr-FR" sz="1200" b="1" dirty="0" err="1" smtClean="0">
                <a:solidFill>
                  <a:schemeClr val="bg1"/>
                </a:solidFill>
              </a:rPr>
              <a:t>Paiter</a:t>
            </a:r>
            <a:r>
              <a:rPr lang="es-ES" altLang="fr-FR" sz="1200" b="1" dirty="0" smtClean="0">
                <a:solidFill>
                  <a:schemeClr val="bg1"/>
                </a:solidFill>
              </a:rPr>
              <a:t>) son nativos que han perdido una gran parte de su territorio debido a la deforestación.</a:t>
            </a:r>
            <a:endParaRPr lang="fr-FR" altLang="fr-FR" dirty="0"/>
          </a:p>
        </p:txBody>
      </p:sp>
    </p:spTree>
  </p:cSld>
  <p:clrMapOvr>
    <a:masterClrMapping/>
  </p:clrMapOvr>
  <p:transition spd="slow">
    <p:zoom dir="in"/>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re 1"/>
          <p:cNvSpPr>
            <a:spLocks noGrp="1"/>
          </p:cNvSpPr>
          <p:nvPr>
            <p:ph type="title"/>
          </p:nvPr>
        </p:nvSpPr>
        <p:spPr/>
        <p:txBody>
          <a:bodyPr/>
          <a:lstStyle/>
          <a:p>
            <a:endParaRPr lang="es-ES" smtClean="0"/>
          </a:p>
        </p:txBody>
      </p:sp>
      <p:sp>
        <p:nvSpPr>
          <p:cNvPr id="46083" name="Espace réservé du contenu 2"/>
          <p:cNvSpPr>
            <a:spLocks noGrp="1"/>
          </p:cNvSpPr>
          <p:nvPr>
            <p:ph idx="1"/>
          </p:nvPr>
        </p:nvSpPr>
        <p:spPr/>
        <p:txBody>
          <a:bodyPr/>
          <a:lstStyle/>
          <a:p>
            <a:endParaRPr lang="es-ES" smtClean="0"/>
          </a:p>
        </p:txBody>
      </p:sp>
      <p:pic>
        <p:nvPicPr>
          <p:cNvPr id="46084" name="Picture 2" descr="Description de cette image, également commentée ci-aprè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957263"/>
            <a:ext cx="9158288" cy="686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Rendered Image"/>
          <p:cNvPicPr>
            <a:picLocks noChangeAspect="1" noChangeArrowheads="1"/>
          </p:cNvPicPr>
          <p:nvPr/>
        </p:nvPicPr>
        <p:blipFill>
          <a:blip r:embed="rId3"/>
          <a:srcRect/>
          <a:stretch>
            <a:fillRect/>
          </a:stretch>
        </p:blipFill>
        <p:spPr bwMode="auto">
          <a:xfrm>
            <a:off x="3797300" y="1708150"/>
            <a:ext cx="1978025" cy="122396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latin typeface="Arial" charset="0"/>
              <a:cs typeface="Arial"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latin typeface="Arial" charset="0"/>
              <a:cs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cs typeface="Arial" charset="0"/>
              </a:rPr>
              <a:t>¿Te ha gustado?</a:t>
            </a:r>
            <a:r>
              <a:rPr lang="es-ES" sz="4800" smtClean="0">
                <a:solidFill>
                  <a:srgbClr val="000000"/>
                </a:solidFill>
                <a:latin typeface="Kristen ITC" pitchFamily="66" charset="0"/>
                <a:cs typeface="Arial" charset="0"/>
              </a:rPr>
              <a:t> </a:t>
            </a:r>
            <a:br>
              <a:rPr lang="es-ES" sz="4800" smtClean="0">
                <a:solidFill>
                  <a:srgbClr val="000000"/>
                </a:solidFill>
                <a:latin typeface="Kristen ITC" pitchFamily="66" charset="0"/>
                <a:cs typeface="Arial" charset="0"/>
              </a:rPr>
            </a:br>
            <a:r>
              <a:rPr lang="es-ES" sz="4400" smtClean="0">
                <a:solidFill>
                  <a:srgbClr val="000000"/>
                </a:solidFill>
                <a:latin typeface="Kristen ITC" pitchFamily="66" charset="0"/>
                <a:cs typeface="Arial" charset="0"/>
              </a:rPr>
              <a:t>Puedes ver más entrando </a:t>
            </a:r>
            <a:br>
              <a:rPr lang="es-ES" sz="4400" smtClean="0">
                <a:solidFill>
                  <a:srgbClr val="000000"/>
                </a:solidFill>
                <a:latin typeface="Kristen ITC" pitchFamily="66" charset="0"/>
                <a:cs typeface="Arial" charset="0"/>
              </a:rPr>
            </a:br>
            <a:r>
              <a:rPr lang="es-ES" sz="4400" b="1" smtClean="0">
                <a:solidFill>
                  <a:srgbClr val="40F903"/>
                </a:solidFill>
                <a:latin typeface="Kristen ITC" pitchFamily="66" charset="0"/>
                <a:cs typeface="Arial" charset="0"/>
                <a:hlinkClick r:id="rId2"/>
              </a:rPr>
              <a:t>Aquí</a:t>
            </a:r>
            <a:endParaRPr lang="es-ES" sz="4400" b="1" smtClean="0">
              <a:solidFill>
                <a:srgbClr val="40F903"/>
              </a:solidFill>
              <a:latin typeface="Kristen ITC" pitchFamily="66" charset="0"/>
              <a:cs typeface="Arial"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cs typeface="Arial" charset="0"/>
              </a:rPr>
              <a:t>Además puedes recibir powerpoints en tu correo electrónico suscribiéndote aquí:</a:t>
            </a:r>
            <a:r>
              <a:rPr lang="es-ES_tradnl" b="1" smtClean="0">
                <a:solidFill>
                  <a:srgbClr val="0066FF"/>
                </a:solidFill>
                <a:latin typeface="Arial" charset="0"/>
                <a:cs typeface="Arial" charset="0"/>
              </a:rPr>
              <a:t> </a:t>
            </a:r>
          </a:p>
          <a:p>
            <a:pPr>
              <a:spcBef>
                <a:spcPct val="50000"/>
              </a:spcBef>
            </a:pPr>
            <a:endParaRPr lang="es-ES" b="1" smtClean="0">
              <a:solidFill>
                <a:srgbClr val="0066FF"/>
              </a:solidFill>
              <a:latin typeface="Arial" charset="0"/>
              <a:cs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rasil - La sabana de Cerr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Brasil - La sabana de Cerrado</Template>
  <TotalTime>6</TotalTime>
  <Words>726</Words>
  <Application>Microsoft Office PowerPoint</Application>
  <PresentationFormat>Presentación en pantalla (16:9)</PresentationFormat>
  <Paragraphs>55</Paragraphs>
  <Slides>45</Slides>
  <Notes>2</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Brasil - La sabana de Cerrado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2020-06-30T07:03:39Z</dcterms:created>
  <dcterms:modified xsi:type="dcterms:W3CDTF">2020-06-30T07:10:12Z</dcterms:modified>
</cp:coreProperties>
</file>