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4122" r:id="rId2"/>
  </p:sldMasterIdLst>
  <p:sldIdLst>
    <p:sldId id="258" r:id="rId3"/>
    <p:sldId id="326" r:id="rId4"/>
    <p:sldId id="291" r:id="rId5"/>
    <p:sldId id="287" r:id="rId6"/>
    <p:sldId id="261" r:id="rId7"/>
    <p:sldId id="290" r:id="rId8"/>
    <p:sldId id="263" r:id="rId9"/>
    <p:sldId id="264" r:id="rId10"/>
    <p:sldId id="267" r:id="rId11"/>
    <p:sldId id="266" r:id="rId12"/>
    <p:sldId id="297" r:id="rId13"/>
    <p:sldId id="309" r:id="rId14"/>
    <p:sldId id="265" r:id="rId15"/>
    <p:sldId id="262" r:id="rId16"/>
    <p:sldId id="268" r:id="rId17"/>
    <p:sldId id="271" r:id="rId18"/>
    <p:sldId id="272" r:id="rId19"/>
    <p:sldId id="279" r:id="rId20"/>
    <p:sldId id="260" r:id="rId21"/>
    <p:sldId id="275" r:id="rId22"/>
    <p:sldId id="299" r:id="rId23"/>
    <p:sldId id="270" r:id="rId24"/>
    <p:sldId id="277" r:id="rId25"/>
    <p:sldId id="280" r:id="rId26"/>
    <p:sldId id="298" r:id="rId27"/>
    <p:sldId id="283" r:id="rId28"/>
    <p:sldId id="289" r:id="rId29"/>
    <p:sldId id="286" r:id="rId30"/>
    <p:sldId id="292" r:id="rId31"/>
    <p:sldId id="329" r:id="rId32"/>
    <p:sldId id="330" r:id="rId33"/>
    <p:sldId id="331" r:id="rId34"/>
    <p:sldId id="302" r:id="rId35"/>
    <p:sldId id="310" r:id="rId36"/>
    <p:sldId id="296" r:id="rId37"/>
    <p:sldId id="324" r:id="rId38"/>
    <p:sldId id="304" r:id="rId39"/>
    <p:sldId id="316" r:id="rId40"/>
    <p:sldId id="319" r:id="rId41"/>
    <p:sldId id="328" r:id="rId42"/>
    <p:sldId id="311" r:id="rId43"/>
    <p:sldId id="312" r:id="rId44"/>
    <p:sldId id="314" r:id="rId45"/>
    <p:sldId id="315" r:id="rId46"/>
    <p:sldId id="323" r:id="rId47"/>
    <p:sldId id="307" r:id="rId48"/>
    <p:sldId id="317" r:id="rId49"/>
    <p:sldId id="308" r:id="rId50"/>
    <p:sldId id="320" r:id="rId51"/>
    <p:sldId id="318" r:id="rId52"/>
    <p:sldId id="322" r:id="rId53"/>
    <p:sldId id="284" r:id="rId54"/>
    <p:sldId id="285" r:id="rId55"/>
    <p:sldId id="269" r:id="rId56"/>
    <p:sldId id="321" r:id="rId57"/>
    <p:sldId id="303" r:id="rId58"/>
    <p:sldId id="259" r:id="rId59"/>
    <p:sldId id="288" r:id="rId60"/>
    <p:sldId id="332" r:id="rId61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3D4rp+M//+ePuzmUtq8aCg==" hashData="TIZmom5zQ7oaTwLz3NdzrO7Kwu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C6049-6249-45A0-8500-80A19C4C4FE0}" type="datetimeFigureOut">
              <a:rPr lang="fr-FR"/>
              <a:pPr>
                <a:defRPr/>
              </a:pPr>
              <a:t>27/03/2022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7B4BB-71E4-4B54-B7B1-5AC310F2299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312343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B362A-679D-4799-AE33-A7411B801EF4}" type="datetimeFigureOut">
              <a:rPr lang="fr-FR"/>
              <a:pPr>
                <a:defRPr/>
              </a:pPr>
              <a:t>27/03/2022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56B12F-A10E-4C04-A698-3AE4814AD8A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35331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BFE9A-E61B-4A04-93EA-73BFFCB2BF7E}" type="datetimeFigureOut">
              <a:rPr lang="fr-FR"/>
              <a:pPr>
                <a:defRPr/>
              </a:pPr>
              <a:t>27/03/2022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E2574-6D08-4747-B9D7-BDAA0D4ADC3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8946222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D7B59D-B7CA-4FD8-B787-862E28450126}" type="datetimeFigureOut">
              <a:rPr lang="fr-FR"/>
              <a:pPr>
                <a:defRPr/>
              </a:pPr>
              <a:t>27/03/2022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6D4B9-2BD8-4944-9EA9-8AB1097A561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9692659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C841C-A9A7-4CDA-BAEF-4139A62360A1}" type="datetimeFigureOut">
              <a:rPr lang="fr-FR"/>
              <a:pPr>
                <a:defRPr/>
              </a:pPr>
              <a:t>27/03/2022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6AEAD-BAE2-4AA4-A4E0-82D013B5B84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2643674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A16B2-F48D-4CB2-9981-87E9B2943A39}" type="datetimeFigureOut">
              <a:rPr lang="fr-FR"/>
              <a:pPr>
                <a:defRPr/>
              </a:pPr>
              <a:t>27/03/2022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62A4C-DAA2-4196-9784-23986A80FD0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0706137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6FB-635B-4A74-942E-A9155FF24EB8}" type="datetimeFigureOut">
              <a:rPr lang="fr-FR"/>
              <a:pPr>
                <a:defRPr/>
              </a:pPr>
              <a:t>27/03/2022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D6D84-8D93-4C5E-AC5C-264F61E902B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24704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DB9B3-3431-4496-979A-00AC740E6330}" type="datetimeFigureOut">
              <a:rPr lang="fr-FR"/>
              <a:pPr>
                <a:defRPr/>
              </a:pPr>
              <a:t>27/03/2022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D3F4C-392D-4F51-BA52-5358C475536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4211959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1BE44-D3DE-43CB-95EF-5BA2C16FE7E2}" type="datetimeFigureOut">
              <a:rPr lang="fr-FR"/>
              <a:pPr>
                <a:defRPr/>
              </a:pPr>
              <a:t>27/03/2022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1DB2A-B61A-4705-9E40-3C2A915037C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4661676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96332-69E0-43CB-886A-9E59B62906B6}" type="datetimeFigureOut">
              <a:rPr lang="fr-FR"/>
              <a:pPr>
                <a:defRPr/>
              </a:pPr>
              <a:t>27/03/2022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C9D35-ED25-4DB6-A182-2BEA7F906A9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932378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F5C8A-8CE3-4A9A-A705-1B18A888ADDC}" type="datetimeFigureOut">
              <a:rPr lang="fr-FR"/>
              <a:pPr>
                <a:defRPr/>
              </a:pPr>
              <a:t>27/03/2022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57DF2-C90F-423D-ADC8-94ED4EB0044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4233265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119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710CEEA-ADC4-4E0C-A26E-363395579744}" type="datetimeFigureOut">
              <a:rPr lang="fr-FR"/>
              <a:pPr>
                <a:defRPr/>
              </a:pPr>
              <a:t>27/03/2022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FF2104-AD16-4332-BABA-9E9B23EE82A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1" r:id="rId1"/>
    <p:sldLayoutId id="2147484112" r:id="rId2"/>
    <p:sldLayoutId id="2147484113" r:id="rId3"/>
    <p:sldLayoutId id="2147484114" r:id="rId4"/>
    <p:sldLayoutId id="2147484115" r:id="rId5"/>
    <p:sldLayoutId id="2147484116" r:id="rId6"/>
    <p:sldLayoutId id="2147484117" r:id="rId7"/>
    <p:sldLayoutId id="2147484118" r:id="rId8"/>
    <p:sldLayoutId id="2147484119" r:id="rId9"/>
    <p:sldLayoutId id="2147484120" r:id="rId10"/>
    <p:sldLayoutId id="2147484121" r:id="rId11"/>
  </p:sldLayoutIdLst>
  <p:transition spd="med" advTm="5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750x750_bolivia_m_PhotoRedukto_PhotoRedukt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139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14282" y="285728"/>
            <a:ext cx="3071834" cy="923330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BOLIVIA</a:t>
            </a:r>
            <a:endParaRPr lang="fr-FR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med" advTm="10000">
    <p:fade/>
    <p:sndAc>
      <p:stSnd loop="1">
        <p:snd r:embed="rId2" name="Folklore - Peru - Pan Pipes - Flute Music of the Andes - Spirit of the Inca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1254" y="620688"/>
            <a:ext cx="88924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Bolivia o la República de Bolivia es un país de América del Sur sin acceso al mar rodeado por Brasil, Paraguay, Argentina, Chile y Perú.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Bolivia se compone de dos regiones geográficas distintas. El oeste está atravesado por dos cadenas montañosas de orientación norte-sur que bordean una vasta meseta, el Altiplano, es en esta región donde vive la mayoría de los bolivianos. La árida Cordillera occidental alberga algunos picos majestuosos como el Nevado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Sajama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, que con 6.542 metros es el punto más alto de Bolivia. El altiplano limita al noreste con la Cordillera Real donde se puede admirar entre otros el Nevado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Illimani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y el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Illampu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y donde se resguarda la ciudad de La Paz. Los macizos de la Cordillera Oriental albergan valles húmedos y piedemonte boscoso.</a:t>
            </a:r>
            <a:endParaRPr lang="fr-F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med" advTm="40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io7kcxma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Huayna Potosi 6088m_PhotoRedukto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44843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IMG_5001_JPG_PhotoRedukto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680895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680905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push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941910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825595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cover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La_Paz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14375" y="428625"/>
            <a:ext cx="91598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Paz</a:t>
            </a:r>
          </a:p>
        </p:txBody>
      </p:sp>
    </p:spTree>
  </p:cSld>
  <p:clrMapOvr>
    <a:masterClrMapping/>
  </p:clrMapOvr>
  <p:transition spd="med" advTm="6000">
    <p:cover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PICT4277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680922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157323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110408706JYLazw_fs_PhotoRedukto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cover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2392932310042301520KTWCvf_fs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ush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2679913340042301520BfcZCA_fs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Bolivia_Titicaca_Island_Sun_Woman_Llama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56959_Bolivia_indigenas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bol051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la-paz-bolivia-776712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2235381480042301520QbrQwx_fs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ush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bolivia-048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trips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BOLIVIE 165_PhotoRedukto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pull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lama1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cover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Churrasco_Campeiro_PhotoRedukto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500063" y="357188"/>
            <a:ext cx="133826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Churrasco</a:t>
            </a:r>
            <a:endParaRPr lang="fr-F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5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IMG_1751_PhotoRedukto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ExpeQero2008050-full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Isla de la Luna (Titicaca_PhotoRedukto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571500" y="357188"/>
            <a:ext cx="103981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Titicaca</a:t>
            </a:r>
          </a:p>
        </p:txBody>
      </p:sp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Peru - titicaca_PhotoRedukt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151976962DdKODC_fs_PhotoRedukt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DSC07138_PhotoRedukt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Licancabur4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pull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Piles_of_Salt_Salar_de_Uyuni_Bolivia_Luca_Galuzzi_2006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571500" y="285750"/>
            <a:ext cx="144145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Piles de sel</a:t>
            </a:r>
          </a:p>
        </p:txBody>
      </p:sp>
    </p:spTree>
  </p:cSld>
  <p:clrMapOvr>
    <a:masterClrMapping/>
  </p:clrMapOvr>
  <p:transition spd="med" advTm="5000">
    <p:push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j20lapaz22bis_PhotoRedukto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r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9155" name="Espace réservé du contenu 4" descr="le marché de Tarabuco_PhotoRedukto.jpg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00563" cy="6858000"/>
          </a:xfrm>
        </p:spPr>
      </p:pic>
      <p:pic>
        <p:nvPicPr>
          <p:cNvPr id="49156" name="Espace réservé du contenu 11" descr="autres-campagne-la-paz-bolivie-1629754901-490903_PhotoRedukto.jpg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3438" y="0"/>
            <a:ext cx="4500562" cy="6858000"/>
          </a:xfrm>
        </p:spPr>
      </p:pic>
      <p:sp>
        <p:nvSpPr>
          <p:cNvPr id="5" name="ZoneTexte 4"/>
          <p:cNvSpPr txBox="1"/>
          <p:nvPr/>
        </p:nvSpPr>
        <p:spPr>
          <a:xfrm>
            <a:off x="1928813" y="142875"/>
            <a:ext cx="24765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Marché de Tara buco</a:t>
            </a:r>
          </a:p>
        </p:txBody>
      </p:sp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oiseau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wipe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Singe-écureuil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428625" y="142875"/>
            <a:ext cx="190341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Singe - écureuil</a:t>
            </a:r>
          </a:p>
        </p:txBody>
      </p:sp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SudLipez4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4313" y="836712"/>
            <a:ext cx="8715375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Entre las principales ciudades podemos mencionar La Paz, a gran altura, muy marcada por la cultura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aymara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, Sucre, apodada la "París de los Andes" por su riqueza arquitectónica, Santa Cruz de la Sierra, la gran ciudad de la oriente boliviano, Cochabamba, ciudad de cruce de caminos, a veces apodada el "Vaticano de los Andes".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En Bolivia encontramos los paisajes montañosos de la Cordillera de los Andes, pero también paisajes altiplánicos, con el </a:t>
            </a:r>
            <a:r>
              <a:rPr lang="es-E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Atliplano</a:t>
            </a:r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. En el sur, el "hielo salado" ofrece un paisaje lunar. También hay lagunas, volcanes y cañones. En la región Nordeste del Este, un paisaje llano conduce a la selva amazónica, en la frontera con 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Brasil.</a:t>
            </a:r>
            <a:endParaRPr lang="fr-F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med" advTm="38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Potosi2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642938" y="357188"/>
            <a:ext cx="890587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Potosi</a:t>
            </a:r>
          </a:p>
        </p:txBody>
      </p:sp>
    </p:spTree>
  </p:cSld>
  <p:clrMapOvr>
    <a:masterClrMapping/>
  </p:clrMapOvr>
  <p:transition spd="med" advTm="5000">
    <p:push dir="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Potosi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929063" y="357188"/>
            <a:ext cx="890587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Potosi</a:t>
            </a:r>
          </a:p>
        </p:txBody>
      </p:sp>
    </p:spTree>
  </p:cSld>
  <p:clrMapOvr>
    <a:masterClrMapping/>
  </p:clrMapOvr>
  <p:transition spd="med" advTm="5000">
    <p:push dir="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Santiago de Chiquitos2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85813" y="642938"/>
            <a:ext cx="11588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Santiago</a:t>
            </a:r>
          </a:p>
        </p:txBody>
      </p:sp>
    </p:spTree>
  </p:cSld>
  <p:clrMapOvr>
    <a:masterClrMapping/>
  </p:clrMapOvr>
  <p:transition spd="med" advTm="5000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Santiago de Chiquitos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500063" y="214313"/>
            <a:ext cx="11588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Santiago</a:t>
            </a:r>
          </a:p>
        </p:txBody>
      </p:sp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 descr="Valle2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cover dir="r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" descr="PEROU BOLIVIE 120 la paz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cover dir="l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1" descr="souk-cochabamba-bolivie-5254327655-700069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642938" y="428625"/>
            <a:ext cx="240347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Souk - Cochabamba</a:t>
            </a:r>
          </a:p>
        </p:txBody>
      </p:sp>
    </p:spTree>
  </p:cSld>
  <p:clrMapOvr>
    <a:masterClrMapping/>
  </p:clrMapOvr>
  <p:transition spd="med" advTm="5000">
    <p:cover dir="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 descr="PHOTO 6 Ponchos rojos de La Paz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85750" y="214313"/>
            <a:ext cx="35147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Ponchos Rojas de « La Paz »</a:t>
            </a:r>
          </a:p>
        </p:txBody>
      </p:sp>
    </p:spTree>
  </p:cSld>
  <p:clrMapOvr>
    <a:masterClrMapping/>
  </p:clrMapOvr>
  <p:transition spd="med" advTm="6000">
    <p:cove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 descr="TaquiswaSiteV1 083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000125" y="285750"/>
            <a:ext cx="12192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Taquiswa</a:t>
            </a:r>
            <a:endParaRPr lang="fr-F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 descr="Sucre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571500" y="214313"/>
            <a:ext cx="825500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Sucre</a:t>
            </a: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1" descr="Tiwanaku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500063" y="214313"/>
            <a:ext cx="1231900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Tiwanaku</a:t>
            </a:r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 descr="Edenpics_com-005-016-Fiore_esotico_-Bolivia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 1" descr="Erythrina crista-galli 170708_PhotoRedukto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42875" y="142875"/>
            <a:ext cx="2479675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Erythrina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crista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galli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spd="med" advTm="6000">
    <p:cover dir="d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 1" descr="339557797EELAxu_fs_PhotoRedukto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2800"/>
            <a:ext cx="9144000" cy="523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age 1" descr="tissu-bolivien-390263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14375" y="285750"/>
            <a:ext cx="1744663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Tissu Bolivien</a:t>
            </a:r>
          </a:p>
        </p:txBody>
      </p:sp>
    </p:spTree>
  </p:cSld>
  <p:clrMapOvr>
    <a:masterClrMapping/>
  </p:clrMapOvr>
  <p:transition spd="med" advTm="5000">
    <p:wheel spokes="8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 1" descr="miss_bolivia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57188" y="428625"/>
            <a:ext cx="20955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Miss Bolivia 2005</a:t>
            </a:r>
          </a:p>
        </p:txBody>
      </p:sp>
    </p:spTree>
  </p:cSld>
  <p:clrMapOvr>
    <a:masterClrMapping/>
  </p:clrMapOvr>
  <p:transition spd="med" advTm="7000">
    <p:newsflash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age 1" descr="3279_PhotoRedukto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8000">
    <p:randomBar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521297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F</a:t>
            </a:r>
          </a:p>
        </p:txBody>
      </p:sp>
      <p:sp>
        <p:nvSpPr>
          <p:cNvPr id="4" name="Rectangle 3"/>
          <p:cNvSpPr/>
          <p:nvPr/>
        </p:nvSpPr>
        <p:spPr>
          <a:xfrm>
            <a:off x="4214810" y="0"/>
            <a:ext cx="388248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I</a:t>
            </a:r>
          </a:p>
        </p:txBody>
      </p:sp>
      <p:sp>
        <p:nvSpPr>
          <p:cNvPr id="5" name="Rectangle 4"/>
          <p:cNvSpPr/>
          <p:nvPr/>
        </p:nvSpPr>
        <p:spPr>
          <a:xfrm>
            <a:off x="8483242" y="0"/>
            <a:ext cx="660758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N</a:t>
            </a:r>
          </a:p>
        </p:txBody>
      </p:sp>
      <p:pic>
        <p:nvPicPr>
          <p:cNvPr id="71685" name="Image 5" descr="Huayna_Potosi_PhotoRedukt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0" y="0"/>
            <a:ext cx="521297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F</a:t>
            </a:r>
          </a:p>
        </p:txBody>
      </p:sp>
      <p:sp>
        <p:nvSpPr>
          <p:cNvPr id="8" name="Rectangle 7"/>
          <p:cNvSpPr/>
          <p:nvPr/>
        </p:nvSpPr>
        <p:spPr>
          <a:xfrm>
            <a:off x="4214810" y="0"/>
            <a:ext cx="388248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I</a:t>
            </a:r>
          </a:p>
        </p:txBody>
      </p:sp>
      <p:sp>
        <p:nvSpPr>
          <p:cNvPr id="9" name="Rectangle 8"/>
          <p:cNvSpPr/>
          <p:nvPr/>
        </p:nvSpPr>
        <p:spPr>
          <a:xfrm>
            <a:off x="8072462" y="0"/>
            <a:ext cx="660758" cy="92333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N</a:t>
            </a:r>
          </a:p>
        </p:txBody>
      </p:sp>
      <p:pic>
        <p:nvPicPr>
          <p:cNvPr id="10" name="Image 9" descr="images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643306" y="6858000"/>
            <a:ext cx="1905000" cy="1276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1690" name="ZoneTexte 10"/>
          <p:cNvSpPr txBox="1">
            <a:spLocks noChangeArrowheads="1"/>
          </p:cNvSpPr>
          <p:nvPr/>
        </p:nvSpPr>
        <p:spPr bwMode="auto">
          <a:xfrm>
            <a:off x="7929563" y="6143625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s-ES" sz="2400" b="1">
              <a:solidFill>
                <a:schemeClr val="bg1"/>
              </a:solidFill>
              <a:latin typeface="Ariane Extra Bold DB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28625" y="6357938"/>
            <a:ext cx="101758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Huayna</a:t>
            </a:r>
            <a:endParaRPr lang="fr-F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4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 L 0.25 0.33333  E" pathEditMode="relative" ptsTypes="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0086 0.01296 C -0.00486 0.00232 -0.01892 -0.00833 -0.02378 -0.00833 C -0.05486 -0.00833 -0.0868 0.15833 -0.0868 0.325 C -0.0868 0.24097 -0.10277 0.15833 -0.11788 0.15833 C -0.13385 0.15833 -0.14895 0.24236 -0.14895 0.325 C -0.14895 0.28357 -0.15694 0.24097 -0.16493 0.24097 C -0.17291 0.24097 -0.1809 0.28241 -0.1809 0.325 C -0.1809 0.3037 -0.18489 0.28357 -0.18889 0.28357 C -0.19288 0.28357 -0.19687 0.30486 -0.19687 0.325 C -0.19687 0.31435 -0.19895 0.3037 -0.20086 0.3037 C -0.20191 0.3037 -0.20486 0.31435 -0.20486 0.325 C -0.20486 0.31968 -0.2059 0.31435 -0.20694 0.31435 C -0.20694 0.31296 -0.20902 0.31968 -0.20902 0.325 C -0.20902 0.32222 -0.20902 0.31968 -0.21007 0.31968 C -0.21007 0.32107 -0.21111 0.32245 -0.21111 0.325 C -0.21111 0.32361 -0.21111 0.32222 -0.21111 0.32107 C -0.21215 0.32107 -0.21215 0.32245 -0.21215 0.32384 C -0.21319 0.32384 -0.21319 0.32245 -0.21319 0.32107 C -0.21423 0.32107 -0.21423 0.32245 -0.21423 0.32384 " pathEditMode="relative" rAng="0" ptsTypes="fffffffffffffffffff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77" y="14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208 0.00208 L 0.00208 0.3354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mérique du Sud - Bolivie en images .. 29 03 202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Amérique du Sud - Bolivie en images .. 29 03 2021</Template>
  <TotalTime>4</TotalTime>
  <Words>331</Words>
  <Application>Microsoft Office PowerPoint</Application>
  <PresentationFormat>Presentación en pantalla (4:3)</PresentationFormat>
  <Paragraphs>32</Paragraphs>
  <Slides>59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4" baseType="lpstr">
      <vt:lpstr>Arial</vt:lpstr>
      <vt:lpstr>Calibri</vt:lpstr>
      <vt:lpstr>Ariane Extra Bold DB</vt:lpstr>
      <vt:lpstr>Amérique du Sud - Bolivie en images .. 29 03 2021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2022-03-27T17:50:01Z</dcterms:created>
  <dcterms:modified xsi:type="dcterms:W3CDTF">2022-03-27T17:54:31Z</dcterms:modified>
</cp:coreProperties>
</file>