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2" r:id="rId3"/>
    <p:sldId id="256" r:id="rId4"/>
    <p:sldId id="314" r:id="rId5"/>
    <p:sldId id="257" r:id="rId6"/>
    <p:sldId id="313" r:id="rId7"/>
    <p:sldId id="261" r:id="rId8"/>
    <p:sldId id="315" r:id="rId9"/>
    <p:sldId id="258" r:id="rId10"/>
    <p:sldId id="283" r:id="rId11"/>
    <p:sldId id="285" r:id="rId12"/>
    <p:sldId id="290" r:id="rId13"/>
    <p:sldId id="277" r:id="rId14"/>
    <p:sldId id="276" r:id="rId15"/>
    <p:sldId id="275" r:id="rId16"/>
    <p:sldId id="284" r:id="rId17"/>
    <p:sldId id="267" r:id="rId18"/>
    <p:sldId id="270" r:id="rId19"/>
    <p:sldId id="288" r:id="rId20"/>
    <p:sldId id="274" r:id="rId21"/>
    <p:sldId id="269" r:id="rId22"/>
    <p:sldId id="291" r:id="rId23"/>
    <p:sldId id="273" r:id="rId24"/>
    <p:sldId id="259" r:id="rId25"/>
    <p:sldId id="266" r:id="rId26"/>
    <p:sldId id="299" r:id="rId27"/>
    <p:sldId id="302" r:id="rId28"/>
    <p:sldId id="303" r:id="rId29"/>
    <p:sldId id="268" r:id="rId30"/>
    <p:sldId id="260" r:id="rId31"/>
    <p:sldId id="271" r:id="rId32"/>
    <p:sldId id="263" r:id="rId33"/>
    <p:sldId id="272" r:id="rId34"/>
    <p:sldId id="265" r:id="rId35"/>
    <p:sldId id="278" r:id="rId36"/>
    <p:sldId id="279" r:id="rId37"/>
    <p:sldId id="306" r:id="rId38"/>
    <p:sldId id="318" r:id="rId39"/>
    <p:sldId id="282" r:id="rId40"/>
    <p:sldId id="300" r:id="rId41"/>
    <p:sldId id="309" r:id="rId42"/>
    <p:sldId id="308" r:id="rId43"/>
    <p:sldId id="307" r:id="rId44"/>
    <p:sldId id="301" r:id="rId45"/>
    <p:sldId id="305" r:id="rId46"/>
    <p:sldId id="293" r:id="rId47"/>
    <p:sldId id="292" r:id="rId48"/>
    <p:sldId id="280" r:id="rId49"/>
    <p:sldId id="281" r:id="rId50"/>
    <p:sldId id="295" r:id="rId51"/>
    <p:sldId id="294" r:id="rId52"/>
    <p:sldId id="298" r:id="rId53"/>
    <p:sldId id="297" r:id="rId54"/>
    <p:sldId id="317" r:id="rId55"/>
    <p:sldId id="310" r:id="rId56"/>
    <p:sldId id="319" r:id="rId5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PxqHlT2Dh5obNjroY3IBg" hashData="mnj2tsS/Jp+8QJTMCHJYY3fRmy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  <a:srgbClr val="000000"/>
    <a:srgbClr val="744D26"/>
    <a:srgbClr val="8A5C2E"/>
    <a:srgbClr val="CC0000"/>
    <a:srgbClr val="003366"/>
    <a:srgbClr val="0099FF"/>
    <a:srgbClr val="0080C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178" autoAdjust="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405EC5-068D-4844-AF5D-A799406D74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FB99CB-1008-44C5-9B55-1055A3C77A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264B4-71E8-4EDE-8C63-34516138E03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73C61-68A5-44B6-B946-BB9E7F6711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EF1EB-ECB0-4EB3-9E38-AEDF3D0707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022E6F-23FB-4DBE-A959-297F149DE3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FF5905-9A94-4428-B79F-94A84AA14F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C681AA-BD46-461A-A209-BCB234DA9D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34F8A8-F83F-48E8-8BBE-9AB5715280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8644B4-5A33-4901-830E-96887349E2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4E1B8-86A0-46DE-BC98-B6A26370D38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24684ED-32A1-4E8C-A443-0E70DEB3DB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blinds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1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056" name="Picture 13" descr="flores_02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0"/>
              <a:ext cx="5760" cy="23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057" name="Picture 14" descr="flores_02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0" y="2251"/>
              <a:ext cx="5760" cy="20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58" name="Rectangle 19" descr="flores_022"/>
            <p:cNvSpPr>
              <a:spLocks noChangeArrowheads="1"/>
            </p:cNvSpPr>
            <p:nvPr/>
          </p:nvSpPr>
          <p:spPr bwMode="auto">
            <a:xfrm>
              <a:off x="0" y="2160"/>
              <a:ext cx="2245" cy="216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59" name="Rectangle 20" descr="flores_022"/>
            <p:cNvSpPr>
              <a:spLocks noChangeArrowheads="1"/>
            </p:cNvSpPr>
            <p:nvPr/>
          </p:nvSpPr>
          <p:spPr bwMode="auto">
            <a:xfrm>
              <a:off x="0" y="0"/>
              <a:ext cx="2245" cy="2160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051" name="Oval 23" descr="portada"/>
          <p:cNvSpPr>
            <a:spLocks noChangeArrowheads="1"/>
          </p:cNvSpPr>
          <p:nvPr/>
        </p:nvSpPr>
        <p:spPr bwMode="auto">
          <a:xfrm>
            <a:off x="179388" y="1125538"/>
            <a:ext cx="3240087" cy="4608512"/>
          </a:xfrm>
          <a:prstGeom prst="ellipse">
            <a:avLst/>
          </a:prstGeom>
          <a:blipFill dpi="0" rotWithShape="1">
            <a:blip r:embed="rId6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60440" name="WordArt 24"/>
          <p:cNvSpPr>
            <a:spLocks noChangeArrowheads="1" noChangeShapeType="1" noTextEdit="1"/>
          </p:cNvSpPr>
          <p:nvPr/>
        </p:nvSpPr>
        <p:spPr bwMode="auto">
          <a:xfrm>
            <a:off x="5148263" y="692150"/>
            <a:ext cx="3105150" cy="1600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76"/>
                    </a:gs>
                    <a:gs pos="50000">
                      <a:srgbClr val="0099FF"/>
                    </a:gs>
                    <a:gs pos="100000">
                      <a:srgbClr val="00477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BASILICA</a:t>
            </a:r>
          </a:p>
          <a:p>
            <a:pPr algn="ctr"/>
            <a:r>
              <a:rPr lang="es-ES" sz="3600" b="1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76"/>
                    </a:gs>
                    <a:gs pos="50000">
                      <a:srgbClr val="0099FF"/>
                    </a:gs>
                    <a:gs pos="100000">
                      <a:srgbClr val="00477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DE</a:t>
            </a:r>
          </a:p>
          <a:p>
            <a:pPr algn="ctr"/>
            <a:r>
              <a:rPr lang="es-ES" sz="3600" b="1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76"/>
                    </a:gs>
                    <a:gs pos="50000">
                      <a:srgbClr val="0099FF"/>
                    </a:gs>
                    <a:gs pos="100000">
                      <a:srgbClr val="00477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SAN MARCOS</a:t>
            </a:r>
          </a:p>
        </p:txBody>
      </p:sp>
      <p:sp>
        <p:nvSpPr>
          <p:cNvPr id="60441" name="WordArt 25"/>
          <p:cNvSpPr>
            <a:spLocks noChangeArrowheads="1" noChangeShapeType="1" noTextEdit="1"/>
          </p:cNvSpPr>
          <p:nvPr/>
        </p:nvSpPr>
        <p:spPr bwMode="auto">
          <a:xfrm>
            <a:off x="5580063" y="3716338"/>
            <a:ext cx="20193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3366"/>
                    </a:gs>
                    <a:gs pos="50000">
                      <a:srgbClr val="0099FF"/>
                    </a:gs>
                    <a:gs pos="100000">
                      <a:srgbClr val="00336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VEN</a:t>
            </a:r>
            <a:r>
              <a:rPr lang="es-ES" sz="3600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3366"/>
                    </a:gs>
                    <a:gs pos="50000">
                      <a:srgbClr val="0099FF"/>
                    </a:gs>
                    <a:gs pos="100000">
                      <a:srgbClr val="00336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ECI</a:t>
            </a:r>
            <a:r>
              <a:rPr lang="es-ES" sz="3600" b="1" kern="10" spc="720" dirty="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3366"/>
                    </a:gs>
                    <a:gs pos="50000">
                      <a:srgbClr val="0099FF"/>
                    </a:gs>
                    <a:gs pos="100000">
                      <a:srgbClr val="00336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A</a:t>
            </a:r>
          </a:p>
        </p:txBody>
      </p:sp>
      <p:sp>
        <p:nvSpPr>
          <p:cNvPr id="60442" name="WordArt 26"/>
          <p:cNvSpPr>
            <a:spLocks noChangeArrowheads="1" noChangeShapeType="1" noTextEdit="1"/>
          </p:cNvSpPr>
          <p:nvPr/>
        </p:nvSpPr>
        <p:spPr bwMode="auto">
          <a:xfrm>
            <a:off x="5867400" y="5589588"/>
            <a:ext cx="1438275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>
              <a:defRPr/>
            </a:pPr>
            <a:r>
              <a:rPr lang="es-ES" sz="3600" b="1" kern="10" spc="720">
                <a:ln w="9525">
                  <a:solidFill>
                    <a:srgbClr val="0099FF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chemeClr val="tx1"/>
                    </a:gs>
                    <a:gs pos="50000">
                      <a:srgbClr val="0099FF"/>
                    </a:gs>
                    <a:gs pos="100000">
                      <a:schemeClr val="tx1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      </a:t>
            </a:r>
          </a:p>
        </p:txBody>
      </p:sp>
    </p:spTree>
  </p:cSld>
  <p:clrMapOvr>
    <a:masterClrMapping/>
  </p:clrMapOvr>
  <p:transition spd="slow">
    <p:blinds dir="vert"/>
    <p:sndAc>
      <p:stSnd loop="1">
        <p:snd r:embed="rId2" name="Clayderman-Ave-Mar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0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0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0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0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0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0" grpId="0" animBg="1"/>
      <p:bldP spid="6044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Image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2" descr="flores_0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2924175"/>
            <a:ext cx="6408738" cy="1143000"/>
          </a:xfrm>
        </p:spPr>
        <p:txBody>
          <a:bodyPr/>
          <a:lstStyle/>
          <a:p>
            <a:pPr eaLnBrk="1" hangingPunct="1"/>
            <a:r>
              <a:rPr lang="es-ES" sz="2000" b="1" smtClean="0">
                <a:solidFill>
                  <a:srgbClr val="006699"/>
                </a:solidFill>
              </a:rPr>
              <a:t>ESTE PPS. ESTA DEDICADO A</a:t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>LA BASÍLICA DE SAN MARCOS. CONSIDERADA UNA DE LA MÁS</a:t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>BONITA DE EUROPA Y EL MUNDO.</a:t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/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/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/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/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/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>FONDO MUSICAL:</a:t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>AVE MARIA</a:t>
            </a:r>
            <a:br>
              <a:rPr lang="es-ES" sz="2000" b="1" smtClean="0">
                <a:solidFill>
                  <a:srgbClr val="006699"/>
                </a:solidFill>
              </a:rPr>
            </a:br>
            <a:r>
              <a:rPr lang="es-ES" sz="2000" b="1" smtClean="0">
                <a:solidFill>
                  <a:srgbClr val="006699"/>
                </a:solidFill>
              </a:rPr>
              <a:t>CLAYDERMAN</a:t>
            </a:r>
            <a:br>
              <a:rPr lang="es-ES" sz="2000" b="1" smtClean="0">
                <a:solidFill>
                  <a:srgbClr val="006699"/>
                </a:solidFill>
              </a:rPr>
            </a:br>
            <a:endParaRPr lang="es-ES" sz="2000" b="1" smtClean="0"/>
          </a:p>
        </p:txBody>
      </p:sp>
      <p:grpSp>
        <p:nvGrpSpPr>
          <p:cNvPr id="4101" name="Group 15"/>
          <p:cNvGrpSpPr>
            <a:grpSpLocks/>
          </p:cNvGrpSpPr>
          <p:nvPr/>
        </p:nvGrpSpPr>
        <p:grpSpPr bwMode="auto">
          <a:xfrm>
            <a:off x="0" y="0"/>
            <a:ext cx="885825" cy="6858000"/>
            <a:chOff x="0" y="0"/>
            <a:chExt cx="558" cy="4320"/>
          </a:xfrm>
        </p:grpSpPr>
        <p:pic>
          <p:nvPicPr>
            <p:cNvPr id="4112" name="Picture 13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13" name="Picture 14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02" name="Group 16"/>
          <p:cNvGrpSpPr>
            <a:grpSpLocks/>
          </p:cNvGrpSpPr>
          <p:nvPr/>
        </p:nvGrpSpPr>
        <p:grpSpPr bwMode="auto">
          <a:xfrm rot="10800000">
            <a:off x="8258175" y="0"/>
            <a:ext cx="885825" cy="6858000"/>
            <a:chOff x="0" y="0"/>
            <a:chExt cx="558" cy="4320"/>
          </a:xfrm>
        </p:grpSpPr>
        <p:pic>
          <p:nvPicPr>
            <p:cNvPr id="4110" name="Picture 17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11" name="Picture 18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03" name="Group 19"/>
          <p:cNvGrpSpPr>
            <a:grpSpLocks/>
          </p:cNvGrpSpPr>
          <p:nvPr/>
        </p:nvGrpSpPr>
        <p:grpSpPr bwMode="auto">
          <a:xfrm>
            <a:off x="0" y="0"/>
            <a:ext cx="885825" cy="6858000"/>
            <a:chOff x="0" y="0"/>
            <a:chExt cx="558" cy="4320"/>
          </a:xfrm>
        </p:grpSpPr>
        <p:pic>
          <p:nvPicPr>
            <p:cNvPr id="4108" name="Picture 20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9" name="Picture 21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4104" name="Group 22"/>
          <p:cNvGrpSpPr>
            <a:grpSpLocks/>
          </p:cNvGrpSpPr>
          <p:nvPr/>
        </p:nvGrpSpPr>
        <p:grpSpPr bwMode="auto">
          <a:xfrm rot="10800000">
            <a:off x="8258175" y="0"/>
            <a:ext cx="885825" cy="6858000"/>
            <a:chOff x="0" y="0"/>
            <a:chExt cx="558" cy="4320"/>
          </a:xfrm>
        </p:grpSpPr>
        <p:pic>
          <p:nvPicPr>
            <p:cNvPr id="4106" name="Picture 23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07" name="Picture 24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63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Imagen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2"/>
          <p:cNvSpPr txBox="1">
            <a:spLocks noChangeArrowheads="1"/>
          </p:cNvSpPr>
          <p:nvPr/>
        </p:nvSpPr>
        <p:spPr bwMode="auto">
          <a:xfrm>
            <a:off x="971550" y="1412875"/>
            <a:ext cx="7416800" cy="447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6699"/>
                </a:solidFill>
              </a:rPr>
              <a:t>LA  BASÍLICA DE SAN MARCOS, VENECIA (ITALIA), SE ENCUENTRA EN LA PLAZA DEL MISMO NOMBRE Y HA SIDO DESDE SIEMPRE EL CENTRO DE LA VIDA PÚBLICA Y RELIGIOSA DE VENECIA.</a:t>
            </a:r>
          </a:p>
          <a:p>
            <a:r>
              <a:rPr lang="es-ES" sz="2400" b="1">
                <a:solidFill>
                  <a:srgbClr val="006699"/>
                </a:solidFill>
              </a:rPr>
              <a:t>FUE CONSTRUIDA EN EL SIGLO XI, Y ES UNA OBRA MAESTRA  DEL ROMÁNICO-BIZANTINO.</a:t>
            </a:r>
          </a:p>
          <a:p>
            <a:r>
              <a:rPr lang="es-ES" sz="2400" b="1">
                <a:solidFill>
                  <a:srgbClr val="006699"/>
                </a:solidFill>
              </a:rPr>
              <a:t>AQUÍ DESCANSAN LOS RESTOS DE SAN MARCOS (SANTO PROTECTOR  DE LA CIUDAD) CUYOS RESTOS FUERON TRASLADADO DESDE</a:t>
            </a:r>
          </a:p>
          <a:p>
            <a:r>
              <a:rPr lang="es-ES" sz="2400" b="1">
                <a:solidFill>
                  <a:srgbClr val="006699"/>
                </a:solidFill>
              </a:rPr>
              <a:t>ALEJANDRÍA ( EGIPTO).</a:t>
            </a:r>
          </a:p>
          <a:p>
            <a:endParaRPr lang="es-ES" sz="2400" b="1">
              <a:solidFill>
                <a:srgbClr val="006699"/>
              </a:solidFill>
            </a:endParaRPr>
          </a:p>
        </p:txBody>
      </p:sp>
      <p:grpSp>
        <p:nvGrpSpPr>
          <p:cNvPr id="6147" name="Group 13"/>
          <p:cNvGrpSpPr>
            <a:grpSpLocks/>
          </p:cNvGrpSpPr>
          <p:nvPr/>
        </p:nvGrpSpPr>
        <p:grpSpPr bwMode="auto">
          <a:xfrm>
            <a:off x="0" y="0"/>
            <a:ext cx="885825" cy="6858000"/>
            <a:chOff x="0" y="0"/>
            <a:chExt cx="558" cy="4320"/>
          </a:xfrm>
        </p:grpSpPr>
        <p:pic>
          <p:nvPicPr>
            <p:cNvPr id="6152" name="Picture 14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3" name="Picture 15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6148" name="Group 16"/>
          <p:cNvGrpSpPr>
            <a:grpSpLocks/>
          </p:cNvGrpSpPr>
          <p:nvPr/>
        </p:nvGrpSpPr>
        <p:grpSpPr bwMode="auto">
          <a:xfrm rot="10800000">
            <a:off x="8258175" y="0"/>
            <a:ext cx="885825" cy="6858000"/>
            <a:chOff x="0" y="0"/>
            <a:chExt cx="558" cy="4320"/>
          </a:xfrm>
        </p:grpSpPr>
        <p:pic>
          <p:nvPicPr>
            <p:cNvPr id="6150" name="Picture 17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151" name="Picture 18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Imagen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8198" name="Picture 5" descr="flores_0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23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199" name="Picture 6" descr="flores_0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251"/>
              <a:ext cx="5760" cy="20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200" name="Rectangle 7" descr="flores_022"/>
            <p:cNvSpPr>
              <a:spLocks noChangeArrowheads="1"/>
            </p:cNvSpPr>
            <p:nvPr/>
          </p:nvSpPr>
          <p:spPr bwMode="auto">
            <a:xfrm>
              <a:off x="0" y="2160"/>
              <a:ext cx="2245" cy="216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8201" name="Rectangle 8" descr="flores_022"/>
            <p:cNvSpPr>
              <a:spLocks noChangeArrowheads="1"/>
            </p:cNvSpPr>
            <p:nvPr/>
          </p:nvSpPr>
          <p:spPr bwMode="auto">
            <a:xfrm>
              <a:off x="0" y="0"/>
              <a:ext cx="2245" cy="216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8195" name="Oval 9" descr="portada"/>
          <p:cNvSpPr>
            <a:spLocks noChangeArrowheads="1"/>
          </p:cNvSpPr>
          <p:nvPr/>
        </p:nvSpPr>
        <p:spPr bwMode="auto">
          <a:xfrm>
            <a:off x="395288" y="1844675"/>
            <a:ext cx="2592387" cy="3600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</p:txBody>
      </p:sp>
      <p:sp>
        <p:nvSpPr>
          <p:cNvPr id="8196" name="Text Box 10"/>
          <p:cNvSpPr txBox="1">
            <a:spLocks noChangeArrowheads="1"/>
          </p:cNvSpPr>
          <p:nvPr/>
        </p:nvSpPr>
        <p:spPr bwMode="auto">
          <a:xfrm>
            <a:off x="4284663" y="2060575"/>
            <a:ext cx="4605337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6699"/>
                </a:solidFill>
              </a:rPr>
              <a:t>LA PLANTA MUESTRA UNA</a:t>
            </a:r>
          </a:p>
          <a:p>
            <a:r>
              <a:rPr lang="es-ES" sz="2000" b="1">
                <a:solidFill>
                  <a:srgbClr val="006699"/>
                </a:solidFill>
              </a:rPr>
              <a:t>ESTRUCTURA DE CRUZ GRIEGA</a:t>
            </a:r>
          </a:p>
          <a:p>
            <a:r>
              <a:rPr lang="es-ES" sz="2000" b="1">
                <a:solidFill>
                  <a:srgbClr val="006699"/>
                </a:solidFill>
              </a:rPr>
              <a:t>Y CON CINCO CÚPULAS MAYORES.</a:t>
            </a:r>
          </a:p>
          <a:p>
            <a:r>
              <a:rPr lang="es-ES" sz="2000" b="1">
                <a:solidFill>
                  <a:srgbClr val="006699"/>
                </a:solidFill>
              </a:rPr>
              <a:t>LA FACHADA, CON DOS ORDENES</a:t>
            </a:r>
          </a:p>
          <a:p>
            <a:r>
              <a:rPr lang="es-ES" sz="2000" b="1">
                <a:solidFill>
                  <a:srgbClr val="006699"/>
                </a:solidFill>
              </a:rPr>
              <a:t>DE CINCO AMPLIAS ARCADAS,</a:t>
            </a:r>
          </a:p>
          <a:p>
            <a:r>
              <a:rPr lang="es-ES" sz="2000" b="1">
                <a:solidFill>
                  <a:srgbClr val="006699"/>
                </a:solidFill>
              </a:rPr>
              <a:t>TIENE REMATE GÓTICO-FLORIDO</a:t>
            </a:r>
          </a:p>
          <a:p>
            <a:r>
              <a:rPr lang="es-ES" sz="2000" b="1">
                <a:solidFill>
                  <a:srgbClr val="006699"/>
                </a:solidFill>
              </a:rPr>
              <a:t>Y ESPLÉNDIDOS MÁRMOLES.</a:t>
            </a:r>
          </a:p>
          <a:p>
            <a:endParaRPr lang="es-ES" sz="2000" b="1">
              <a:solidFill>
                <a:srgbClr val="006699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magen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9219" name="Group 8"/>
          <p:cNvGrpSpPr>
            <a:grpSpLocks/>
          </p:cNvGrpSpPr>
          <p:nvPr/>
        </p:nvGrpSpPr>
        <p:grpSpPr bwMode="auto">
          <a:xfrm rot="10800000">
            <a:off x="0" y="5949950"/>
            <a:ext cx="9144000" cy="549275"/>
            <a:chOff x="0" y="3762"/>
            <a:chExt cx="5760" cy="558"/>
          </a:xfrm>
        </p:grpSpPr>
        <p:pic>
          <p:nvPicPr>
            <p:cNvPr id="9222" name="Picture 6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9223" name="Picture 7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9220" name="Text Box 9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FACHADA NORTE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Imagen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Rectangle 4"/>
          <p:cNvSpPr>
            <a:spLocks noChangeArrowheads="1"/>
          </p:cNvSpPr>
          <p:nvPr/>
        </p:nvSpPr>
        <p:spPr bwMode="auto">
          <a:xfrm>
            <a:off x="-41275" y="188913"/>
            <a:ext cx="89598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</a:rPr>
              <a:t>Fachada norte: Atrio Tres losas de mármol rojo marcan el lugar en que Federico 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Barbarroja se reconcilió con el Papa Alejandro III, en el siglo XII. 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Las columnas son bizantinas. Las puertas son de bronce incrustado de plata. </a:t>
            </a:r>
          </a:p>
          <a:p>
            <a:pPr algn="ctr"/>
            <a:r>
              <a:rPr lang="es-ES" b="1">
                <a:solidFill>
                  <a:schemeClr val="bg1"/>
                </a:solidFill>
              </a:rPr>
              <a:t>La bóveda del paraíso es un diseño de Tintoretto 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Imagen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23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267" name="Group 8"/>
          <p:cNvGrpSpPr>
            <a:grpSpLocks/>
          </p:cNvGrpSpPr>
          <p:nvPr/>
        </p:nvGrpSpPr>
        <p:grpSpPr bwMode="auto">
          <a:xfrm rot="5400000">
            <a:off x="2065338" y="3154362"/>
            <a:ext cx="6858000" cy="549275"/>
            <a:chOff x="0" y="3762"/>
            <a:chExt cx="5760" cy="558"/>
          </a:xfrm>
        </p:grpSpPr>
        <p:pic>
          <p:nvPicPr>
            <p:cNvPr id="11270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271" name="Picture 10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268" name="Text Box 11"/>
          <p:cNvSpPr txBox="1">
            <a:spLocks noChangeArrowheads="1"/>
          </p:cNvSpPr>
          <p:nvPr/>
        </p:nvSpPr>
        <p:spPr bwMode="auto">
          <a:xfrm>
            <a:off x="6300788" y="2636838"/>
            <a:ext cx="20526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6699"/>
                </a:solidFill>
              </a:rPr>
              <a:t>FACHADA SUR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Imagen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38575" y="0"/>
            <a:ext cx="5305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291" name="Group 6"/>
          <p:cNvGrpSpPr>
            <a:grpSpLocks/>
          </p:cNvGrpSpPr>
          <p:nvPr/>
        </p:nvGrpSpPr>
        <p:grpSpPr bwMode="auto">
          <a:xfrm rot="-5400000">
            <a:off x="122238" y="3154362"/>
            <a:ext cx="6858000" cy="549275"/>
            <a:chOff x="0" y="3762"/>
            <a:chExt cx="5760" cy="558"/>
          </a:xfrm>
        </p:grpSpPr>
        <p:pic>
          <p:nvPicPr>
            <p:cNvPr id="12294" name="Picture 7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295" name="Picture 8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2292" name="Oval 12" descr="portada"/>
          <p:cNvSpPr>
            <a:spLocks noChangeArrowheads="1"/>
          </p:cNvSpPr>
          <p:nvPr/>
        </p:nvSpPr>
        <p:spPr bwMode="auto">
          <a:xfrm>
            <a:off x="395288" y="1844675"/>
            <a:ext cx="2592387" cy="3600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Imagen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315" name="Group 6"/>
          <p:cNvGrpSpPr>
            <a:grpSpLocks/>
          </p:cNvGrpSpPr>
          <p:nvPr/>
        </p:nvGrpSpPr>
        <p:grpSpPr bwMode="auto">
          <a:xfrm rot="5400000">
            <a:off x="1417638" y="3154362"/>
            <a:ext cx="6858000" cy="549275"/>
            <a:chOff x="0" y="3762"/>
            <a:chExt cx="5760" cy="558"/>
          </a:xfrm>
        </p:grpSpPr>
        <p:pic>
          <p:nvPicPr>
            <p:cNvPr id="13318" name="Picture 7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319" name="Picture 8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3316" name="Text Box 9"/>
          <p:cNvSpPr txBox="1">
            <a:spLocks noChangeArrowheads="1"/>
          </p:cNvSpPr>
          <p:nvPr/>
        </p:nvSpPr>
        <p:spPr bwMode="auto">
          <a:xfrm>
            <a:off x="5076825" y="1341438"/>
            <a:ext cx="38893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6699"/>
                </a:solidFill>
              </a:rPr>
              <a:t>EN LA ESQUINA DE LA</a:t>
            </a:r>
          </a:p>
          <a:p>
            <a:r>
              <a:rPr lang="es-ES" sz="2000" b="1">
                <a:solidFill>
                  <a:srgbClr val="006699"/>
                </a:solidFill>
              </a:rPr>
              <a:t>FACHADA SUR PRESENTA</a:t>
            </a:r>
          </a:p>
          <a:p>
            <a:r>
              <a:rPr lang="es-ES" sz="2000" b="1">
                <a:solidFill>
                  <a:srgbClr val="006699"/>
                </a:solidFill>
              </a:rPr>
              <a:t>UNA FAMOSA Y ANTIGUA</a:t>
            </a:r>
          </a:p>
          <a:p>
            <a:r>
              <a:rPr lang="es-ES" sz="2000" b="1">
                <a:solidFill>
                  <a:srgbClr val="006699"/>
                </a:solidFill>
              </a:rPr>
              <a:t>ESTATUA, QUE REPRESENTA</a:t>
            </a:r>
          </a:p>
          <a:p>
            <a:r>
              <a:rPr lang="es-ES" sz="2000" b="1">
                <a:solidFill>
                  <a:srgbClr val="006699"/>
                </a:solidFill>
              </a:rPr>
              <a:t>EL CONJUNTO CONOCIDO </a:t>
            </a:r>
          </a:p>
          <a:p>
            <a:r>
              <a:rPr lang="es-ES" sz="2000" b="1">
                <a:solidFill>
                  <a:srgbClr val="006699"/>
                </a:solidFill>
              </a:rPr>
              <a:t>COMO LOS TETRARCHI.</a:t>
            </a:r>
          </a:p>
          <a:p>
            <a:r>
              <a:rPr lang="es-ES" sz="2000" b="1">
                <a:solidFill>
                  <a:srgbClr val="006699"/>
                </a:solidFill>
              </a:rPr>
              <a:t>SE SUPONE QUE LA OBRA </a:t>
            </a:r>
          </a:p>
          <a:p>
            <a:r>
              <a:rPr lang="es-ES" sz="2000" b="1">
                <a:solidFill>
                  <a:srgbClr val="006699"/>
                </a:solidFill>
              </a:rPr>
              <a:t>ES DE ORIGEN SIRIO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Imagen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0403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4339" name="Group 5"/>
          <p:cNvGrpSpPr>
            <a:grpSpLocks/>
          </p:cNvGrpSpPr>
          <p:nvPr/>
        </p:nvGrpSpPr>
        <p:grpSpPr bwMode="auto">
          <a:xfrm rot="5400000">
            <a:off x="1562101" y="3154362"/>
            <a:ext cx="6858000" cy="549275"/>
            <a:chOff x="0" y="3762"/>
            <a:chExt cx="5760" cy="558"/>
          </a:xfrm>
        </p:grpSpPr>
        <p:pic>
          <p:nvPicPr>
            <p:cNvPr id="14342" name="Picture 6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3" name="Picture 7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40" name="Text Box 8"/>
          <p:cNvSpPr txBox="1">
            <a:spLocks noChangeArrowheads="1"/>
          </p:cNvSpPr>
          <p:nvPr/>
        </p:nvSpPr>
        <p:spPr bwMode="auto">
          <a:xfrm>
            <a:off x="5292725" y="1557338"/>
            <a:ext cx="367665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EN LA FACHADA SUR,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TAMBIÉN SE ENCUENTRAN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DOS PILARES LLAMADOS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ACRITANI.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RECIBEN ESTE NOMBRE,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PORQUE PROVIENEN DE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SAN GIOVANNI D`ACRI,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CIUDAD DE SIRIA.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 descr="Imagen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260350"/>
            <a:ext cx="5292725" cy="3235325"/>
          </a:xfrm>
          <a:prstGeom prst="rect">
            <a:avLst/>
          </a:prstGeom>
          <a:noFill/>
          <a:ln w="76200" cmpd="tri">
            <a:solidFill>
              <a:srgbClr val="006699"/>
            </a:solidFill>
            <a:miter lim="800000"/>
            <a:headEnd/>
            <a:tailEnd/>
          </a:ln>
        </p:spPr>
      </p:pic>
      <p:pic>
        <p:nvPicPr>
          <p:cNvPr id="15363" name="Picture 6" descr="Imagen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3573463"/>
            <a:ext cx="5329238" cy="3098800"/>
          </a:xfrm>
          <a:prstGeom prst="rect">
            <a:avLst/>
          </a:prstGeom>
          <a:noFill/>
          <a:ln w="76200" cmpd="tri">
            <a:solidFill>
              <a:srgbClr val="006699"/>
            </a:solidFill>
            <a:miter lim="800000"/>
            <a:headEnd/>
            <a:tailEnd/>
          </a:ln>
        </p:spPr>
      </p:pic>
      <p:sp>
        <p:nvSpPr>
          <p:cNvPr id="15364" name="Text Box 7"/>
          <p:cNvSpPr txBox="1">
            <a:spLocks noChangeArrowheads="1"/>
          </p:cNvSpPr>
          <p:nvPr/>
        </p:nvSpPr>
        <p:spPr bwMode="auto">
          <a:xfrm>
            <a:off x="539750" y="2924175"/>
            <a:ext cx="2886075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DETALLES DE LA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PARED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LA FACHADA SUR</a:t>
            </a:r>
          </a:p>
        </p:txBody>
      </p:sp>
      <p:grpSp>
        <p:nvGrpSpPr>
          <p:cNvPr id="15365" name="Group 9"/>
          <p:cNvGrpSpPr>
            <a:grpSpLocks/>
          </p:cNvGrpSpPr>
          <p:nvPr/>
        </p:nvGrpSpPr>
        <p:grpSpPr bwMode="auto">
          <a:xfrm rot="5400000">
            <a:off x="-3213100" y="3213100"/>
            <a:ext cx="6858000" cy="431800"/>
            <a:chOff x="0" y="3762"/>
            <a:chExt cx="5760" cy="558"/>
          </a:xfrm>
        </p:grpSpPr>
        <p:pic>
          <p:nvPicPr>
            <p:cNvPr id="15367" name="Picture 10" descr="flores_022  VG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368" name="Picture 11" descr="flores_022  VGY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6" descr="Imagen1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7" descr="flores_02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876925"/>
            <a:ext cx="9144000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5"/>
          <p:cNvSpPr txBox="1">
            <a:spLocks noChangeArrowheads="1"/>
          </p:cNvSpPr>
          <p:nvPr/>
        </p:nvSpPr>
        <p:spPr bwMode="auto">
          <a:xfrm>
            <a:off x="0" y="5942013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FACHADA PRINCIPAL: Es la más importante, se  trata de la entrada oficial, mira a la plaza. Esta caracterizada por dos ordenes de cinco arcadas, separadas por grupos de estatuas y columnas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Imagen1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81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Line 6"/>
          <p:cNvSpPr>
            <a:spLocks noChangeShapeType="1"/>
          </p:cNvSpPr>
          <p:nvPr/>
        </p:nvSpPr>
        <p:spPr bwMode="auto">
          <a:xfrm>
            <a:off x="0" y="5805488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17412" name="Text Box 7"/>
          <p:cNvSpPr txBox="1">
            <a:spLocks noChangeArrowheads="1"/>
          </p:cNvSpPr>
          <p:nvPr/>
        </p:nvSpPr>
        <p:spPr bwMode="auto">
          <a:xfrm>
            <a:off x="376238" y="5872163"/>
            <a:ext cx="84248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LA FACHADA PRESENTA NICHOS PROFUNDOS DECORADOS CON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COLUMNAS DE MARMOL Y MOSAICOS DE ORO DEL SIGLO XII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Imagen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97325" y="0"/>
            <a:ext cx="5146675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435" name="Group 4"/>
          <p:cNvGrpSpPr>
            <a:grpSpLocks/>
          </p:cNvGrpSpPr>
          <p:nvPr/>
        </p:nvGrpSpPr>
        <p:grpSpPr bwMode="auto">
          <a:xfrm rot="-5400000">
            <a:off x="338138" y="3154362"/>
            <a:ext cx="6858000" cy="549275"/>
            <a:chOff x="0" y="3762"/>
            <a:chExt cx="5760" cy="558"/>
          </a:xfrm>
        </p:grpSpPr>
        <p:pic>
          <p:nvPicPr>
            <p:cNvPr id="18438" name="Picture 5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439" name="Picture 6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8436" name="Oval 7" descr="portada"/>
          <p:cNvSpPr>
            <a:spLocks noChangeArrowheads="1"/>
          </p:cNvSpPr>
          <p:nvPr/>
        </p:nvSpPr>
        <p:spPr bwMode="auto">
          <a:xfrm>
            <a:off x="395288" y="1844675"/>
            <a:ext cx="2592387" cy="3600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5"/>
          <p:cNvSpPr txBox="1">
            <a:spLocks noChangeArrowheads="1"/>
          </p:cNvSpPr>
          <p:nvPr/>
        </p:nvSpPr>
        <p:spPr bwMode="auto">
          <a:xfrm>
            <a:off x="5919788" y="182563"/>
            <a:ext cx="25193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solidFill>
                  <a:srgbClr val="006699"/>
                </a:solidFill>
              </a:rPr>
              <a:t>PUERTA CENTRAL</a:t>
            </a:r>
          </a:p>
        </p:txBody>
      </p:sp>
      <p:pic>
        <p:nvPicPr>
          <p:cNvPr id="19459" name="Picture 8" descr="Imagen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859338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9460" name="Group 9"/>
          <p:cNvGrpSpPr>
            <a:grpSpLocks/>
          </p:cNvGrpSpPr>
          <p:nvPr/>
        </p:nvGrpSpPr>
        <p:grpSpPr bwMode="auto">
          <a:xfrm rot="5400000">
            <a:off x="1503363" y="3213100"/>
            <a:ext cx="6858000" cy="431800"/>
            <a:chOff x="0" y="3762"/>
            <a:chExt cx="5760" cy="558"/>
          </a:xfrm>
        </p:grpSpPr>
        <p:pic>
          <p:nvPicPr>
            <p:cNvPr id="19463" name="Picture 10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4" name="Picture 11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461" name="Text Box 12"/>
          <p:cNvSpPr txBox="1">
            <a:spLocks noChangeArrowheads="1"/>
          </p:cNvSpPr>
          <p:nvPr/>
        </p:nvSpPr>
        <p:spPr bwMode="auto">
          <a:xfrm>
            <a:off x="5043488" y="1484313"/>
            <a:ext cx="4100512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LA FACHADA PRINCIPAL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PRESENTA CINCO PUERTAS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DECORADAS CON MÁRMOLES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Y ESCULTURAS.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LA ENTRADA PRINCIPAL TIENE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MAGNIFICAS ARQUIVOLTAS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ESCULPIDAS EN LOS SIGLOS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XIII Y XIV.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LA PUERTA ES DE BRONCE,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ESTILO BIZANTINO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0" y="6156325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SOBRE LA PUERTA CENTRAL EL MOSAICO REPRESENTA EL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JUICIO FINAL</a:t>
            </a:r>
          </a:p>
        </p:txBody>
      </p:sp>
      <p:pic>
        <p:nvPicPr>
          <p:cNvPr id="20483" name="Picture 4" descr="Imagen1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0" y="6092825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3" descr="Imagen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 descr="Imagen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56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9" descr="Imagen1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10"/>
          <p:cNvSpPr txBox="1">
            <a:spLocks noChangeArrowheads="1"/>
          </p:cNvSpPr>
          <p:nvPr/>
        </p:nvSpPr>
        <p:spPr bwMode="auto">
          <a:xfrm>
            <a:off x="0" y="5667375"/>
            <a:ext cx="91440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SOBRE  LA PUERTA PRINCIPAL SE ENCUENTRAN LOS CABALLOS DE SAN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MARCOS, QUE REPRESENTAN LA FUERZA ESTATAL. SON UNA COPIA, LOS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ORIGINALES (QUE FUERON TRAIDOS DESDE CONSTANTINOPLA) SE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ENCUENTRAN EN ELINTERIOR DE LA BASILICA </a:t>
            </a:r>
          </a:p>
        </p:txBody>
      </p:sp>
      <p:sp>
        <p:nvSpPr>
          <p:cNvPr id="23556" name="Line 11"/>
          <p:cNvSpPr>
            <a:spLocks noChangeShapeType="1"/>
          </p:cNvSpPr>
          <p:nvPr/>
        </p:nvSpPr>
        <p:spPr bwMode="auto">
          <a:xfrm>
            <a:off x="0" y="5445125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3" descr="Imagen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3" descr="Imagen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9" descr="Imagen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Text Box 8"/>
          <p:cNvSpPr txBox="1">
            <a:spLocks noChangeArrowheads="1"/>
          </p:cNvSpPr>
          <p:nvPr/>
        </p:nvSpPr>
        <p:spPr bwMode="auto">
          <a:xfrm>
            <a:off x="1384300" y="-7938"/>
            <a:ext cx="700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LOS CABALLOS ORIGINALES EN EL MUSEO DE LA BASILICA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7" descr="Imagen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Line 8"/>
          <p:cNvSpPr>
            <a:spLocks noChangeShapeType="1"/>
          </p:cNvSpPr>
          <p:nvPr/>
        </p:nvSpPr>
        <p:spPr bwMode="auto">
          <a:xfrm>
            <a:off x="0" y="6021388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7652" name="Text Box 9"/>
          <p:cNvSpPr txBox="1">
            <a:spLocks noChangeArrowheads="1"/>
          </p:cNvSpPr>
          <p:nvPr/>
        </p:nvSpPr>
        <p:spPr bwMode="auto">
          <a:xfrm>
            <a:off x="0" y="63087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MOSAICO DEL CUERPO DE SAN MARCOS. OBRA DE LEOPOLDO DEL POZZO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7" descr="Imagen2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Line 8"/>
          <p:cNvSpPr>
            <a:spLocks noChangeShapeType="1"/>
          </p:cNvSpPr>
          <p:nvPr/>
        </p:nvSpPr>
        <p:spPr bwMode="auto">
          <a:xfrm>
            <a:off x="0" y="6021388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28676" name="Text Box 9"/>
          <p:cNvSpPr txBox="1">
            <a:spLocks noChangeArrowheads="1"/>
          </p:cNvSpPr>
          <p:nvPr/>
        </p:nvSpPr>
        <p:spPr bwMode="auto">
          <a:xfrm>
            <a:off x="0" y="63087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MOSAICO DEL CUERPO DE SAN MARCOS RECIBIDO POR LOS VENECIANOS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5"/>
          <p:cNvSpPr txBox="1">
            <a:spLocks noChangeArrowheads="1"/>
          </p:cNvSpPr>
          <p:nvPr/>
        </p:nvSpPr>
        <p:spPr bwMode="auto">
          <a:xfrm>
            <a:off x="0" y="5942013"/>
            <a:ext cx="91440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PARTE SUPERIOR DE LA FACHADA :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MOSAICO: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“EL DESCENDIMIENTO DE LA CRUZ”</a:t>
            </a:r>
          </a:p>
        </p:txBody>
      </p:sp>
      <p:pic>
        <p:nvPicPr>
          <p:cNvPr id="29699" name="Picture 7" descr="Imagen2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76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Line 8"/>
          <p:cNvSpPr>
            <a:spLocks noChangeShapeType="1"/>
          </p:cNvSpPr>
          <p:nvPr/>
        </p:nvSpPr>
        <p:spPr bwMode="auto">
          <a:xfrm flipV="1">
            <a:off x="0" y="5734050"/>
            <a:ext cx="9144000" cy="71438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3" descr="Imagen2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magen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Line 5"/>
          <p:cNvSpPr>
            <a:spLocks noChangeShapeType="1"/>
          </p:cNvSpPr>
          <p:nvPr/>
        </p:nvSpPr>
        <p:spPr bwMode="auto">
          <a:xfrm>
            <a:off x="0" y="5661025"/>
            <a:ext cx="9144000" cy="0"/>
          </a:xfrm>
          <a:prstGeom prst="line">
            <a:avLst/>
          </a:prstGeom>
          <a:noFill/>
          <a:ln w="5715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1748" name="Text Box 6"/>
          <p:cNvSpPr txBox="1">
            <a:spLocks noChangeArrowheads="1"/>
          </p:cNvSpPr>
          <p:nvPr/>
        </p:nvSpPr>
        <p:spPr bwMode="auto">
          <a:xfrm>
            <a:off x="0" y="5753100"/>
            <a:ext cx="9144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LA CUSPIDE QUE SOBREPASA  LA ARCADA CENTRAL SUPERIOR ESTA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DECORADA CON UN MOSAICO CON EL LEÓN DE SAN MARCOS, CON UN 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FONDO AZUL Y ESTRELLAS DORADAS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Imagen2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716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771" name="Group 7"/>
          <p:cNvGrpSpPr>
            <a:grpSpLocks/>
          </p:cNvGrpSpPr>
          <p:nvPr/>
        </p:nvGrpSpPr>
        <p:grpSpPr bwMode="auto">
          <a:xfrm rot="5400000">
            <a:off x="1562101" y="3154362"/>
            <a:ext cx="6858000" cy="549275"/>
            <a:chOff x="0" y="3762"/>
            <a:chExt cx="5760" cy="558"/>
          </a:xfrm>
        </p:grpSpPr>
        <p:pic>
          <p:nvPicPr>
            <p:cNvPr id="32774" name="Picture 8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775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772" name="Text Box 10"/>
          <p:cNvSpPr txBox="1">
            <a:spLocks noChangeArrowheads="1"/>
          </p:cNvSpPr>
          <p:nvPr/>
        </p:nvSpPr>
        <p:spPr bwMode="auto">
          <a:xfrm>
            <a:off x="5292725" y="1557338"/>
            <a:ext cx="36798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EN LA PARTE SUPERIOR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LA CÚSPIDE SE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ENCUENTRA UNA ESTATUA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SAN MARCOS.</a:t>
            </a:r>
            <a:r>
              <a:rPr lang="es-ES"/>
              <a:t> 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Imagen2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5"/>
          <p:cNvSpPr txBox="1">
            <a:spLocks noChangeArrowheads="1"/>
          </p:cNvSpPr>
          <p:nvPr/>
        </p:nvSpPr>
        <p:spPr bwMode="auto">
          <a:xfrm>
            <a:off x="0" y="6461125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Uno de los Ángeles que acompañan a San Marcos</a:t>
            </a:r>
          </a:p>
        </p:txBody>
      </p:sp>
      <p:grpSp>
        <p:nvGrpSpPr>
          <p:cNvPr id="34819" name="Group 9"/>
          <p:cNvGrpSpPr>
            <a:grpSpLocks/>
          </p:cNvGrpSpPr>
          <p:nvPr/>
        </p:nvGrpSpPr>
        <p:grpSpPr bwMode="auto">
          <a:xfrm>
            <a:off x="0" y="5734050"/>
            <a:ext cx="9144000" cy="720725"/>
            <a:chOff x="0" y="3521"/>
            <a:chExt cx="5624" cy="558"/>
          </a:xfrm>
        </p:grpSpPr>
        <p:pic>
          <p:nvPicPr>
            <p:cNvPr id="34822" name="Picture 10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1139" y="2382"/>
              <a:ext cx="558" cy="2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3" name="Picture 11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 rot="5400000">
              <a:off x="3928" y="2382"/>
              <a:ext cx="558" cy="2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4820" name="Picture 6" descr="Imagen3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Imagen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78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5843" name="Group 5"/>
          <p:cNvGrpSpPr>
            <a:grpSpLocks/>
          </p:cNvGrpSpPr>
          <p:nvPr/>
        </p:nvGrpSpPr>
        <p:grpSpPr bwMode="auto">
          <a:xfrm rot="5400000">
            <a:off x="1562101" y="3154362"/>
            <a:ext cx="6858000" cy="549275"/>
            <a:chOff x="0" y="3762"/>
            <a:chExt cx="5760" cy="558"/>
          </a:xfrm>
        </p:grpSpPr>
        <p:pic>
          <p:nvPicPr>
            <p:cNvPr id="35846" name="Picture 6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5847" name="Picture 7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5844" name="Text Box 8"/>
          <p:cNvSpPr txBox="1">
            <a:spLocks noChangeArrowheads="1"/>
          </p:cNvSpPr>
          <p:nvPr/>
        </p:nvSpPr>
        <p:spPr bwMode="auto">
          <a:xfrm>
            <a:off x="5133975" y="2420938"/>
            <a:ext cx="401002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EL ATRIO, TAMBIÉN LLAMADO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NÁRTEX, ESTÁ REVESTIDO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EN MÁRMOLES POLICROMOS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Y MOSAICOS DEL SIGLO XIII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DONDE MUESTRAN ESCENAS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DEL ANTIGUO TESTAMENTO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6" descr="Imagen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37515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7" name="Picture 7" descr="Imagen3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86263" y="0"/>
            <a:ext cx="4757737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Line 5"/>
          <p:cNvSpPr>
            <a:spLocks noChangeShapeType="1"/>
          </p:cNvSpPr>
          <p:nvPr/>
        </p:nvSpPr>
        <p:spPr bwMode="auto">
          <a:xfrm>
            <a:off x="4356100" y="0"/>
            <a:ext cx="71438" cy="6092825"/>
          </a:xfrm>
          <a:prstGeom prst="line">
            <a:avLst/>
          </a:prstGeom>
          <a:noFill/>
          <a:ln w="7620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  <p:sp>
        <p:nvSpPr>
          <p:cNvPr id="36869" name="Text Box 8"/>
          <p:cNvSpPr txBox="1">
            <a:spLocks noChangeArrowheads="1"/>
          </p:cNvSpPr>
          <p:nvPr/>
        </p:nvSpPr>
        <p:spPr bwMode="auto">
          <a:xfrm>
            <a:off x="2509838" y="6230938"/>
            <a:ext cx="422433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DETALLES DEL PISO DEL ATRIO</a:t>
            </a:r>
          </a:p>
        </p:txBody>
      </p:sp>
      <p:sp>
        <p:nvSpPr>
          <p:cNvPr id="36870" name="Line 9"/>
          <p:cNvSpPr>
            <a:spLocks noChangeShapeType="1"/>
          </p:cNvSpPr>
          <p:nvPr/>
        </p:nvSpPr>
        <p:spPr bwMode="auto">
          <a:xfrm>
            <a:off x="0" y="6092825"/>
            <a:ext cx="9144000" cy="0"/>
          </a:xfrm>
          <a:prstGeom prst="line">
            <a:avLst/>
          </a:prstGeom>
          <a:noFill/>
          <a:ln w="76200">
            <a:solidFill>
              <a:srgbClr val="006699"/>
            </a:solidFill>
            <a:round/>
            <a:headEnd/>
            <a:tailEnd/>
          </a:ln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8" descr="Imagen3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30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9"/>
          <p:cNvSpPr txBox="1">
            <a:spLocks noChangeArrowheads="1"/>
          </p:cNvSpPr>
          <p:nvPr/>
        </p:nvSpPr>
        <p:spPr bwMode="auto">
          <a:xfrm>
            <a:off x="0" y="6400800"/>
            <a:ext cx="9005888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MOSAICO REPRESENTANDO LA CREACION: ADAN Y EVA – ATRIO BASILICA</a:t>
            </a:r>
          </a:p>
          <a:p>
            <a:pPr algn="ctr"/>
            <a:endParaRPr lang="es-ES" b="1">
              <a:solidFill>
                <a:srgbClr val="006699"/>
              </a:solidFill>
            </a:endParaRPr>
          </a:p>
          <a:p>
            <a:pPr algn="ctr"/>
            <a:endParaRPr lang="es-ES" b="1">
              <a:solidFill>
                <a:srgbClr val="006699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914" name="Group 4"/>
          <p:cNvGrpSpPr>
            <a:grpSpLocks/>
          </p:cNvGrpSpPr>
          <p:nvPr/>
        </p:nvGrpSpPr>
        <p:grpSpPr bwMode="auto">
          <a:xfrm>
            <a:off x="0" y="0"/>
            <a:ext cx="885825" cy="6858000"/>
            <a:chOff x="0" y="0"/>
            <a:chExt cx="558" cy="4320"/>
          </a:xfrm>
        </p:grpSpPr>
        <p:pic>
          <p:nvPicPr>
            <p:cNvPr id="38921" name="Picture 5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22" name="Picture 6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38915" name="Group 7"/>
          <p:cNvGrpSpPr>
            <a:grpSpLocks/>
          </p:cNvGrpSpPr>
          <p:nvPr/>
        </p:nvGrpSpPr>
        <p:grpSpPr bwMode="auto">
          <a:xfrm rot="10800000">
            <a:off x="8258175" y="0"/>
            <a:ext cx="885825" cy="6858000"/>
            <a:chOff x="0" y="0"/>
            <a:chExt cx="558" cy="4320"/>
          </a:xfrm>
        </p:grpSpPr>
        <p:pic>
          <p:nvPicPr>
            <p:cNvPr id="38919" name="Picture 8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8920" name="Picture 9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8916" name="Text Box 10"/>
          <p:cNvSpPr txBox="1">
            <a:spLocks noChangeArrowheads="1"/>
          </p:cNvSpPr>
          <p:nvPr/>
        </p:nvSpPr>
        <p:spPr bwMode="auto">
          <a:xfrm>
            <a:off x="1331913" y="1916113"/>
            <a:ext cx="7200900" cy="393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006699"/>
                </a:solidFill>
              </a:rPr>
              <a:t>EL INTERIOR DE LA BASILICA PRESENTA UNA LEVE ELEVACION SOBRE EL NIVEL DE LA PLAZA.</a:t>
            </a:r>
          </a:p>
          <a:p>
            <a:r>
              <a:rPr lang="es-ES" b="1">
                <a:solidFill>
                  <a:srgbClr val="006699"/>
                </a:solidFill>
              </a:rPr>
              <a:t>ESTA TODA ELLA DECORADA CON MÁRMOLES </a:t>
            </a:r>
          </a:p>
          <a:p>
            <a:r>
              <a:rPr lang="es-ES" b="1">
                <a:solidFill>
                  <a:srgbClr val="006699"/>
                </a:solidFill>
              </a:rPr>
              <a:t>ORIENTALES, ESCULTURAS, BRONCES, DORADOS, MOSAICOS, COLUMNAS  Y CAPITELES.</a:t>
            </a:r>
          </a:p>
          <a:p>
            <a:r>
              <a:rPr lang="es-ES" b="1">
                <a:solidFill>
                  <a:srgbClr val="006699"/>
                </a:solidFill>
              </a:rPr>
              <a:t>SE  DESTACA POR LA DECORACIÓN QUE CUBRE LA CONSTRUCCIÓN DE LADRILLOS CON MÁRMOLES, </a:t>
            </a:r>
          </a:p>
          <a:p>
            <a:r>
              <a:rPr lang="es-ES" b="1">
                <a:solidFill>
                  <a:srgbClr val="006699"/>
                </a:solidFill>
              </a:rPr>
              <a:t>MOSAICOS DE VIDRIO Y ORO EN CÚPULAS Y BÓVEDAS. </a:t>
            </a:r>
          </a:p>
          <a:p>
            <a:r>
              <a:rPr lang="es-ES" b="1">
                <a:solidFill>
                  <a:srgbClr val="006699"/>
                </a:solidFill>
              </a:rPr>
              <a:t>EN EL ALTAR HAY UN GRAN BLOQUE DE GRANITO QUE SIRVE DE MESA TRAIDO DE LA CIUDAD DE TIRO EN EL</a:t>
            </a:r>
          </a:p>
          <a:p>
            <a:r>
              <a:rPr lang="es-ES" b="1">
                <a:solidFill>
                  <a:srgbClr val="006699"/>
                </a:solidFill>
              </a:rPr>
              <a:t>SIGLO XII, SEGÚN DICEN ES LA PIEDRA DESDE LA </a:t>
            </a:r>
          </a:p>
          <a:p>
            <a:r>
              <a:rPr lang="es-ES" b="1">
                <a:solidFill>
                  <a:srgbClr val="006699"/>
                </a:solidFill>
              </a:rPr>
              <a:t>CUAL HABLO CRISTO A LA MULTITUD.</a:t>
            </a:r>
          </a:p>
          <a:p>
            <a:pPr algn="ctr"/>
            <a:endParaRPr lang="es-ES" b="1">
              <a:solidFill>
                <a:srgbClr val="006699"/>
              </a:solidFill>
            </a:endParaRPr>
          </a:p>
          <a:p>
            <a:pPr algn="ctr"/>
            <a:endParaRPr lang="es-ES" b="1">
              <a:solidFill>
                <a:srgbClr val="006699"/>
              </a:solidFill>
            </a:endParaRPr>
          </a:p>
        </p:txBody>
      </p:sp>
      <p:sp>
        <p:nvSpPr>
          <p:cNvPr id="38917" name="Text Box 11"/>
          <p:cNvSpPr txBox="1">
            <a:spLocks noChangeArrowheads="1"/>
          </p:cNvSpPr>
          <p:nvPr/>
        </p:nvSpPr>
        <p:spPr bwMode="auto">
          <a:xfrm>
            <a:off x="2124075" y="765175"/>
            <a:ext cx="49117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rgbClr val="006699"/>
                </a:solidFill>
              </a:rPr>
              <a:t>INTERIOR DE LA BASILICA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magen4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7" descr="Imagen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0963" name="Group 8"/>
          <p:cNvGrpSpPr>
            <a:grpSpLocks/>
          </p:cNvGrpSpPr>
          <p:nvPr/>
        </p:nvGrpSpPr>
        <p:grpSpPr bwMode="auto">
          <a:xfrm rot="-5400000">
            <a:off x="696913" y="3154362"/>
            <a:ext cx="6858000" cy="549275"/>
            <a:chOff x="0" y="3762"/>
            <a:chExt cx="5760" cy="558"/>
          </a:xfrm>
        </p:grpSpPr>
        <p:pic>
          <p:nvPicPr>
            <p:cNvPr id="40966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67" name="Picture 10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64" name="Oval 11" descr="portada"/>
          <p:cNvSpPr>
            <a:spLocks noChangeArrowheads="1"/>
          </p:cNvSpPr>
          <p:nvPr/>
        </p:nvSpPr>
        <p:spPr bwMode="auto">
          <a:xfrm>
            <a:off x="684213" y="1844675"/>
            <a:ext cx="2592387" cy="3600450"/>
          </a:xfrm>
          <a:prstGeom prst="ellipse">
            <a:avLst/>
          </a:prstGeom>
          <a:blipFill dpi="0" rotWithShape="1">
            <a:blip r:embed="rId5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8" descr="Imagen3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43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1987" name="Group 9"/>
          <p:cNvGrpSpPr>
            <a:grpSpLocks/>
          </p:cNvGrpSpPr>
          <p:nvPr/>
        </p:nvGrpSpPr>
        <p:grpSpPr bwMode="auto">
          <a:xfrm rot="5400000">
            <a:off x="1778001" y="3154362"/>
            <a:ext cx="6858000" cy="549275"/>
            <a:chOff x="0" y="3762"/>
            <a:chExt cx="5760" cy="558"/>
          </a:xfrm>
        </p:grpSpPr>
        <p:pic>
          <p:nvPicPr>
            <p:cNvPr id="41990" name="Picture 10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1991" name="Picture 11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1988" name="Text Box 12"/>
          <p:cNvSpPr txBox="1">
            <a:spLocks noChangeArrowheads="1"/>
          </p:cNvSpPr>
          <p:nvPr/>
        </p:nvSpPr>
        <p:spPr bwMode="auto">
          <a:xfrm>
            <a:off x="5511800" y="2276475"/>
            <a:ext cx="3632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NAVE CENTRAL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Y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PREBISTERIO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abr720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72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3011" name="Group 8"/>
          <p:cNvGrpSpPr>
            <a:grpSpLocks/>
          </p:cNvGrpSpPr>
          <p:nvPr/>
        </p:nvGrpSpPr>
        <p:grpSpPr bwMode="auto">
          <a:xfrm rot="5400000">
            <a:off x="1778001" y="3154362"/>
            <a:ext cx="6858000" cy="549275"/>
            <a:chOff x="0" y="3762"/>
            <a:chExt cx="5760" cy="558"/>
          </a:xfrm>
        </p:grpSpPr>
        <p:pic>
          <p:nvPicPr>
            <p:cNvPr id="43014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3015" name="Picture 10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3012" name="Text Box 11"/>
          <p:cNvSpPr txBox="1">
            <a:spLocks noChangeArrowheads="1"/>
          </p:cNvSpPr>
          <p:nvPr/>
        </p:nvSpPr>
        <p:spPr bwMode="auto">
          <a:xfrm>
            <a:off x="5448300" y="2565400"/>
            <a:ext cx="3695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EL ARCO DE LA PASIÓN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9" descr="Imagen3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975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4035" name="Group 10"/>
          <p:cNvGrpSpPr>
            <a:grpSpLocks/>
          </p:cNvGrpSpPr>
          <p:nvPr/>
        </p:nvGrpSpPr>
        <p:grpSpPr bwMode="auto">
          <a:xfrm rot="5400000">
            <a:off x="1778001" y="3154362"/>
            <a:ext cx="6858000" cy="549275"/>
            <a:chOff x="0" y="3762"/>
            <a:chExt cx="5760" cy="558"/>
          </a:xfrm>
        </p:grpSpPr>
        <p:pic>
          <p:nvPicPr>
            <p:cNvPr id="44038" name="Picture 11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4039" name="Picture 12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4036" name="Text Box 13"/>
          <p:cNvSpPr txBox="1">
            <a:spLocks noChangeArrowheads="1"/>
          </p:cNvSpPr>
          <p:nvPr/>
        </p:nvSpPr>
        <p:spPr bwMode="auto">
          <a:xfrm>
            <a:off x="5511800" y="2349500"/>
            <a:ext cx="36322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NAVE CENTRAL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CÚPULA DE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LA ASCENCIÓN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Imagen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5" descr="Imagen4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7" descr="Imagen4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494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8"/>
          <p:cNvSpPr txBox="1">
            <a:spLocks noChangeArrowheads="1"/>
          </p:cNvSpPr>
          <p:nvPr/>
        </p:nvSpPr>
        <p:spPr bwMode="auto">
          <a:xfrm>
            <a:off x="-6350" y="4941888"/>
            <a:ext cx="9150350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6699"/>
                </a:solidFill>
              </a:rPr>
              <a:t>DETRÁS DEL ALTAR MAYOR SE ENCUENTRA LA PALA DE ORO (PALA D´ORO)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TRABAJO DE ORFEBRERIA BIZANTINA Y VENECIANA, REALIZADO ENTRE LOS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SIGLOS XI Y XIV. ESTE RETABLO FUE CONFECCIONADO CON ESMALTES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ENGASTADOS EN MONTURAS DE ORO Y PLATA ADORNADAS CON PEDRERIAS.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ES RECONOCIDA MUNDIALMENTE COMO UNA DE LAS OBRAS MÁS REFINADAS</a:t>
            </a:r>
          </a:p>
          <a:p>
            <a:pPr algn="ctr"/>
            <a:r>
              <a:rPr lang="es-ES" b="1">
                <a:solidFill>
                  <a:srgbClr val="006699"/>
                </a:solidFill>
              </a:rPr>
              <a:t>Y COMPLEJAS DE LA ORFEBRERIA BIZANTINA.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130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48132" name="Picture 13" descr="imagen43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43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8133" name="Rectangle 10"/>
            <p:cNvSpPr>
              <a:spLocks noChangeArrowheads="1"/>
            </p:cNvSpPr>
            <p:nvPr/>
          </p:nvSpPr>
          <p:spPr bwMode="auto">
            <a:xfrm>
              <a:off x="3969" y="3748"/>
              <a:ext cx="1791" cy="36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48134" name="Text Box 12"/>
            <p:cNvSpPr txBox="1">
              <a:spLocks noChangeArrowheads="1"/>
            </p:cNvSpPr>
            <p:nvPr/>
          </p:nvSpPr>
          <p:spPr bwMode="auto">
            <a:xfrm>
              <a:off x="4074" y="3793"/>
              <a:ext cx="1686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es-ES" sz="2000" b="1">
                  <a:solidFill>
                    <a:schemeClr val="bg1"/>
                  </a:solidFill>
                </a:rPr>
                <a:t>PALA D`ORO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 Box 5"/>
          <p:cNvSpPr txBox="1">
            <a:spLocks noChangeArrowheads="1"/>
          </p:cNvSpPr>
          <p:nvPr/>
        </p:nvSpPr>
        <p:spPr bwMode="auto">
          <a:xfrm>
            <a:off x="6124575" y="2251075"/>
            <a:ext cx="20796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CÚPULA DE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PENTECOSTÉS</a:t>
            </a:r>
          </a:p>
        </p:txBody>
      </p:sp>
      <p:pic>
        <p:nvPicPr>
          <p:cNvPr id="49155" name="Picture 6" descr="Imagen4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3689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156" name="Group 7"/>
          <p:cNvGrpSpPr>
            <a:grpSpLocks/>
          </p:cNvGrpSpPr>
          <p:nvPr/>
        </p:nvGrpSpPr>
        <p:grpSpPr bwMode="auto">
          <a:xfrm rot="5400000">
            <a:off x="1704976" y="3154362"/>
            <a:ext cx="6858000" cy="549275"/>
            <a:chOff x="0" y="3762"/>
            <a:chExt cx="5760" cy="558"/>
          </a:xfrm>
        </p:grpSpPr>
        <p:pic>
          <p:nvPicPr>
            <p:cNvPr id="49158" name="Picture 8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59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6" descr="Imagen4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68325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0179" name="Group 7"/>
          <p:cNvGrpSpPr>
            <a:grpSpLocks/>
          </p:cNvGrpSpPr>
          <p:nvPr/>
        </p:nvGrpSpPr>
        <p:grpSpPr bwMode="auto">
          <a:xfrm rot="5400000">
            <a:off x="2497138" y="3154362"/>
            <a:ext cx="6858000" cy="549275"/>
            <a:chOff x="0" y="3762"/>
            <a:chExt cx="5760" cy="558"/>
          </a:xfrm>
        </p:grpSpPr>
        <p:pic>
          <p:nvPicPr>
            <p:cNvPr id="50182" name="Picture 8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116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0183" name="Picture 9" descr="flores_022  VGY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 rot="-5400000">
              <a:off x="4041" y="2601"/>
              <a:ext cx="558" cy="28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0180" name="Text Box 10"/>
          <p:cNvSpPr txBox="1">
            <a:spLocks noChangeArrowheads="1"/>
          </p:cNvSpPr>
          <p:nvPr/>
        </p:nvSpPr>
        <p:spPr bwMode="auto">
          <a:xfrm>
            <a:off x="6156325" y="2997200"/>
            <a:ext cx="29876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rgbClr val="006699"/>
                </a:solidFill>
              </a:rPr>
              <a:t>MOSAICO EN EL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INTERIOR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02" name="Group 5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1207" name="Picture 6" descr="flores_0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5760" cy="23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1208" name="Picture 7" descr="flores_02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2251"/>
              <a:ext cx="5760" cy="206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1209" name="Rectangle 8" descr="flores_022"/>
            <p:cNvSpPr>
              <a:spLocks noChangeArrowheads="1"/>
            </p:cNvSpPr>
            <p:nvPr/>
          </p:nvSpPr>
          <p:spPr bwMode="auto">
            <a:xfrm>
              <a:off x="0" y="2160"/>
              <a:ext cx="2245" cy="216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1210" name="Rectangle 9" descr="flores_022"/>
            <p:cNvSpPr>
              <a:spLocks noChangeArrowheads="1"/>
            </p:cNvSpPr>
            <p:nvPr/>
          </p:nvSpPr>
          <p:spPr bwMode="auto">
            <a:xfrm>
              <a:off x="0" y="0"/>
              <a:ext cx="2245" cy="2160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51203" name="Text Box 10"/>
          <p:cNvSpPr txBox="1">
            <a:spLocks noChangeArrowheads="1"/>
          </p:cNvSpPr>
          <p:nvPr/>
        </p:nvSpPr>
        <p:spPr bwMode="auto">
          <a:xfrm>
            <a:off x="4197350" y="1052513"/>
            <a:ext cx="4946650" cy="5243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endParaRPr lang="es-ES"/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COMPONEN EL TESORO DE SAN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MARCOS UN TOTAL DE 283 PIEZAS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ORO, PLATA, CRISTAL Y OTROS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MATERIALES PRECIOSOS DE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DISTINTAS FUENTES.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LOS ARTICULOS MÁS INTERESANTES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SON AQUELLOS QUE FUERON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LLEVADOS A VENECIA DESDE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CONSTANTINOPLA DESPUES DEL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AÑO 1204.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DICHO TESORO A MERMADO MUCHO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DEBIDO A LOS SAQUEOS Y DE LAS 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VENTAS DE PIEDRAS PRECIOSAS Y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PERLAS QUE SE REALIZARON EN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1815 Y 1819 PARA LA RESTAURACIÓN</a:t>
            </a:r>
          </a:p>
          <a:p>
            <a:pPr algn="ctr"/>
            <a:r>
              <a:rPr lang="es-ES" sz="2000" b="1">
                <a:solidFill>
                  <a:srgbClr val="006699"/>
                </a:solidFill>
              </a:rPr>
              <a:t>DE LA BASÍLICA.</a:t>
            </a:r>
          </a:p>
        </p:txBody>
      </p:sp>
      <p:sp>
        <p:nvSpPr>
          <p:cNvPr id="51204" name="Oval 11" descr="portada"/>
          <p:cNvSpPr>
            <a:spLocks noChangeArrowheads="1"/>
          </p:cNvSpPr>
          <p:nvPr/>
        </p:nvSpPr>
        <p:spPr bwMode="auto">
          <a:xfrm>
            <a:off x="539750" y="1773238"/>
            <a:ext cx="2592388" cy="3600450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76200" cmpd="tri">
            <a:solidFill>
              <a:srgbClr val="006699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" b="1"/>
          </a:p>
        </p:txBody>
      </p:sp>
      <p:sp>
        <p:nvSpPr>
          <p:cNvPr id="51205" name="Text Box 12"/>
          <p:cNvSpPr txBox="1">
            <a:spLocks noChangeArrowheads="1"/>
          </p:cNvSpPr>
          <p:nvPr/>
        </p:nvSpPr>
        <p:spPr bwMode="auto">
          <a:xfrm>
            <a:off x="4284663" y="333375"/>
            <a:ext cx="46196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400" b="1">
                <a:solidFill>
                  <a:srgbClr val="006699"/>
                </a:solidFill>
              </a:rPr>
              <a:t>EL TESORO DE SAN MARCOS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44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7" descr="Imagen4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724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Text Box 8"/>
          <p:cNvSpPr txBox="1">
            <a:spLocks noChangeArrowheads="1"/>
          </p:cNvSpPr>
          <p:nvPr/>
        </p:nvSpPr>
        <p:spPr bwMode="auto">
          <a:xfrm>
            <a:off x="5002213" y="1196975"/>
            <a:ext cx="4141787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2000">
                <a:solidFill>
                  <a:schemeClr val="bg1"/>
                </a:solidFill>
              </a:rPr>
              <a:t>ARQUETA RELICARIO DE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SAN GREGORIO OSTIENSE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(75 x 41 x 61) DE PLATA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PARCIALMENTE DORADA, 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PIEZA IMPORTANTE DEL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BAJO RENACIMIENTO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NAVARRO QUE SEGÚN LAS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NOTICIAS DOCUMENTALES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FUE MANDADO A LABRAR 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POR DON MATEO DE BURGOS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DURANTE SU VISITA PASTORAL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DE 1601, ESTANDO TERMINADA</a:t>
            </a:r>
          </a:p>
          <a:p>
            <a:pPr algn="ctr"/>
            <a:r>
              <a:rPr lang="es-ES" sz="2000">
                <a:solidFill>
                  <a:schemeClr val="bg1"/>
                </a:solidFill>
              </a:rPr>
              <a:t>PARA 1610.</a:t>
            </a:r>
          </a:p>
          <a:p>
            <a:pPr algn="ctr"/>
            <a:endParaRPr lang="es-ES" sz="2000">
              <a:solidFill>
                <a:schemeClr val="bg1"/>
              </a:solidFill>
            </a:endParaRPr>
          </a:p>
          <a:p>
            <a:pPr algn="ctr"/>
            <a:endParaRPr lang="es-ES" sz="2000">
              <a:solidFill>
                <a:schemeClr val="bg1"/>
              </a:solidFill>
            </a:endParaRPr>
          </a:p>
          <a:p>
            <a:pPr algn="ctr"/>
            <a:endParaRPr lang="es-ES" sz="2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1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53252" name="Picture 10" descr="imagen4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4332" cy="430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3253" name="Rectangle 12"/>
            <p:cNvSpPr>
              <a:spLocks noChangeArrowheads="1"/>
            </p:cNvSpPr>
            <p:nvPr/>
          </p:nvSpPr>
          <p:spPr bwMode="auto">
            <a:xfrm>
              <a:off x="3152" y="4065"/>
              <a:ext cx="2608" cy="255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53254" name="Rectangle 13"/>
            <p:cNvSpPr>
              <a:spLocks noChangeArrowheads="1"/>
            </p:cNvSpPr>
            <p:nvPr/>
          </p:nvSpPr>
          <p:spPr bwMode="auto">
            <a:xfrm>
              <a:off x="3334" y="3974"/>
              <a:ext cx="2426" cy="182"/>
            </a:xfrm>
            <a:prstGeom prst="rect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endParaRPr lang="es-ES"/>
            </a:p>
          </p:txBody>
        </p:sp>
        <p:sp>
          <p:nvSpPr>
            <p:cNvPr id="53255" name="Rectangle 9"/>
            <p:cNvSpPr>
              <a:spLocks noChangeArrowheads="1"/>
            </p:cNvSpPr>
            <p:nvPr/>
          </p:nvSpPr>
          <p:spPr bwMode="auto">
            <a:xfrm>
              <a:off x="3424" y="3929"/>
              <a:ext cx="2166" cy="250"/>
            </a:xfrm>
            <a:prstGeom prst="rect">
              <a:avLst/>
            </a:prstGeom>
            <a:solidFill>
              <a:schemeClr val="tx1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r>
                <a:rPr lang="es-ES" sz="2000" b="1">
                  <a:solidFill>
                    <a:schemeClr val="bg1"/>
                  </a:solidFill>
                </a:rPr>
                <a:t>Patena bizantina, siglo XII. </a:t>
              </a:r>
            </a:p>
          </p:txBody>
        </p:sp>
      </p:grp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7" descr="Imagen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 Box 6"/>
          <p:cNvSpPr txBox="1">
            <a:spLocks noChangeArrowheads="1"/>
          </p:cNvSpPr>
          <p:nvPr/>
        </p:nvSpPr>
        <p:spPr bwMode="auto">
          <a:xfrm>
            <a:off x="447675" y="65088"/>
            <a:ext cx="5683250" cy="366712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VISTA AEREA DE LAS CUPULAS DE LA BASILICA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3500438"/>
            <a:ext cx="7272338" cy="1143000"/>
          </a:xfrm>
        </p:spPr>
        <p:txBody>
          <a:bodyPr/>
          <a:lstStyle/>
          <a:p>
            <a:pPr eaLnBrk="1" hangingPunct="1"/>
            <a:r>
              <a:rPr lang="es-ES" sz="1800" b="1" smtClean="0">
                <a:solidFill>
                  <a:srgbClr val="006699"/>
                </a:solidFill>
              </a:rPr>
              <a:t>ALGUNAS DE LAS IMÁGENES FUERON TOMADAS EN SEPTIEMBRE 2008, Y OTRAS SCANEADAS DE LOS LIBROS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QUE VENDEN EN LA TIENDA DE LA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BASILICA ( NO PERMITEN FILMAR Y 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TOMAR FOTOS EN EL  INTERIOR)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ESTO ES TODO, ESPERO QUE </a:t>
            </a:r>
            <a:r>
              <a:rPr lang="es-ES_tradnl" sz="1800" b="1" smtClean="0">
                <a:solidFill>
                  <a:srgbClr val="006699"/>
                </a:solidFill>
              </a:rPr>
              <a:t>O</a:t>
            </a:r>
            <a:r>
              <a:rPr lang="es-ES" sz="1800" b="1" smtClean="0">
                <a:solidFill>
                  <a:srgbClr val="006699"/>
                </a:solidFill>
              </a:rPr>
              <a:t>S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HAYA GUSTADO ESTE TRABAJO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DEDICADO A LA PRECIOSA BASÍLICA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>VENECIANA DE SAN MARCOS.</a:t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fld id="{1C74E7CF-C967-4B74-B3F4-4D5B3BCC3441}" type="datetime2">
              <a:rPr lang="es-ES" sz="1800" b="1" smtClean="0">
                <a:solidFill>
                  <a:srgbClr val="006699"/>
                </a:solidFill>
              </a:rPr>
              <a:pPr eaLnBrk="1" hangingPunct="1"/>
              <a:t>lunes, 26 de febrero de 2018</a:t>
            </a:fld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fld id="{F708A98A-559C-404E-AA15-99A307C994F9}" type="datetime10">
              <a:rPr lang="es-ES" sz="1800" b="1" smtClean="0">
                <a:solidFill>
                  <a:srgbClr val="006699"/>
                </a:solidFill>
              </a:rPr>
              <a:pPr eaLnBrk="1" hangingPunct="1"/>
              <a:t>20:30</a:t>
            </a:fld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r>
              <a:rPr lang="es-ES" sz="1800" b="1" smtClean="0">
                <a:solidFill>
                  <a:srgbClr val="006699"/>
                </a:solidFill>
              </a:rPr>
              <a:t/>
            </a:r>
            <a:br>
              <a:rPr lang="es-ES" sz="1800" b="1" smtClean="0">
                <a:solidFill>
                  <a:srgbClr val="006699"/>
                </a:solidFill>
              </a:rPr>
            </a:br>
            <a:endParaRPr lang="es-ES" sz="1800" b="1" smtClean="0">
              <a:solidFill>
                <a:srgbClr val="006699"/>
              </a:solidFill>
            </a:endParaRPr>
          </a:p>
        </p:txBody>
      </p:sp>
      <p:grpSp>
        <p:nvGrpSpPr>
          <p:cNvPr id="55299" name="Group 10"/>
          <p:cNvGrpSpPr>
            <a:grpSpLocks/>
          </p:cNvGrpSpPr>
          <p:nvPr/>
        </p:nvGrpSpPr>
        <p:grpSpPr bwMode="auto">
          <a:xfrm rot="10800000">
            <a:off x="8258175" y="0"/>
            <a:ext cx="885825" cy="6858000"/>
            <a:chOff x="0" y="0"/>
            <a:chExt cx="558" cy="4320"/>
          </a:xfrm>
        </p:grpSpPr>
        <p:pic>
          <p:nvPicPr>
            <p:cNvPr id="55305" name="Picture 11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06" name="Picture 12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55300" name="Group 13"/>
          <p:cNvGrpSpPr>
            <a:grpSpLocks/>
          </p:cNvGrpSpPr>
          <p:nvPr/>
        </p:nvGrpSpPr>
        <p:grpSpPr bwMode="auto">
          <a:xfrm>
            <a:off x="0" y="0"/>
            <a:ext cx="885825" cy="6858000"/>
            <a:chOff x="0" y="0"/>
            <a:chExt cx="558" cy="4320"/>
          </a:xfrm>
        </p:grpSpPr>
        <p:pic>
          <p:nvPicPr>
            <p:cNvPr id="55303" name="Picture 14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5304" name="Picture 15" descr="flores_022  VGY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1914"/>
              <a:ext cx="558" cy="24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2" grpId="0" autoUpdateAnimBg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5" descr="Imagen4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WordArt 6"/>
          <p:cNvSpPr>
            <a:spLocks noChangeArrowheads="1" noChangeShapeType="1" noTextEdit="1"/>
          </p:cNvSpPr>
          <p:nvPr/>
        </p:nvSpPr>
        <p:spPr bwMode="auto">
          <a:xfrm>
            <a:off x="6588125" y="404813"/>
            <a:ext cx="1476375" cy="10572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7200" b="1" kern="10" spc="1441">
                <a:ln w="2857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4776"/>
                    </a:gs>
                    <a:gs pos="50000">
                      <a:srgbClr val="0099FF"/>
                    </a:gs>
                    <a:gs pos="100000">
                      <a:srgbClr val="004776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FIN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ilica_de_San_Marcos (P)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Basilica_de_San_Marcos (P)</Template>
  <TotalTime>4</TotalTime>
  <Words>880</Words>
  <Application>Microsoft Office PowerPoint</Application>
  <PresentationFormat>Presentación en pantalla (4:3)</PresentationFormat>
  <Paragraphs>149</Paragraphs>
  <Slides>55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9" baseType="lpstr">
      <vt:lpstr>Arial</vt:lpstr>
      <vt:lpstr>Calibri</vt:lpstr>
      <vt:lpstr>Basilica_de_San_Marcos (P)</vt:lpstr>
      <vt:lpstr>Diseño predeterminado</vt:lpstr>
      <vt:lpstr>Diapositiva 1</vt:lpstr>
      <vt:lpstr>Diapositiva 2</vt:lpstr>
      <vt:lpstr>ESTE PPS. ESTA DEDICADO A LA BASÍLICA DE SAN MARCOS. CONSIDERADA UNA DE LA MÁS BONITA DE EUROPA Y EL MUNDO.      FONDO MUSICAL: AVE MARIA CLAYDERMAN 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ALGUNAS DE LAS IMÁGENES FUERON TOMADAS EN SEPTIEMBRE 2008, Y OTRAS SCANEADAS DE LOS LIBROS QUE VENDEN EN LA TIENDA DE LA BASILICA ( NO PERMITEN FILMAR Y  TOMAR FOTOS EN EL  INTERIOR)   ESTO ES TODO, ESPERO QUE OS HAYA GUSTADO ESTE TRABAJO DEDICADO A LA PRECIOSA BASÍLICA VENECIANA DE SAN MARCOS.      lunes, 26 de febrero de 2018 20:30   </vt:lpstr>
      <vt:lpstr>Diapositiva 54</vt:lpstr>
      <vt:lpstr>Diapositiva 55</vt:lpstr>
    </vt:vector>
  </TitlesOfParts>
  <Manager>B&amp;L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UN RECORRIDO POR LA BASILICA</dc:subject>
  <dc:creator>Jose Luis</dc:creator>
  <cp:lastModifiedBy>Jose Luis</cp:lastModifiedBy>
  <cp:revision>3</cp:revision>
  <dcterms:created xsi:type="dcterms:W3CDTF">2018-02-26T19:29:49Z</dcterms:created>
  <dcterms:modified xsi:type="dcterms:W3CDTF">2018-02-26T19:34:29Z</dcterms:modified>
  <cp:category>UN LUGAR EN EL MUNDO</cp:category>
</cp:coreProperties>
</file>