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1" r:id="rId4"/>
    <p:sldId id="258" r:id="rId5"/>
    <p:sldId id="257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299" r:id="rId43"/>
    <p:sldId id="300" r:id="rId44"/>
    <p:sldId id="301" r:id="rId45"/>
    <p:sldId id="302" r:id="rId46"/>
    <p:sldId id="303" r:id="rId47"/>
    <p:sldId id="304" r:id="rId48"/>
    <p:sldId id="305" r:id="rId49"/>
    <p:sldId id="306" r:id="rId50"/>
    <p:sldId id="307" r:id="rId51"/>
    <p:sldId id="308" r:id="rId52"/>
    <p:sldId id="309" r:id="rId53"/>
    <p:sldId id="310" r:id="rId54"/>
    <p:sldId id="311" r:id="rId55"/>
    <p:sldId id="260" r:id="rId56"/>
    <p:sldId id="262" r:id="rId57"/>
    <p:sldId id="259" r:id="rId58"/>
    <p:sldId id="312" r:id="rId59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zpFIdAANMWhbRxIPOHc7NQ" hashData="9dbBWoEsOCxvzK8Wh3pFNoO3Cz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  <a:srgbClr val="0099FF"/>
    <a:srgbClr val="0033CC"/>
    <a:srgbClr val="99CCFF"/>
    <a:srgbClr val="0099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58" d="100"/>
          <a:sy n="58" d="100"/>
        </p:scale>
        <p:origin x="-78" y="-4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A0DEAE-40D0-4616-AD60-6F6AA01B13B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checke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AB75A0-5644-4BB0-8267-579374BBA3A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checke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520F0F-0265-4E26-B7E5-4E9445905D0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checke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97F575-BC6D-4AC3-AA9D-1F6F875403E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checke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DD2537-4131-467D-85A5-1CE236CBC68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checke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1DFE59-54A4-4CB0-8561-77A8250F1DC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checke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85B981-AE53-4DCB-9F27-0BF844322E6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checke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C553D0-3E4C-4120-A230-E125C270553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checke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0E0829-CEAC-4E79-9883-859F93E90AD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checke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106D5D-96D6-4D9B-9BB2-486FC2FBFFB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checke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1CCB65-3E50-4A00-A7A6-A69B93ABFD7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checke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02D1530-6532-44DC-969C-59174FDF3B60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checker dir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9.png"/><Relationship Id="rId10" Type="http://schemas.openxmlformats.org/officeDocument/2006/relationships/image" Target="../media/image6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54" name="Picture 6" descr="portada principal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048375"/>
          </a:xfrm>
          <a:prstGeom prst="rect">
            <a:avLst/>
          </a:prstGeom>
          <a:noFill/>
        </p:spPr>
      </p:pic>
      <p:pic>
        <p:nvPicPr>
          <p:cNvPr id="2055" name="Picture 7" descr="foto_aerea_la_isla_bi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00788" y="4149725"/>
            <a:ext cx="2611437" cy="1717675"/>
          </a:xfrm>
          <a:prstGeom prst="rect">
            <a:avLst/>
          </a:prstGeom>
          <a:noFill/>
        </p:spPr>
      </p:pic>
      <p:sp>
        <p:nvSpPr>
          <p:cNvPr id="2056" name="Text Box 8"/>
          <p:cNvSpPr txBox="1">
            <a:spLocks noChangeArrowheads="1"/>
          </p:cNvSpPr>
          <p:nvPr/>
        </p:nvSpPr>
        <p:spPr bwMode="auto">
          <a:xfrm>
            <a:off x="2555875" y="6092825"/>
            <a:ext cx="42481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 b="1">
                <a:solidFill>
                  <a:srgbClr val="0033CC"/>
                </a:solidFill>
              </a:rPr>
              <a:t>EL PRINCIPADO DESDE EL AIRE</a:t>
            </a:r>
          </a:p>
        </p:txBody>
      </p:sp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1979613" y="115888"/>
            <a:ext cx="5832475" cy="1309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400" b="1" dirty="0">
                <a:solidFill>
                  <a:srgbClr val="800000"/>
                </a:solidFill>
              </a:rPr>
              <a:t>     Asturias</a:t>
            </a:r>
          </a:p>
          <a:p>
            <a:pPr>
              <a:spcBef>
                <a:spcPct val="50000"/>
              </a:spcBef>
            </a:pPr>
            <a:r>
              <a:rPr lang="es-ES" sz="2400" b="1" dirty="0">
                <a:solidFill>
                  <a:srgbClr val="800000"/>
                </a:solidFill>
              </a:rPr>
              <a:t>     La mirada del viento</a:t>
            </a:r>
          </a:p>
        </p:txBody>
      </p:sp>
    </p:spTree>
  </p:cSld>
  <p:clrMapOvr>
    <a:masterClrMapping/>
  </p:clrMapOvr>
  <p:transition spd="slow" advTm="12000">
    <p:checker dir="vert"/>
    <p:sndAc>
      <p:stSnd loop="1">
        <p:snd r:embed="rId2" name="Pista 5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800"/>
                            </p:stCondLst>
                            <p:childTnLst>
                              <p:par>
                                <p:cTn id="1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6" grpId="0"/>
      <p:bldP spid="205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172" name="Picture 4" descr="satellite_asturias_enero_200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hecke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100" name="Picture 4" descr="Arriond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684213" y="6165850"/>
            <a:ext cx="2159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/>
              <a:t>ARRIONDAS</a:t>
            </a:r>
          </a:p>
        </p:txBody>
      </p:sp>
    </p:spTree>
  </p:cSld>
  <p:clrMapOvr>
    <a:masterClrMapping/>
  </p:clrMapOvr>
  <p:transition spd="slow" advTm="5000">
    <p:checke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6" name="Picture 4" descr="aviles~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2051050" y="836613"/>
            <a:ext cx="237648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/>
              <a:t>       AVILES</a:t>
            </a:r>
          </a:p>
        </p:txBody>
      </p:sp>
    </p:spTree>
  </p:cSld>
  <p:clrMapOvr>
    <a:masterClrMapping/>
  </p:clrMapOvr>
  <p:transition spd="slow" advTm="5000">
    <p:checke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220" name="Picture 4" descr="aviles-josan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1763713" y="908050"/>
            <a:ext cx="237648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/>
              <a:t>       AVILES</a:t>
            </a:r>
          </a:p>
        </p:txBody>
      </p:sp>
    </p:spTree>
  </p:cSld>
  <p:clrMapOvr>
    <a:masterClrMapping/>
  </p:clrMapOvr>
  <p:transition spd="slow" advTm="5000">
    <p:checke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44" name="Picture 4" descr="Campus_Cristo Ovied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5435600" y="6237288"/>
            <a:ext cx="331311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>
                <a:solidFill>
                  <a:schemeClr val="bg1"/>
                </a:solidFill>
              </a:rPr>
              <a:t>CAMPUS CRISTO - OVIEDO</a:t>
            </a:r>
          </a:p>
        </p:txBody>
      </p:sp>
    </p:spTree>
  </p:cSld>
  <p:clrMapOvr>
    <a:masterClrMapping/>
  </p:clrMapOvr>
  <p:transition spd="slow" advTm="5000">
    <p:checke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268" name="Picture 4" descr="candas~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3059113" y="620713"/>
            <a:ext cx="201771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/>
              <a:t>CANDAS</a:t>
            </a:r>
          </a:p>
        </p:txBody>
      </p:sp>
    </p:spTree>
  </p:cSld>
  <p:clrMapOvr>
    <a:masterClrMapping/>
  </p:clrMapOvr>
  <p:transition spd="slow" advTm="5000">
    <p:checke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2292" name="Picture 4" descr="cangas-de-oni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179388" y="5876925"/>
            <a:ext cx="259238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/>
              <a:t>CANGAS DE ONIS</a:t>
            </a:r>
          </a:p>
        </p:txBody>
      </p:sp>
    </p:spTree>
  </p:cSld>
  <p:clrMapOvr>
    <a:masterClrMapping/>
  </p:clrMapOvr>
  <p:transition spd="slow" advTm="5000">
    <p:checke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3316" name="Picture 4" descr="Cangas-de-Onis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1258888" y="5229225"/>
            <a:ext cx="31686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>
                <a:solidFill>
                  <a:srgbClr val="800000"/>
                </a:solidFill>
              </a:rPr>
              <a:t>PUENTE ROMANO</a:t>
            </a:r>
          </a:p>
        </p:txBody>
      </p:sp>
    </p:spTree>
  </p:cSld>
  <p:clrMapOvr>
    <a:masterClrMapping/>
  </p:clrMapOvr>
  <p:transition spd="slow" advTm="5000">
    <p:checke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4340" name="Picture 4" descr="concha_arted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2771775" y="1341438"/>
            <a:ext cx="28797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>
                <a:solidFill>
                  <a:srgbClr val="800000"/>
                </a:solidFill>
              </a:rPr>
              <a:t>CONCHA DE ARTEDO</a:t>
            </a:r>
          </a:p>
        </p:txBody>
      </p:sp>
    </p:spTree>
  </p:cSld>
  <p:clrMapOvr>
    <a:masterClrMapping/>
  </p:clrMapOvr>
  <p:transition spd="slow" advTm="5000">
    <p:checke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5364" name="Picture 4" descr="cornellan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3132138" y="333375"/>
            <a:ext cx="18002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>
                <a:solidFill>
                  <a:srgbClr val="800000"/>
                </a:solidFill>
              </a:rPr>
              <a:t>CORNELLANA</a:t>
            </a:r>
          </a:p>
        </p:txBody>
      </p:sp>
    </p:spTree>
  </p:cSld>
  <p:clrMapOvr>
    <a:masterClrMapping/>
  </p:clrMapOvr>
  <p:transition spd="slow" advTm="5000">
    <p:checke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6388" name="Picture 4" descr="cudillero~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611188" y="333375"/>
            <a:ext cx="23050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>
                <a:solidFill>
                  <a:srgbClr val="800000"/>
                </a:solidFill>
              </a:rPr>
              <a:t>CUDILLERO</a:t>
            </a:r>
          </a:p>
        </p:txBody>
      </p:sp>
    </p:spTree>
  </p:cSld>
  <p:clrMapOvr>
    <a:masterClrMapping/>
  </p:clrMapOvr>
  <p:transition spd="slow" advTm="5000">
    <p:checke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7413" name="Picture 5" descr="el molin del puert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7414" name="Text Box 6"/>
          <p:cNvSpPr txBox="1">
            <a:spLocks noChangeArrowheads="1"/>
          </p:cNvSpPr>
          <p:nvPr/>
        </p:nvSpPr>
        <p:spPr bwMode="auto">
          <a:xfrm>
            <a:off x="4284663" y="4652963"/>
            <a:ext cx="28797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>
                <a:solidFill>
                  <a:srgbClr val="800000"/>
                </a:solidFill>
              </a:rPr>
              <a:t>EL MOLIN DEL PUERTO</a:t>
            </a:r>
          </a:p>
        </p:txBody>
      </p:sp>
    </p:spTree>
  </p:cSld>
  <p:clrMapOvr>
    <a:masterClrMapping/>
  </p:clrMapOvr>
  <p:transition spd="slow" advTm="5000">
    <p:checke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8436" name="Picture 4" descr="faro_lastr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2555875" y="1916113"/>
            <a:ext cx="29527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>
                <a:solidFill>
                  <a:srgbClr val="800000"/>
                </a:solidFill>
              </a:rPr>
              <a:t>FARO DE LASTRES</a:t>
            </a:r>
          </a:p>
        </p:txBody>
      </p:sp>
    </p:spTree>
  </p:cSld>
  <p:clrMapOvr>
    <a:masterClrMapping/>
  </p:clrMapOvr>
  <p:transition spd="slow" advTm="5000">
    <p:checke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9460" name="Picture 4" descr="Herbos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9461" name="Text Box 5"/>
          <p:cNvSpPr txBox="1">
            <a:spLocks noChangeArrowheads="1"/>
          </p:cNvSpPr>
          <p:nvPr/>
        </p:nvSpPr>
        <p:spPr bwMode="auto">
          <a:xfrm>
            <a:off x="4067175" y="1700213"/>
            <a:ext cx="31686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>
                <a:solidFill>
                  <a:srgbClr val="800000"/>
                </a:solidFill>
              </a:rPr>
              <a:t>ISLA HERBOSA - PEÑAS</a:t>
            </a:r>
          </a:p>
        </p:txBody>
      </p:sp>
    </p:spTree>
  </p:cSld>
  <p:clrMapOvr>
    <a:masterClrMapping/>
  </p:clrMapOvr>
  <p:transition spd="slow" advTm="5000">
    <p:checke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484" name="Picture 4" descr="lago_ausent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3635375" y="188913"/>
            <a:ext cx="460851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>
                <a:solidFill>
                  <a:srgbClr val="800000"/>
                </a:solidFill>
              </a:rPr>
              <a:t>LAGO AUSENTE – PTO SAN ISIDRO</a:t>
            </a:r>
          </a:p>
        </p:txBody>
      </p:sp>
    </p:spTree>
  </p:cSld>
  <p:clrMapOvr>
    <a:masterClrMapping/>
  </p:clrMapOvr>
  <p:transition spd="slow" advTm="5000">
    <p:checke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1508" name="Picture 4" descr="Lagos_Covadong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1509" name="Text Box 5"/>
          <p:cNvSpPr txBox="1">
            <a:spLocks noChangeArrowheads="1"/>
          </p:cNvSpPr>
          <p:nvPr/>
        </p:nvSpPr>
        <p:spPr bwMode="auto">
          <a:xfrm>
            <a:off x="5219700" y="3644900"/>
            <a:ext cx="30241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>
                <a:solidFill>
                  <a:srgbClr val="800000"/>
                </a:solidFill>
              </a:rPr>
              <a:t>LAGOS DE</a:t>
            </a:r>
            <a:r>
              <a:rPr lang="es-ES" b="1">
                <a:solidFill>
                  <a:srgbClr val="800000"/>
                </a:solidFill>
              </a:rPr>
              <a:t> </a:t>
            </a:r>
            <a:r>
              <a:rPr lang="es-ES" sz="1400" b="1">
                <a:solidFill>
                  <a:srgbClr val="800000"/>
                </a:solidFill>
              </a:rPr>
              <a:t>COVADONGA</a:t>
            </a:r>
          </a:p>
        </p:txBody>
      </p:sp>
    </p:spTree>
  </p:cSld>
  <p:clrMapOvr>
    <a:masterClrMapping/>
  </p:clrMapOvr>
  <p:transition spd="slow" advTm="5000">
    <p:checke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2532" name="Picture 4" descr="lagos_covadong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2195513" y="3141663"/>
            <a:ext cx="20161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>
                <a:solidFill>
                  <a:srgbClr val="800000"/>
                </a:solidFill>
              </a:rPr>
              <a:t>LOS LAGOS</a:t>
            </a:r>
          </a:p>
        </p:txBody>
      </p:sp>
    </p:spTree>
  </p:cSld>
  <p:clrMapOvr>
    <a:masterClrMapping/>
  </p:clrMapOvr>
  <p:transition spd="slow" advTm="5000">
    <p:checke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3556" name="Picture 4" descr="Langero-Frier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3557" name="Text Box 5"/>
          <p:cNvSpPr txBox="1">
            <a:spLocks noChangeArrowheads="1"/>
          </p:cNvSpPr>
          <p:nvPr/>
        </p:nvSpPr>
        <p:spPr bwMode="auto">
          <a:xfrm>
            <a:off x="2700338" y="3429000"/>
            <a:ext cx="273526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>
                <a:solidFill>
                  <a:srgbClr val="800000"/>
                </a:solidFill>
              </a:rPr>
              <a:t>FRIERES - LANGREO</a:t>
            </a:r>
          </a:p>
        </p:txBody>
      </p:sp>
    </p:spTree>
  </p:cSld>
  <p:clrMapOvr>
    <a:masterClrMapping/>
  </p:clrMapOvr>
  <p:transition spd="slow" advTm="5000">
    <p:checke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4580" name="Picture 4" descr="Lastres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4581" name="Text Box 5"/>
          <p:cNvSpPr txBox="1">
            <a:spLocks noChangeArrowheads="1"/>
          </p:cNvSpPr>
          <p:nvPr/>
        </p:nvSpPr>
        <p:spPr bwMode="auto">
          <a:xfrm>
            <a:off x="3924300" y="4724400"/>
            <a:ext cx="14398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>
                <a:solidFill>
                  <a:srgbClr val="800000"/>
                </a:solidFill>
              </a:rPr>
              <a:t>LASTRES</a:t>
            </a:r>
          </a:p>
        </p:txBody>
      </p:sp>
    </p:spTree>
  </p:cSld>
  <p:clrMapOvr>
    <a:masterClrMapping/>
  </p:clrMapOvr>
  <p:transition spd="slow" advTm="5000">
    <p:checke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5604" name="Picture 4" descr="llanes_barro_celori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5605" name="Text Box 5"/>
          <p:cNvSpPr txBox="1">
            <a:spLocks noChangeArrowheads="1"/>
          </p:cNvSpPr>
          <p:nvPr/>
        </p:nvSpPr>
        <p:spPr bwMode="auto">
          <a:xfrm>
            <a:off x="2916238" y="1484313"/>
            <a:ext cx="237648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>
                <a:solidFill>
                  <a:srgbClr val="800000"/>
                </a:solidFill>
              </a:rPr>
              <a:t>BARRO Y CELORIO</a:t>
            </a:r>
          </a:p>
        </p:txBody>
      </p:sp>
    </p:spTree>
  </p:cSld>
  <p:clrMapOvr>
    <a:masterClrMapping/>
  </p:clrMapOvr>
  <p:transition spd="slow" advTm="5000">
    <p:checke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6628" name="Picture 4" descr="llanes_cub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6629" name="Text Box 5"/>
          <p:cNvSpPr txBox="1">
            <a:spLocks noChangeArrowheads="1"/>
          </p:cNvSpPr>
          <p:nvPr/>
        </p:nvSpPr>
        <p:spPr bwMode="auto">
          <a:xfrm>
            <a:off x="2124075" y="4868863"/>
            <a:ext cx="29511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>
                <a:solidFill>
                  <a:srgbClr val="800000"/>
                </a:solidFill>
              </a:rPr>
              <a:t>LOS CUBOS DE LLANES</a:t>
            </a:r>
          </a:p>
        </p:txBody>
      </p:sp>
    </p:spTree>
  </p:cSld>
  <p:clrMapOvr>
    <a:masterClrMapping/>
  </p:clrMapOvr>
  <p:transition spd="slow" advTm="5000">
    <p:checke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7652" name="Picture 4" descr="lonja-aviles-ferbarr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7653" name="Text Box 5"/>
          <p:cNvSpPr txBox="1">
            <a:spLocks noChangeArrowheads="1"/>
          </p:cNvSpPr>
          <p:nvPr/>
        </p:nvSpPr>
        <p:spPr bwMode="auto">
          <a:xfrm>
            <a:off x="3779838" y="3429000"/>
            <a:ext cx="259238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>
                <a:solidFill>
                  <a:srgbClr val="800000"/>
                </a:solidFill>
              </a:rPr>
              <a:t>LONJA DE AVILES</a:t>
            </a:r>
          </a:p>
        </p:txBody>
      </p:sp>
    </p:spTree>
  </p:cSld>
  <p:clrMapOvr>
    <a:masterClrMapping/>
  </p:clrMapOvr>
  <p:transition spd="slow" advTm="5000">
    <p:checke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8676" name="Picture 4" descr="luanco~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8677" name="Text Box 5"/>
          <p:cNvSpPr txBox="1">
            <a:spLocks noChangeArrowheads="1"/>
          </p:cNvSpPr>
          <p:nvPr/>
        </p:nvSpPr>
        <p:spPr bwMode="auto">
          <a:xfrm>
            <a:off x="1908175" y="476250"/>
            <a:ext cx="17272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>
                <a:solidFill>
                  <a:srgbClr val="800000"/>
                </a:solidFill>
              </a:rPr>
              <a:t>LUANCO</a:t>
            </a:r>
          </a:p>
        </p:txBody>
      </p:sp>
    </p:spTree>
  </p:cSld>
  <p:clrMapOvr>
    <a:masterClrMapping/>
  </p:clrMapOvr>
  <p:transition spd="slow" advTm="5000">
    <p:checke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9700" name="Picture 4" descr="Moniell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3276600" y="981075"/>
            <a:ext cx="25209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>
                <a:solidFill>
                  <a:srgbClr val="800000"/>
                </a:solidFill>
              </a:rPr>
              <a:t>MONIELLOS</a:t>
            </a:r>
          </a:p>
        </p:txBody>
      </p:sp>
    </p:spTree>
  </p:cSld>
  <p:clrMapOvr>
    <a:masterClrMapping/>
  </p:clrMapOvr>
  <p:transition spd="slow" advTm="5000">
    <p:checke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24" name="Picture 4" descr="luarca1---juan-cedr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0725" name="Text Box 5"/>
          <p:cNvSpPr txBox="1">
            <a:spLocks noChangeArrowheads="1"/>
          </p:cNvSpPr>
          <p:nvPr/>
        </p:nvSpPr>
        <p:spPr bwMode="auto">
          <a:xfrm>
            <a:off x="3276600" y="4652963"/>
            <a:ext cx="15843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>
                <a:solidFill>
                  <a:srgbClr val="800000"/>
                </a:solidFill>
              </a:rPr>
              <a:t>LUARCA</a:t>
            </a:r>
          </a:p>
        </p:txBody>
      </p:sp>
    </p:spTree>
  </p:cSld>
  <p:clrMapOvr>
    <a:masterClrMapping/>
  </p:clrMapOvr>
  <p:transition spd="slow" advTm="5000">
    <p:checke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1748" name="Picture 4" descr="MUSEO JURASIC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1749" name="Text Box 5"/>
          <p:cNvSpPr txBox="1">
            <a:spLocks noChangeArrowheads="1"/>
          </p:cNvSpPr>
          <p:nvPr/>
        </p:nvSpPr>
        <p:spPr bwMode="auto">
          <a:xfrm>
            <a:off x="4211638" y="2133600"/>
            <a:ext cx="41052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>
                <a:solidFill>
                  <a:srgbClr val="800000"/>
                </a:solidFill>
              </a:rPr>
              <a:t>MUSEO JURASICO - COLUNGA</a:t>
            </a:r>
          </a:p>
        </p:txBody>
      </p:sp>
    </p:spTree>
  </p:cSld>
  <p:clrMapOvr>
    <a:masterClrMapping/>
  </p:clrMapOvr>
  <p:transition spd="slow" advTm="5000">
    <p:checke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2772" name="Picture 4" descr="Museo-miner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2773" name="Text Box 5"/>
          <p:cNvSpPr txBox="1">
            <a:spLocks noChangeArrowheads="1"/>
          </p:cNvSpPr>
          <p:nvPr/>
        </p:nvSpPr>
        <p:spPr bwMode="auto">
          <a:xfrm>
            <a:off x="179388" y="5084763"/>
            <a:ext cx="28797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>
                <a:solidFill>
                  <a:srgbClr val="800000"/>
                </a:solidFill>
              </a:rPr>
              <a:t>MUSEO DE LA</a:t>
            </a:r>
            <a:r>
              <a:rPr lang="es-ES" sz="1400">
                <a:solidFill>
                  <a:schemeClr val="bg1"/>
                </a:solidFill>
              </a:rPr>
              <a:t> </a:t>
            </a:r>
            <a:r>
              <a:rPr lang="es-ES" sz="1400" b="1">
                <a:solidFill>
                  <a:srgbClr val="800000"/>
                </a:solidFill>
              </a:rPr>
              <a:t>MINERIA</a:t>
            </a:r>
          </a:p>
        </p:txBody>
      </p:sp>
    </p:spTree>
  </p:cSld>
  <p:clrMapOvr>
    <a:masterClrMapping/>
  </p:clrMapOvr>
  <p:transition spd="slow" advTm="5000">
    <p:checker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3796" name="Picture 4" descr="navia~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3797" name="Text Box 5"/>
          <p:cNvSpPr txBox="1">
            <a:spLocks noChangeArrowheads="1"/>
          </p:cNvSpPr>
          <p:nvPr/>
        </p:nvSpPr>
        <p:spPr bwMode="auto">
          <a:xfrm>
            <a:off x="2268538" y="2420938"/>
            <a:ext cx="194468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>
                <a:solidFill>
                  <a:srgbClr val="800000"/>
                </a:solidFill>
              </a:rPr>
              <a:t>NAVIA</a:t>
            </a:r>
          </a:p>
        </p:txBody>
      </p:sp>
    </p:spTree>
  </p:cSld>
  <p:clrMapOvr>
    <a:masterClrMapping/>
  </p:clrMapOvr>
  <p:transition spd="slow" advTm="5000">
    <p:checker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4820" name="Picture 4" descr="pendones - Caso-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4821" name="Text Box 5"/>
          <p:cNvSpPr txBox="1">
            <a:spLocks noChangeArrowheads="1"/>
          </p:cNvSpPr>
          <p:nvPr/>
        </p:nvSpPr>
        <p:spPr bwMode="auto">
          <a:xfrm>
            <a:off x="5651500" y="5084763"/>
            <a:ext cx="31686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>
                <a:solidFill>
                  <a:schemeClr val="bg1"/>
                </a:solidFill>
              </a:rPr>
              <a:t>PENDONES - CASO</a:t>
            </a:r>
          </a:p>
        </p:txBody>
      </p:sp>
    </p:spTree>
  </p:cSld>
  <p:clrMapOvr>
    <a:masterClrMapping/>
  </p:clrMapOvr>
  <p:transition spd="slow" advTm="5000">
    <p:checker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5844" name="Picture 4" descr="peran~Carreño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5845" name="Text Box 5"/>
          <p:cNvSpPr txBox="1">
            <a:spLocks noChangeArrowheads="1"/>
          </p:cNvSpPr>
          <p:nvPr/>
        </p:nvSpPr>
        <p:spPr bwMode="auto">
          <a:xfrm>
            <a:off x="1619250" y="4652963"/>
            <a:ext cx="25209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>
                <a:solidFill>
                  <a:srgbClr val="800000"/>
                </a:solidFill>
              </a:rPr>
              <a:t>PERAN - CARREÑO</a:t>
            </a:r>
          </a:p>
        </p:txBody>
      </p:sp>
    </p:spTree>
  </p:cSld>
  <p:clrMapOvr>
    <a:masterClrMapping/>
  </p:clrMapOvr>
  <p:transition spd="slow" advTm="5000">
    <p:checker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6868" name="Picture 4" descr="Picos-de-Europ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6869" name="Text Box 5"/>
          <p:cNvSpPr txBox="1">
            <a:spLocks noChangeArrowheads="1"/>
          </p:cNvSpPr>
          <p:nvPr/>
        </p:nvSpPr>
        <p:spPr bwMode="auto">
          <a:xfrm>
            <a:off x="3419475" y="188913"/>
            <a:ext cx="259238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>
                <a:solidFill>
                  <a:srgbClr val="800000"/>
                </a:solidFill>
              </a:rPr>
              <a:t>PICOS EUROPA</a:t>
            </a:r>
          </a:p>
        </p:txBody>
      </p:sp>
    </p:spTree>
  </p:cSld>
  <p:clrMapOvr>
    <a:masterClrMapping/>
  </p:clrMapOvr>
  <p:transition spd="slow" advTm="5000">
    <p:checker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7892" name="Picture 4" descr="Picu Pierzu-Pong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7893" name="Text Box 5"/>
          <p:cNvSpPr txBox="1">
            <a:spLocks noChangeArrowheads="1"/>
          </p:cNvSpPr>
          <p:nvPr/>
        </p:nvSpPr>
        <p:spPr bwMode="auto">
          <a:xfrm>
            <a:off x="2987675" y="692150"/>
            <a:ext cx="280828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>
                <a:solidFill>
                  <a:srgbClr val="800000"/>
                </a:solidFill>
              </a:rPr>
              <a:t>PICU PIERZU - PONGA</a:t>
            </a:r>
          </a:p>
        </p:txBody>
      </p:sp>
    </p:spTree>
  </p:cSld>
  <p:clrMapOvr>
    <a:masterClrMapping/>
  </p:clrMapOvr>
  <p:transition spd="slow" advTm="5000">
    <p:checker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8916" name="Picture 4" descr="playa_cueva- Vald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8917" name="Text Box 5"/>
          <p:cNvSpPr txBox="1">
            <a:spLocks noChangeArrowheads="1"/>
          </p:cNvSpPr>
          <p:nvPr/>
        </p:nvSpPr>
        <p:spPr bwMode="auto">
          <a:xfrm>
            <a:off x="4500563" y="2924175"/>
            <a:ext cx="3744912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200" b="1">
                <a:solidFill>
                  <a:srgbClr val="800000"/>
                </a:solidFill>
              </a:rPr>
              <a:t>PLAYA DE CUEVA - VALDES</a:t>
            </a:r>
          </a:p>
        </p:txBody>
      </p:sp>
    </p:spTree>
  </p:cSld>
  <p:clrMapOvr>
    <a:masterClrMapping/>
  </p:clrMapOvr>
  <p:transition spd="slow" advTm="5000">
    <p:checker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9940" name="Picture 4" descr="Pol_Espiritu_Sant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9941" name="Text Box 5"/>
          <p:cNvSpPr txBox="1">
            <a:spLocks noChangeArrowheads="1"/>
          </p:cNvSpPr>
          <p:nvPr/>
        </p:nvSpPr>
        <p:spPr bwMode="auto">
          <a:xfrm>
            <a:off x="3708400" y="2060575"/>
            <a:ext cx="47529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>
                <a:solidFill>
                  <a:srgbClr val="800000"/>
                </a:solidFill>
              </a:rPr>
              <a:t>POLIGONO ESPIRITU SANTO-OVIEDO</a:t>
            </a:r>
          </a:p>
        </p:txBody>
      </p:sp>
    </p:spTree>
  </p:cSld>
  <p:clrMapOvr>
    <a:masterClrMapping/>
  </p:clrMapOvr>
  <p:transition spd="slow" advTm="5000">
    <p:checker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0964" name="Picture 4" descr="Pola_de_alland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0965" name="Text Box 5"/>
          <p:cNvSpPr txBox="1">
            <a:spLocks noChangeArrowheads="1"/>
          </p:cNvSpPr>
          <p:nvPr/>
        </p:nvSpPr>
        <p:spPr bwMode="auto">
          <a:xfrm>
            <a:off x="539750" y="5805488"/>
            <a:ext cx="26638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>
                <a:solidFill>
                  <a:srgbClr val="800000"/>
                </a:solidFill>
              </a:rPr>
              <a:t>POLA DE ALLANDE</a:t>
            </a:r>
          </a:p>
        </p:txBody>
      </p:sp>
    </p:spTree>
  </p:cSld>
  <p:clrMapOvr>
    <a:masterClrMapping/>
  </p:clrMapOvr>
  <p:transition spd="slow" advTm="5000">
    <p:checker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1988" name="Picture 4" descr="Prav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1989" name="Text Box 5"/>
          <p:cNvSpPr txBox="1">
            <a:spLocks noChangeArrowheads="1"/>
          </p:cNvSpPr>
          <p:nvPr/>
        </p:nvSpPr>
        <p:spPr bwMode="auto">
          <a:xfrm>
            <a:off x="684213" y="4005263"/>
            <a:ext cx="143986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>
                <a:solidFill>
                  <a:srgbClr val="800000"/>
                </a:solidFill>
              </a:rPr>
              <a:t>PRAVIA</a:t>
            </a:r>
          </a:p>
        </p:txBody>
      </p:sp>
    </p:spTree>
  </p:cSld>
  <p:clrMapOvr>
    <a:masterClrMapping/>
  </p:clrMapOvr>
  <p:transition spd="slow" advTm="5000">
    <p:checker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3012" name="Picture 4" descr="puente-todos-los-santos---xeim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3013" name="Text Box 5"/>
          <p:cNvSpPr txBox="1">
            <a:spLocks noChangeArrowheads="1"/>
          </p:cNvSpPr>
          <p:nvPr/>
        </p:nvSpPr>
        <p:spPr bwMode="auto">
          <a:xfrm>
            <a:off x="1835150" y="4149725"/>
            <a:ext cx="41052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>
                <a:solidFill>
                  <a:srgbClr val="800000"/>
                </a:solidFill>
              </a:rPr>
              <a:t>PUENTE  LOS SANTOS</a:t>
            </a:r>
          </a:p>
        </p:txBody>
      </p:sp>
    </p:spTree>
  </p:cSld>
  <p:clrMapOvr>
    <a:masterClrMapping/>
  </p:clrMapOvr>
  <p:transition spd="slow" advTm="5000">
    <p:checker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4036" name="Picture 4" descr="puerto-de-vega---juan-cedr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4037" name="Text Box 5"/>
          <p:cNvSpPr txBox="1">
            <a:spLocks noChangeArrowheads="1"/>
          </p:cNvSpPr>
          <p:nvPr/>
        </p:nvSpPr>
        <p:spPr bwMode="auto">
          <a:xfrm>
            <a:off x="684213" y="4076700"/>
            <a:ext cx="324008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>
                <a:solidFill>
                  <a:srgbClr val="800000"/>
                </a:solidFill>
              </a:rPr>
              <a:t>PUERTO VEGA-NAVIA</a:t>
            </a:r>
          </a:p>
        </p:txBody>
      </p:sp>
    </p:spTree>
  </p:cSld>
  <p:clrMapOvr>
    <a:masterClrMapping/>
  </p:clrMapOvr>
  <p:transition spd="slow" advTm="5000">
    <p:checker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5060" name="Picture 4" descr="Puerto-Vegade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5061" name="Text Box 5"/>
          <p:cNvSpPr txBox="1">
            <a:spLocks noChangeArrowheads="1"/>
          </p:cNvSpPr>
          <p:nvPr/>
        </p:nvSpPr>
        <p:spPr bwMode="auto">
          <a:xfrm>
            <a:off x="611188" y="4221163"/>
            <a:ext cx="31686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>
                <a:solidFill>
                  <a:srgbClr val="800000"/>
                </a:solidFill>
              </a:rPr>
              <a:t>PUERTO DE  VEGADEO</a:t>
            </a:r>
          </a:p>
        </p:txBody>
      </p:sp>
    </p:spTree>
  </p:cSld>
  <p:clrMapOvr>
    <a:masterClrMapping/>
  </p:clrMapOvr>
  <p:transition spd="slow" advTm="5000">
    <p:checker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6085" name="Picture 5" descr="Rianio_199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6086" name="Text Box 6"/>
          <p:cNvSpPr txBox="1">
            <a:spLocks noChangeArrowheads="1"/>
          </p:cNvSpPr>
          <p:nvPr/>
        </p:nvSpPr>
        <p:spPr bwMode="auto">
          <a:xfrm>
            <a:off x="3276600" y="404813"/>
            <a:ext cx="1657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>
                <a:solidFill>
                  <a:srgbClr val="800000"/>
                </a:solidFill>
              </a:rPr>
              <a:t>RIAÑO</a:t>
            </a:r>
          </a:p>
        </p:txBody>
      </p:sp>
    </p:spTree>
  </p:cSld>
  <p:clrMapOvr>
    <a:masterClrMapping/>
  </p:clrMapOvr>
  <p:transition spd="slow" advTm="5000">
    <p:checker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7108" name="Picture 4" descr="Río-Naló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7109" name="Text Box 5"/>
          <p:cNvSpPr txBox="1">
            <a:spLocks noChangeArrowheads="1"/>
          </p:cNvSpPr>
          <p:nvPr/>
        </p:nvSpPr>
        <p:spPr bwMode="auto">
          <a:xfrm>
            <a:off x="1619250" y="3716338"/>
            <a:ext cx="18732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>
                <a:solidFill>
                  <a:srgbClr val="800000"/>
                </a:solidFill>
              </a:rPr>
              <a:t>RIO NALON</a:t>
            </a:r>
          </a:p>
        </p:txBody>
      </p:sp>
    </p:spTree>
  </p:cSld>
  <p:clrMapOvr>
    <a:masterClrMapping/>
  </p:clrMapOvr>
  <p:transition spd="slow" advTm="5000">
    <p:checker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8132" name="Picture 4" descr="riosec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8133" name="Text Box 5"/>
          <p:cNvSpPr txBox="1">
            <a:spLocks noChangeArrowheads="1"/>
          </p:cNvSpPr>
          <p:nvPr/>
        </p:nvSpPr>
        <p:spPr bwMode="auto">
          <a:xfrm>
            <a:off x="4643438" y="3284538"/>
            <a:ext cx="194468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>
                <a:solidFill>
                  <a:srgbClr val="800000"/>
                </a:solidFill>
              </a:rPr>
              <a:t>RIOSECO</a:t>
            </a:r>
          </a:p>
        </p:txBody>
      </p:sp>
    </p:spTree>
  </p:cSld>
  <p:clrMapOvr>
    <a:masterClrMapping/>
  </p:clrMapOvr>
  <p:transition spd="slow" advTm="5000">
    <p:checker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9156" name="Picture 4" descr="salinas~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9158" name="Text Box 6"/>
          <p:cNvSpPr txBox="1">
            <a:spLocks noChangeArrowheads="1"/>
          </p:cNvSpPr>
          <p:nvPr/>
        </p:nvSpPr>
        <p:spPr bwMode="auto">
          <a:xfrm>
            <a:off x="2051050" y="1341438"/>
            <a:ext cx="15843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>
                <a:solidFill>
                  <a:srgbClr val="800000"/>
                </a:solidFill>
              </a:rPr>
              <a:t>SALINAS</a:t>
            </a:r>
          </a:p>
        </p:txBody>
      </p:sp>
    </p:spTree>
  </p:cSld>
  <p:clrMapOvr>
    <a:masterClrMapping/>
  </p:clrMapOvr>
  <p:transition spd="slow" advTm="5000">
    <p:checker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0180" name="Picture 4" descr="san pedro de luiña-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0181" name="Text Box 5"/>
          <p:cNvSpPr txBox="1">
            <a:spLocks noChangeArrowheads="1"/>
          </p:cNvSpPr>
          <p:nvPr/>
        </p:nvSpPr>
        <p:spPr bwMode="auto">
          <a:xfrm>
            <a:off x="5076825" y="1989138"/>
            <a:ext cx="273843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>
                <a:solidFill>
                  <a:srgbClr val="800000"/>
                </a:solidFill>
              </a:rPr>
              <a:t>SAN PEDRO DE LUIÑA</a:t>
            </a:r>
          </a:p>
        </p:txBody>
      </p:sp>
    </p:spTree>
  </p:cSld>
  <p:clrMapOvr>
    <a:masterClrMapping/>
  </p:clrMapOvr>
  <p:transition spd="slow" advTm="5000">
    <p:checker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204" name="Picture 4" descr="Soto de Agues 2-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1205" name="Text Box 5"/>
          <p:cNvSpPr txBox="1">
            <a:spLocks noChangeArrowheads="1"/>
          </p:cNvSpPr>
          <p:nvPr/>
        </p:nvSpPr>
        <p:spPr bwMode="auto">
          <a:xfrm>
            <a:off x="250825" y="5084763"/>
            <a:ext cx="302577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600" b="1">
                <a:solidFill>
                  <a:srgbClr val="800000"/>
                </a:solidFill>
              </a:rPr>
              <a:t>SOTO DE AGUES</a:t>
            </a:r>
          </a:p>
        </p:txBody>
      </p:sp>
    </p:spTree>
  </p:cSld>
  <p:clrMapOvr>
    <a:masterClrMapping/>
  </p:clrMapOvr>
  <p:transition spd="slow" advTm="5000">
    <p:checker dir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2228" name="Picture 4" descr="Soto_Barc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2229" name="Text Box 5"/>
          <p:cNvSpPr txBox="1">
            <a:spLocks noChangeArrowheads="1"/>
          </p:cNvSpPr>
          <p:nvPr/>
        </p:nvSpPr>
        <p:spPr bwMode="auto">
          <a:xfrm>
            <a:off x="971550" y="3068638"/>
            <a:ext cx="29527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>
                <a:solidFill>
                  <a:srgbClr val="800000"/>
                </a:solidFill>
              </a:rPr>
              <a:t>SOTO DE LA BARCA</a:t>
            </a:r>
          </a:p>
        </p:txBody>
      </p:sp>
    </p:spTree>
  </p:cSld>
  <p:clrMapOvr>
    <a:masterClrMapping/>
  </p:clrMapOvr>
  <p:transition spd="slow" advTm="5000">
    <p:checker dir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3252" name="Picture 4" descr="Sotrondi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3253" name="Text Box 5"/>
          <p:cNvSpPr txBox="1">
            <a:spLocks noChangeArrowheads="1"/>
          </p:cNvSpPr>
          <p:nvPr/>
        </p:nvSpPr>
        <p:spPr bwMode="auto">
          <a:xfrm>
            <a:off x="2195513" y="1557338"/>
            <a:ext cx="237648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>
                <a:solidFill>
                  <a:srgbClr val="800000"/>
                </a:solidFill>
              </a:rPr>
              <a:t>SOTRONDIO</a:t>
            </a:r>
          </a:p>
        </p:txBody>
      </p:sp>
    </p:spTree>
  </p:cSld>
  <p:clrMapOvr>
    <a:masterClrMapping/>
  </p:clrMapOvr>
  <p:transition spd="slow" advTm="5000">
    <p:checker dir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4276" name="Picture 4" descr="Sueve y Picos Europ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4277" name="Text Box 5"/>
          <p:cNvSpPr txBox="1">
            <a:spLocks noChangeArrowheads="1"/>
          </p:cNvSpPr>
          <p:nvPr/>
        </p:nvSpPr>
        <p:spPr bwMode="auto">
          <a:xfrm>
            <a:off x="2916238" y="1916113"/>
            <a:ext cx="38893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>
                <a:solidFill>
                  <a:srgbClr val="800000"/>
                </a:solidFill>
              </a:rPr>
              <a:t>MONTAÑAS DEL SUEVE</a:t>
            </a:r>
          </a:p>
        </p:txBody>
      </p:sp>
    </p:spTree>
  </p:cSld>
  <p:clrMapOvr>
    <a:masterClrMapping/>
  </p:clrMapOvr>
  <p:transition spd="slow" advTm="5000">
    <p:checker dir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5300" name="Picture 4" descr="tapia---corticat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5301" name="Text Box 5"/>
          <p:cNvSpPr txBox="1">
            <a:spLocks noChangeArrowheads="1"/>
          </p:cNvSpPr>
          <p:nvPr/>
        </p:nvSpPr>
        <p:spPr bwMode="auto">
          <a:xfrm>
            <a:off x="3492500" y="765175"/>
            <a:ext cx="26638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>
                <a:solidFill>
                  <a:srgbClr val="800000"/>
                </a:solidFill>
              </a:rPr>
              <a:t>TAPIA DE CASARIEGO</a:t>
            </a:r>
          </a:p>
        </p:txBody>
      </p:sp>
    </p:spTree>
  </p:cSld>
  <p:clrMapOvr>
    <a:masterClrMapping/>
  </p:clrMapOvr>
  <p:transition spd="slow" advTm="5000">
    <p:checker dir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6324" name="Picture 4" descr="Tineo-0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6325" name="Text Box 5"/>
          <p:cNvSpPr txBox="1">
            <a:spLocks noChangeArrowheads="1"/>
          </p:cNvSpPr>
          <p:nvPr/>
        </p:nvSpPr>
        <p:spPr bwMode="auto">
          <a:xfrm>
            <a:off x="3348038" y="1052513"/>
            <a:ext cx="12954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>
                <a:solidFill>
                  <a:srgbClr val="800000"/>
                </a:solidFill>
              </a:rPr>
              <a:t>TINEO</a:t>
            </a:r>
          </a:p>
        </p:txBody>
      </p:sp>
    </p:spTree>
  </p:cSld>
  <p:clrMapOvr>
    <a:masterClrMapping/>
  </p:clrMapOvr>
  <p:transition spd="slow" advTm="5000">
    <p:checker dir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7348" name="Picture 4" descr="va_suev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7349" name="Text Box 5"/>
          <p:cNvSpPr txBox="1">
            <a:spLocks noChangeArrowheads="1"/>
          </p:cNvSpPr>
          <p:nvPr/>
        </p:nvSpPr>
        <p:spPr bwMode="auto">
          <a:xfrm>
            <a:off x="1619250" y="620713"/>
            <a:ext cx="38893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>
                <a:solidFill>
                  <a:srgbClr val="800000"/>
                </a:solidFill>
              </a:rPr>
              <a:t>EL SUEVE Y MAR CANTABRICO</a:t>
            </a:r>
          </a:p>
        </p:txBody>
      </p:sp>
    </p:spTree>
  </p:cSld>
  <p:clrMapOvr>
    <a:masterClrMapping/>
  </p:clrMapOvr>
  <p:transition spd="slow" advTm="5000">
    <p:checker dir="vert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8373" name="Picture 5" descr="villa_valdedi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8374" name="Text Box 6"/>
          <p:cNvSpPr txBox="1">
            <a:spLocks noChangeArrowheads="1"/>
          </p:cNvSpPr>
          <p:nvPr/>
        </p:nvSpPr>
        <p:spPr bwMode="auto">
          <a:xfrm>
            <a:off x="3563938" y="4797425"/>
            <a:ext cx="396081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>
                <a:solidFill>
                  <a:srgbClr val="800000"/>
                </a:solidFill>
              </a:rPr>
              <a:t>CONVENTO DE VALDEDIOS</a:t>
            </a:r>
          </a:p>
        </p:txBody>
      </p:sp>
    </p:spTree>
  </p:cSld>
  <p:clrMapOvr>
    <a:masterClrMapping/>
  </p:clrMapOvr>
  <p:transition spd="slow" advTm="5000">
    <p:checker dir="vert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148" name="Picture 4" descr="aeropuerto_morga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900113" y="5157788"/>
            <a:ext cx="482441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>
                <a:solidFill>
                  <a:srgbClr val="800000"/>
                </a:solidFill>
              </a:rPr>
              <a:t>AEROPUERTO DE LA MORGAL-LLANERA</a:t>
            </a:r>
          </a:p>
        </p:txBody>
      </p:sp>
    </p:spTree>
  </p:cSld>
  <p:clrMapOvr>
    <a:masterClrMapping/>
  </p:clrMapOvr>
  <p:transition spd="slow" advTm="5000">
    <p:checker dir="vert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196" name="Picture 4" descr="Morga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hecker dir="vert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24" name="Picture 4" descr="portada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971550" y="5084763"/>
            <a:ext cx="6985000" cy="100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>
                <a:solidFill>
                  <a:srgbClr val="800000"/>
                </a:solidFill>
              </a:rPr>
              <a:t>FINAL DEL RECORRIDO…</a:t>
            </a:r>
          </a:p>
          <a:p>
            <a:pPr>
              <a:spcBef>
                <a:spcPct val="50000"/>
              </a:spcBef>
            </a:pPr>
            <a:r>
              <a:rPr lang="es-ES" sz="2400" b="1">
                <a:solidFill>
                  <a:srgbClr val="800000"/>
                </a:solidFill>
              </a:rPr>
              <a:t>ESTO ES CULTURA, COMPARTELO            </a:t>
            </a:r>
          </a:p>
        </p:txBody>
      </p:sp>
    </p:spTree>
  </p:cSld>
  <p:clrMapOvr>
    <a:masterClrMapping/>
  </p:clrMapOvr>
  <p:transition spd="slow" advTm="15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5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 MIRADA DEL VIENTO ASTURIAS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MIRADA DEL VIENTO ASTURIAS</Template>
  <TotalTime>1</TotalTime>
  <Words>173</Words>
  <Application>Microsoft Office PowerPoint</Application>
  <PresentationFormat>Presentación en pantalla (4:3)</PresentationFormat>
  <Paragraphs>59</Paragraphs>
  <Slides>57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57</vt:i4>
      </vt:variant>
    </vt:vector>
  </HeadingPairs>
  <TitlesOfParts>
    <vt:vector size="60" baseType="lpstr">
      <vt:lpstr>Arial</vt:lpstr>
      <vt:lpstr>LA MIRADA DEL VIENTO ASTURIAS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2</cp:revision>
  <dcterms:created xsi:type="dcterms:W3CDTF">2016-03-10T21:16:28Z</dcterms:created>
  <dcterms:modified xsi:type="dcterms:W3CDTF">2016-03-10T21:18:21Z</dcterms:modified>
</cp:coreProperties>
</file>