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84" r:id="rId3"/>
    <p:sldId id="286" r:id="rId4"/>
    <p:sldId id="275" r:id="rId5"/>
    <p:sldId id="274" r:id="rId6"/>
    <p:sldId id="257" r:id="rId7"/>
    <p:sldId id="281" r:id="rId8"/>
    <p:sldId id="282" r:id="rId9"/>
    <p:sldId id="265" r:id="rId10"/>
    <p:sldId id="288" r:id="rId11"/>
    <p:sldId id="283" r:id="rId12"/>
    <p:sldId id="277" r:id="rId13"/>
    <p:sldId id="280" r:id="rId14"/>
    <p:sldId id="259" r:id="rId15"/>
    <p:sldId id="260" r:id="rId16"/>
    <p:sldId id="263" r:id="rId17"/>
    <p:sldId id="261" r:id="rId18"/>
    <p:sldId id="278" r:id="rId19"/>
    <p:sldId id="273" r:id="rId20"/>
    <p:sldId id="276" r:id="rId21"/>
    <p:sldId id="279" r:id="rId22"/>
    <p:sldId id="266" r:id="rId23"/>
    <p:sldId id="268" r:id="rId24"/>
    <p:sldId id="269" r:id="rId25"/>
    <p:sldId id="270" r:id="rId26"/>
    <p:sldId id="271" r:id="rId27"/>
    <p:sldId id="272" r:id="rId28"/>
    <p:sldId id="267" r:id="rId29"/>
    <p:sldId id="256" r:id="rId30"/>
    <p:sldId id="285" r:id="rId31"/>
    <p:sldId id="289" r:id="rId32"/>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TbvMbNKxgHkatQ9O1Pb4lQ" hashData="Z46qUyiz7EmaH07gi5IZcUI0yL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B4684"/>
    <a:srgbClr val="FF0000"/>
    <a:srgbClr val="C0C0C0"/>
    <a:srgbClr val="FFFFFF"/>
    <a:srgbClr val="EC9F66"/>
    <a:srgbClr val="C6B5E7"/>
    <a:srgbClr val="987AD4"/>
    <a:srgbClr val="FF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86" d="100"/>
          <a:sy n="86" d="100"/>
        </p:scale>
        <p:origin x="-888"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214BDE2E-F346-40AC-A692-61C6B7BC1FB4}" type="slidenum">
              <a:rPr lang="es-ES"/>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303CE631-E354-44BA-BC73-9585B5F99AE5}" type="slidenum">
              <a:rPr lang="es-ES"/>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529C50F2-6924-468E-A292-E4251134752C}" type="slidenum">
              <a:rPr lang="es-ES"/>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A88CCF32-88F3-4BC1-BB70-0E4375451A9A}" type="slidenum">
              <a:rPr lang="es-ES"/>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7BD9B6E3-91AC-4FC0-94AA-E2CB1AB8F6E3}" type="slidenum">
              <a:rPr lang="es-ES"/>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46063501-B7EE-4019-A555-E6A5D1FC401C}" type="slidenum">
              <a:rPr lang="es-ES"/>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CFC547A0-0F8B-4622-B31B-57C907312B4A}" type="slidenum">
              <a:rPr lang="es-ES"/>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154A16ED-D8EA-4034-A930-3702DA48CC93}" type="slidenum">
              <a:rPr lang="es-ES"/>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DA410F09-CE0A-46D1-A7C9-505ED37C4258}" type="slidenum">
              <a:rPr lang="es-ES"/>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65E9EB5-61BF-48AD-B118-BD36BD53B59D}" type="slidenum">
              <a:rPr lang="es-ES"/>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548535D8-ABC3-4679-B74B-DF950447CE7E}" type="slidenum">
              <a:rPr lang="es-ES"/>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8FE063D-1CEE-4EA6-BA27-90AF2D591A90}"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8" Type="http://schemas.openxmlformats.org/officeDocument/2006/relationships/image" Target="../media/image34.png"/><Relationship Id="rId13" Type="http://schemas.openxmlformats.org/officeDocument/2006/relationships/hyperlink" Target="https://vk.com/mispps" TargetMode="External"/><Relationship Id="rId3" Type="http://schemas.openxmlformats.org/officeDocument/2006/relationships/image" Target="../media/image31.png"/><Relationship Id="rId7" Type="http://schemas.openxmlformats.org/officeDocument/2006/relationships/hyperlink" Target="https://www.facebook.com/mispps" TargetMode="External"/><Relationship Id="rId12" Type="http://schemas.openxmlformats.org/officeDocument/2006/relationships/image" Target="../media/image3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3.png"/><Relationship Id="rId11" Type="http://schemas.openxmlformats.org/officeDocument/2006/relationships/hyperlink" Target="https://plus.google.com/+Mispps/" TargetMode="External"/><Relationship Id="rId5" Type="http://schemas.openxmlformats.org/officeDocument/2006/relationships/image" Target="../media/image32.png"/><Relationship Id="rId10" Type="http://schemas.openxmlformats.org/officeDocument/2006/relationships/image" Target="../media/image3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0727" name="Picture 7" descr="altavoces"/>
          <p:cNvPicPr>
            <a:picLocks noChangeAspect="1" noChangeArrowheads="1" noCrop="1"/>
          </p:cNvPicPr>
          <p:nvPr/>
        </p:nvPicPr>
        <p:blipFill>
          <a:blip r:embed="rId2"/>
          <a:srcRect/>
          <a:stretch>
            <a:fillRect/>
          </a:stretch>
        </p:blipFill>
        <p:spPr bwMode="auto">
          <a:xfrm>
            <a:off x="4211638" y="5229225"/>
            <a:ext cx="863600" cy="428625"/>
          </a:xfrm>
          <a:prstGeom prst="rect">
            <a:avLst/>
          </a:prstGeom>
          <a:noFill/>
        </p:spPr>
      </p:pic>
      <p:sp>
        <p:nvSpPr>
          <p:cNvPr id="30728" name="Text Box 8"/>
          <p:cNvSpPr txBox="1">
            <a:spLocks noChangeArrowheads="1"/>
          </p:cNvSpPr>
          <p:nvPr/>
        </p:nvSpPr>
        <p:spPr bwMode="auto">
          <a:xfrm>
            <a:off x="1095375" y="5824538"/>
            <a:ext cx="184150" cy="366712"/>
          </a:xfrm>
          <a:prstGeom prst="rect">
            <a:avLst/>
          </a:prstGeom>
          <a:noFill/>
          <a:ln w="9525">
            <a:noFill/>
            <a:miter lim="800000"/>
            <a:headEnd/>
            <a:tailEnd/>
          </a:ln>
          <a:effectLst/>
        </p:spPr>
        <p:txBody>
          <a:bodyPr wrap="none">
            <a:spAutoFit/>
          </a:bodyPr>
          <a:lstStyle/>
          <a:p>
            <a:endParaRPr lang="en-GB"/>
          </a:p>
        </p:txBody>
      </p:sp>
      <p:sp>
        <p:nvSpPr>
          <p:cNvPr id="30729" name="Text Box 9"/>
          <p:cNvSpPr txBox="1">
            <a:spLocks noChangeArrowheads="1"/>
          </p:cNvSpPr>
          <p:nvPr/>
        </p:nvSpPr>
        <p:spPr bwMode="auto">
          <a:xfrm>
            <a:off x="1752600" y="6165850"/>
            <a:ext cx="5562600" cy="396875"/>
          </a:xfrm>
          <a:prstGeom prst="rect">
            <a:avLst/>
          </a:prstGeom>
          <a:noFill/>
          <a:ln w="9525">
            <a:noFill/>
            <a:miter lim="800000"/>
            <a:headEnd/>
            <a:tailEnd/>
          </a:ln>
          <a:effectLst/>
        </p:spPr>
        <p:txBody>
          <a:bodyPr>
            <a:spAutoFit/>
          </a:bodyPr>
          <a:lstStyle/>
          <a:p>
            <a:pPr algn="ctr">
              <a:spcBef>
                <a:spcPct val="50000"/>
              </a:spcBef>
            </a:pPr>
            <a:r>
              <a:rPr lang="es-ES_tradnl" sz="2000" b="1">
                <a:solidFill>
                  <a:srgbClr val="3399FF"/>
                </a:solidFill>
              </a:rPr>
              <a:t>Edith Piaf canta “Rien de rien”</a:t>
            </a:r>
            <a:endParaRPr lang="es-ES" sz="2000" b="1">
              <a:solidFill>
                <a:srgbClr val="3399FF"/>
              </a:solidFill>
            </a:endParaRPr>
          </a:p>
        </p:txBody>
      </p:sp>
      <p:sp>
        <p:nvSpPr>
          <p:cNvPr id="30731" name="Text Box 11"/>
          <p:cNvSpPr txBox="1">
            <a:spLocks noChangeArrowheads="1"/>
          </p:cNvSpPr>
          <p:nvPr/>
        </p:nvSpPr>
        <p:spPr bwMode="auto">
          <a:xfrm>
            <a:off x="0" y="1341438"/>
            <a:ext cx="9144000" cy="2287587"/>
          </a:xfrm>
          <a:prstGeom prst="rect">
            <a:avLst/>
          </a:prstGeom>
          <a:noFill/>
          <a:ln w="9525">
            <a:noFill/>
            <a:miter lim="800000"/>
            <a:headEnd/>
            <a:tailEnd/>
          </a:ln>
          <a:effectLst/>
        </p:spPr>
        <p:txBody>
          <a:bodyPr>
            <a:spAutoFit/>
          </a:bodyPr>
          <a:lstStyle/>
          <a:p>
            <a:pPr algn="ctr"/>
            <a:r>
              <a:rPr lang="es-ES" sz="4800" b="1" dirty="0">
                <a:solidFill>
                  <a:srgbClr val="FFFF00"/>
                </a:solidFill>
              </a:rPr>
              <a:t>Arquitectura de Paris </a:t>
            </a:r>
          </a:p>
          <a:p>
            <a:pPr algn="ctr"/>
            <a:endParaRPr lang="es-ES" sz="4800" b="1" dirty="0">
              <a:solidFill>
                <a:srgbClr val="FFFF00"/>
              </a:solidFill>
            </a:endParaRPr>
          </a:p>
          <a:p>
            <a:pPr algn="ctr"/>
            <a:r>
              <a:rPr lang="es-ES" sz="4800" b="1" dirty="0">
                <a:solidFill>
                  <a:srgbClr val="FFFF00"/>
                </a:solidFill>
              </a:rPr>
              <a:t>Estructuras imperecederas</a:t>
            </a:r>
            <a:endParaRPr lang="en-GB" sz="48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500"/>
                                  </p:stCondLst>
                                  <p:childTnLst>
                                    <p:set>
                                      <p:cBhvr>
                                        <p:cTn id="6" dur="1" fill="hold">
                                          <p:stCondLst>
                                            <p:cond delay="0"/>
                                          </p:stCondLst>
                                        </p:cTn>
                                        <p:tgtEl>
                                          <p:spTgt spid="30727"/>
                                        </p:tgtEl>
                                        <p:attrNameLst>
                                          <p:attrName>style.visibility</p:attrName>
                                        </p:attrNameLst>
                                      </p:cBhvr>
                                      <p:to>
                                        <p:strVal val="visible"/>
                                      </p:to>
                                    </p:set>
                                    <p:animEffect transition="in" filter="circle(out)">
                                      <p:cBhvr>
                                        <p:cTn id="7" dur="500"/>
                                        <p:tgtEl>
                                          <p:spTgt spid="30727"/>
                                        </p:tgtEl>
                                      </p:cBhvr>
                                    </p:animEffect>
                                  </p:childTnLst>
                                </p:cTn>
                              </p:par>
                            </p:childTnLst>
                          </p:cTn>
                        </p:par>
                        <p:par>
                          <p:cTn id="8" fill="hold">
                            <p:stCondLst>
                              <p:cond delay="1000"/>
                            </p:stCondLst>
                            <p:childTnLst>
                              <p:par>
                                <p:cTn id="9" presetID="1" presetClass="entr" presetSubtype="0" fill="hold" grpId="0" nodeType="afterEffect">
                                  <p:stCondLst>
                                    <p:cond delay="500"/>
                                  </p:stCondLst>
                                  <p:childTnLst>
                                    <p:set>
                                      <p:cBhvr>
                                        <p:cTn id="10" dur="1" fill="hold">
                                          <p:stCondLst>
                                            <p:cond delay="499"/>
                                          </p:stCondLst>
                                        </p:cTn>
                                        <p:tgtEl>
                                          <p:spTgt spid="307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9" grpId="0"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0C0C0"/>
        </a:solidFill>
        <a:effectLst/>
      </p:bgPr>
    </p:bg>
    <p:spTree>
      <p:nvGrpSpPr>
        <p:cNvPr id="1" name=""/>
        <p:cNvGrpSpPr/>
        <p:nvPr/>
      </p:nvGrpSpPr>
      <p:grpSpPr>
        <a:xfrm>
          <a:off x="0" y="0"/>
          <a:ext cx="0" cy="0"/>
          <a:chOff x="0" y="0"/>
          <a:chExt cx="0" cy="0"/>
        </a:xfrm>
      </p:grpSpPr>
      <p:pic>
        <p:nvPicPr>
          <p:cNvPr id="32772" name="Picture 4" descr="BN_Hitler"/>
          <p:cNvPicPr>
            <a:picLocks noChangeAspect="1" noChangeArrowheads="1"/>
          </p:cNvPicPr>
          <p:nvPr/>
        </p:nvPicPr>
        <p:blipFill>
          <a:blip r:embed="rId3"/>
          <a:srcRect/>
          <a:stretch>
            <a:fillRect/>
          </a:stretch>
        </p:blipFill>
        <p:spPr bwMode="auto">
          <a:xfrm>
            <a:off x="4572000" y="1773238"/>
            <a:ext cx="4032250" cy="4464050"/>
          </a:xfrm>
          <a:prstGeom prst="rect">
            <a:avLst/>
          </a:prstGeom>
          <a:noFill/>
        </p:spPr>
      </p:pic>
      <p:sp>
        <p:nvSpPr>
          <p:cNvPr id="32778" name="Text Box 10"/>
          <p:cNvSpPr txBox="1">
            <a:spLocks noChangeArrowheads="1"/>
          </p:cNvSpPr>
          <p:nvPr/>
        </p:nvSpPr>
        <p:spPr bwMode="auto">
          <a:xfrm>
            <a:off x="323850" y="260350"/>
            <a:ext cx="8820150" cy="1311275"/>
          </a:xfrm>
          <a:prstGeom prst="rect">
            <a:avLst/>
          </a:prstGeom>
          <a:noFill/>
          <a:ln w="9525">
            <a:noFill/>
            <a:miter lim="800000"/>
            <a:headEnd/>
            <a:tailEnd/>
          </a:ln>
          <a:effectLst/>
        </p:spPr>
        <p:txBody>
          <a:bodyPr>
            <a:spAutoFit/>
          </a:bodyPr>
          <a:lstStyle/>
          <a:p>
            <a:pPr>
              <a:spcBef>
                <a:spcPct val="50000"/>
              </a:spcBef>
            </a:pPr>
            <a:r>
              <a:rPr lang="es-ES_tradnl" sz="2000" b="1"/>
              <a:t>En 1944 cuando las tropas aliadas se acercaban, Hitler dio al General Dietrich von Choltitz, Gobernador de París, la orden de hacer explotar </a:t>
            </a:r>
            <a:r>
              <a:rPr lang="es-ES_tradnl" sz="2000" b="1" u="sng"/>
              <a:t>todos los edificios históricos de la ciudad</a:t>
            </a:r>
            <a:r>
              <a:rPr lang="es-ES_tradnl" sz="2000" b="1"/>
              <a:t>, de modo que la entrada de los aliados fuese saludada por un campo de ruinas humeante</a:t>
            </a:r>
            <a:r>
              <a:rPr lang="es-ES_tradnl">
                <a:latin typeface="Times New Roman" pitchFamily="18" charset="0"/>
              </a:rPr>
              <a:t>.</a:t>
            </a:r>
            <a:endParaRPr lang="es-ES">
              <a:latin typeface="Times New Roman" pitchFamily="18" charset="0"/>
            </a:endParaRPr>
          </a:p>
        </p:txBody>
      </p:sp>
      <p:sp>
        <p:nvSpPr>
          <p:cNvPr id="32779" name="Text Box 11"/>
          <p:cNvSpPr txBox="1">
            <a:spLocks noChangeArrowheads="1"/>
          </p:cNvSpPr>
          <p:nvPr/>
        </p:nvSpPr>
        <p:spPr bwMode="auto">
          <a:xfrm>
            <a:off x="323850" y="1700213"/>
            <a:ext cx="3598863" cy="2225675"/>
          </a:xfrm>
          <a:prstGeom prst="rect">
            <a:avLst/>
          </a:prstGeom>
          <a:noFill/>
          <a:ln w="9525">
            <a:noFill/>
            <a:miter lim="800000"/>
            <a:headEnd/>
            <a:tailEnd/>
          </a:ln>
          <a:effectLst/>
        </p:spPr>
        <p:txBody>
          <a:bodyPr>
            <a:spAutoFit/>
          </a:bodyPr>
          <a:lstStyle/>
          <a:p>
            <a:pPr>
              <a:spcBef>
                <a:spcPct val="50000"/>
              </a:spcBef>
            </a:pPr>
            <a:r>
              <a:rPr lang="es-ES_tradnl" sz="2000" b="1"/>
              <a:t>Entre otras edificaciones, se colocaron cargas de dinamita en La Concordia, Los Inválidos, El Louvre, Notre Dame, La Opera, El Arco de Triunfo e incluso al pie de la Torre Eiffel.</a:t>
            </a:r>
            <a:endParaRPr lang="es-ES" sz="2000" b="1"/>
          </a:p>
        </p:txBody>
      </p:sp>
      <p:sp>
        <p:nvSpPr>
          <p:cNvPr id="32780" name="Text Box 12"/>
          <p:cNvSpPr txBox="1">
            <a:spLocks noChangeArrowheads="1"/>
          </p:cNvSpPr>
          <p:nvPr/>
        </p:nvSpPr>
        <p:spPr bwMode="auto">
          <a:xfrm>
            <a:off x="323850" y="4365625"/>
            <a:ext cx="3600450" cy="2225675"/>
          </a:xfrm>
          <a:prstGeom prst="rect">
            <a:avLst/>
          </a:prstGeom>
          <a:noFill/>
          <a:ln w="9525">
            <a:noFill/>
            <a:miter lim="800000"/>
            <a:headEnd/>
            <a:tailEnd/>
          </a:ln>
          <a:effectLst/>
        </p:spPr>
        <p:txBody>
          <a:bodyPr>
            <a:spAutoFit/>
          </a:bodyPr>
          <a:lstStyle/>
          <a:p>
            <a:pPr>
              <a:spcBef>
                <a:spcPct val="50000"/>
              </a:spcBef>
            </a:pPr>
            <a:r>
              <a:rPr lang="es-ES_tradnl" sz="2000" b="1"/>
              <a:t>Pero en el último instante, incapaz de perpetrar tamaño disparate von Choltitz se negó a dar la orden y, finalmente, rindió la ciudad a los aliados sin destruir nada.</a:t>
            </a:r>
            <a:endParaRPr lang="es-ES" sz="2000" b="1"/>
          </a:p>
        </p:txBody>
      </p:sp>
    </p:spTree>
  </p:cSld>
  <p:clrMapOvr>
    <a:masterClrMapping/>
  </p:clrMapOvr>
  <p:transition>
    <p:sndAc>
      <p:stSnd loop="1">
        <p:snd r:embed="rId2" name="Edith Piaf - Rien de rien.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32772"/>
                                        </p:tgtEl>
                                        <p:attrNameLst>
                                          <p:attrName>style.visibility</p:attrName>
                                        </p:attrNameLst>
                                      </p:cBhvr>
                                      <p:to>
                                        <p:strVal val="visible"/>
                                      </p:to>
                                    </p:set>
                                    <p:animEffect transition="in" filter="circle(out)">
                                      <p:cBhvr>
                                        <p:cTn id="7" dur="2000"/>
                                        <p:tgtEl>
                                          <p:spTgt spid="32772"/>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32779"/>
                                        </p:tgtEl>
                                        <p:attrNameLst>
                                          <p:attrName>style.visibility</p:attrName>
                                        </p:attrNameLst>
                                      </p:cBhvr>
                                      <p:to>
                                        <p:strVal val="visible"/>
                                      </p:to>
                                    </p:set>
                                    <p:anim calcmode="lin" valueType="num">
                                      <p:cBhvr>
                                        <p:cTn id="12" dur="1000" fill="hold"/>
                                        <p:tgtEl>
                                          <p:spTgt spid="32779"/>
                                        </p:tgtEl>
                                        <p:attrNameLst>
                                          <p:attrName>ppt_w</p:attrName>
                                        </p:attrNameLst>
                                      </p:cBhvr>
                                      <p:tavLst>
                                        <p:tav tm="0">
                                          <p:val>
                                            <p:strVal val="#ppt_w*0.70"/>
                                          </p:val>
                                        </p:tav>
                                        <p:tav tm="100000">
                                          <p:val>
                                            <p:strVal val="#ppt_w"/>
                                          </p:val>
                                        </p:tav>
                                      </p:tavLst>
                                    </p:anim>
                                    <p:anim calcmode="lin" valueType="num">
                                      <p:cBhvr>
                                        <p:cTn id="13" dur="1000" fill="hold"/>
                                        <p:tgtEl>
                                          <p:spTgt spid="32779"/>
                                        </p:tgtEl>
                                        <p:attrNameLst>
                                          <p:attrName>ppt_h</p:attrName>
                                        </p:attrNameLst>
                                      </p:cBhvr>
                                      <p:tavLst>
                                        <p:tav tm="0">
                                          <p:val>
                                            <p:strVal val="#ppt_h"/>
                                          </p:val>
                                        </p:tav>
                                        <p:tav tm="100000">
                                          <p:val>
                                            <p:strVal val="#ppt_h"/>
                                          </p:val>
                                        </p:tav>
                                      </p:tavLst>
                                    </p:anim>
                                    <p:animEffect transition="in" filter="fade">
                                      <p:cBhvr>
                                        <p:cTn id="14" dur="1000"/>
                                        <p:tgtEl>
                                          <p:spTgt spid="32779"/>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32780"/>
                                        </p:tgtEl>
                                        <p:attrNameLst>
                                          <p:attrName>style.visibility</p:attrName>
                                        </p:attrNameLst>
                                      </p:cBhvr>
                                      <p:to>
                                        <p:strVal val="visible"/>
                                      </p:to>
                                    </p:set>
                                    <p:anim calcmode="lin" valueType="num">
                                      <p:cBhvr>
                                        <p:cTn id="19" dur="1000" fill="hold"/>
                                        <p:tgtEl>
                                          <p:spTgt spid="32780"/>
                                        </p:tgtEl>
                                        <p:attrNameLst>
                                          <p:attrName>ppt_w</p:attrName>
                                        </p:attrNameLst>
                                      </p:cBhvr>
                                      <p:tavLst>
                                        <p:tav tm="0">
                                          <p:val>
                                            <p:strVal val="#ppt_w*0.70"/>
                                          </p:val>
                                        </p:tav>
                                        <p:tav tm="100000">
                                          <p:val>
                                            <p:strVal val="#ppt_w"/>
                                          </p:val>
                                        </p:tav>
                                      </p:tavLst>
                                    </p:anim>
                                    <p:anim calcmode="lin" valueType="num">
                                      <p:cBhvr>
                                        <p:cTn id="20" dur="1000" fill="hold"/>
                                        <p:tgtEl>
                                          <p:spTgt spid="32780"/>
                                        </p:tgtEl>
                                        <p:attrNameLst>
                                          <p:attrName>ppt_h</p:attrName>
                                        </p:attrNameLst>
                                      </p:cBhvr>
                                      <p:tavLst>
                                        <p:tav tm="0">
                                          <p:val>
                                            <p:strVal val="#ppt_h"/>
                                          </p:val>
                                        </p:tav>
                                        <p:tav tm="100000">
                                          <p:val>
                                            <p:strVal val="#ppt_h"/>
                                          </p:val>
                                        </p:tav>
                                      </p:tavLst>
                                    </p:anim>
                                    <p:animEffect transition="in" filter="fade">
                                      <p:cBhvr>
                                        <p:cTn id="21" dur="1000"/>
                                        <p:tgtEl>
                                          <p:spTgt spid="327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9" grpId="0"/>
      <p:bldP spid="32780"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5B4684"/>
        </a:solidFill>
        <a:effectLst/>
      </p:bgPr>
    </p:bg>
    <p:spTree>
      <p:nvGrpSpPr>
        <p:cNvPr id="1" name=""/>
        <p:cNvGrpSpPr/>
        <p:nvPr/>
      </p:nvGrpSpPr>
      <p:grpSpPr>
        <a:xfrm>
          <a:off x="0" y="0"/>
          <a:ext cx="0" cy="0"/>
          <a:chOff x="0" y="0"/>
          <a:chExt cx="0" cy="0"/>
        </a:xfrm>
      </p:grpSpPr>
      <p:sp>
        <p:nvSpPr>
          <p:cNvPr id="21509" name="Text Box 5"/>
          <p:cNvSpPr txBox="1">
            <a:spLocks noChangeArrowheads="1"/>
          </p:cNvSpPr>
          <p:nvPr/>
        </p:nvSpPr>
        <p:spPr bwMode="auto">
          <a:xfrm>
            <a:off x="611188" y="6381750"/>
            <a:ext cx="7921625" cy="396875"/>
          </a:xfrm>
          <a:prstGeom prst="rect">
            <a:avLst/>
          </a:prstGeom>
          <a:noFill/>
          <a:ln w="9525">
            <a:noFill/>
            <a:miter lim="800000"/>
            <a:headEnd/>
            <a:tailEnd/>
          </a:ln>
          <a:effectLst/>
        </p:spPr>
        <p:txBody>
          <a:bodyPr>
            <a:spAutoFit/>
          </a:bodyPr>
          <a:lstStyle/>
          <a:p>
            <a:pPr algn="ctr">
              <a:spcBef>
                <a:spcPct val="50000"/>
              </a:spcBef>
            </a:pPr>
            <a:r>
              <a:rPr lang="es-ES_tradnl" sz="2000" b="1">
                <a:solidFill>
                  <a:srgbClr val="FFC775"/>
                </a:solidFill>
              </a:rPr>
              <a:t>Fuente de la Plaza de la Concordia</a:t>
            </a:r>
            <a:endParaRPr lang="es-ES" sz="2000" b="1">
              <a:solidFill>
                <a:srgbClr val="FFC775"/>
              </a:solidFill>
            </a:endParaRPr>
          </a:p>
        </p:txBody>
      </p:sp>
      <p:sp>
        <p:nvSpPr>
          <p:cNvPr id="21510" name="Text Box 6"/>
          <p:cNvSpPr txBox="1">
            <a:spLocks noChangeArrowheads="1"/>
          </p:cNvSpPr>
          <p:nvPr/>
        </p:nvSpPr>
        <p:spPr bwMode="auto">
          <a:xfrm>
            <a:off x="971550" y="2133600"/>
            <a:ext cx="7200900" cy="1190625"/>
          </a:xfrm>
          <a:prstGeom prst="rect">
            <a:avLst/>
          </a:prstGeom>
          <a:noFill/>
          <a:ln w="9525">
            <a:noFill/>
            <a:miter lim="800000"/>
            <a:headEnd/>
            <a:tailEnd/>
          </a:ln>
          <a:effectLst/>
        </p:spPr>
        <p:txBody>
          <a:bodyPr>
            <a:spAutoFit/>
          </a:bodyPr>
          <a:lstStyle/>
          <a:p>
            <a:pPr>
              <a:spcBef>
                <a:spcPct val="50000"/>
              </a:spcBef>
            </a:pPr>
            <a:r>
              <a:rPr lang="es-ES_tradnl">
                <a:solidFill>
                  <a:srgbClr val="FFC775"/>
                </a:solidFill>
              </a:rPr>
              <a:t>Buen ejemplo del “clasicismo” es la place de la Concorde, diseñada por Gabriel en 1757. Ocupó su centro la estatua de Luis XV; luego, durante la Revolución, la guillotina y, finalmente, un obelisco egipcio del templo de Ramsés II en Tebas.</a:t>
            </a:r>
            <a:endParaRPr lang="es-ES">
              <a:solidFill>
                <a:srgbClr val="FFC775"/>
              </a:solidFill>
            </a:endParaRPr>
          </a:p>
        </p:txBody>
      </p:sp>
      <p:sp>
        <p:nvSpPr>
          <p:cNvPr id="21511" name="Text Box 7"/>
          <p:cNvSpPr txBox="1">
            <a:spLocks noChangeArrowheads="1"/>
          </p:cNvSpPr>
          <p:nvPr/>
        </p:nvSpPr>
        <p:spPr bwMode="auto">
          <a:xfrm>
            <a:off x="611188" y="260350"/>
            <a:ext cx="2089150" cy="396875"/>
          </a:xfrm>
          <a:prstGeom prst="rect">
            <a:avLst/>
          </a:prstGeom>
          <a:noFill/>
          <a:ln w="9525">
            <a:noFill/>
            <a:miter lim="800000"/>
            <a:headEnd/>
            <a:tailEnd/>
          </a:ln>
          <a:effectLst/>
        </p:spPr>
        <p:txBody>
          <a:bodyPr>
            <a:spAutoFit/>
          </a:bodyPr>
          <a:lstStyle/>
          <a:p>
            <a:pPr>
              <a:spcBef>
                <a:spcPct val="50000"/>
              </a:spcBef>
            </a:pPr>
            <a:r>
              <a:rPr lang="es-ES_tradnl" sz="2000" b="1">
                <a:solidFill>
                  <a:srgbClr val="FFC775"/>
                </a:solidFill>
              </a:rPr>
              <a:t>Hôtel de Crillon</a:t>
            </a:r>
            <a:endParaRPr lang="es-ES" sz="2000" b="1">
              <a:solidFill>
                <a:srgbClr val="FFC775"/>
              </a:solidFill>
            </a:endParaRPr>
          </a:p>
        </p:txBody>
      </p:sp>
      <p:sp>
        <p:nvSpPr>
          <p:cNvPr id="21512" name="Text Box 8"/>
          <p:cNvSpPr txBox="1">
            <a:spLocks noChangeArrowheads="1"/>
          </p:cNvSpPr>
          <p:nvPr/>
        </p:nvSpPr>
        <p:spPr bwMode="auto">
          <a:xfrm>
            <a:off x="7235825" y="260350"/>
            <a:ext cx="1908175" cy="396875"/>
          </a:xfrm>
          <a:prstGeom prst="rect">
            <a:avLst/>
          </a:prstGeom>
          <a:noFill/>
          <a:ln w="9525">
            <a:noFill/>
            <a:miter lim="800000"/>
            <a:headEnd/>
            <a:tailEnd/>
          </a:ln>
          <a:effectLst/>
        </p:spPr>
        <p:txBody>
          <a:bodyPr>
            <a:spAutoFit/>
          </a:bodyPr>
          <a:lstStyle/>
          <a:p>
            <a:pPr>
              <a:spcBef>
                <a:spcPct val="50000"/>
              </a:spcBef>
            </a:pPr>
            <a:r>
              <a:rPr lang="es-ES_tradnl" sz="2000" b="1">
                <a:solidFill>
                  <a:srgbClr val="FFC775"/>
                </a:solidFill>
              </a:rPr>
              <a:t>E.M. Marine</a:t>
            </a:r>
            <a:endParaRPr lang="es-ES" sz="2000" b="1">
              <a:solidFill>
                <a:srgbClr val="FFC775"/>
              </a:solidFill>
            </a:endParaRPr>
          </a:p>
        </p:txBody>
      </p:sp>
      <p:sp>
        <p:nvSpPr>
          <p:cNvPr id="21513" name="Text Box 9"/>
          <p:cNvSpPr txBox="1">
            <a:spLocks noChangeArrowheads="1"/>
          </p:cNvSpPr>
          <p:nvPr/>
        </p:nvSpPr>
        <p:spPr bwMode="auto">
          <a:xfrm>
            <a:off x="5076825" y="260350"/>
            <a:ext cx="1657350" cy="396875"/>
          </a:xfrm>
          <a:prstGeom prst="rect">
            <a:avLst/>
          </a:prstGeom>
          <a:noFill/>
          <a:ln w="9525">
            <a:noFill/>
            <a:miter lim="800000"/>
            <a:headEnd/>
            <a:tailEnd/>
          </a:ln>
          <a:effectLst/>
        </p:spPr>
        <p:txBody>
          <a:bodyPr>
            <a:spAutoFit/>
          </a:bodyPr>
          <a:lstStyle/>
          <a:p>
            <a:pPr algn="ctr">
              <a:spcBef>
                <a:spcPct val="50000"/>
              </a:spcBef>
            </a:pPr>
            <a:r>
              <a:rPr lang="es-ES_tradnl" sz="2000" b="1">
                <a:solidFill>
                  <a:srgbClr val="FFC775"/>
                </a:solidFill>
              </a:rPr>
              <a:t>Rue Royal</a:t>
            </a:r>
            <a:endParaRPr lang="es-ES" sz="2000" b="1">
              <a:solidFill>
                <a:srgbClr val="FFC775"/>
              </a:solidFill>
            </a:endParaRPr>
          </a:p>
        </p:txBody>
      </p:sp>
      <p:pic>
        <p:nvPicPr>
          <p:cNvPr id="21508" name="Picture 4" descr="fontaine_place_concorde_5"/>
          <p:cNvPicPr>
            <a:picLocks noChangeAspect="1" noChangeArrowheads="1"/>
          </p:cNvPicPr>
          <p:nvPr/>
        </p:nvPicPr>
        <p:blipFill>
          <a:blip r:embed="rId2">
            <a:lum bright="6000" contrast="6000"/>
          </a:blip>
          <a:srcRect/>
          <a:stretch>
            <a:fillRect/>
          </a:stretch>
        </p:blipFill>
        <p:spPr bwMode="auto">
          <a:xfrm>
            <a:off x="611188" y="908050"/>
            <a:ext cx="8031162" cy="5364163"/>
          </a:xfrm>
          <a:prstGeom prst="rect">
            <a:avLst/>
          </a:prstGeom>
          <a:noFill/>
          <a:ln w="9525">
            <a:noFill/>
            <a:miter lim="800000"/>
            <a:headEnd/>
            <a:tailEnd/>
          </a:ln>
        </p:spPr>
      </p:pic>
      <p:sp>
        <p:nvSpPr>
          <p:cNvPr id="21515" name="Line 11"/>
          <p:cNvSpPr>
            <a:spLocks noChangeShapeType="1"/>
          </p:cNvSpPr>
          <p:nvPr/>
        </p:nvSpPr>
        <p:spPr bwMode="auto">
          <a:xfrm>
            <a:off x="2124075" y="622300"/>
            <a:ext cx="0" cy="2590800"/>
          </a:xfrm>
          <a:prstGeom prst="line">
            <a:avLst/>
          </a:prstGeom>
          <a:noFill/>
          <a:ln w="28575">
            <a:solidFill>
              <a:srgbClr val="FFC775"/>
            </a:solidFill>
            <a:round/>
            <a:headEnd/>
            <a:tailEnd type="triangle" w="med" len="med"/>
          </a:ln>
          <a:effectLst/>
        </p:spPr>
        <p:txBody>
          <a:bodyPr/>
          <a:lstStyle/>
          <a:p>
            <a:endParaRPr lang="es-ES"/>
          </a:p>
        </p:txBody>
      </p:sp>
      <p:sp>
        <p:nvSpPr>
          <p:cNvPr id="21516" name="Line 12"/>
          <p:cNvSpPr>
            <a:spLocks noChangeShapeType="1"/>
          </p:cNvSpPr>
          <p:nvPr/>
        </p:nvSpPr>
        <p:spPr bwMode="auto">
          <a:xfrm flipH="1">
            <a:off x="5219700" y="692150"/>
            <a:ext cx="936625" cy="3097213"/>
          </a:xfrm>
          <a:prstGeom prst="line">
            <a:avLst/>
          </a:prstGeom>
          <a:noFill/>
          <a:ln w="28575">
            <a:solidFill>
              <a:srgbClr val="FFC775"/>
            </a:solidFill>
            <a:round/>
            <a:headEnd/>
            <a:tailEnd type="triangle" w="med" len="med"/>
          </a:ln>
          <a:effectLst/>
        </p:spPr>
        <p:txBody>
          <a:bodyPr/>
          <a:lstStyle/>
          <a:p>
            <a:endParaRPr lang="es-ES"/>
          </a:p>
        </p:txBody>
      </p:sp>
      <p:sp>
        <p:nvSpPr>
          <p:cNvPr id="21514" name="Line 10"/>
          <p:cNvSpPr>
            <a:spLocks noChangeShapeType="1"/>
          </p:cNvSpPr>
          <p:nvPr/>
        </p:nvSpPr>
        <p:spPr bwMode="auto">
          <a:xfrm flipH="1">
            <a:off x="7885113" y="765175"/>
            <a:ext cx="71437" cy="2447925"/>
          </a:xfrm>
          <a:prstGeom prst="line">
            <a:avLst/>
          </a:prstGeom>
          <a:noFill/>
          <a:ln w="28575">
            <a:solidFill>
              <a:srgbClr val="E9AC63"/>
            </a:solidFill>
            <a:round/>
            <a:headEnd/>
            <a:tailEnd type="triangle" w="med" len="med"/>
          </a:ln>
          <a:effectLst/>
        </p:spPr>
        <p:txBody>
          <a:bodyPr/>
          <a:lstStyle/>
          <a:p>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21508"/>
                                        </p:tgtEl>
                                        <p:attrNameLst>
                                          <p:attrName>style.visibility</p:attrName>
                                        </p:attrNameLst>
                                      </p:cBhvr>
                                      <p:to>
                                        <p:strVal val="visible"/>
                                      </p:to>
                                    </p:set>
                                    <p:animEffect transition="in" filter="wedge">
                                      <p:cBhvr>
                                        <p:cTn id="7" dur="2000"/>
                                        <p:tgtEl>
                                          <p:spTgt spid="21508"/>
                                        </p:tgtEl>
                                      </p:cBhvr>
                                    </p:animEffect>
                                  </p:childTnLst>
                                </p:cTn>
                              </p:par>
                            </p:childTnLst>
                          </p:cTn>
                        </p:par>
                        <p:par>
                          <p:cTn id="8" fill="hold">
                            <p:stCondLst>
                              <p:cond delay="2000"/>
                            </p:stCondLst>
                            <p:childTnLst>
                              <p:par>
                                <p:cTn id="9" presetID="55" presetClass="entr" presetSubtype="0" fill="hold" grpId="0" nodeType="afterEffect">
                                  <p:stCondLst>
                                    <p:cond delay="500"/>
                                  </p:stCondLst>
                                  <p:childTnLst>
                                    <p:set>
                                      <p:cBhvr>
                                        <p:cTn id="10" dur="1" fill="hold">
                                          <p:stCondLst>
                                            <p:cond delay="0"/>
                                          </p:stCondLst>
                                        </p:cTn>
                                        <p:tgtEl>
                                          <p:spTgt spid="21511"/>
                                        </p:tgtEl>
                                        <p:attrNameLst>
                                          <p:attrName>style.visibility</p:attrName>
                                        </p:attrNameLst>
                                      </p:cBhvr>
                                      <p:to>
                                        <p:strVal val="visible"/>
                                      </p:to>
                                    </p:set>
                                    <p:anim calcmode="lin" valueType="num">
                                      <p:cBhvr>
                                        <p:cTn id="11" dur="1000" fill="hold"/>
                                        <p:tgtEl>
                                          <p:spTgt spid="21511"/>
                                        </p:tgtEl>
                                        <p:attrNameLst>
                                          <p:attrName>ppt_w</p:attrName>
                                        </p:attrNameLst>
                                      </p:cBhvr>
                                      <p:tavLst>
                                        <p:tav tm="0">
                                          <p:val>
                                            <p:strVal val="#ppt_w*0.70"/>
                                          </p:val>
                                        </p:tav>
                                        <p:tav tm="100000">
                                          <p:val>
                                            <p:strVal val="#ppt_w"/>
                                          </p:val>
                                        </p:tav>
                                      </p:tavLst>
                                    </p:anim>
                                    <p:anim calcmode="lin" valueType="num">
                                      <p:cBhvr>
                                        <p:cTn id="12" dur="1000" fill="hold"/>
                                        <p:tgtEl>
                                          <p:spTgt spid="21511"/>
                                        </p:tgtEl>
                                        <p:attrNameLst>
                                          <p:attrName>ppt_h</p:attrName>
                                        </p:attrNameLst>
                                      </p:cBhvr>
                                      <p:tavLst>
                                        <p:tav tm="0">
                                          <p:val>
                                            <p:strVal val="#ppt_h"/>
                                          </p:val>
                                        </p:tav>
                                        <p:tav tm="100000">
                                          <p:val>
                                            <p:strVal val="#ppt_h"/>
                                          </p:val>
                                        </p:tav>
                                      </p:tavLst>
                                    </p:anim>
                                    <p:animEffect transition="in" filter="fade">
                                      <p:cBhvr>
                                        <p:cTn id="13" dur="1000"/>
                                        <p:tgtEl>
                                          <p:spTgt spid="21511"/>
                                        </p:tgtEl>
                                      </p:cBhvr>
                                    </p:animEffect>
                                  </p:childTnLst>
                                </p:cTn>
                              </p:par>
                            </p:childTnLst>
                          </p:cTn>
                        </p:par>
                        <p:par>
                          <p:cTn id="14" fill="hold">
                            <p:stCondLst>
                              <p:cond delay="3500"/>
                            </p:stCondLst>
                            <p:childTnLst>
                              <p:par>
                                <p:cTn id="15" presetID="22" presetClass="entr" presetSubtype="1" fill="hold" grpId="0" nodeType="afterEffect">
                                  <p:stCondLst>
                                    <p:cond delay="0"/>
                                  </p:stCondLst>
                                  <p:childTnLst>
                                    <p:set>
                                      <p:cBhvr>
                                        <p:cTn id="16" dur="1" fill="hold">
                                          <p:stCondLst>
                                            <p:cond delay="0"/>
                                          </p:stCondLst>
                                        </p:cTn>
                                        <p:tgtEl>
                                          <p:spTgt spid="21515"/>
                                        </p:tgtEl>
                                        <p:attrNameLst>
                                          <p:attrName>style.visibility</p:attrName>
                                        </p:attrNameLst>
                                      </p:cBhvr>
                                      <p:to>
                                        <p:strVal val="visible"/>
                                      </p:to>
                                    </p:set>
                                    <p:animEffect transition="in" filter="wipe(up)">
                                      <p:cBhvr>
                                        <p:cTn id="17" dur="500"/>
                                        <p:tgtEl>
                                          <p:spTgt spid="21515"/>
                                        </p:tgtEl>
                                      </p:cBhvr>
                                    </p:animEffect>
                                  </p:childTnLst>
                                </p:cTn>
                              </p:par>
                            </p:childTnLst>
                          </p:cTn>
                        </p:par>
                        <p:par>
                          <p:cTn id="18" fill="hold">
                            <p:stCondLst>
                              <p:cond delay="4000"/>
                            </p:stCondLst>
                            <p:childTnLst>
                              <p:par>
                                <p:cTn id="19" presetID="55" presetClass="entr" presetSubtype="0" fill="hold" grpId="0" nodeType="afterEffect">
                                  <p:stCondLst>
                                    <p:cond delay="500"/>
                                  </p:stCondLst>
                                  <p:childTnLst>
                                    <p:set>
                                      <p:cBhvr>
                                        <p:cTn id="20" dur="1" fill="hold">
                                          <p:stCondLst>
                                            <p:cond delay="0"/>
                                          </p:stCondLst>
                                        </p:cTn>
                                        <p:tgtEl>
                                          <p:spTgt spid="21513"/>
                                        </p:tgtEl>
                                        <p:attrNameLst>
                                          <p:attrName>style.visibility</p:attrName>
                                        </p:attrNameLst>
                                      </p:cBhvr>
                                      <p:to>
                                        <p:strVal val="visible"/>
                                      </p:to>
                                    </p:set>
                                    <p:anim calcmode="lin" valueType="num">
                                      <p:cBhvr>
                                        <p:cTn id="21" dur="1000" fill="hold"/>
                                        <p:tgtEl>
                                          <p:spTgt spid="21513"/>
                                        </p:tgtEl>
                                        <p:attrNameLst>
                                          <p:attrName>ppt_w</p:attrName>
                                        </p:attrNameLst>
                                      </p:cBhvr>
                                      <p:tavLst>
                                        <p:tav tm="0">
                                          <p:val>
                                            <p:strVal val="#ppt_w*0.70"/>
                                          </p:val>
                                        </p:tav>
                                        <p:tav tm="100000">
                                          <p:val>
                                            <p:strVal val="#ppt_w"/>
                                          </p:val>
                                        </p:tav>
                                      </p:tavLst>
                                    </p:anim>
                                    <p:anim calcmode="lin" valueType="num">
                                      <p:cBhvr>
                                        <p:cTn id="22" dur="1000" fill="hold"/>
                                        <p:tgtEl>
                                          <p:spTgt spid="21513"/>
                                        </p:tgtEl>
                                        <p:attrNameLst>
                                          <p:attrName>ppt_h</p:attrName>
                                        </p:attrNameLst>
                                      </p:cBhvr>
                                      <p:tavLst>
                                        <p:tav tm="0">
                                          <p:val>
                                            <p:strVal val="#ppt_h"/>
                                          </p:val>
                                        </p:tav>
                                        <p:tav tm="100000">
                                          <p:val>
                                            <p:strVal val="#ppt_h"/>
                                          </p:val>
                                        </p:tav>
                                      </p:tavLst>
                                    </p:anim>
                                    <p:animEffect transition="in" filter="fade">
                                      <p:cBhvr>
                                        <p:cTn id="23" dur="1000"/>
                                        <p:tgtEl>
                                          <p:spTgt spid="21513"/>
                                        </p:tgtEl>
                                      </p:cBhvr>
                                    </p:animEffect>
                                  </p:childTnLst>
                                </p:cTn>
                              </p:par>
                            </p:childTnLst>
                          </p:cTn>
                        </p:par>
                        <p:par>
                          <p:cTn id="24" fill="hold">
                            <p:stCondLst>
                              <p:cond delay="5500"/>
                            </p:stCondLst>
                            <p:childTnLst>
                              <p:par>
                                <p:cTn id="25" presetID="22" presetClass="entr" presetSubtype="1" fill="hold" grpId="0" nodeType="afterEffect">
                                  <p:stCondLst>
                                    <p:cond delay="0"/>
                                  </p:stCondLst>
                                  <p:childTnLst>
                                    <p:set>
                                      <p:cBhvr>
                                        <p:cTn id="26" dur="1" fill="hold">
                                          <p:stCondLst>
                                            <p:cond delay="0"/>
                                          </p:stCondLst>
                                        </p:cTn>
                                        <p:tgtEl>
                                          <p:spTgt spid="21516"/>
                                        </p:tgtEl>
                                        <p:attrNameLst>
                                          <p:attrName>style.visibility</p:attrName>
                                        </p:attrNameLst>
                                      </p:cBhvr>
                                      <p:to>
                                        <p:strVal val="visible"/>
                                      </p:to>
                                    </p:set>
                                    <p:animEffect transition="in" filter="wipe(up)">
                                      <p:cBhvr>
                                        <p:cTn id="27" dur="500"/>
                                        <p:tgtEl>
                                          <p:spTgt spid="21516"/>
                                        </p:tgtEl>
                                      </p:cBhvr>
                                    </p:animEffect>
                                  </p:childTnLst>
                                </p:cTn>
                              </p:par>
                            </p:childTnLst>
                          </p:cTn>
                        </p:par>
                        <p:par>
                          <p:cTn id="28" fill="hold">
                            <p:stCondLst>
                              <p:cond delay="6000"/>
                            </p:stCondLst>
                            <p:childTnLst>
                              <p:par>
                                <p:cTn id="29" presetID="55" presetClass="entr" presetSubtype="0" fill="hold" grpId="0" nodeType="afterEffect">
                                  <p:stCondLst>
                                    <p:cond delay="500"/>
                                  </p:stCondLst>
                                  <p:childTnLst>
                                    <p:set>
                                      <p:cBhvr>
                                        <p:cTn id="30" dur="1" fill="hold">
                                          <p:stCondLst>
                                            <p:cond delay="0"/>
                                          </p:stCondLst>
                                        </p:cTn>
                                        <p:tgtEl>
                                          <p:spTgt spid="21512"/>
                                        </p:tgtEl>
                                        <p:attrNameLst>
                                          <p:attrName>style.visibility</p:attrName>
                                        </p:attrNameLst>
                                      </p:cBhvr>
                                      <p:to>
                                        <p:strVal val="visible"/>
                                      </p:to>
                                    </p:set>
                                    <p:anim calcmode="lin" valueType="num">
                                      <p:cBhvr>
                                        <p:cTn id="31" dur="1000" fill="hold"/>
                                        <p:tgtEl>
                                          <p:spTgt spid="21512"/>
                                        </p:tgtEl>
                                        <p:attrNameLst>
                                          <p:attrName>ppt_w</p:attrName>
                                        </p:attrNameLst>
                                      </p:cBhvr>
                                      <p:tavLst>
                                        <p:tav tm="0">
                                          <p:val>
                                            <p:strVal val="#ppt_w*0.70"/>
                                          </p:val>
                                        </p:tav>
                                        <p:tav tm="100000">
                                          <p:val>
                                            <p:strVal val="#ppt_w"/>
                                          </p:val>
                                        </p:tav>
                                      </p:tavLst>
                                    </p:anim>
                                    <p:anim calcmode="lin" valueType="num">
                                      <p:cBhvr>
                                        <p:cTn id="32" dur="1000" fill="hold"/>
                                        <p:tgtEl>
                                          <p:spTgt spid="21512"/>
                                        </p:tgtEl>
                                        <p:attrNameLst>
                                          <p:attrName>ppt_h</p:attrName>
                                        </p:attrNameLst>
                                      </p:cBhvr>
                                      <p:tavLst>
                                        <p:tav tm="0">
                                          <p:val>
                                            <p:strVal val="#ppt_h"/>
                                          </p:val>
                                        </p:tav>
                                        <p:tav tm="100000">
                                          <p:val>
                                            <p:strVal val="#ppt_h"/>
                                          </p:val>
                                        </p:tav>
                                      </p:tavLst>
                                    </p:anim>
                                    <p:animEffect transition="in" filter="fade">
                                      <p:cBhvr>
                                        <p:cTn id="33" dur="1000"/>
                                        <p:tgtEl>
                                          <p:spTgt spid="21512"/>
                                        </p:tgtEl>
                                      </p:cBhvr>
                                    </p:animEffect>
                                  </p:childTnLst>
                                </p:cTn>
                              </p:par>
                            </p:childTnLst>
                          </p:cTn>
                        </p:par>
                        <p:par>
                          <p:cTn id="34" fill="hold">
                            <p:stCondLst>
                              <p:cond delay="7500"/>
                            </p:stCondLst>
                            <p:childTnLst>
                              <p:par>
                                <p:cTn id="35" presetID="22" presetClass="entr" presetSubtype="1" fill="hold" grpId="0" nodeType="afterEffect">
                                  <p:stCondLst>
                                    <p:cond delay="0"/>
                                  </p:stCondLst>
                                  <p:childTnLst>
                                    <p:set>
                                      <p:cBhvr>
                                        <p:cTn id="36" dur="1" fill="hold">
                                          <p:stCondLst>
                                            <p:cond delay="0"/>
                                          </p:stCondLst>
                                        </p:cTn>
                                        <p:tgtEl>
                                          <p:spTgt spid="21514"/>
                                        </p:tgtEl>
                                        <p:attrNameLst>
                                          <p:attrName>style.visibility</p:attrName>
                                        </p:attrNameLst>
                                      </p:cBhvr>
                                      <p:to>
                                        <p:strVal val="visible"/>
                                      </p:to>
                                    </p:set>
                                    <p:animEffect transition="in" filter="wipe(up)">
                                      <p:cBhvr>
                                        <p:cTn id="37" dur="500"/>
                                        <p:tgtEl>
                                          <p:spTgt spid="21514"/>
                                        </p:tgtEl>
                                      </p:cBhvr>
                                    </p:animEffect>
                                  </p:childTnLst>
                                </p:cTn>
                              </p:par>
                            </p:childTnLst>
                          </p:cTn>
                        </p:par>
                        <p:par>
                          <p:cTn id="38" fill="hold">
                            <p:stCondLst>
                              <p:cond delay="8000"/>
                            </p:stCondLst>
                            <p:childTnLst>
                              <p:par>
                                <p:cTn id="39" presetID="3" presetClass="exit" presetSubtype="10" fill="hold" grpId="1" nodeType="afterEffect">
                                  <p:stCondLst>
                                    <p:cond delay="500"/>
                                  </p:stCondLst>
                                  <p:childTnLst>
                                    <p:animEffect transition="out" filter="blinds(horizontal)">
                                      <p:cBhvr>
                                        <p:cTn id="40" dur="500"/>
                                        <p:tgtEl>
                                          <p:spTgt spid="21515"/>
                                        </p:tgtEl>
                                      </p:cBhvr>
                                    </p:animEffect>
                                    <p:set>
                                      <p:cBhvr>
                                        <p:cTn id="41" dur="1" fill="hold">
                                          <p:stCondLst>
                                            <p:cond delay="499"/>
                                          </p:stCondLst>
                                        </p:cTn>
                                        <p:tgtEl>
                                          <p:spTgt spid="21515"/>
                                        </p:tgtEl>
                                        <p:attrNameLst>
                                          <p:attrName>style.visibility</p:attrName>
                                        </p:attrNameLst>
                                      </p:cBhvr>
                                      <p:to>
                                        <p:strVal val="hidden"/>
                                      </p:to>
                                    </p:set>
                                  </p:childTnLst>
                                </p:cTn>
                              </p:par>
                            </p:childTnLst>
                          </p:cTn>
                        </p:par>
                        <p:par>
                          <p:cTn id="42" fill="hold">
                            <p:stCondLst>
                              <p:cond delay="9000"/>
                            </p:stCondLst>
                            <p:childTnLst>
                              <p:par>
                                <p:cTn id="43" presetID="3" presetClass="exit" presetSubtype="10" fill="hold" grpId="1" nodeType="afterEffect">
                                  <p:stCondLst>
                                    <p:cond delay="0"/>
                                  </p:stCondLst>
                                  <p:childTnLst>
                                    <p:animEffect transition="out" filter="blinds(horizontal)">
                                      <p:cBhvr>
                                        <p:cTn id="44" dur="500"/>
                                        <p:tgtEl>
                                          <p:spTgt spid="21516"/>
                                        </p:tgtEl>
                                      </p:cBhvr>
                                    </p:animEffect>
                                    <p:set>
                                      <p:cBhvr>
                                        <p:cTn id="45" dur="1" fill="hold">
                                          <p:stCondLst>
                                            <p:cond delay="499"/>
                                          </p:stCondLst>
                                        </p:cTn>
                                        <p:tgtEl>
                                          <p:spTgt spid="21516"/>
                                        </p:tgtEl>
                                        <p:attrNameLst>
                                          <p:attrName>style.visibility</p:attrName>
                                        </p:attrNameLst>
                                      </p:cBhvr>
                                      <p:to>
                                        <p:strVal val="hidden"/>
                                      </p:to>
                                    </p:set>
                                  </p:childTnLst>
                                </p:cTn>
                              </p:par>
                            </p:childTnLst>
                          </p:cTn>
                        </p:par>
                        <p:par>
                          <p:cTn id="46" fill="hold">
                            <p:stCondLst>
                              <p:cond delay="9500"/>
                            </p:stCondLst>
                            <p:childTnLst>
                              <p:par>
                                <p:cTn id="47" presetID="3" presetClass="exit" presetSubtype="10" fill="hold" grpId="1" nodeType="afterEffect">
                                  <p:stCondLst>
                                    <p:cond delay="0"/>
                                  </p:stCondLst>
                                  <p:childTnLst>
                                    <p:animEffect transition="out" filter="blinds(horizontal)">
                                      <p:cBhvr>
                                        <p:cTn id="48" dur="500"/>
                                        <p:tgtEl>
                                          <p:spTgt spid="21514"/>
                                        </p:tgtEl>
                                      </p:cBhvr>
                                    </p:animEffect>
                                    <p:set>
                                      <p:cBhvr>
                                        <p:cTn id="49" dur="1" fill="hold">
                                          <p:stCondLst>
                                            <p:cond delay="499"/>
                                          </p:stCondLst>
                                        </p:cTn>
                                        <p:tgtEl>
                                          <p:spTgt spid="215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1" grpId="0"/>
      <p:bldP spid="21512" grpId="0"/>
      <p:bldP spid="21513" grpId="0"/>
      <p:bldP spid="21515" grpId="0" animBg="1"/>
      <p:bldP spid="21515" grpId="1" animBg="1"/>
      <p:bldP spid="21516" grpId="0" animBg="1"/>
      <p:bldP spid="21516" grpId="1" animBg="1"/>
      <p:bldP spid="21514" grpId="0" animBg="1"/>
      <p:bldP spid="21514"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0485" name="Text Box 5"/>
          <p:cNvSpPr txBox="1">
            <a:spLocks noChangeArrowheads="1"/>
          </p:cNvSpPr>
          <p:nvPr/>
        </p:nvSpPr>
        <p:spPr bwMode="auto">
          <a:xfrm>
            <a:off x="2555875" y="2708275"/>
            <a:ext cx="4103688" cy="1006475"/>
          </a:xfrm>
          <a:prstGeom prst="rect">
            <a:avLst/>
          </a:prstGeom>
          <a:noFill/>
          <a:ln w="9525">
            <a:noFill/>
            <a:miter lim="800000"/>
            <a:headEnd/>
            <a:tailEnd/>
          </a:ln>
          <a:effectLst/>
        </p:spPr>
        <p:txBody>
          <a:bodyPr>
            <a:spAutoFit/>
          </a:bodyPr>
          <a:lstStyle/>
          <a:p>
            <a:pPr>
              <a:spcBef>
                <a:spcPct val="50000"/>
              </a:spcBef>
            </a:pPr>
            <a:r>
              <a:rPr lang="es-ES_tradnl" sz="2000" b="1">
                <a:solidFill>
                  <a:srgbClr val="FFC775"/>
                </a:solidFill>
              </a:rPr>
              <a:t>El conocido como Obelisco de Luxor y, el añadido posterior que ya me diréis que pinta aquí.</a:t>
            </a:r>
            <a:endParaRPr lang="es-ES" sz="2000" b="1">
              <a:solidFill>
                <a:srgbClr val="FFC775"/>
              </a:solidFill>
            </a:endParaRPr>
          </a:p>
        </p:txBody>
      </p:sp>
      <p:pic>
        <p:nvPicPr>
          <p:cNvPr id="20484" name="Picture 4" descr="grande_roue_obelisque_place_concorde_4"/>
          <p:cNvPicPr>
            <a:picLocks noChangeAspect="1" noChangeArrowheads="1"/>
          </p:cNvPicPr>
          <p:nvPr/>
        </p:nvPicPr>
        <p:blipFill>
          <a:blip r:embed="rId2"/>
          <a:srcRect/>
          <a:stretch>
            <a:fillRect/>
          </a:stretch>
        </p:blipFill>
        <p:spPr bwMode="auto">
          <a:xfrm>
            <a:off x="2268538" y="333375"/>
            <a:ext cx="4494212" cy="6165850"/>
          </a:xfrm>
          <a:prstGeom prst="rect">
            <a:avLst/>
          </a:prstGeom>
          <a:noFill/>
          <a:ln w="9525">
            <a:noFill/>
            <a:miter lim="800000"/>
            <a:headEnd/>
            <a:tailEnd/>
          </a:ln>
        </p:spPr>
      </p:pic>
      <p:sp>
        <p:nvSpPr>
          <p:cNvPr id="20486" name="Text Box 6"/>
          <p:cNvSpPr txBox="1">
            <a:spLocks noChangeArrowheads="1"/>
          </p:cNvSpPr>
          <p:nvPr/>
        </p:nvSpPr>
        <p:spPr bwMode="auto">
          <a:xfrm>
            <a:off x="7235825" y="333375"/>
            <a:ext cx="1655763" cy="701675"/>
          </a:xfrm>
          <a:prstGeom prst="rect">
            <a:avLst/>
          </a:prstGeom>
          <a:noFill/>
          <a:ln w="9525">
            <a:noFill/>
            <a:miter lim="800000"/>
            <a:headEnd/>
            <a:tailEnd/>
          </a:ln>
          <a:effectLst/>
        </p:spPr>
        <p:txBody>
          <a:bodyPr>
            <a:spAutoFit/>
          </a:bodyPr>
          <a:lstStyle/>
          <a:p>
            <a:pPr>
              <a:spcBef>
                <a:spcPct val="50000"/>
              </a:spcBef>
            </a:pPr>
            <a:r>
              <a:rPr lang="es-ES_tradnl" sz="2000" b="1">
                <a:solidFill>
                  <a:srgbClr val="EC9F66"/>
                </a:solidFill>
              </a:rPr>
              <a:t>Plaza de la Concordia</a:t>
            </a:r>
            <a:endParaRPr lang="es-ES" sz="2000" b="1">
              <a:solidFill>
                <a:srgbClr val="EC9F66"/>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20484"/>
                                        </p:tgtEl>
                                        <p:attrNameLst>
                                          <p:attrName>style.visibility</p:attrName>
                                        </p:attrNameLst>
                                      </p:cBhvr>
                                      <p:to>
                                        <p:strVal val="visible"/>
                                      </p:to>
                                    </p:set>
                                    <p:animEffect transition="in" filter="wedge">
                                      <p:cBhvr>
                                        <p:cTn id="7" dur="2000"/>
                                        <p:tgtEl>
                                          <p:spTgt spid="204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3077" name="Text Box 5"/>
          <p:cNvSpPr txBox="1">
            <a:spLocks noChangeArrowheads="1"/>
          </p:cNvSpPr>
          <p:nvPr/>
        </p:nvSpPr>
        <p:spPr bwMode="auto">
          <a:xfrm>
            <a:off x="395288" y="333375"/>
            <a:ext cx="3816350" cy="396875"/>
          </a:xfrm>
          <a:prstGeom prst="rect">
            <a:avLst/>
          </a:prstGeom>
          <a:noFill/>
          <a:ln w="9525">
            <a:noFill/>
            <a:miter lim="800000"/>
            <a:headEnd/>
            <a:tailEnd/>
          </a:ln>
          <a:effectLst/>
        </p:spPr>
        <p:txBody>
          <a:bodyPr>
            <a:spAutoFit/>
          </a:bodyPr>
          <a:lstStyle/>
          <a:p>
            <a:pPr>
              <a:spcBef>
                <a:spcPct val="50000"/>
              </a:spcBef>
            </a:pPr>
            <a:r>
              <a:rPr lang="es-ES_tradnl" sz="2000" b="1">
                <a:solidFill>
                  <a:srgbClr val="FFC775"/>
                </a:solidFill>
              </a:rPr>
              <a:t>Los Inválidos</a:t>
            </a:r>
            <a:endParaRPr lang="es-ES" sz="2000" b="1">
              <a:solidFill>
                <a:srgbClr val="FFC775"/>
              </a:solidFill>
            </a:endParaRPr>
          </a:p>
        </p:txBody>
      </p:sp>
      <p:sp>
        <p:nvSpPr>
          <p:cNvPr id="3078" name="Text Box 6"/>
          <p:cNvSpPr txBox="1">
            <a:spLocks noChangeArrowheads="1"/>
          </p:cNvSpPr>
          <p:nvPr/>
        </p:nvSpPr>
        <p:spPr bwMode="auto">
          <a:xfrm>
            <a:off x="755650" y="1268413"/>
            <a:ext cx="7561263" cy="1006475"/>
          </a:xfrm>
          <a:prstGeom prst="rect">
            <a:avLst/>
          </a:prstGeom>
          <a:noFill/>
          <a:ln w="9525">
            <a:noFill/>
            <a:miter lim="800000"/>
            <a:headEnd/>
            <a:tailEnd/>
          </a:ln>
          <a:effectLst/>
        </p:spPr>
        <p:txBody>
          <a:bodyPr>
            <a:spAutoFit/>
          </a:bodyPr>
          <a:lstStyle/>
          <a:p>
            <a:pPr>
              <a:spcBef>
                <a:spcPct val="50000"/>
              </a:spcBef>
            </a:pPr>
            <a:r>
              <a:rPr lang="es-ES_tradnl" sz="2000" b="1">
                <a:solidFill>
                  <a:srgbClr val="FFC775"/>
                </a:solidFill>
              </a:rPr>
              <a:t>Este vasto conjunto de edificios que comprende el Hôtel des Invalides se extiende entre la place Vauban y la Explanada de los Inválidos.</a:t>
            </a:r>
            <a:endParaRPr lang="es-ES" sz="2000" b="1">
              <a:solidFill>
                <a:srgbClr val="FFC775"/>
              </a:solidFill>
            </a:endParaRPr>
          </a:p>
        </p:txBody>
      </p:sp>
      <p:sp>
        <p:nvSpPr>
          <p:cNvPr id="3079" name="Text Box 7"/>
          <p:cNvSpPr txBox="1">
            <a:spLocks noChangeArrowheads="1"/>
          </p:cNvSpPr>
          <p:nvPr/>
        </p:nvSpPr>
        <p:spPr bwMode="auto">
          <a:xfrm>
            <a:off x="755650" y="2924175"/>
            <a:ext cx="7704138" cy="1311275"/>
          </a:xfrm>
          <a:prstGeom prst="rect">
            <a:avLst/>
          </a:prstGeom>
          <a:noFill/>
          <a:ln w="9525">
            <a:noFill/>
            <a:miter lim="800000"/>
            <a:headEnd/>
            <a:tailEnd/>
          </a:ln>
          <a:effectLst/>
        </p:spPr>
        <p:txBody>
          <a:bodyPr>
            <a:spAutoFit/>
          </a:bodyPr>
          <a:lstStyle/>
          <a:p>
            <a:pPr>
              <a:spcBef>
                <a:spcPct val="50000"/>
              </a:spcBef>
            </a:pPr>
            <a:r>
              <a:rPr lang="es-ES_tradnl" sz="2000" b="1">
                <a:solidFill>
                  <a:srgbClr val="FFC775"/>
                </a:solidFill>
              </a:rPr>
              <a:t>Toda esta construcción, ordenada por Luis XIV y confiada a Bruant en 1671 estaba destinada a asilar a los soldados inválidos que se veían obligados a mendigar, y no eran pocos en esa época.</a:t>
            </a:r>
            <a:endParaRPr lang="es-ES" sz="2000" b="1">
              <a:solidFill>
                <a:srgbClr val="FFC775"/>
              </a:solidFill>
            </a:endParaRPr>
          </a:p>
        </p:txBody>
      </p:sp>
      <p:sp>
        <p:nvSpPr>
          <p:cNvPr id="3080" name="Text Box 8"/>
          <p:cNvSpPr txBox="1">
            <a:spLocks noChangeArrowheads="1"/>
          </p:cNvSpPr>
          <p:nvPr/>
        </p:nvSpPr>
        <p:spPr bwMode="auto">
          <a:xfrm>
            <a:off x="827088" y="4724400"/>
            <a:ext cx="7489825" cy="1616075"/>
          </a:xfrm>
          <a:prstGeom prst="rect">
            <a:avLst/>
          </a:prstGeom>
          <a:noFill/>
          <a:ln w="9525">
            <a:noFill/>
            <a:miter lim="800000"/>
            <a:headEnd/>
            <a:tailEnd/>
          </a:ln>
          <a:effectLst/>
        </p:spPr>
        <p:txBody>
          <a:bodyPr>
            <a:spAutoFit/>
          </a:bodyPr>
          <a:lstStyle/>
          <a:p>
            <a:pPr>
              <a:spcBef>
                <a:spcPct val="50000"/>
              </a:spcBef>
            </a:pPr>
            <a:r>
              <a:rPr lang="es-ES_tradnl" sz="2000" b="1">
                <a:solidFill>
                  <a:srgbClr val="FFC775"/>
                </a:solidFill>
              </a:rPr>
              <a:t>La vastísima plaza de la Explanada (antiguo prado de Grenelle) de 487 metros de largo por 250 de ancho es el adecuado escenario para el Hôtel y para apreciarlo en su justo valor retrocederemos un poco en la próxima diapositiva.</a:t>
            </a:r>
            <a:endParaRPr lang="es-ES" sz="2000" b="1">
              <a:solidFill>
                <a:srgbClr val="FFC775"/>
              </a:solidFill>
            </a:endParaRPr>
          </a:p>
        </p:txBody>
      </p:sp>
      <p:pic>
        <p:nvPicPr>
          <p:cNvPr id="3076" name="Picture 4" descr="esplanade_des_invalides_2"/>
          <p:cNvPicPr>
            <a:picLocks noChangeAspect="1" noChangeArrowheads="1"/>
          </p:cNvPicPr>
          <p:nvPr/>
        </p:nvPicPr>
        <p:blipFill>
          <a:blip r:embed="rId2">
            <a:lum contrast="-18000"/>
          </a:blip>
          <a:srcRect/>
          <a:stretch>
            <a:fillRect/>
          </a:stretch>
        </p:blipFill>
        <p:spPr bwMode="auto">
          <a:xfrm>
            <a:off x="468313" y="908050"/>
            <a:ext cx="8247062" cy="550862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079"/>
                                        </p:tgtEl>
                                        <p:attrNameLst>
                                          <p:attrName>style.visibility</p:attrName>
                                        </p:attrNameLst>
                                      </p:cBhvr>
                                      <p:to>
                                        <p:strVal val="visible"/>
                                      </p:to>
                                    </p:set>
                                    <p:anim calcmode="lin" valueType="num">
                                      <p:cBhvr>
                                        <p:cTn id="7" dur="1000" fill="hold"/>
                                        <p:tgtEl>
                                          <p:spTgt spid="3079"/>
                                        </p:tgtEl>
                                        <p:attrNameLst>
                                          <p:attrName>ppt_w</p:attrName>
                                        </p:attrNameLst>
                                      </p:cBhvr>
                                      <p:tavLst>
                                        <p:tav tm="0">
                                          <p:val>
                                            <p:strVal val="#ppt_w*0.70"/>
                                          </p:val>
                                        </p:tav>
                                        <p:tav tm="100000">
                                          <p:val>
                                            <p:strVal val="#ppt_w"/>
                                          </p:val>
                                        </p:tav>
                                      </p:tavLst>
                                    </p:anim>
                                    <p:anim calcmode="lin" valueType="num">
                                      <p:cBhvr>
                                        <p:cTn id="8" dur="1000" fill="hold"/>
                                        <p:tgtEl>
                                          <p:spTgt spid="3079"/>
                                        </p:tgtEl>
                                        <p:attrNameLst>
                                          <p:attrName>ppt_h</p:attrName>
                                        </p:attrNameLst>
                                      </p:cBhvr>
                                      <p:tavLst>
                                        <p:tav tm="0">
                                          <p:val>
                                            <p:strVal val="#ppt_h"/>
                                          </p:val>
                                        </p:tav>
                                        <p:tav tm="100000">
                                          <p:val>
                                            <p:strVal val="#ppt_h"/>
                                          </p:val>
                                        </p:tav>
                                      </p:tavLst>
                                    </p:anim>
                                    <p:animEffect transition="in" filter="fade">
                                      <p:cBhvr>
                                        <p:cTn id="9" dur="1000"/>
                                        <p:tgtEl>
                                          <p:spTgt spid="3079"/>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080"/>
                                        </p:tgtEl>
                                        <p:attrNameLst>
                                          <p:attrName>style.visibility</p:attrName>
                                        </p:attrNameLst>
                                      </p:cBhvr>
                                      <p:to>
                                        <p:strVal val="visible"/>
                                      </p:to>
                                    </p:set>
                                    <p:anim calcmode="lin" valueType="num">
                                      <p:cBhvr>
                                        <p:cTn id="14" dur="1000" fill="hold"/>
                                        <p:tgtEl>
                                          <p:spTgt spid="3080"/>
                                        </p:tgtEl>
                                        <p:attrNameLst>
                                          <p:attrName>ppt_w</p:attrName>
                                        </p:attrNameLst>
                                      </p:cBhvr>
                                      <p:tavLst>
                                        <p:tav tm="0">
                                          <p:val>
                                            <p:strVal val="#ppt_w*0.70"/>
                                          </p:val>
                                        </p:tav>
                                        <p:tav tm="100000">
                                          <p:val>
                                            <p:strVal val="#ppt_w"/>
                                          </p:val>
                                        </p:tav>
                                      </p:tavLst>
                                    </p:anim>
                                    <p:anim calcmode="lin" valueType="num">
                                      <p:cBhvr>
                                        <p:cTn id="15" dur="1000" fill="hold"/>
                                        <p:tgtEl>
                                          <p:spTgt spid="3080"/>
                                        </p:tgtEl>
                                        <p:attrNameLst>
                                          <p:attrName>ppt_h</p:attrName>
                                        </p:attrNameLst>
                                      </p:cBhvr>
                                      <p:tavLst>
                                        <p:tav tm="0">
                                          <p:val>
                                            <p:strVal val="#ppt_h"/>
                                          </p:val>
                                        </p:tav>
                                        <p:tav tm="100000">
                                          <p:val>
                                            <p:strVal val="#ppt_h"/>
                                          </p:val>
                                        </p:tav>
                                      </p:tavLst>
                                    </p:anim>
                                    <p:animEffect transition="in" filter="fade">
                                      <p:cBhvr>
                                        <p:cTn id="16" dur="1000"/>
                                        <p:tgtEl>
                                          <p:spTgt spid="3080"/>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32" fill="hold" nodeType="clickEffect">
                                  <p:stCondLst>
                                    <p:cond delay="0"/>
                                  </p:stCondLst>
                                  <p:childTnLst>
                                    <p:set>
                                      <p:cBhvr>
                                        <p:cTn id="20" dur="1" fill="hold">
                                          <p:stCondLst>
                                            <p:cond delay="0"/>
                                          </p:stCondLst>
                                        </p:cTn>
                                        <p:tgtEl>
                                          <p:spTgt spid="3076"/>
                                        </p:tgtEl>
                                        <p:attrNameLst>
                                          <p:attrName>style.visibility</p:attrName>
                                        </p:attrNameLst>
                                      </p:cBhvr>
                                      <p:to>
                                        <p:strVal val="visible"/>
                                      </p:to>
                                    </p:set>
                                    <p:animEffect transition="in" filter="circle(out)">
                                      <p:cBhvr>
                                        <p:cTn id="21" dur="20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9" grpId="0"/>
      <p:bldP spid="3080"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7653" name="Text Box 5"/>
          <p:cNvSpPr txBox="1">
            <a:spLocks noChangeArrowheads="1"/>
          </p:cNvSpPr>
          <p:nvPr/>
        </p:nvSpPr>
        <p:spPr bwMode="auto">
          <a:xfrm>
            <a:off x="1403350" y="2781300"/>
            <a:ext cx="6553200" cy="396875"/>
          </a:xfrm>
          <a:prstGeom prst="rect">
            <a:avLst/>
          </a:prstGeom>
          <a:noFill/>
          <a:ln w="9525">
            <a:noFill/>
            <a:miter lim="800000"/>
            <a:headEnd/>
            <a:tailEnd/>
          </a:ln>
          <a:effectLst/>
        </p:spPr>
        <p:txBody>
          <a:bodyPr>
            <a:spAutoFit/>
          </a:bodyPr>
          <a:lstStyle/>
          <a:p>
            <a:pPr>
              <a:spcBef>
                <a:spcPct val="50000"/>
              </a:spcBef>
            </a:pPr>
            <a:r>
              <a:rPr lang="es-ES_tradnl" sz="2000" b="1">
                <a:solidFill>
                  <a:srgbClr val="FFC775"/>
                </a:solidFill>
              </a:rPr>
              <a:t>Los Inválidos vistos desde el puente de Alejandro III</a:t>
            </a:r>
            <a:endParaRPr lang="es-ES" sz="2000" b="1">
              <a:solidFill>
                <a:srgbClr val="FFC775"/>
              </a:solidFill>
            </a:endParaRPr>
          </a:p>
        </p:txBody>
      </p:sp>
      <p:pic>
        <p:nvPicPr>
          <p:cNvPr id="27652" name="Picture 4" descr="esplanade_invalide_pont_alexandre_3_4"/>
          <p:cNvPicPr>
            <a:picLocks noChangeAspect="1" noChangeArrowheads="1"/>
          </p:cNvPicPr>
          <p:nvPr/>
        </p:nvPicPr>
        <p:blipFill>
          <a:blip r:embed="rId2">
            <a:lum contrast="-6000"/>
          </a:blip>
          <a:srcRect/>
          <a:stretch>
            <a:fillRect/>
          </a:stretch>
        </p:blipFill>
        <p:spPr bwMode="auto">
          <a:xfrm>
            <a:off x="755650" y="765175"/>
            <a:ext cx="7886700" cy="526732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27652"/>
                                        </p:tgtEl>
                                        <p:attrNameLst>
                                          <p:attrName>style.visibility</p:attrName>
                                        </p:attrNameLst>
                                      </p:cBhvr>
                                      <p:to>
                                        <p:strVal val="visible"/>
                                      </p:to>
                                    </p:set>
                                    <p:animEffect transition="in" filter="circle(out)">
                                      <p:cBhvr>
                                        <p:cTn id="7" dur="2000"/>
                                        <p:tgtEl>
                                          <p:spTgt spid="276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28676" name="Picture 4" descr="pont_alexandre_3_colonnes_7"/>
          <p:cNvPicPr>
            <a:picLocks noChangeAspect="1" noChangeArrowheads="1"/>
          </p:cNvPicPr>
          <p:nvPr/>
        </p:nvPicPr>
        <p:blipFill>
          <a:blip r:embed="rId2">
            <a:lum contrast="-12000"/>
          </a:blip>
          <a:srcRect/>
          <a:stretch>
            <a:fillRect/>
          </a:stretch>
        </p:blipFill>
        <p:spPr bwMode="auto">
          <a:xfrm>
            <a:off x="4211638" y="404813"/>
            <a:ext cx="4240212" cy="6092825"/>
          </a:xfrm>
          <a:prstGeom prst="rect">
            <a:avLst/>
          </a:prstGeom>
          <a:noFill/>
          <a:ln w="9525">
            <a:noFill/>
            <a:miter lim="800000"/>
            <a:headEnd/>
            <a:tailEnd/>
          </a:ln>
        </p:spPr>
      </p:pic>
      <p:sp>
        <p:nvSpPr>
          <p:cNvPr id="28677" name="Text Box 5"/>
          <p:cNvSpPr txBox="1">
            <a:spLocks noChangeArrowheads="1"/>
          </p:cNvSpPr>
          <p:nvPr/>
        </p:nvSpPr>
        <p:spPr bwMode="auto">
          <a:xfrm>
            <a:off x="971550" y="2205038"/>
            <a:ext cx="2447925" cy="1616075"/>
          </a:xfrm>
          <a:prstGeom prst="rect">
            <a:avLst/>
          </a:prstGeom>
          <a:noFill/>
          <a:ln w="9525">
            <a:noFill/>
            <a:miter lim="800000"/>
            <a:headEnd/>
            <a:tailEnd/>
          </a:ln>
          <a:effectLst/>
        </p:spPr>
        <p:txBody>
          <a:bodyPr>
            <a:spAutoFit/>
          </a:bodyPr>
          <a:lstStyle/>
          <a:p>
            <a:pPr>
              <a:spcBef>
                <a:spcPct val="50000"/>
              </a:spcBef>
            </a:pPr>
            <a:r>
              <a:rPr lang="es-ES_tradnl" sz="2000" b="1">
                <a:solidFill>
                  <a:srgbClr val="FFC775"/>
                </a:solidFill>
              </a:rPr>
              <a:t>Detalle: Una de las cuatro estatuas que decoran el puente de Alejandro III.</a:t>
            </a:r>
            <a:endParaRPr lang="es-ES" sz="2000" b="1">
              <a:solidFill>
                <a:srgbClr val="FFC775"/>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28676"/>
                                        </p:tgtEl>
                                        <p:attrNameLst>
                                          <p:attrName>style.visibility</p:attrName>
                                        </p:attrNameLst>
                                      </p:cBhvr>
                                      <p:to>
                                        <p:strVal val="visible"/>
                                      </p:to>
                                    </p:set>
                                    <p:animEffect transition="in" filter="wedge">
                                      <p:cBhvr>
                                        <p:cTn id="7" dur="2000"/>
                                        <p:tgtEl>
                                          <p:spTgt spid="286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1269" name="Text Box 5"/>
          <p:cNvSpPr txBox="1">
            <a:spLocks noChangeArrowheads="1"/>
          </p:cNvSpPr>
          <p:nvPr/>
        </p:nvSpPr>
        <p:spPr bwMode="auto">
          <a:xfrm>
            <a:off x="3708400" y="260350"/>
            <a:ext cx="4032250" cy="396875"/>
          </a:xfrm>
          <a:prstGeom prst="rect">
            <a:avLst/>
          </a:prstGeom>
          <a:noFill/>
          <a:ln w="9525">
            <a:noFill/>
            <a:miter lim="800000"/>
            <a:headEnd/>
            <a:tailEnd/>
          </a:ln>
          <a:effectLst/>
        </p:spPr>
        <p:txBody>
          <a:bodyPr>
            <a:spAutoFit/>
          </a:bodyPr>
          <a:lstStyle/>
          <a:p>
            <a:pPr algn="ctr">
              <a:spcBef>
                <a:spcPct val="50000"/>
              </a:spcBef>
            </a:pPr>
            <a:r>
              <a:rPr lang="es-ES_tradnl" sz="2000" b="1">
                <a:solidFill>
                  <a:srgbClr val="FFC775"/>
                </a:solidFill>
              </a:rPr>
              <a:t>Dôme de los Invalidos</a:t>
            </a:r>
            <a:endParaRPr lang="es-ES" sz="2000" b="1">
              <a:solidFill>
                <a:srgbClr val="FFC775"/>
              </a:solidFill>
            </a:endParaRPr>
          </a:p>
        </p:txBody>
      </p:sp>
      <p:sp>
        <p:nvSpPr>
          <p:cNvPr id="11270" name="Text Box 6"/>
          <p:cNvSpPr txBox="1">
            <a:spLocks noChangeArrowheads="1"/>
          </p:cNvSpPr>
          <p:nvPr/>
        </p:nvSpPr>
        <p:spPr bwMode="auto">
          <a:xfrm>
            <a:off x="3997325" y="1052513"/>
            <a:ext cx="3887788" cy="1920875"/>
          </a:xfrm>
          <a:prstGeom prst="rect">
            <a:avLst/>
          </a:prstGeom>
          <a:noFill/>
          <a:ln w="9525">
            <a:noFill/>
            <a:miter lim="800000"/>
            <a:headEnd/>
            <a:tailEnd/>
          </a:ln>
          <a:effectLst/>
        </p:spPr>
        <p:txBody>
          <a:bodyPr>
            <a:spAutoFit/>
          </a:bodyPr>
          <a:lstStyle/>
          <a:p>
            <a:pPr>
              <a:spcBef>
                <a:spcPct val="50000"/>
              </a:spcBef>
            </a:pPr>
            <a:r>
              <a:rPr lang="es-ES_tradnl" sz="2000" b="1">
                <a:solidFill>
                  <a:srgbClr val="FFC775"/>
                </a:solidFill>
              </a:rPr>
              <a:t>Con entrada por la plaza Vauban, es la obra maestra de Hardouin-Mansart que la levantó entre 1679 y 1706 con planta cuadrada en dos órdenes de columnas.</a:t>
            </a:r>
            <a:endParaRPr lang="es-ES" sz="2000" b="1">
              <a:solidFill>
                <a:srgbClr val="FFC775"/>
              </a:solidFill>
            </a:endParaRPr>
          </a:p>
        </p:txBody>
      </p:sp>
      <p:sp>
        <p:nvSpPr>
          <p:cNvPr id="11271" name="Text Box 7"/>
          <p:cNvSpPr txBox="1">
            <a:spLocks noChangeArrowheads="1"/>
          </p:cNvSpPr>
          <p:nvPr/>
        </p:nvSpPr>
        <p:spPr bwMode="auto">
          <a:xfrm>
            <a:off x="3997325" y="3213100"/>
            <a:ext cx="4014788" cy="1920875"/>
          </a:xfrm>
          <a:prstGeom prst="rect">
            <a:avLst/>
          </a:prstGeom>
          <a:noFill/>
          <a:ln w="9525">
            <a:noFill/>
            <a:miter lim="800000"/>
            <a:headEnd/>
            <a:tailEnd/>
          </a:ln>
          <a:effectLst/>
        </p:spPr>
        <p:txBody>
          <a:bodyPr>
            <a:spAutoFit/>
          </a:bodyPr>
          <a:lstStyle/>
          <a:p>
            <a:pPr>
              <a:spcBef>
                <a:spcPct val="50000"/>
              </a:spcBef>
            </a:pPr>
            <a:r>
              <a:rPr lang="es-ES_tradnl" sz="2000" b="1">
                <a:solidFill>
                  <a:srgbClr val="FFC775"/>
                </a:solidFill>
              </a:rPr>
              <a:t>La fachada es un modelo de elegancia y simetría; y sobre los dos órdenes de columnas se asienta la cúpula decorada con guirnaldas y motivos forales.</a:t>
            </a:r>
            <a:endParaRPr lang="es-ES" sz="2000" b="1">
              <a:solidFill>
                <a:srgbClr val="FFC775"/>
              </a:solidFill>
            </a:endParaRPr>
          </a:p>
        </p:txBody>
      </p:sp>
      <p:sp>
        <p:nvSpPr>
          <p:cNvPr id="11272" name="Text Box 8"/>
          <p:cNvSpPr txBox="1">
            <a:spLocks noChangeArrowheads="1"/>
          </p:cNvSpPr>
          <p:nvPr/>
        </p:nvSpPr>
        <p:spPr bwMode="auto">
          <a:xfrm>
            <a:off x="3924300" y="5661025"/>
            <a:ext cx="4014788" cy="396875"/>
          </a:xfrm>
          <a:prstGeom prst="rect">
            <a:avLst/>
          </a:prstGeom>
          <a:noFill/>
          <a:ln w="9525">
            <a:noFill/>
            <a:miter lim="800000"/>
            <a:headEnd/>
            <a:tailEnd/>
          </a:ln>
          <a:effectLst/>
        </p:spPr>
        <p:txBody>
          <a:bodyPr>
            <a:spAutoFit/>
          </a:bodyPr>
          <a:lstStyle/>
          <a:p>
            <a:pPr algn="ctr">
              <a:spcBef>
                <a:spcPct val="50000"/>
              </a:spcBef>
            </a:pPr>
            <a:r>
              <a:rPr lang="es-ES_tradnl" sz="2000" b="1">
                <a:solidFill>
                  <a:srgbClr val="FFC775"/>
                </a:solidFill>
              </a:rPr>
              <a:t>Todo un referente de París.</a:t>
            </a:r>
            <a:endParaRPr lang="es-ES" sz="2000" b="1">
              <a:solidFill>
                <a:srgbClr val="FFC775"/>
              </a:solidFill>
            </a:endParaRPr>
          </a:p>
        </p:txBody>
      </p:sp>
      <p:sp>
        <p:nvSpPr>
          <p:cNvPr id="11273" name="Text Box 9"/>
          <p:cNvSpPr txBox="1">
            <a:spLocks noChangeArrowheads="1"/>
          </p:cNvSpPr>
          <p:nvPr/>
        </p:nvSpPr>
        <p:spPr bwMode="auto">
          <a:xfrm>
            <a:off x="323850" y="765175"/>
            <a:ext cx="2808288" cy="1920875"/>
          </a:xfrm>
          <a:prstGeom prst="rect">
            <a:avLst/>
          </a:prstGeom>
          <a:noFill/>
          <a:ln w="9525">
            <a:noFill/>
            <a:miter lim="800000"/>
            <a:headEnd/>
            <a:tailEnd/>
          </a:ln>
          <a:effectLst/>
        </p:spPr>
        <p:txBody>
          <a:bodyPr>
            <a:spAutoFit/>
          </a:bodyPr>
          <a:lstStyle/>
          <a:p>
            <a:pPr>
              <a:spcBef>
                <a:spcPct val="50000"/>
              </a:spcBef>
            </a:pPr>
            <a:r>
              <a:rPr lang="es-ES_tradnl" sz="2000" b="1">
                <a:solidFill>
                  <a:srgbClr val="FFC775"/>
                </a:solidFill>
              </a:rPr>
              <a:t>Bajo la cúpula descansan los restos de Napoleón traídos desde Santa Elena 19 años después de su muerte.</a:t>
            </a:r>
            <a:endParaRPr lang="es-ES" sz="2000" b="1">
              <a:solidFill>
                <a:srgbClr val="FFC775"/>
              </a:solidFill>
            </a:endParaRPr>
          </a:p>
        </p:txBody>
      </p:sp>
      <p:pic>
        <p:nvPicPr>
          <p:cNvPr id="11268" name="Picture 4" descr="eglise_dome_invalide_6"/>
          <p:cNvPicPr>
            <a:picLocks noChangeAspect="1" noChangeArrowheads="1"/>
          </p:cNvPicPr>
          <p:nvPr/>
        </p:nvPicPr>
        <p:blipFill>
          <a:blip r:embed="rId2">
            <a:lum contrast="-12000"/>
          </a:blip>
          <a:srcRect/>
          <a:stretch>
            <a:fillRect/>
          </a:stretch>
        </p:blipFill>
        <p:spPr bwMode="auto">
          <a:xfrm>
            <a:off x="3851275" y="765175"/>
            <a:ext cx="3989388" cy="57340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1270"/>
                                        </p:tgtEl>
                                        <p:attrNameLst>
                                          <p:attrName>style.visibility</p:attrName>
                                        </p:attrNameLst>
                                      </p:cBhvr>
                                      <p:to>
                                        <p:strVal val="visible"/>
                                      </p:to>
                                    </p:set>
                                    <p:anim calcmode="lin" valueType="num">
                                      <p:cBhvr>
                                        <p:cTn id="7" dur="1000" fill="hold"/>
                                        <p:tgtEl>
                                          <p:spTgt spid="11270"/>
                                        </p:tgtEl>
                                        <p:attrNameLst>
                                          <p:attrName>ppt_w</p:attrName>
                                        </p:attrNameLst>
                                      </p:cBhvr>
                                      <p:tavLst>
                                        <p:tav tm="0">
                                          <p:val>
                                            <p:strVal val="#ppt_w*0.70"/>
                                          </p:val>
                                        </p:tav>
                                        <p:tav tm="100000">
                                          <p:val>
                                            <p:strVal val="#ppt_w"/>
                                          </p:val>
                                        </p:tav>
                                      </p:tavLst>
                                    </p:anim>
                                    <p:anim calcmode="lin" valueType="num">
                                      <p:cBhvr>
                                        <p:cTn id="8" dur="1000" fill="hold"/>
                                        <p:tgtEl>
                                          <p:spTgt spid="11270"/>
                                        </p:tgtEl>
                                        <p:attrNameLst>
                                          <p:attrName>ppt_h</p:attrName>
                                        </p:attrNameLst>
                                      </p:cBhvr>
                                      <p:tavLst>
                                        <p:tav tm="0">
                                          <p:val>
                                            <p:strVal val="#ppt_h"/>
                                          </p:val>
                                        </p:tav>
                                        <p:tav tm="100000">
                                          <p:val>
                                            <p:strVal val="#ppt_h"/>
                                          </p:val>
                                        </p:tav>
                                      </p:tavLst>
                                    </p:anim>
                                    <p:animEffect transition="in" filter="fade">
                                      <p:cBhvr>
                                        <p:cTn id="9" dur="1000"/>
                                        <p:tgtEl>
                                          <p:spTgt spid="11270"/>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11271"/>
                                        </p:tgtEl>
                                        <p:attrNameLst>
                                          <p:attrName>style.visibility</p:attrName>
                                        </p:attrNameLst>
                                      </p:cBhvr>
                                      <p:to>
                                        <p:strVal val="visible"/>
                                      </p:to>
                                    </p:set>
                                    <p:anim calcmode="lin" valueType="num">
                                      <p:cBhvr>
                                        <p:cTn id="14" dur="1000" fill="hold"/>
                                        <p:tgtEl>
                                          <p:spTgt spid="11271"/>
                                        </p:tgtEl>
                                        <p:attrNameLst>
                                          <p:attrName>ppt_w</p:attrName>
                                        </p:attrNameLst>
                                      </p:cBhvr>
                                      <p:tavLst>
                                        <p:tav tm="0">
                                          <p:val>
                                            <p:strVal val="#ppt_w*0.70"/>
                                          </p:val>
                                        </p:tav>
                                        <p:tav tm="100000">
                                          <p:val>
                                            <p:strVal val="#ppt_w"/>
                                          </p:val>
                                        </p:tav>
                                      </p:tavLst>
                                    </p:anim>
                                    <p:anim calcmode="lin" valueType="num">
                                      <p:cBhvr>
                                        <p:cTn id="15" dur="1000" fill="hold"/>
                                        <p:tgtEl>
                                          <p:spTgt spid="11271"/>
                                        </p:tgtEl>
                                        <p:attrNameLst>
                                          <p:attrName>ppt_h</p:attrName>
                                        </p:attrNameLst>
                                      </p:cBhvr>
                                      <p:tavLst>
                                        <p:tav tm="0">
                                          <p:val>
                                            <p:strVal val="#ppt_h"/>
                                          </p:val>
                                        </p:tav>
                                        <p:tav tm="100000">
                                          <p:val>
                                            <p:strVal val="#ppt_h"/>
                                          </p:val>
                                        </p:tav>
                                      </p:tavLst>
                                    </p:anim>
                                    <p:animEffect transition="in" filter="fade">
                                      <p:cBhvr>
                                        <p:cTn id="16" dur="1000"/>
                                        <p:tgtEl>
                                          <p:spTgt spid="11271"/>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4" fill="hold" grpId="0" nodeType="clickEffect">
                                  <p:stCondLst>
                                    <p:cond delay="0"/>
                                  </p:stCondLst>
                                  <p:childTnLst>
                                    <p:set>
                                      <p:cBhvr>
                                        <p:cTn id="20" dur="1" fill="hold">
                                          <p:stCondLst>
                                            <p:cond delay="0"/>
                                          </p:stCondLst>
                                        </p:cTn>
                                        <p:tgtEl>
                                          <p:spTgt spid="11272"/>
                                        </p:tgtEl>
                                        <p:attrNameLst>
                                          <p:attrName>style.visibility</p:attrName>
                                        </p:attrNameLst>
                                      </p:cBhvr>
                                      <p:to>
                                        <p:strVal val="visible"/>
                                      </p:to>
                                    </p:set>
                                    <p:animEffect transition="in" filter="wheel(4)">
                                      <p:cBhvr>
                                        <p:cTn id="21" dur="2000"/>
                                        <p:tgtEl>
                                          <p:spTgt spid="11272"/>
                                        </p:tgtEl>
                                      </p:cBhvr>
                                    </p:animEffect>
                                  </p:childTnLst>
                                </p:cTn>
                              </p:par>
                            </p:childTnLst>
                          </p:cTn>
                        </p:par>
                      </p:childTnLst>
                    </p:cTn>
                  </p:par>
                  <p:par>
                    <p:cTn id="22" fill="hold">
                      <p:stCondLst>
                        <p:cond delay="indefinite"/>
                      </p:stCondLst>
                      <p:childTnLst>
                        <p:par>
                          <p:cTn id="23" fill="hold">
                            <p:stCondLst>
                              <p:cond delay="0"/>
                            </p:stCondLst>
                            <p:childTnLst>
                              <p:par>
                                <p:cTn id="24" presetID="20" presetClass="entr" presetSubtype="0" fill="hold" nodeType="clickEffect">
                                  <p:stCondLst>
                                    <p:cond delay="0"/>
                                  </p:stCondLst>
                                  <p:childTnLst>
                                    <p:set>
                                      <p:cBhvr>
                                        <p:cTn id="25" dur="1" fill="hold">
                                          <p:stCondLst>
                                            <p:cond delay="0"/>
                                          </p:stCondLst>
                                        </p:cTn>
                                        <p:tgtEl>
                                          <p:spTgt spid="11268"/>
                                        </p:tgtEl>
                                        <p:attrNameLst>
                                          <p:attrName>style.visibility</p:attrName>
                                        </p:attrNameLst>
                                      </p:cBhvr>
                                      <p:to>
                                        <p:strVal val="visible"/>
                                      </p:to>
                                    </p:set>
                                    <p:animEffect transition="in" filter="wedge">
                                      <p:cBhvr>
                                        <p:cTn id="26" dur="2000"/>
                                        <p:tgtEl>
                                          <p:spTgt spid="11268"/>
                                        </p:tgtEl>
                                      </p:cBhvr>
                                    </p:animEffect>
                                  </p:childTnLst>
                                </p:cTn>
                              </p:par>
                            </p:childTnLst>
                          </p:cTn>
                        </p:par>
                      </p:childTnLst>
                    </p:cTn>
                  </p:par>
                  <p:par>
                    <p:cTn id="27" fill="hold">
                      <p:stCondLst>
                        <p:cond delay="indefinite"/>
                      </p:stCondLst>
                      <p:childTnLst>
                        <p:par>
                          <p:cTn id="28" fill="hold">
                            <p:stCondLst>
                              <p:cond delay="0"/>
                            </p:stCondLst>
                            <p:childTnLst>
                              <p:par>
                                <p:cTn id="29" presetID="21" presetClass="entr" presetSubtype="4" fill="hold" grpId="0" nodeType="clickEffect">
                                  <p:stCondLst>
                                    <p:cond delay="0"/>
                                  </p:stCondLst>
                                  <p:childTnLst>
                                    <p:set>
                                      <p:cBhvr>
                                        <p:cTn id="30" dur="1" fill="hold">
                                          <p:stCondLst>
                                            <p:cond delay="0"/>
                                          </p:stCondLst>
                                        </p:cTn>
                                        <p:tgtEl>
                                          <p:spTgt spid="11273"/>
                                        </p:tgtEl>
                                        <p:attrNameLst>
                                          <p:attrName>style.visibility</p:attrName>
                                        </p:attrNameLst>
                                      </p:cBhvr>
                                      <p:to>
                                        <p:strVal val="visible"/>
                                      </p:to>
                                    </p:set>
                                    <p:animEffect transition="in" filter="wheel(4)">
                                      <p:cBhvr>
                                        <p:cTn id="31" dur="2000"/>
                                        <p:tgtEl>
                                          <p:spTgt spid="112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0" grpId="0"/>
      <p:bldP spid="11271" grpId="0"/>
      <p:bldP spid="11272" grpId="0"/>
      <p:bldP spid="11273"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34821" name="Text Box 5"/>
          <p:cNvSpPr txBox="1">
            <a:spLocks noChangeArrowheads="1"/>
          </p:cNvSpPr>
          <p:nvPr/>
        </p:nvSpPr>
        <p:spPr bwMode="auto">
          <a:xfrm>
            <a:off x="755650" y="322263"/>
            <a:ext cx="7632700" cy="396875"/>
          </a:xfrm>
          <a:prstGeom prst="rect">
            <a:avLst/>
          </a:prstGeom>
          <a:noFill/>
          <a:ln w="9525">
            <a:noFill/>
            <a:miter lim="800000"/>
            <a:headEnd/>
            <a:tailEnd/>
          </a:ln>
          <a:effectLst/>
        </p:spPr>
        <p:txBody>
          <a:bodyPr>
            <a:spAutoFit/>
          </a:bodyPr>
          <a:lstStyle/>
          <a:p>
            <a:pPr algn="ctr">
              <a:spcBef>
                <a:spcPct val="50000"/>
              </a:spcBef>
            </a:pPr>
            <a:r>
              <a:rPr lang="es-ES_tradnl" sz="2000" b="1">
                <a:solidFill>
                  <a:srgbClr val="FFC775"/>
                </a:solidFill>
              </a:rPr>
              <a:t>Tumba de Napoleón</a:t>
            </a:r>
            <a:endParaRPr lang="es-ES" sz="2000" b="1">
              <a:solidFill>
                <a:srgbClr val="FFC775"/>
              </a:solidFill>
            </a:endParaRPr>
          </a:p>
        </p:txBody>
      </p:sp>
      <p:sp>
        <p:nvSpPr>
          <p:cNvPr id="34822" name="Text Box 6"/>
          <p:cNvSpPr txBox="1">
            <a:spLocks noChangeArrowheads="1"/>
          </p:cNvSpPr>
          <p:nvPr/>
        </p:nvSpPr>
        <p:spPr bwMode="auto">
          <a:xfrm>
            <a:off x="1187450" y="1401763"/>
            <a:ext cx="6840538" cy="336550"/>
          </a:xfrm>
          <a:prstGeom prst="rect">
            <a:avLst/>
          </a:prstGeom>
          <a:noFill/>
          <a:ln w="9525">
            <a:noFill/>
            <a:miter lim="800000"/>
            <a:headEnd/>
            <a:tailEnd/>
          </a:ln>
          <a:effectLst/>
        </p:spPr>
        <p:txBody>
          <a:bodyPr>
            <a:spAutoFit/>
          </a:bodyPr>
          <a:lstStyle/>
          <a:p>
            <a:pPr>
              <a:spcBef>
                <a:spcPct val="50000"/>
              </a:spcBef>
            </a:pPr>
            <a:endParaRPr lang="en-GB" sz="1600">
              <a:latin typeface="Times New Roman" pitchFamily="18" charset="0"/>
            </a:endParaRPr>
          </a:p>
        </p:txBody>
      </p:sp>
      <p:sp>
        <p:nvSpPr>
          <p:cNvPr id="34823" name="Text Box 7"/>
          <p:cNvSpPr txBox="1">
            <a:spLocks noChangeArrowheads="1"/>
          </p:cNvSpPr>
          <p:nvPr/>
        </p:nvSpPr>
        <p:spPr bwMode="auto">
          <a:xfrm>
            <a:off x="1116013" y="1341438"/>
            <a:ext cx="6911975" cy="1006475"/>
          </a:xfrm>
          <a:prstGeom prst="rect">
            <a:avLst/>
          </a:prstGeom>
          <a:noFill/>
          <a:ln w="9525">
            <a:noFill/>
            <a:miter lim="800000"/>
            <a:headEnd/>
            <a:tailEnd/>
          </a:ln>
          <a:effectLst/>
        </p:spPr>
        <p:txBody>
          <a:bodyPr>
            <a:spAutoFit/>
          </a:bodyPr>
          <a:lstStyle/>
          <a:p>
            <a:pPr>
              <a:spcBef>
                <a:spcPct val="50000"/>
              </a:spcBef>
            </a:pPr>
            <a:r>
              <a:rPr lang="es-ES_tradnl" sz="2000" b="1">
                <a:solidFill>
                  <a:srgbClr val="FFC775"/>
                </a:solidFill>
              </a:rPr>
              <a:t>Esta vez los franceses pusieron buen cuidado para que no volviese a salir y encerraron sus despojos en seis ataúdes.</a:t>
            </a:r>
            <a:endParaRPr lang="es-ES" sz="2000" b="1">
              <a:solidFill>
                <a:srgbClr val="FFC775"/>
              </a:solidFill>
            </a:endParaRPr>
          </a:p>
        </p:txBody>
      </p:sp>
      <p:sp>
        <p:nvSpPr>
          <p:cNvPr id="34824" name="Text Box 8"/>
          <p:cNvSpPr txBox="1">
            <a:spLocks noChangeArrowheads="1"/>
          </p:cNvSpPr>
          <p:nvPr/>
        </p:nvSpPr>
        <p:spPr bwMode="auto">
          <a:xfrm>
            <a:off x="827088" y="4365625"/>
            <a:ext cx="7416800" cy="1768475"/>
          </a:xfrm>
          <a:prstGeom prst="rect">
            <a:avLst/>
          </a:prstGeom>
          <a:noFill/>
          <a:ln w="9525">
            <a:noFill/>
            <a:miter lim="800000"/>
            <a:headEnd/>
            <a:tailEnd/>
          </a:ln>
          <a:effectLst/>
        </p:spPr>
        <p:txBody>
          <a:bodyPr>
            <a:spAutoFit/>
          </a:bodyPr>
          <a:lstStyle/>
          <a:p>
            <a:pPr>
              <a:spcBef>
                <a:spcPct val="50000"/>
              </a:spcBef>
            </a:pPr>
            <a:r>
              <a:rPr lang="es-ES_tradnl" sz="2000" b="1">
                <a:solidFill>
                  <a:srgbClr val="FFC775"/>
                </a:solidFill>
              </a:rPr>
              <a:t>A saber:</a:t>
            </a:r>
          </a:p>
          <a:p>
            <a:pPr>
              <a:spcBef>
                <a:spcPct val="50000"/>
              </a:spcBef>
            </a:pPr>
            <a:r>
              <a:rPr lang="es-ES_tradnl" sz="2000" b="1">
                <a:solidFill>
                  <a:srgbClr val="FFC775"/>
                </a:solidFill>
              </a:rPr>
              <a:t>El primero de hierro, el segundo de caoba, el tercero y el cuarto de plomo, el quinto de madera de ébano y el sexto de encina que fueron depositados en un sarcófago de pórfido en la cripta proyectada por Visconti.</a:t>
            </a:r>
            <a:endParaRPr lang="es-ES" sz="2000" b="1">
              <a:solidFill>
                <a:srgbClr val="FFC775"/>
              </a:solidFill>
            </a:endParaRPr>
          </a:p>
        </p:txBody>
      </p:sp>
      <p:pic>
        <p:nvPicPr>
          <p:cNvPr id="34820" name="Picture 4" descr="Paris_Tombeau_Napoléon2"/>
          <p:cNvPicPr>
            <a:picLocks noChangeAspect="1" noChangeArrowheads="1"/>
          </p:cNvPicPr>
          <p:nvPr/>
        </p:nvPicPr>
        <p:blipFill>
          <a:blip r:embed="rId2"/>
          <a:srcRect/>
          <a:stretch>
            <a:fillRect/>
          </a:stretch>
        </p:blipFill>
        <p:spPr bwMode="auto">
          <a:xfrm>
            <a:off x="827088" y="1052513"/>
            <a:ext cx="7559675" cy="527526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4823"/>
                                        </p:tgtEl>
                                        <p:attrNameLst>
                                          <p:attrName>style.visibility</p:attrName>
                                        </p:attrNameLst>
                                      </p:cBhvr>
                                      <p:to>
                                        <p:strVal val="visible"/>
                                      </p:to>
                                    </p:set>
                                    <p:animEffect transition="in" filter="circle(in)">
                                      <p:cBhvr>
                                        <p:cTn id="7" dur="2000"/>
                                        <p:tgtEl>
                                          <p:spTgt spid="3482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4824"/>
                                        </p:tgtEl>
                                        <p:attrNameLst>
                                          <p:attrName>style.visibility</p:attrName>
                                        </p:attrNameLst>
                                      </p:cBhvr>
                                      <p:to>
                                        <p:strVal val="visible"/>
                                      </p:to>
                                    </p:set>
                                    <p:animEffect transition="in" filter="circle(in)">
                                      <p:cBhvr>
                                        <p:cTn id="12" dur="2000"/>
                                        <p:tgtEl>
                                          <p:spTgt spid="3482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32" fill="hold" nodeType="clickEffect">
                                  <p:stCondLst>
                                    <p:cond delay="0"/>
                                  </p:stCondLst>
                                  <p:childTnLst>
                                    <p:set>
                                      <p:cBhvr>
                                        <p:cTn id="16" dur="1" fill="hold">
                                          <p:stCondLst>
                                            <p:cond delay="0"/>
                                          </p:stCondLst>
                                        </p:cTn>
                                        <p:tgtEl>
                                          <p:spTgt spid="34820"/>
                                        </p:tgtEl>
                                        <p:attrNameLst>
                                          <p:attrName>style.visibility</p:attrName>
                                        </p:attrNameLst>
                                      </p:cBhvr>
                                      <p:to>
                                        <p:strVal val="visible"/>
                                      </p:to>
                                    </p:set>
                                    <p:animEffect transition="in" filter="circle(out)">
                                      <p:cBhvr>
                                        <p:cTn id="17" dur="2000"/>
                                        <p:tgtEl>
                                          <p:spTgt spid="348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3" grpId="0"/>
      <p:bldP spid="34824"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9701" name="Text Box 5"/>
          <p:cNvSpPr txBox="1">
            <a:spLocks noChangeArrowheads="1"/>
          </p:cNvSpPr>
          <p:nvPr/>
        </p:nvSpPr>
        <p:spPr bwMode="auto">
          <a:xfrm>
            <a:off x="395288" y="393700"/>
            <a:ext cx="6481762" cy="701675"/>
          </a:xfrm>
          <a:prstGeom prst="rect">
            <a:avLst/>
          </a:prstGeom>
          <a:noFill/>
          <a:ln w="9525">
            <a:noFill/>
            <a:miter lim="800000"/>
            <a:headEnd/>
            <a:tailEnd/>
          </a:ln>
          <a:effectLst/>
        </p:spPr>
        <p:txBody>
          <a:bodyPr>
            <a:spAutoFit/>
          </a:bodyPr>
          <a:lstStyle/>
          <a:p>
            <a:pPr>
              <a:spcBef>
                <a:spcPct val="50000"/>
              </a:spcBef>
            </a:pPr>
            <a:r>
              <a:rPr lang="es-ES_tradnl" sz="2000" b="1">
                <a:solidFill>
                  <a:srgbClr val="FFC775"/>
                </a:solidFill>
              </a:rPr>
              <a:t>Bajando por la rivera del Sena vemos algunos de los edificios que pretendían dinamitar.</a:t>
            </a:r>
            <a:endParaRPr lang="es-ES" sz="2000" b="1">
              <a:solidFill>
                <a:srgbClr val="FFC775"/>
              </a:solidFill>
            </a:endParaRPr>
          </a:p>
        </p:txBody>
      </p:sp>
      <p:sp>
        <p:nvSpPr>
          <p:cNvPr id="29703" name="Text Box 7"/>
          <p:cNvSpPr txBox="1">
            <a:spLocks noChangeArrowheads="1"/>
          </p:cNvSpPr>
          <p:nvPr/>
        </p:nvSpPr>
        <p:spPr bwMode="auto">
          <a:xfrm>
            <a:off x="395288" y="1268413"/>
            <a:ext cx="7777162" cy="701675"/>
          </a:xfrm>
          <a:prstGeom prst="rect">
            <a:avLst/>
          </a:prstGeom>
          <a:noFill/>
          <a:ln w="9525">
            <a:noFill/>
            <a:miter lim="800000"/>
            <a:headEnd/>
            <a:tailEnd/>
          </a:ln>
          <a:effectLst/>
        </p:spPr>
        <p:txBody>
          <a:bodyPr>
            <a:spAutoFit/>
          </a:bodyPr>
          <a:lstStyle/>
          <a:p>
            <a:pPr>
              <a:spcBef>
                <a:spcPct val="50000"/>
              </a:spcBef>
            </a:pPr>
            <a:r>
              <a:rPr lang="es-ES_tradnl" sz="2000" b="1">
                <a:solidFill>
                  <a:srgbClr val="FFC775"/>
                </a:solidFill>
              </a:rPr>
              <a:t>Su nombre deriva de “concierge” o sea el nombre del gobernador real bajo cuya dirección estaba el edificio.</a:t>
            </a:r>
            <a:endParaRPr lang="es-ES" sz="2000" b="1">
              <a:solidFill>
                <a:srgbClr val="FFC775"/>
              </a:solidFill>
            </a:endParaRPr>
          </a:p>
        </p:txBody>
      </p:sp>
      <p:sp>
        <p:nvSpPr>
          <p:cNvPr id="29704" name="Text Box 8"/>
          <p:cNvSpPr txBox="1">
            <a:spLocks noChangeArrowheads="1"/>
          </p:cNvSpPr>
          <p:nvPr/>
        </p:nvSpPr>
        <p:spPr bwMode="auto">
          <a:xfrm>
            <a:off x="539750" y="2349500"/>
            <a:ext cx="7561263" cy="1616075"/>
          </a:xfrm>
          <a:prstGeom prst="rect">
            <a:avLst/>
          </a:prstGeom>
          <a:noFill/>
          <a:ln w="9525">
            <a:noFill/>
            <a:miter lim="800000"/>
            <a:headEnd/>
            <a:tailEnd/>
          </a:ln>
          <a:effectLst/>
        </p:spPr>
        <p:txBody>
          <a:bodyPr>
            <a:spAutoFit/>
          </a:bodyPr>
          <a:lstStyle/>
          <a:p>
            <a:pPr>
              <a:spcBef>
                <a:spcPct val="50000"/>
              </a:spcBef>
            </a:pPr>
            <a:r>
              <a:rPr lang="es-ES_tradnl" sz="2000" b="1">
                <a:solidFill>
                  <a:srgbClr val="FFC775"/>
                </a:solidFill>
              </a:rPr>
              <a:t>Durante la Revolución Francesa, la Conciergerie se convirtió en la sala de espera del patíbulo. En ella se alojaron, entre otros, María Antonieta, Madame Dubarry, Marat, Danton y Robespierre, antes de conocer el invento de “Monsieur Guillotin”.</a:t>
            </a:r>
            <a:endParaRPr lang="es-ES" sz="2000" b="1">
              <a:solidFill>
                <a:srgbClr val="FFC775"/>
              </a:solidFill>
            </a:endParaRPr>
          </a:p>
        </p:txBody>
      </p:sp>
      <p:sp>
        <p:nvSpPr>
          <p:cNvPr id="29705" name="Text Box 9"/>
          <p:cNvSpPr txBox="1">
            <a:spLocks noChangeArrowheads="1"/>
          </p:cNvSpPr>
          <p:nvPr/>
        </p:nvSpPr>
        <p:spPr bwMode="auto">
          <a:xfrm>
            <a:off x="468313" y="4292600"/>
            <a:ext cx="7200900" cy="1006475"/>
          </a:xfrm>
          <a:prstGeom prst="rect">
            <a:avLst/>
          </a:prstGeom>
          <a:noFill/>
          <a:ln w="9525">
            <a:noFill/>
            <a:miter lim="800000"/>
            <a:headEnd/>
            <a:tailEnd/>
          </a:ln>
          <a:effectLst/>
        </p:spPr>
        <p:txBody>
          <a:bodyPr>
            <a:spAutoFit/>
          </a:bodyPr>
          <a:lstStyle/>
          <a:p>
            <a:pPr>
              <a:spcBef>
                <a:spcPct val="50000"/>
              </a:spcBef>
            </a:pPr>
            <a:r>
              <a:rPr lang="es-ES_tradnl" sz="2000" b="1">
                <a:solidFill>
                  <a:srgbClr val="FFC775"/>
                </a:solidFill>
              </a:rPr>
              <a:t>En el ángulo del muelle de El Reloj y del puente “Au Change”, la Torre Cuadrada ha dado la hora a los paseantes desde 1370, el reloj actual data de 1585.</a:t>
            </a:r>
            <a:endParaRPr lang="es-ES" sz="2000" b="1">
              <a:solidFill>
                <a:srgbClr val="FFC775"/>
              </a:solidFill>
            </a:endParaRPr>
          </a:p>
        </p:txBody>
      </p:sp>
      <p:sp>
        <p:nvSpPr>
          <p:cNvPr id="29706" name="Text Box 10"/>
          <p:cNvSpPr txBox="1">
            <a:spLocks noChangeArrowheads="1"/>
          </p:cNvSpPr>
          <p:nvPr/>
        </p:nvSpPr>
        <p:spPr bwMode="auto">
          <a:xfrm>
            <a:off x="611188" y="5445125"/>
            <a:ext cx="7488237" cy="701675"/>
          </a:xfrm>
          <a:prstGeom prst="rect">
            <a:avLst/>
          </a:prstGeom>
          <a:noFill/>
          <a:ln w="9525">
            <a:noFill/>
            <a:miter lim="800000"/>
            <a:headEnd/>
            <a:tailEnd/>
          </a:ln>
          <a:effectLst/>
        </p:spPr>
        <p:txBody>
          <a:bodyPr>
            <a:spAutoFit/>
          </a:bodyPr>
          <a:lstStyle/>
          <a:p>
            <a:pPr>
              <a:spcBef>
                <a:spcPct val="50000"/>
              </a:spcBef>
            </a:pPr>
            <a:r>
              <a:rPr lang="es-ES_tradnl" sz="2000" b="1">
                <a:solidFill>
                  <a:srgbClr val="FFC775"/>
                </a:solidFill>
              </a:rPr>
              <a:t>Desde el muelle de la Megisserie se puede admirar la belleza de este edificio.</a:t>
            </a:r>
            <a:endParaRPr lang="es-ES" sz="2000" b="1">
              <a:solidFill>
                <a:srgbClr val="FFC775"/>
              </a:solidFill>
            </a:endParaRPr>
          </a:p>
        </p:txBody>
      </p:sp>
      <p:pic>
        <p:nvPicPr>
          <p:cNvPr id="29700" name="Picture 4" descr="conciergerie_panoramique"/>
          <p:cNvPicPr>
            <a:picLocks noChangeAspect="1" noChangeArrowheads="1"/>
          </p:cNvPicPr>
          <p:nvPr/>
        </p:nvPicPr>
        <p:blipFill>
          <a:blip r:embed="rId2">
            <a:lum contrast="-6000"/>
          </a:blip>
          <a:srcRect/>
          <a:stretch>
            <a:fillRect/>
          </a:stretch>
        </p:blipFill>
        <p:spPr bwMode="auto">
          <a:xfrm>
            <a:off x="395288" y="404813"/>
            <a:ext cx="8388350" cy="5759450"/>
          </a:xfrm>
          <a:prstGeom prst="rect">
            <a:avLst/>
          </a:prstGeom>
          <a:noFill/>
          <a:ln w="9525">
            <a:noFill/>
            <a:miter lim="800000"/>
            <a:headEnd/>
            <a:tailEnd/>
          </a:ln>
        </p:spPr>
      </p:pic>
      <p:sp>
        <p:nvSpPr>
          <p:cNvPr id="29707" name="Text Box 11"/>
          <p:cNvSpPr txBox="1">
            <a:spLocks noChangeArrowheads="1"/>
          </p:cNvSpPr>
          <p:nvPr/>
        </p:nvSpPr>
        <p:spPr bwMode="auto">
          <a:xfrm>
            <a:off x="5148263" y="6237288"/>
            <a:ext cx="3527425" cy="396875"/>
          </a:xfrm>
          <a:prstGeom prst="rect">
            <a:avLst/>
          </a:prstGeom>
          <a:noFill/>
          <a:ln w="9525">
            <a:noFill/>
            <a:miter lim="800000"/>
            <a:headEnd/>
            <a:tailEnd/>
          </a:ln>
          <a:effectLst/>
        </p:spPr>
        <p:txBody>
          <a:bodyPr>
            <a:spAutoFit/>
          </a:bodyPr>
          <a:lstStyle/>
          <a:p>
            <a:pPr>
              <a:spcBef>
                <a:spcPct val="50000"/>
              </a:spcBef>
            </a:pPr>
            <a:r>
              <a:rPr lang="es-ES_tradnl" sz="2000" b="1">
                <a:solidFill>
                  <a:srgbClr val="FFC775"/>
                </a:solidFill>
              </a:rPr>
              <a:t>El reloj de la Torre Carrée</a:t>
            </a:r>
            <a:endParaRPr lang="es-ES" sz="2000" b="1">
              <a:solidFill>
                <a:srgbClr val="FFC775"/>
              </a:solidFill>
            </a:endParaRPr>
          </a:p>
        </p:txBody>
      </p:sp>
      <p:sp>
        <p:nvSpPr>
          <p:cNvPr id="29708" name="Text Box 12"/>
          <p:cNvSpPr txBox="1">
            <a:spLocks noChangeArrowheads="1"/>
          </p:cNvSpPr>
          <p:nvPr/>
        </p:nvSpPr>
        <p:spPr bwMode="auto">
          <a:xfrm>
            <a:off x="684213" y="6237288"/>
            <a:ext cx="2668587" cy="396875"/>
          </a:xfrm>
          <a:prstGeom prst="rect">
            <a:avLst/>
          </a:prstGeom>
          <a:noFill/>
          <a:ln w="9525">
            <a:noFill/>
            <a:miter lim="800000"/>
            <a:headEnd/>
            <a:tailEnd/>
          </a:ln>
          <a:effectLst/>
        </p:spPr>
        <p:txBody>
          <a:bodyPr>
            <a:spAutoFit/>
          </a:bodyPr>
          <a:lstStyle/>
          <a:p>
            <a:pPr>
              <a:spcBef>
                <a:spcPct val="50000"/>
              </a:spcBef>
            </a:pPr>
            <a:r>
              <a:rPr lang="es-ES_tradnl" sz="2000" b="1">
                <a:solidFill>
                  <a:srgbClr val="FFC775"/>
                </a:solidFill>
              </a:rPr>
              <a:t>Puente au Change</a:t>
            </a:r>
            <a:endParaRPr lang="es-ES" sz="2000" b="1">
              <a:solidFill>
                <a:srgbClr val="FFC775"/>
              </a:solidFill>
            </a:endParaRPr>
          </a:p>
        </p:txBody>
      </p:sp>
      <p:sp>
        <p:nvSpPr>
          <p:cNvPr id="29709" name="Line 13"/>
          <p:cNvSpPr>
            <a:spLocks noChangeShapeType="1"/>
          </p:cNvSpPr>
          <p:nvPr/>
        </p:nvSpPr>
        <p:spPr bwMode="auto">
          <a:xfrm flipH="1" flipV="1">
            <a:off x="900113" y="4292600"/>
            <a:ext cx="719137" cy="1944688"/>
          </a:xfrm>
          <a:prstGeom prst="line">
            <a:avLst/>
          </a:prstGeom>
          <a:noFill/>
          <a:ln w="28575">
            <a:solidFill>
              <a:srgbClr val="E9AC63"/>
            </a:solidFill>
            <a:round/>
            <a:headEnd/>
            <a:tailEnd type="triangle" w="med" len="med"/>
          </a:ln>
          <a:effectLst/>
        </p:spPr>
        <p:txBody>
          <a:bodyPr/>
          <a:lstStyle/>
          <a:p>
            <a:endParaRPr lang="es-ES"/>
          </a:p>
        </p:txBody>
      </p:sp>
      <p:sp>
        <p:nvSpPr>
          <p:cNvPr id="29710" name="Line 14"/>
          <p:cNvSpPr>
            <a:spLocks noChangeShapeType="1"/>
          </p:cNvSpPr>
          <p:nvPr/>
        </p:nvSpPr>
        <p:spPr bwMode="auto">
          <a:xfrm flipH="1" flipV="1">
            <a:off x="2339975" y="3860800"/>
            <a:ext cx="4464050" cy="2305050"/>
          </a:xfrm>
          <a:prstGeom prst="line">
            <a:avLst/>
          </a:prstGeom>
          <a:noFill/>
          <a:ln w="28575">
            <a:solidFill>
              <a:srgbClr val="E9AC63"/>
            </a:solidFill>
            <a:round/>
            <a:headEnd/>
            <a:tailEnd type="triangle" w="med" len="med"/>
          </a:ln>
          <a:effectLst/>
        </p:spPr>
        <p:txBody>
          <a:bodyPr/>
          <a:lstStyle/>
          <a:p>
            <a:endParaRPr lang="es-ES"/>
          </a:p>
        </p:txBody>
      </p:sp>
      <p:sp>
        <p:nvSpPr>
          <p:cNvPr id="29712" name="Rectangle 16"/>
          <p:cNvSpPr>
            <a:spLocks noChangeArrowheads="1"/>
          </p:cNvSpPr>
          <p:nvPr/>
        </p:nvSpPr>
        <p:spPr bwMode="auto">
          <a:xfrm>
            <a:off x="6372225" y="692150"/>
            <a:ext cx="1911350" cy="366713"/>
          </a:xfrm>
          <a:prstGeom prst="rect">
            <a:avLst/>
          </a:prstGeom>
          <a:noFill/>
          <a:ln w="9525">
            <a:noFill/>
            <a:miter lim="800000"/>
            <a:headEnd/>
            <a:tailEnd/>
          </a:ln>
          <a:effectLst/>
        </p:spPr>
        <p:txBody>
          <a:bodyPr wrap="none">
            <a:spAutoFit/>
          </a:bodyPr>
          <a:lstStyle/>
          <a:p>
            <a:r>
              <a:rPr lang="es-ES_tradnl" b="1">
                <a:solidFill>
                  <a:srgbClr val="FFC775"/>
                </a:solidFill>
              </a:rPr>
              <a:t>La Conciergerie</a:t>
            </a:r>
            <a:endParaRPr lang="es-ES" b="1">
              <a:solidFill>
                <a:srgbClr val="FFC775"/>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9703"/>
                                        </p:tgtEl>
                                        <p:attrNameLst>
                                          <p:attrName>style.visibility</p:attrName>
                                        </p:attrNameLst>
                                      </p:cBhvr>
                                      <p:to>
                                        <p:strVal val="visible"/>
                                      </p:to>
                                    </p:set>
                                    <p:anim calcmode="lin" valueType="num">
                                      <p:cBhvr>
                                        <p:cTn id="7" dur="1000" fill="hold"/>
                                        <p:tgtEl>
                                          <p:spTgt spid="29703"/>
                                        </p:tgtEl>
                                        <p:attrNameLst>
                                          <p:attrName>ppt_w</p:attrName>
                                        </p:attrNameLst>
                                      </p:cBhvr>
                                      <p:tavLst>
                                        <p:tav tm="0">
                                          <p:val>
                                            <p:strVal val="#ppt_w*0.70"/>
                                          </p:val>
                                        </p:tav>
                                        <p:tav tm="100000">
                                          <p:val>
                                            <p:strVal val="#ppt_w"/>
                                          </p:val>
                                        </p:tav>
                                      </p:tavLst>
                                    </p:anim>
                                    <p:anim calcmode="lin" valueType="num">
                                      <p:cBhvr>
                                        <p:cTn id="8" dur="1000" fill="hold"/>
                                        <p:tgtEl>
                                          <p:spTgt spid="29703"/>
                                        </p:tgtEl>
                                        <p:attrNameLst>
                                          <p:attrName>ppt_h</p:attrName>
                                        </p:attrNameLst>
                                      </p:cBhvr>
                                      <p:tavLst>
                                        <p:tav tm="0">
                                          <p:val>
                                            <p:strVal val="#ppt_h"/>
                                          </p:val>
                                        </p:tav>
                                        <p:tav tm="100000">
                                          <p:val>
                                            <p:strVal val="#ppt_h"/>
                                          </p:val>
                                        </p:tav>
                                      </p:tavLst>
                                    </p:anim>
                                    <p:animEffect transition="in" filter="fade">
                                      <p:cBhvr>
                                        <p:cTn id="9" dur="1000"/>
                                        <p:tgtEl>
                                          <p:spTgt spid="29703"/>
                                        </p:tgtEl>
                                      </p:cBhvr>
                                    </p:animEffect>
                                  </p:childTnLst>
                                </p:cTn>
                              </p:par>
                            </p:childTnLst>
                          </p:cTn>
                        </p:par>
                      </p:childTnLst>
                    </p:cTn>
                  </p:par>
                  <p:par>
                    <p:cTn id="10" fill="hold">
                      <p:stCondLst>
                        <p:cond delay="indefinite"/>
                      </p:stCondLst>
                      <p:childTnLst>
                        <p:par>
                          <p:cTn id="11" fill="hold">
                            <p:stCondLst>
                              <p:cond delay="0"/>
                            </p:stCondLst>
                            <p:childTnLst>
                              <p:par>
                                <p:cTn id="12" presetID="9" presetClass="entr" presetSubtype="0" fill="hold" grpId="0" nodeType="clickEffect">
                                  <p:stCondLst>
                                    <p:cond delay="0"/>
                                  </p:stCondLst>
                                  <p:childTnLst>
                                    <p:set>
                                      <p:cBhvr>
                                        <p:cTn id="13" dur="1" fill="hold">
                                          <p:stCondLst>
                                            <p:cond delay="0"/>
                                          </p:stCondLst>
                                        </p:cTn>
                                        <p:tgtEl>
                                          <p:spTgt spid="29704"/>
                                        </p:tgtEl>
                                        <p:attrNameLst>
                                          <p:attrName>style.visibility</p:attrName>
                                        </p:attrNameLst>
                                      </p:cBhvr>
                                      <p:to>
                                        <p:strVal val="visible"/>
                                      </p:to>
                                    </p:set>
                                    <p:animEffect transition="in" filter="dissolve">
                                      <p:cBhvr>
                                        <p:cTn id="14" dur="500"/>
                                        <p:tgtEl>
                                          <p:spTgt spid="29704"/>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29705"/>
                                        </p:tgtEl>
                                        <p:attrNameLst>
                                          <p:attrName>style.visibility</p:attrName>
                                        </p:attrNameLst>
                                      </p:cBhvr>
                                      <p:to>
                                        <p:strVal val="visible"/>
                                      </p:to>
                                    </p:set>
                                    <p:anim calcmode="lin" valueType="num">
                                      <p:cBhvr>
                                        <p:cTn id="19" dur="1000" fill="hold"/>
                                        <p:tgtEl>
                                          <p:spTgt spid="29705"/>
                                        </p:tgtEl>
                                        <p:attrNameLst>
                                          <p:attrName>ppt_w</p:attrName>
                                        </p:attrNameLst>
                                      </p:cBhvr>
                                      <p:tavLst>
                                        <p:tav tm="0">
                                          <p:val>
                                            <p:strVal val="#ppt_w*0.70"/>
                                          </p:val>
                                        </p:tav>
                                        <p:tav tm="100000">
                                          <p:val>
                                            <p:strVal val="#ppt_w"/>
                                          </p:val>
                                        </p:tav>
                                      </p:tavLst>
                                    </p:anim>
                                    <p:anim calcmode="lin" valueType="num">
                                      <p:cBhvr>
                                        <p:cTn id="20" dur="1000" fill="hold"/>
                                        <p:tgtEl>
                                          <p:spTgt spid="29705"/>
                                        </p:tgtEl>
                                        <p:attrNameLst>
                                          <p:attrName>ppt_h</p:attrName>
                                        </p:attrNameLst>
                                      </p:cBhvr>
                                      <p:tavLst>
                                        <p:tav tm="0">
                                          <p:val>
                                            <p:strVal val="#ppt_h"/>
                                          </p:val>
                                        </p:tav>
                                        <p:tav tm="100000">
                                          <p:val>
                                            <p:strVal val="#ppt_h"/>
                                          </p:val>
                                        </p:tav>
                                      </p:tavLst>
                                    </p:anim>
                                    <p:animEffect transition="in" filter="fade">
                                      <p:cBhvr>
                                        <p:cTn id="21" dur="1000"/>
                                        <p:tgtEl>
                                          <p:spTgt spid="29705"/>
                                        </p:tgtEl>
                                      </p:cBhvr>
                                    </p:animEffect>
                                  </p:childTnLst>
                                </p:cTn>
                              </p:par>
                            </p:childTnLst>
                          </p:cTn>
                        </p:par>
                      </p:childTnLst>
                    </p:cTn>
                  </p:par>
                  <p:par>
                    <p:cTn id="22" fill="hold">
                      <p:stCondLst>
                        <p:cond delay="indefinite"/>
                      </p:stCondLst>
                      <p:childTnLst>
                        <p:par>
                          <p:cTn id="23" fill="hold">
                            <p:stCondLst>
                              <p:cond delay="0"/>
                            </p:stCondLst>
                            <p:childTnLst>
                              <p:par>
                                <p:cTn id="24" presetID="21" presetClass="entr" presetSubtype="4" fill="hold" grpId="0" nodeType="clickEffect">
                                  <p:stCondLst>
                                    <p:cond delay="0"/>
                                  </p:stCondLst>
                                  <p:childTnLst>
                                    <p:set>
                                      <p:cBhvr>
                                        <p:cTn id="25" dur="1" fill="hold">
                                          <p:stCondLst>
                                            <p:cond delay="0"/>
                                          </p:stCondLst>
                                        </p:cTn>
                                        <p:tgtEl>
                                          <p:spTgt spid="29706"/>
                                        </p:tgtEl>
                                        <p:attrNameLst>
                                          <p:attrName>style.visibility</p:attrName>
                                        </p:attrNameLst>
                                      </p:cBhvr>
                                      <p:to>
                                        <p:strVal val="visible"/>
                                      </p:to>
                                    </p:set>
                                    <p:animEffect transition="in" filter="wheel(4)">
                                      <p:cBhvr>
                                        <p:cTn id="26" dur="2000"/>
                                        <p:tgtEl>
                                          <p:spTgt spid="29706"/>
                                        </p:tgtEl>
                                      </p:cBhvr>
                                    </p:animEffect>
                                  </p:childTnLst>
                                </p:cTn>
                              </p:par>
                            </p:childTnLst>
                          </p:cTn>
                        </p:par>
                      </p:childTnLst>
                    </p:cTn>
                  </p:par>
                  <p:par>
                    <p:cTn id="27" fill="hold">
                      <p:stCondLst>
                        <p:cond delay="indefinite"/>
                      </p:stCondLst>
                      <p:childTnLst>
                        <p:par>
                          <p:cTn id="28" fill="hold">
                            <p:stCondLst>
                              <p:cond delay="0"/>
                            </p:stCondLst>
                            <p:childTnLst>
                              <p:par>
                                <p:cTn id="29" presetID="6" presetClass="entr" presetSubtype="32" fill="hold" nodeType="clickEffect">
                                  <p:stCondLst>
                                    <p:cond delay="0"/>
                                  </p:stCondLst>
                                  <p:childTnLst>
                                    <p:set>
                                      <p:cBhvr>
                                        <p:cTn id="30" dur="1" fill="hold">
                                          <p:stCondLst>
                                            <p:cond delay="0"/>
                                          </p:stCondLst>
                                        </p:cTn>
                                        <p:tgtEl>
                                          <p:spTgt spid="29700"/>
                                        </p:tgtEl>
                                        <p:attrNameLst>
                                          <p:attrName>style.visibility</p:attrName>
                                        </p:attrNameLst>
                                      </p:cBhvr>
                                      <p:to>
                                        <p:strVal val="visible"/>
                                      </p:to>
                                    </p:set>
                                    <p:animEffect transition="in" filter="circle(out)">
                                      <p:cBhvr>
                                        <p:cTn id="31" dur="2000"/>
                                        <p:tgtEl>
                                          <p:spTgt spid="29700"/>
                                        </p:tgtEl>
                                      </p:cBhvr>
                                    </p:animEffect>
                                  </p:childTnLst>
                                </p:cTn>
                              </p:par>
                            </p:childTnLst>
                          </p:cTn>
                        </p:par>
                      </p:childTnLst>
                    </p:cTn>
                  </p:par>
                  <p:par>
                    <p:cTn id="32" fill="hold">
                      <p:stCondLst>
                        <p:cond delay="indefinite"/>
                      </p:stCondLst>
                      <p:childTnLst>
                        <p:par>
                          <p:cTn id="33" fill="hold">
                            <p:stCondLst>
                              <p:cond delay="0"/>
                            </p:stCondLst>
                            <p:childTnLst>
                              <p:par>
                                <p:cTn id="34" presetID="55" presetClass="entr" presetSubtype="0" fill="hold" grpId="0" nodeType="clickEffect">
                                  <p:stCondLst>
                                    <p:cond delay="0"/>
                                  </p:stCondLst>
                                  <p:childTnLst>
                                    <p:set>
                                      <p:cBhvr>
                                        <p:cTn id="35" dur="1" fill="hold">
                                          <p:stCondLst>
                                            <p:cond delay="0"/>
                                          </p:stCondLst>
                                        </p:cTn>
                                        <p:tgtEl>
                                          <p:spTgt spid="29708"/>
                                        </p:tgtEl>
                                        <p:attrNameLst>
                                          <p:attrName>style.visibility</p:attrName>
                                        </p:attrNameLst>
                                      </p:cBhvr>
                                      <p:to>
                                        <p:strVal val="visible"/>
                                      </p:to>
                                    </p:set>
                                    <p:anim calcmode="lin" valueType="num">
                                      <p:cBhvr>
                                        <p:cTn id="36" dur="1000" fill="hold"/>
                                        <p:tgtEl>
                                          <p:spTgt spid="29708"/>
                                        </p:tgtEl>
                                        <p:attrNameLst>
                                          <p:attrName>ppt_w</p:attrName>
                                        </p:attrNameLst>
                                      </p:cBhvr>
                                      <p:tavLst>
                                        <p:tav tm="0">
                                          <p:val>
                                            <p:strVal val="#ppt_w*0.70"/>
                                          </p:val>
                                        </p:tav>
                                        <p:tav tm="100000">
                                          <p:val>
                                            <p:strVal val="#ppt_w"/>
                                          </p:val>
                                        </p:tav>
                                      </p:tavLst>
                                    </p:anim>
                                    <p:anim calcmode="lin" valueType="num">
                                      <p:cBhvr>
                                        <p:cTn id="37" dur="1000" fill="hold"/>
                                        <p:tgtEl>
                                          <p:spTgt spid="29708"/>
                                        </p:tgtEl>
                                        <p:attrNameLst>
                                          <p:attrName>ppt_h</p:attrName>
                                        </p:attrNameLst>
                                      </p:cBhvr>
                                      <p:tavLst>
                                        <p:tav tm="0">
                                          <p:val>
                                            <p:strVal val="#ppt_h"/>
                                          </p:val>
                                        </p:tav>
                                        <p:tav tm="100000">
                                          <p:val>
                                            <p:strVal val="#ppt_h"/>
                                          </p:val>
                                        </p:tav>
                                      </p:tavLst>
                                    </p:anim>
                                    <p:animEffect transition="in" filter="fade">
                                      <p:cBhvr>
                                        <p:cTn id="38" dur="1000"/>
                                        <p:tgtEl>
                                          <p:spTgt spid="29708"/>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29709"/>
                                        </p:tgtEl>
                                        <p:attrNameLst>
                                          <p:attrName>style.visibility</p:attrName>
                                        </p:attrNameLst>
                                      </p:cBhvr>
                                      <p:to>
                                        <p:strVal val="visible"/>
                                      </p:to>
                                    </p:set>
                                    <p:animEffect transition="in" filter="wipe(down)">
                                      <p:cBhvr>
                                        <p:cTn id="43" dur="500"/>
                                        <p:tgtEl>
                                          <p:spTgt spid="29709"/>
                                        </p:tgtEl>
                                      </p:cBhvr>
                                    </p:animEffect>
                                  </p:childTnLst>
                                </p:cTn>
                              </p:par>
                            </p:childTnLst>
                          </p:cTn>
                        </p:par>
                      </p:childTnLst>
                    </p:cTn>
                  </p:par>
                  <p:par>
                    <p:cTn id="44" fill="hold">
                      <p:stCondLst>
                        <p:cond delay="indefinite"/>
                      </p:stCondLst>
                      <p:childTnLst>
                        <p:par>
                          <p:cTn id="45" fill="hold">
                            <p:stCondLst>
                              <p:cond delay="0"/>
                            </p:stCondLst>
                            <p:childTnLst>
                              <p:par>
                                <p:cTn id="46" presetID="55" presetClass="entr" presetSubtype="0" fill="hold" grpId="0" nodeType="clickEffect">
                                  <p:stCondLst>
                                    <p:cond delay="0"/>
                                  </p:stCondLst>
                                  <p:childTnLst>
                                    <p:set>
                                      <p:cBhvr>
                                        <p:cTn id="47" dur="1" fill="hold">
                                          <p:stCondLst>
                                            <p:cond delay="0"/>
                                          </p:stCondLst>
                                        </p:cTn>
                                        <p:tgtEl>
                                          <p:spTgt spid="29707"/>
                                        </p:tgtEl>
                                        <p:attrNameLst>
                                          <p:attrName>style.visibility</p:attrName>
                                        </p:attrNameLst>
                                      </p:cBhvr>
                                      <p:to>
                                        <p:strVal val="visible"/>
                                      </p:to>
                                    </p:set>
                                    <p:anim calcmode="lin" valueType="num">
                                      <p:cBhvr>
                                        <p:cTn id="48" dur="1000" fill="hold"/>
                                        <p:tgtEl>
                                          <p:spTgt spid="29707"/>
                                        </p:tgtEl>
                                        <p:attrNameLst>
                                          <p:attrName>ppt_w</p:attrName>
                                        </p:attrNameLst>
                                      </p:cBhvr>
                                      <p:tavLst>
                                        <p:tav tm="0">
                                          <p:val>
                                            <p:strVal val="#ppt_w*0.70"/>
                                          </p:val>
                                        </p:tav>
                                        <p:tav tm="100000">
                                          <p:val>
                                            <p:strVal val="#ppt_w"/>
                                          </p:val>
                                        </p:tav>
                                      </p:tavLst>
                                    </p:anim>
                                    <p:anim calcmode="lin" valueType="num">
                                      <p:cBhvr>
                                        <p:cTn id="49" dur="1000" fill="hold"/>
                                        <p:tgtEl>
                                          <p:spTgt spid="29707"/>
                                        </p:tgtEl>
                                        <p:attrNameLst>
                                          <p:attrName>ppt_h</p:attrName>
                                        </p:attrNameLst>
                                      </p:cBhvr>
                                      <p:tavLst>
                                        <p:tav tm="0">
                                          <p:val>
                                            <p:strVal val="#ppt_h"/>
                                          </p:val>
                                        </p:tav>
                                        <p:tav tm="100000">
                                          <p:val>
                                            <p:strVal val="#ppt_h"/>
                                          </p:val>
                                        </p:tav>
                                      </p:tavLst>
                                    </p:anim>
                                    <p:animEffect transition="in" filter="fade">
                                      <p:cBhvr>
                                        <p:cTn id="50" dur="1000"/>
                                        <p:tgtEl>
                                          <p:spTgt spid="29707"/>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grpId="0" nodeType="clickEffect">
                                  <p:stCondLst>
                                    <p:cond delay="0"/>
                                  </p:stCondLst>
                                  <p:childTnLst>
                                    <p:set>
                                      <p:cBhvr>
                                        <p:cTn id="54" dur="1" fill="hold">
                                          <p:stCondLst>
                                            <p:cond delay="0"/>
                                          </p:stCondLst>
                                        </p:cTn>
                                        <p:tgtEl>
                                          <p:spTgt spid="29710"/>
                                        </p:tgtEl>
                                        <p:attrNameLst>
                                          <p:attrName>style.visibility</p:attrName>
                                        </p:attrNameLst>
                                      </p:cBhvr>
                                      <p:to>
                                        <p:strVal val="visible"/>
                                      </p:to>
                                    </p:set>
                                    <p:animEffect transition="in" filter="wipe(down)">
                                      <p:cBhvr>
                                        <p:cTn id="55" dur="500"/>
                                        <p:tgtEl>
                                          <p:spTgt spid="29710"/>
                                        </p:tgtEl>
                                      </p:cBhvr>
                                    </p:animEffect>
                                  </p:childTnLst>
                                </p:cTn>
                              </p:par>
                            </p:childTnLst>
                          </p:cTn>
                        </p:par>
                        <p:par>
                          <p:cTn id="56" fill="hold">
                            <p:stCondLst>
                              <p:cond delay="500"/>
                            </p:stCondLst>
                            <p:childTnLst>
                              <p:par>
                                <p:cTn id="57" presetID="9" presetClass="exit" presetSubtype="0" fill="hold" grpId="1" nodeType="afterEffect">
                                  <p:stCondLst>
                                    <p:cond delay="0"/>
                                  </p:stCondLst>
                                  <p:childTnLst>
                                    <p:animEffect transition="out" filter="dissolve">
                                      <p:cBhvr>
                                        <p:cTn id="58" dur="500"/>
                                        <p:tgtEl>
                                          <p:spTgt spid="29709"/>
                                        </p:tgtEl>
                                      </p:cBhvr>
                                    </p:animEffect>
                                    <p:set>
                                      <p:cBhvr>
                                        <p:cTn id="59" dur="1" fill="hold">
                                          <p:stCondLst>
                                            <p:cond delay="499"/>
                                          </p:stCondLst>
                                        </p:cTn>
                                        <p:tgtEl>
                                          <p:spTgt spid="29709"/>
                                        </p:tgtEl>
                                        <p:attrNameLst>
                                          <p:attrName>style.visibility</p:attrName>
                                        </p:attrNameLst>
                                      </p:cBhvr>
                                      <p:to>
                                        <p:strVal val="hidden"/>
                                      </p:to>
                                    </p:set>
                                  </p:childTnLst>
                                </p:cTn>
                              </p:par>
                            </p:childTnLst>
                          </p:cTn>
                        </p:par>
                        <p:par>
                          <p:cTn id="60" fill="hold">
                            <p:stCondLst>
                              <p:cond delay="1000"/>
                            </p:stCondLst>
                            <p:childTnLst>
                              <p:par>
                                <p:cTn id="61" presetID="9" presetClass="exit" presetSubtype="0" fill="hold" grpId="1" nodeType="afterEffect">
                                  <p:stCondLst>
                                    <p:cond delay="500"/>
                                  </p:stCondLst>
                                  <p:childTnLst>
                                    <p:animEffect transition="out" filter="dissolve">
                                      <p:cBhvr>
                                        <p:cTn id="62" dur="500"/>
                                        <p:tgtEl>
                                          <p:spTgt spid="29710"/>
                                        </p:tgtEl>
                                      </p:cBhvr>
                                    </p:animEffect>
                                    <p:set>
                                      <p:cBhvr>
                                        <p:cTn id="63" dur="1" fill="hold">
                                          <p:stCondLst>
                                            <p:cond delay="499"/>
                                          </p:stCondLst>
                                        </p:cTn>
                                        <p:tgtEl>
                                          <p:spTgt spid="297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3" grpId="0"/>
      <p:bldP spid="29704" grpId="0"/>
      <p:bldP spid="29705" grpId="0"/>
      <p:bldP spid="29706" grpId="0"/>
      <p:bldP spid="29707" grpId="0"/>
      <p:bldP spid="29708" grpId="0"/>
      <p:bldP spid="29709" grpId="0" animBg="1"/>
      <p:bldP spid="29709" grpId="1" animBg="1"/>
      <p:bldP spid="29710" grpId="0" animBg="1"/>
      <p:bldP spid="29710"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23556" name="Picture 4" descr="gare_orsay_tuileries_1"/>
          <p:cNvPicPr>
            <a:picLocks noChangeAspect="1" noChangeArrowheads="1"/>
          </p:cNvPicPr>
          <p:nvPr/>
        </p:nvPicPr>
        <p:blipFill>
          <a:blip r:embed="rId2">
            <a:lum contrast="-12000"/>
          </a:blip>
          <a:srcRect/>
          <a:stretch>
            <a:fillRect/>
          </a:stretch>
        </p:blipFill>
        <p:spPr bwMode="auto">
          <a:xfrm>
            <a:off x="611188" y="908050"/>
            <a:ext cx="8064500" cy="5219700"/>
          </a:xfrm>
          <a:prstGeom prst="rect">
            <a:avLst/>
          </a:prstGeom>
          <a:noFill/>
          <a:ln w="9525">
            <a:noFill/>
            <a:miter lim="800000"/>
            <a:headEnd/>
            <a:tailEnd/>
          </a:ln>
        </p:spPr>
      </p:pic>
      <p:sp>
        <p:nvSpPr>
          <p:cNvPr id="23557" name="Text Box 5"/>
          <p:cNvSpPr txBox="1">
            <a:spLocks noChangeArrowheads="1"/>
          </p:cNvSpPr>
          <p:nvPr/>
        </p:nvSpPr>
        <p:spPr bwMode="auto">
          <a:xfrm>
            <a:off x="827088" y="260350"/>
            <a:ext cx="1128712" cy="396875"/>
          </a:xfrm>
          <a:prstGeom prst="rect">
            <a:avLst/>
          </a:prstGeom>
          <a:noFill/>
          <a:ln w="9525">
            <a:noFill/>
            <a:miter lim="800000"/>
            <a:headEnd/>
            <a:tailEnd/>
          </a:ln>
          <a:effectLst/>
        </p:spPr>
        <p:txBody>
          <a:bodyPr>
            <a:spAutoFit/>
          </a:bodyPr>
          <a:lstStyle/>
          <a:p>
            <a:pPr>
              <a:spcBef>
                <a:spcPct val="50000"/>
              </a:spcBef>
            </a:pPr>
            <a:r>
              <a:rPr lang="es-ES_tradnl" sz="2000" b="1">
                <a:solidFill>
                  <a:srgbClr val="FFC775"/>
                </a:solidFill>
              </a:rPr>
              <a:t>Louvre</a:t>
            </a:r>
            <a:endParaRPr lang="es-ES" sz="2000" b="1">
              <a:solidFill>
                <a:srgbClr val="FFC775"/>
              </a:solidFill>
            </a:endParaRPr>
          </a:p>
        </p:txBody>
      </p:sp>
      <p:sp>
        <p:nvSpPr>
          <p:cNvPr id="23558" name="Text Box 6"/>
          <p:cNvSpPr txBox="1">
            <a:spLocks noChangeArrowheads="1"/>
          </p:cNvSpPr>
          <p:nvPr/>
        </p:nvSpPr>
        <p:spPr bwMode="auto">
          <a:xfrm>
            <a:off x="3132138" y="260350"/>
            <a:ext cx="2798762" cy="396875"/>
          </a:xfrm>
          <a:prstGeom prst="rect">
            <a:avLst/>
          </a:prstGeom>
          <a:noFill/>
          <a:ln w="9525">
            <a:noFill/>
            <a:miter lim="800000"/>
            <a:headEnd/>
            <a:tailEnd/>
          </a:ln>
          <a:effectLst/>
        </p:spPr>
        <p:txBody>
          <a:bodyPr>
            <a:spAutoFit/>
          </a:bodyPr>
          <a:lstStyle/>
          <a:p>
            <a:pPr algn="ctr">
              <a:spcBef>
                <a:spcPct val="50000"/>
              </a:spcBef>
            </a:pPr>
            <a:r>
              <a:rPr lang="es-ES_tradnl" sz="2000" b="1">
                <a:solidFill>
                  <a:srgbClr val="FFC775"/>
                </a:solidFill>
              </a:rPr>
              <a:t>Puente del Carrousel</a:t>
            </a:r>
            <a:endParaRPr lang="es-ES" sz="2000" b="1">
              <a:solidFill>
                <a:srgbClr val="FFC775"/>
              </a:solidFill>
            </a:endParaRPr>
          </a:p>
        </p:txBody>
      </p:sp>
      <p:sp>
        <p:nvSpPr>
          <p:cNvPr id="23559" name="Text Box 7"/>
          <p:cNvSpPr txBox="1">
            <a:spLocks noChangeArrowheads="1"/>
          </p:cNvSpPr>
          <p:nvPr/>
        </p:nvSpPr>
        <p:spPr bwMode="auto">
          <a:xfrm>
            <a:off x="6804025" y="260350"/>
            <a:ext cx="2016125" cy="396875"/>
          </a:xfrm>
          <a:prstGeom prst="rect">
            <a:avLst/>
          </a:prstGeom>
          <a:noFill/>
          <a:ln w="9525">
            <a:noFill/>
            <a:miter lim="800000"/>
            <a:headEnd/>
            <a:tailEnd/>
          </a:ln>
          <a:effectLst/>
        </p:spPr>
        <p:txBody>
          <a:bodyPr>
            <a:spAutoFit/>
          </a:bodyPr>
          <a:lstStyle/>
          <a:p>
            <a:pPr>
              <a:spcBef>
                <a:spcPct val="50000"/>
              </a:spcBef>
            </a:pPr>
            <a:r>
              <a:rPr lang="es-ES_tradnl" sz="2000" b="1">
                <a:solidFill>
                  <a:srgbClr val="FFC775"/>
                </a:solidFill>
              </a:rPr>
              <a:t>Museo d’Orsay</a:t>
            </a:r>
            <a:endParaRPr lang="es-ES" sz="2000" b="1">
              <a:solidFill>
                <a:srgbClr val="FFC775"/>
              </a:solidFill>
            </a:endParaRPr>
          </a:p>
        </p:txBody>
      </p:sp>
      <p:sp>
        <p:nvSpPr>
          <p:cNvPr id="23560" name="Line 8"/>
          <p:cNvSpPr>
            <a:spLocks noChangeShapeType="1"/>
          </p:cNvSpPr>
          <p:nvPr/>
        </p:nvSpPr>
        <p:spPr bwMode="auto">
          <a:xfrm>
            <a:off x="1403350" y="692150"/>
            <a:ext cx="360363" cy="2089150"/>
          </a:xfrm>
          <a:prstGeom prst="line">
            <a:avLst/>
          </a:prstGeom>
          <a:noFill/>
          <a:ln w="28575">
            <a:solidFill>
              <a:srgbClr val="E9AC63"/>
            </a:solidFill>
            <a:round/>
            <a:headEnd/>
            <a:tailEnd type="triangle" w="med" len="med"/>
          </a:ln>
          <a:effectLst/>
        </p:spPr>
        <p:txBody>
          <a:bodyPr/>
          <a:lstStyle/>
          <a:p>
            <a:endParaRPr lang="es-ES"/>
          </a:p>
        </p:txBody>
      </p:sp>
      <p:sp>
        <p:nvSpPr>
          <p:cNvPr id="23561" name="Line 9"/>
          <p:cNvSpPr>
            <a:spLocks noChangeShapeType="1"/>
          </p:cNvSpPr>
          <p:nvPr/>
        </p:nvSpPr>
        <p:spPr bwMode="auto">
          <a:xfrm flipH="1">
            <a:off x="4427538" y="692150"/>
            <a:ext cx="215900" cy="2808288"/>
          </a:xfrm>
          <a:prstGeom prst="line">
            <a:avLst/>
          </a:prstGeom>
          <a:noFill/>
          <a:ln w="28575">
            <a:solidFill>
              <a:srgbClr val="E9AC63"/>
            </a:solidFill>
            <a:round/>
            <a:headEnd/>
            <a:tailEnd type="triangle" w="med" len="med"/>
          </a:ln>
          <a:effectLst/>
        </p:spPr>
        <p:txBody>
          <a:bodyPr/>
          <a:lstStyle/>
          <a:p>
            <a:endParaRPr lang="es-ES"/>
          </a:p>
        </p:txBody>
      </p:sp>
      <p:sp>
        <p:nvSpPr>
          <p:cNvPr id="23562" name="Line 10"/>
          <p:cNvSpPr>
            <a:spLocks noChangeShapeType="1"/>
          </p:cNvSpPr>
          <p:nvPr/>
        </p:nvSpPr>
        <p:spPr bwMode="auto">
          <a:xfrm flipH="1">
            <a:off x="8101013" y="620713"/>
            <a:ext cx="0" cy="1295400"/>
          </a:xfrm>
          <a:prstGeom prst="line">
            <a:avLst/>
          </a:prstGeom>
          <a:noFill/>
          <a:ln w="28575">
            <a:solidFill>
              <a:srgbClr val="E9AC63"/>
            </a:solidFill>
            <a:round/>
            <a:headEnd/>
            <a:tailEnd type="triangle" w="med" len="med"/>
          </a:ln>
          <a:effectLst/>
        </p:spPr>
        <p:txBody>
          <a:bodyPr/>
          <a:lstStyle/>
          <a:p>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500"/>
                                  </p:stCondLst>
                                  <p:childTnLst>
                                    <p:set>
                                      <p:cBhvr>
                                        <p:cTn id="6" dur="1" fill="hold">
                                          <p:stCondLst>
                                            <p:cond delay="0"/>
                                          </p:stCondLst>
                                        </p:cTn>
                                        <p:tgtEl>
                                          <p:spTgt spid="23560"/>
                                        </p:tgtEl>
                                        <p:attrNameLst>
                                          <p:attrName>style.visibility</p:attrName>
                                        </p:attrNameLst>
                                      </p:cBhvr>
                                      <p:to>
                                        <p:strVal val="visible"/>
                                      </p:to>
                                    </p:set>
                                    <p:animEffect transition="in" filter="wipe(up)">
                                      <p:cBhvr>
                                        <p:cTn id="7" dur="500"/>
                                        <p:tgtEl>
                                          <p:spTgt spid="23560"/>
                                        </p:tgtEl>
                                      </p:cBhvr>
                                    </p:animEffect>
                                  </p:childTnLst>
                                </p:cTn>
                              </p:par>
                            </p:childTnLst>
                          </p:cTn>
                        </p:par>
                        <p:par>
                          <p:cTn id="8" fill="hold">
                            <p:stCondLst>
                              <p:cond delay="1000"/>
                            </p:stCondLst>
                            <p:childTnLst>
                              <p:par>
                                <p:cTn id="9" presetID="55" presetClass="entr" presetSubtype="0" fill="hold" grpId="0" nodeType="afterEffect">
                                  <p:stCondLst>
                                    <p:cond delay="500"/>
                                  </p:stCondLst>
                                  <p:childTnLst>
                                    <p:set>
                                      <p:cBhvr>
                                        <p:cTn id="10" dur="1" fill="hold">
                                          <p:stCondLst>
                                            <p:cond delay="0"/>
                                          </p:stCondLst>
                                        </p:cTn>
                                        <p:tgtEl>
                                          <p:spTgt spid="23558"/>
                                        </p:tgtEl>
                                        <p:attrNameLst>
                                          <p:attrName>style.visibility</p:attrName>
                                        </p:attrNameLst>
                                      </p:cBhvr>
                                      <p:to>
                                        <p:strVal val="visible"/>
                                      </p:to>
                                    </p:set>
                                    <p:anim calcmode="lin" valueType="num">
                                      <p:cBhvr>
                                        <p:cTn id="11" dur="1000" fill="hold"/>
                                        <p:tgtEl>
                                          <p:spTgt spid="23558"/>
                                        </p:tgtEl>
                                        <p:attrNameLst>
                                          <p:attrName>ppt_w</p:attrName>
                                        </p:attrNameLst>
                                      </p:cBhvr>
                                      <p:tavLst>
                                        <p:tav tm="0">
                                          <p:val>
                                            <p:strVal val="#ppt_w*0.70"/>
                                          </p:val>
                                        </p:tav>
                                        <p:tav tm="100000">
                                          <p:val>
                                            <p:strVal val="#ppt_w"/>
                                          </p:val>
                                        </p:tav>
                                      </p:tavLst>
                                    </p:anim>
                                    <p:anim calcmode="lin" valueType="num">
                                      <p:cBhvr>
                                        <p:cTn id="12" dur="1000" fill="hold"/>
                                        <p:tgtEl>
                                          <p:spTgt spid="23558"/>
                                        </p:tgtEl>
                                        <p:attrNameLst>
                                          <p:attrName>ppt_h</p:attrName>
                                        </p:attrNameLst>
                                      </p:cBhvr>
                                      <p:tavLst>
                                        <p:tav tm="0">
                                          <p:val>
                                            <p:strVal val="#ppt_h"/>
                                          </p:val>
                                        </p:tav>
                                        <p:tav tm="100000">
                                          <p:val>
                                            <p:strVal val="#ppt_h"/>
                                          </p:val>
                                        </p:tav>
                                      </p:tavLst>
                                    </p:anim>
                                    <p:animEffect transition="in" filter="fade">
                                      <p:cBhvr>
                                        <p:cTn id="13" dur="1000"/>
                                        <p:tgtEl>
                                          <p:spTgt spid="23558"/>
                                        </p:tgtEl>
                                      </p:cBhvr>
                                    </p:animEffect>
                                  </p:childTnLst>
                                </p:cTn>
                              </p:par>
                            </p:childTnLst>
                          </p:cTn>
                        </p:par>
                        <p:par>
                          <p:cTn id="14" fill="hold">
                            <p:stCondLst>
                              <p:cond delay="2500"/>
                            </p:stCondLst>
                            <p:childTnLst>
                              <p:par>
                                <p:cTn id="15" presetID="22" presetClass="entr" presetSubtype="1" fill="hold" grpId="0" nodeType="afterEffect">
                                  <p:stCondLst>
                                    <p:cond delay="500"/>
                                  </p:stCondLst>
                                  <p:childTnLst>
                                    <p:set>
                                      <p:cBhvr>
                                        <p:cTn id="16" dur="1" fill="hold">
                                          <p:stCondLst>
                                            <p:cond delay="0"/>
                                          </p:stCondLst>
                                        </p:cTn>
                                        <p:tgtEl>
                                          <p:spTgt spid="23561"/>
                                        </p:tgtEl>
                                        <p:attrNameLst>
                                          <p:attrName>style.visibility</p:attrName>
                                        </p:attrNameLst>
                                      </p:cBhvr>
                                      <p:to>
                                        <p:strVal val="visible"/>
                                      </p:to>
                                    </p:set>
                                    <p:animEffect transition="in" filter="wipe(up)">
                                      <p:cBhvr>
                                        <p:cTn id="17" dur="500"/>
                                        <p:tgtEl>
                                          <p:spTgt spid="23561"/>
                                        </p:tgtEl>
                                      </p:cBhvr>
                                    </p:animEffect>
                                  </p:childTnLst>
                                </p:cTn>
                              </p:par>
                            </p:childTnLst>
                          </p:cTn>
                        </p:par>
                        <p:par>
                          <p:cTn id="18" fill="hold">
                            <p:stCondLst>
                              <p:cond delay="3500"/>
                            </p:stCondLst>
                            <p:childTnLst>
                              <p:par>
                                <p:cTn id="19" presetID="55" presetClass="entr" presetSubtype="0" fill="hold" grpId="0" nodeType="afterEffect">
                                  <p:stCondLst>
                                    <p:cond delay="500"/>
                                  </p:stCondLst>
                                  <p:childTnLst>
                                    <p:set>
                                      <p:cBhvr>
                                        <p:cTn id="20" dur="1" fill="hold">
                                          <p:stCondLst>
                                            <p:cond delay="0"/>
                                          </p:stCondLst>
                                        </p:cTn>
                                        <p:tgtEl>
                                          <p:spTgt spid="23559"/>
                                        </p:tgtEl>
                                        <p:attrNameLst>
                                          <p:attrName>style.visibility</p:attrName>
                                        </p:attrNameLst>
                                      </p:cBhvr>
                                      <p:to>
                                        <p:strVal val="visible"/>
                                      </p:to>
                                    </p:set>
                                    <p:anim calcmode="lin" valueType="num">
                                      <p:cBhvr>
                                        <p:cTn id="21" dur="1000" fill="hold"/>
                                        <p:tgtEl>
                                          <p:spTgt spid="23559"/>
                                        </p:tgtEl>
                                        <p:attrNameLst>
                                          <p:attrName>ppt_w</p:attrName>
                                        </p:attrNameLst>
                                      </p:cBhvr>
                                      <p:tavLst>
                                        <p:tav tm="0">
                                          <p:val>
                                            <p:strVal val="#ppt_w*0.70"/>
                                          </p:val>
                                        </p:tav>
                                        <p:tav tm="100000">
                                          <p:val>
                                            <p:strVal val="#ppt_w"/>
                                          </p:val>
                                        </p:tav>
                                      </p:tavLst>
                                    </p:anim>
                                    <p:anim calcmode="lin" valueType="num">
                                      <p:cBhvr>
                                        <p:cTn id="22" dur="1000" fill="hold"/>
                                        <p:tgtEl>
                                          <p:spTgt spid="23559"/>
                                        </p:tgtEl>
                                        <p:attrNameLst>
                                          <p:attrName>ppt_h</p:attrName>
                                        </p:attrNameLst>
                                      </p:cBhvr>
                                      <p:tavLst>
                                        <p:tav tm="0">
                                          <p:val>
                                            <p:strVal val="#ppt_h"/>
                                          </p:val>
                                        </p:tav>
                                        <p:tav tm="100000">
                                          <p:val>
                                            <p:strVal val="#ppt_h"/>
                                          </p:val>
                                        </p:tav>
                                      </p:tavLst>
                                    </p:anim>
                                    <p:animEffect transition="in" filter="fade">
                                      <p:cBhvr>
                                        <p:cTn id="23" dur="1000"/>
                                        <p:tgtEl>
                                          <p:spTgt spid="23559"/>
                                        </p:tgtEl>
                                      </p:cBhvr>
                                    </p:animEffect>
                                  </p:childTnLst>
                                </p:cTn>
                              </p:par>
                            </p:childTnLst>
                          </p:cTn>
                        </p:par>
                        <p:par>
                          <p:cTn id="24" fill="hold">
                            <p:stCondLst>
                              <p:cond delay="5000"/>
                            </p:stCondLst>
                            <p:childTnLst>
                              <p:par>
                                <p:cTn id="25" presetID="22" presetClass="entr" presetSubtype="1" fill="hold" grpId="0" nodeType="afterEffect">
                                  <p:stCondLst>
                                    <p:cond delay="500"/>
                                  </p:stCondLst>
                                  <p:childTnLst>
                                    <p:set>
                                      <p:cBhvr>
                                        <p:cTn id="26" dur="1" fill="hold">
                                          <p:stCondLst>
                                            <p:cond delay="0"/>
                                          </p:stCondLst>
                                        </p:cTn>
                                        <p:tgtEl>
                                          <p:spTgt spid="23562"/>
                                        </p:tgtEl>
                                        <p:attrNameLst>
                                          <p:attrName>style.visibility</p:attrName>
                                        </p:attrNameLst>
                                      </p:cBhvr>
                                      <p:to>
                                        <p:strVal val="visible"/>
                                      </p:to>
                                    </p:set>
                                    <p:animEffect transition="in" filter="wipe(up)">
                                      <p:cBhvr>
                                        <p:cTn id="27" dur="500"/>
                                        <p:tgtEl>
                                          <p:spTgt spid="23562"/>
                                        </p:tgtEl>
                                      </p:cBhvr>
                                    </p:animEffect>
                                  </p:childTnLst>
                                </p:cTn>
                              </p:par>
                            </p:childTnLst>
                          </p:cTn>
                        </p:par>
                        <p:par>
                          <p:cTn id="28" fill="hold">
                            <p:stCondLst>
                              <p:cond delay="6000"/>
                            </p:stCondLst>
                            <p:childTnLst>
                              <p:par>
                                <p:cTn id="29" presetID="3" presetClass="exit" presetSubtype="10" fill="hold" grpId="1" nodeType="afterEffect">
                                  <p:stCondLst>
                                    <p:cond delay="500"/>
                                  </p:stCondLst>
                                  <p:childTnLst>
                                    <p:animEffect transition="out" filter="blinds(horizontal)">
                                      <p:cBhvr>
                                        <p:cTn id="30" dur="500"/>
                                        <p:tgtEl>
                                          <p:spTgt spid="23560"/>
                                        </p:tgtEl>
                                      </p:cBhvr>
                                    </p:animEffect>
                                    <p:set>
                                      <p:cBhvr>
                                        <p:cTn id="31" dur="1" fill="hold">
                                          <p:stCondLst>
                                            <p:cond delay="499"/>
                                          </p:stCondLst>
                                        </p:cTn>
                                        <p:tgtEl>
                                          <p:spTgt spid="23560"/>
                                        </p:tgtEl>
                                        <p:attrNameLst>
                                          <p:attrName>style.visibility</p:attrName>
                                        </p:attrNameLst>
                                      </p:cBhvr>
                                      <p:to>
                                        <p:strVal val="hidden"/>
                                      </p:to>
                                    </p:set>
                                  </p:childTnLst>
                                </p:cTn>
                              </p:par>
                            </p:childTnLst>
                          </p:cTn>
                        </p:par>
                        <p:par>
                          <p:cTn id="32" fill="hold">
                            <p:stCondLst>
                              <p:cond delay="7000"/>
                            </p:stCondLst>
                            <p:childTnLst>
                              <p:par>
                                <p:cTn id="33" presetID="3" presetClass="exit" presetSubtype="10" fill="hold" grpId="1" nodeType="afterEffect">
                                  <p:stCondLst>
                                    <p:cond delay="500"/>
                                  </p:stCondLst>
                                  <p:childTnLst>
                                    <p:animEffect transition="out" filter="blinds(horizontal)">
                                      <p:cBhvr>
                                        <p:cTn id="34" dur="500"/>
                                        <p:tgtEl>
                                          <p:spTgt spid="23561"/>
                                        </p:tgtEl>
                                      </p:cBhvr>
                                    </p:animEffect>
                                    <p:set>
                                      <p:cBhvr>
                                        <p:cTn id="35" dur="1" fill="hold">
                                          <p:stCondLst>
                                            <p:cond delay="499"/>
                                          </p:stCondLst>
                                        </p:cTn>
                                        <p:tgtEl>
                                          <p:spTgt spid="23561"/>
                                        </p:tgtEl>
                                        <p:attrNameLst>
                                          <p:attrName>style.visibility</p:attrName>
                                        </p:attrNameLst>
                                      </p:cBhvr>
                                      <p:to>
                                        <p:strVal val="hidden"/>
                                      </p:to>
                                    </p:set>
                                  </p:childTnLst>
                                </p:cTn>
                              </p:par>
                            </p:childTnLst>
                          </p:cTn>
                        </p:par>
                        <p:par>
                          <p:cTn id="36" fill="hold">
                            <p:stCondLst>
                              <p:cond delay="8000"/>
                            </p:stCondLst>
                            <p:childTnLst>
                              <p:par>
                                <p:cTn id="37" presetID="3" presetClass="exit" presetSubtype="10" fill="hold" grpId="1" nodeType="afterEffect">
                                  <p:stCondLst>
                                    <p:cond delay="500"/>
                                  </p:stCondLst>
                                  <p:childTnLst>
                                    <p:animEffect transition="out" filter="blinds(horizontal)">
                                      <p:cBhvr>
                                        <p:cTn id="38" dur="500"/>
                                        <p:tgtEl>
                                          <p:spTgt spid="23562"/>
                                        </p:tgtEl>
                                      </p:cBhvr>
                                    </p:animEffect>
                                    <p:set>
                                      <p:cBhvr>
                                        <p:cTn id="39" dur="1" fill="hold">
                                          <p:stCondLst>
                                            <p:cond delay="499"/>
                                          </p:stCondLst>
                                        </p:cTn>
                                        <p:tgtEl>
                                          <p:spTgt spid="2356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8" grpId="0"/>
      <p:bldP spid="23559" grpId="0"/>
      <p:bldP spid="23560" grpId="0" animBg="1"/>
      <p:bldP spid="23560" grpId="1" animBg="1"/>
      <p:bldP spid="23561" grpId="0" animBg="1"/>
      <p:bldP spid="23561" grpId="1" animBg="1"/>
      <p:bldP spid="23562" grpId="0" animBg="1"/>
      <p:bldP spid="23562"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26628" name="Picture 4" descr="pont_neuf_notre_dame_3"/>
          <p:cNvPicPr>
            <a:picLocks noChangeAspect="1" noChangeArrowheads="1"/>
          </p:cNvPicPr>
          <p:nvPr/>
        </p:nvPicPr>
        <p:blipFill>
          <a:blip r:embed="rId2">
            <a:lum bright="6000" contrast="12000"/>
          </a:blip>
          <a:srcRect/>
          <a:stretch>
            <a:fillRect/>
          </a:stretch>
        </p:blipFill>
        <p:spPr bwMode="auto">
          <a:xfrm>
            <a:off x="1692275" y="333375"/>
            <a:ext cx="4240213" cy="6092825"/>
          </a:xfrm>
          <a:prstGeom prst="rect">
            <a:avLst/>
          </a:prstGeom>
          <a:noFill/>
          <a:ln w="9525">
            <a:noFill/>
            <a:miter lim="800000"/>
            <a:headEnd/>
            <a:tailEnd/>
          </a:ln>
        </p:spPr>
      </p:pic>
      <p:sp>
        <p:nvSpPr>
          <p:cNvPr id="26629" name="Text Box 5"/>
          <p:cNvSpPr txBox="1">
            <a:spLocks noChangeArrowheads="1"/>
          </p:cNvSpPr>
          <p:nvPr/>
        </p:nvSpPr>
        <p:spPr bwMode="auto">
          <a:xfrm>
            <a:off x="250825" y="476250"/>
            <a:ext cx="1296988" cy="701675"/>
          </a:xfrm>
          <a:prstGeom prst="rect">
            <a:avLst/>
          </a:prstGeom>
          <a:noFill/>
          <a:ln w="9525">
            <a:noFill/>
            <a:miter lim="800000"/>
            <a:headEnd/>
            <a:tailEnd/>
          </a:ln>
          <a:effectLst/>
        </p:spPr>
        <p:txBody>
          <a:bodyPr>
            <a:spAutoFit/>
          </a:bodyPr>
          <a:lstStyle/>
          <a:p>
            <a:pPr>
              <a:spcBef>
                <a:spcPct val="50000"/>
              </a:spcBef>
            </a:pPr>
            <a:r>
              <a:rPr lang="es-ES_tradnl" sz="2000" b="1">
                <a:solidFill>
                  <a:srgbClr val="FFC775"/>
                </a:solidFill>
              </a:rPr>
              <a:t>Notre Dame</a:t>
            </a:r>
            <a:endParaRPr lang="es-ES" sz="2000" b="1">
              <a:solidFill>
                <a:srgbClr val="FFC775"/>
              </a:solidFill>
            </a:endParaRPr>
          </a:p>
        </p:txBody>
      </p:sp>
      <p:sp>
        <p:nvSpPr>
          <p:cNvPr id="26630" name="Text Box 6"/>
          <p:cNvSpPr txBox="1">
            <a:spLocks noChangeArrowheads="1"/>
          </p:cNvSpPr>
          <p:nvPr/>
        </p:nvSpPr>
        <p:spPr bwMode="auto">
          <a:xfrm>
            <a:off x="6948488" y="549275"/>
            <a:ext cx="2195512" cy="1006475"/>
          </a:xfrm>
          <a:prstGeom prst="rect">
            <a:avLst/>
          </a:prstGeom>
          <a:noFill/>
          <a:ln w="9525">
            <a:noFill/>
            <a:miter lim="800000"/>
            <a:headEnd/>
            <a:tailEnd/>
          </a:ln>
          <a:effectLst/>
        </p:spPr>
        <p:txBody>
          <a:bodyPr>
            <a:spAutoFit/>
          </a:bodyPr>
          <a:lstStyle/>
          <a:p>
            <a:pPr>
              <a:spcBef>
                <a:spcPct val="50000"/>
              </a:spcBef>
            </a:pPr>
            <a:r>
              <a:rPr lang="es-ES_tradnl" sz="2000" b="1">
                <a:solidFill>
                  <a:srgbClr val="FFC775"/>
                </a:solidFill>
              </a:rPr>
              <a:t>Cúpula del Instituto de Francia</a:t>
            </a:r>
            <a:endParaRPr lang="es-ES" sz="2000" b="1">
              <a:solidFill>
                <a:srgbClr val="FFC775"/>
              </a:solidFill>
            </a:endParaRPr>
          </a:p>
        </p:txBody>
      </p:sp>
      <p:sp>
        <p:nvSpPr>
          <p:cNvPr id="26631" name="Text Box 7"/>
          <p:cNvSpPr txBox="1">
            <a:spLocks noChangeArrowheads="1"/>
          </p:cNvSpPr>
          <p:nvPr/>
        </p:nvSpPr>
        <p:spPr bwMode="auto">
          <a:xfrm>
            <a:off x="6804025" y="5434013"/>
            <a:ext cx="2016125" cy="701675"/>
          </a:xfrm>
          <a:prstGeom prst="rect">
            <a:avLst/>
          </a:prstGeom>
          <a:noFill/>
          <a:ln w="9525">
            <a:noFill/>
            <a:miter lim="800000"/>
            <a:headEnd/>
            <a:tailEnd/>
          </a:ln>
          <a:effectLst/>
        </p:spPr>
        <p:txBody>
          <a:bodyPr>
            <a:spAutoFit/>
          </a:bodyPr>
          <a:lstStyle/>
          <a:p>
            <a:pPr>
              <a:spcBef>
                <a:spcPct val="50000"/>
              </a:spcBef>
            </a:pPr>
            <a:r>
              <a:rPr lang="es-ES_tradnl" sz="2000" b="1">
                <a:solidFill>
                  <a:srgbClr val="FFC775"/>
                </a:solidFill>
              </a:rPr>
              <a:t>Puente del Carrusel</a:t>
            </a:r>
            <a:endParaRPr lang="es-ES" sz="2000" b="1">
              <a:solidFill>
                <a:srgbClr val="FFC775"/>
              </a:solidFill>
            </a:endParaRPr>
          </a:p>
        </p:txBody>
      </p:sp>
      <p:sp>
        <p:nvSpPr>
          <p:cNvPr id="26632" name="Line 8"/>
          <p:cNvSpPr>
            <a:spLocks noChangeShapeType="1"/>
          </p:cNvSpPr>
          <p:nvPr/>
        </p:nvSpPr>
        <p:spPr bwMode="auto">
          <a:xfrm>
            <a:off x="1187450" y="1125538"/>
            <a:ext cx="1944688" cy="790575"/>
          </a:xfrm>
          <a:prstGeom prst="line">
            <a:avLst/>
          </a:prstGeom>
          <a:noFill/>
          <a:ln w="28575">
            <a:solidFill>
              <a:srgbClr val="E9AC63"/>
            </a:solidFill>
            <a:round/>
            <a:headEnd/>
            <a:tailEnd type="triangle" w="med" len="med"/>
          </a:ln>
          <a:effectLst/>
        </p:spPr>
        <p:txBody>
          <a:bodyPr/>
          <a:lstStyle/>
          <a:p>
            <a:endParaRPr lang="es-ES"/>
          </a:p>
        </p:txBody>
      </p:sp>
      <p:sp>
        <p:nvSpPr>
          <p:cNvPr id="26633" name="Line 9"/>
          <p:cNvSpPr>
            <a:spLocks noChangeShapeType="1"/>
          </p:cNvSpPr>
          <p:nvPr/>
        </p:nvSpPr>
        <p:spPr bwMode="auto">
          <a:xfrm flipH="1">
            <a:off x="5219700" y="1052513"/>
            <a:ext cx="1512888" cy="863600"/>
          </a:xfrm>
          <a:prstGeom prst="line">
            <a:avLst/>
          </a:prstGeom>
          <a:noFill/>
          <a:ln w="28575">
            <a:solidFill>
              <a:srgbClr val="E9AC63"/>
            </a:solidFill>
            <a:round/>
            <a:headEnd/>
            <a:tailEnd type="triangle" w="med" len="med"/>
          </a:ln>
          <a:effectLst/>
        </p:spPr>
        <p:txBody>
          <a:bodyPr/>
          <a:lstStyle/>
          <a:p>
            <a:endParaRPr lang="es-ES"/>
          </a:p>
        </p:txBody>
      </p:sp>
      <p:sp>
        <p:nvSpPr>
          <p:cNvPr id="26634" name="Line 10"/>
          <p:cNvSpPr>
            <a:spLocks noChangeShapeType="1"/>
          </p:cNvSpPr>
          <p:nvPr/>
        </p:nvSpPr>
        <p:spPr bwMode="auto">
          <a:xfrm flipH="1" flipV="1">
            <a:off x="4140200" y="4149725"/>
            <a:ext cx="2663825" cy="1511300"/>
          </a:xfrm>
          <a:prstGeom prst="line">
            <a:avLst/>
          </a:prstGeom>
          <a:noFill/>
          <a:ln w="28575">
            <a:solidFill>
              <a:srgbClr val="E9AC63"/>
            </a:solidFill>
            <a:round/>
            <a:headEnd/>
            <a:tailEnd type="triangle" w="med" len="med"/>
          </a:ln>
          <a:effectLst/>
        </p:spPr>
        <p:txBody>
          <a:bodyPr/>
          <a:lstStyle/>
          <a:p>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6629"/>
                                        </p:tgtEl>
                                        <p:attrNameLst>
                                          <p:attrName>style.visibility</p:attrName>
                                        </p:attrNameLst>
                                      </p:cBhvr>
                                      <p:to>
                                        <p:strVal val="visible"/>
                                      </p:to>
                                    </p:set>
                                    <p:anim calcmode="lin" valueType="num">
                                      <p:cBhvr>
                                        <p:cTn id="7" dur="1000" fill="hold"/>
                                        <p:tgtEl>
                                          <p:spTgt spid="26629"/>
                                        </p:tgtEl>
                                        <p:attrNameLst>
                                          <p:attrName>ppt_w</p:attrName>
                                        </p:attrNameLst>
                                      </p:cBhvr>
                                      <p:tavLst>
                                        <p:tav tm="0">
                                          <p:val>
                                            <p:strVal val="#ppt_w*0.70"/>
                                          </p:val>
                                        </p:tav>
                                        <p:tav tm="100000">
                                          <p:val>
                                            <p:strVal val="#ppt_w"/>
                                          </p:val>
                                        </p:tav>
                                      </p:tavLst>
                                    </p:anim>
                                    <p:anim calcmode="lin" valueType="num">
                                      <p:cBhvr>
                                        <p:cTn id="8" dur="1000" fill="hold"/>
                                        <p:tgtEl>
                                          <p:spTgt spid="26629"/>
                                        </p:tgtEl>
                                        <p:attrNameLst>
                                          <p:attrName>ppt_h</p:attrName>
                                        </p:attrNameLst>
                                      </p:cBhvr>
                                      <p:tavLst>
                                        <p:tav tm="0">
                                          <p:val>
                                            <p:strVal val="#ppt_h"/>
                                          </p:val>
                                        </p:tav>
                                        <p:tav tm="100000">
                                          <p:val>
                                            <p:strVal val="#ppt_h"/>
                                          </p:val>
                                        </p:tav>
                                      </p:tavLst>
                                    </p:anim>
                                    <p:animEffect transition="in" filter="fade">
                                      <p:cBhvr>
                                        <p:cTn id="9" dur="1000"/>
                                        <p:tgtEl>
                                          <p:spTgt spid="26629"/>
                                        </p:tgtEl>
                                      </p:cBhvr>
                                    </p:animEffect>
                                  </p:childTnLst>
                                </p:cTn>
                              </p:par>
                            </p:childTnLst>
                          </p:cTn>
                        </p:par>
                        <p:par>
                          <p:cTn id="10" fill="hold">
                            <p:stCondLst>
                              <p:cond delay="1000"/>
                            </p:stCondLst>
                            <p:childTnLst>
                              <p:par>
                                <p:cTn id="11" presetID="22" presetClass="entr" presetSubtype="1" fill="hold" grpId="0" nodeType="afterEffect">
                                  <p:stCondLst>
                                    <p:cond delay="500"/>
                                  </p:stCondLst>
                                  <p:childTnLst>
                                    <p:set>
                                      <p:cBhvr>
                                        <p:cTn id="12" dur="1" fill="hold">
                                          <p:stCondLst>
                                            <p:cond delay="0"/>
                                          </p:stCondLst>
                                        </p:cTn>
                                        <p:tgtEl>
                                          <p:spTgt spid="26632"/>
                                        </p:tgtEl>
                                        <p:attrNameLst>
                                          <p:attrName>style.visibility</p:attrName>
                                        </p:attrNameLst>
                                      </p:cBhvr>
                                      <p:to>
                                        <p:strVal val="visible"/>
                                      </p:to>
                                    </p:set>
                                    <p:animEffect transition="in" filter="wipe(up)">
                                      <p:cBhvr>
                                        <p:cTn id="13" dur="500"/>
                                        <p:tgtEl>
                                          <p:spTgt spid="26632"/>
                                        </p:tgtEl>
                                      </p:cBhvr>
                                    </p:animEffect>
                                  </p:childTnLst>
                                </p:cTn>
                              </p:par>
                            </p:childTnLst>
                          </p:cTn>
                        </p:par>
                        <p:par>
                          <p:cTn id="14" fill="hold">
                            <p:stCondLst>
                              <p:cond delay="2000"/>
                            </p:stCondLst>
                            <p:childTnLst>
                              <p:par>
                                <p:cTn id="15" presetID="55" presetClass="entr" presetSubtype="0" fill="hold" grpId="0" nodeType="afterEffect">
                                  <p:stCondLst>
                                    <p:cond delay="0"/>
                                  </p:stCondLst>
                                  <p:childTnLst>
                                    <p:set>
                                      <p:cBhvr>
                                        <p:cTn id="16" dur="1" fill="hold">
                                          <p:stCondLst>
                                            <p:cond delay="0"/>
                                          </p:stCondLst>
                                        </p:cTn>
                                        <p:tgtEl>
                                          <p:spTgt spid="26630"/>
                                        </p:tgtEl>
                                        <p:attrNameLst>
                                          <p:attrName>style.visibility</p:attrName>
                                        </p:attrNameLst>
                                      </p:cBhvr>
                                      <p:to>
                                        <p:strVal val="visible"/>
                                      </p:to>
                                    </p:set>
                                    <p:anim calcmode="lin" valueType="num">
                                      <p:cBhvr>
                                        <p:cTn id="17" dur="1000" fill="hold"/>
                                        <p:tgtEl>
                                          <p:spTgt spid="26630"/>
                                        </p:tgtEl>
                                        <p:attrNameLst>
                                          <p:attrName>ppt_w</p:attrName>
                                        </p:attrNameLst>
                                      </p:cBhvr>
                                      <p:tavLst>
                                        <p:tav tm="0">
                                          <p:val>
                                            <p:strVal val="#ppt_w*0.70"/>
                                          </p:val>
                                        </p:tav>
                                        <p:tav tm="100000">
                                          <p:val>
                                            <p:strVal val="#ppt_w"/>
                                          </p:val>
                                        </p:tav>
                                      </p:tavLst>
                                    </p:anim>
                                    <p:anim calcmode="lin" valueType="num">
                                      <p:cBhvr>
                                        <p:cTn id="18" dur="1000" fill="hold"/>
                                        <p:tgtEl>
                                          <p:spTgt spid="26630"/>
                                        </p:tgtEl>
                                        <p:attrNameLst>
                                          <p:attrName>ppt_h</p:attrName>
                                        </p:attrNameLst>
                                      </p:cBhvr>
                                      <p:tavLst>
                                        <p:tav tm="0">
                                          <p:val>
                                            <p:strVal val="#ppt_h"/>
                                          </p:val>
                                        </p:tav>
                                        <p:tav tm="100000">
                                          <p:val>
                                            <p:strVal val="#ppt_h"/>
                                          </p:val>
                                        </p:tav>
                                      </p:tavLst>
                                    </p:anim>
                                    <p:animEffect transition="in" filter="fade">
                                      <p:cBhvr>
                                        <p:cTn id="19" dur="1000"/>
                                        <p:tgtEl>
                                          <p:spTgt spid="26630"/>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26633"/>
                                        </p:tgtEl>
                                        <p:attrNameLst>
                                          <p:attrName>style.visibility</p:attrName>
                                        </p:attrNameLst>
                                      </p:cBhvr>
                                      <p:to>
                                        <p:strVal val="visible"/>
                                      </p:to>
                                    </p:set>
                                    <p:animEffect transition="in" filter="wipe(up)">
                                      <p:cBhvr>
                                        <p:cTn id="23" dur="500"/>
                                        <p:tgtEl>
                                          <p:spTgt spid="26633"/>
                                        </p:tgtEl>
                                      </p:cBhvr>
                                    </p:animEffect>
                                  </p:childTnLst>
                                </p:cTn>
                              </p:par>
                            </p:childTnLst>
                          </p:cTn>
                        </p:par>
                        <p:par>
                          <p:cTn id="24" fill="hold">
                            <p:stCondLst>
                              <p:cond delay="3500"/>
                            </p:stCondLst>
                            <p:childTnLst>
                              <p:par>
                                <p:cTn id="25" presetID="55" presetClass="entr" presetSubtype="0" fill="hold" grpId="0" nodeType="afterEffect">
                                  <p:stCondLst>
                                    <p:cond delay="0"/>
                                  </p:stCondLst>
                                  <p:childTnLst>
                                    <p:set>
                                      <p:cBhvr>
                                        <p:cTn id="26" dur="1" fill="hold">
                                          <p:stCondLst>
                                            <p:cond delay="0"/>
                                          </p:stCondLst>
                                        </p:cTn>
                                        <p:tgtEl>
                                          <p:spTgt spid="26631"/>
                                        </p:tgtEl>
                                        <p:attrNameLst>
                                          <p:attrName>style.visibility</p:attrName>
                                        </p:attrNameLst>
                                      </p:cBhvr>
                                      <p:to>
                                        <p:strVal val="visible"/>
                                      </p:to>
                                    </p:set>
                                    <p:anim calcmode="lin" valueType="num">
                                      <p:cBhvr>
                                        <p:cTn id="27" dur="1000" fill="hold"/>
                                        <p:tgtEl>
                                          <p:spTgt spid="26631"/>
                                        </p:tgtEl>
                                        <p:attrNameLst>
                                          <p:attrName>ppt_w</p:attrName>
                                        </p:attrNameLst>
                                      </p:cBhvr>
                                      <p:tavLst>
                                        <p:tav tm="0">
                                          <p:val>
                                            <p:strVal val="#ppt_w*0.70"/>
                                          </p:val>
                                        </p:tav>
                                        <p:tav tm="100000">
                                          <p:val>
                                            <p:strVal val="#ppt_w"/>
                                          </p:val>
                                        </p:tav>
                                      </p:tavLst>
                                    </p:anim>
                                    <p:anim calcmode="lin" valueType="num">
                                      <p:cBhvr>
                                        <p:cTn id="28" dur="1000" fill="hold"/>
                                        <p:tgtEl>
                                          <p:spTgt spid="26631"/>
                                        </p:tgtEl>
                                        <p:attrNameLst>
                                          <p:attrName>ppt_h</p:attrName>
                                        </p:attrNameLst>
                                      </p:cBhvr>
                                      <p:tavLst>
                                        <p:tav tm="0">
                                          <p:val>
                                            <p:strVal val="#ppt_h"/>
                                          </p:val>
                                        </p:tav>
                                        <p:tav tm="100000">
                                          <p:val>
                                            <p:strVal val="#ppt_h"/>
                                          </p:val>
                                        </p:tav>
                                      </p:tavLst>
                                    </p:anim>
                                    <p:animEffect transition="in" filter="fade">
                                      <p:cBhvr>
                                        <p:cTn id="29" dur="1000"/>
                                        <p:tgtEl>
                                          <p:spTgt spid="26631"/>
                                        </p:tgtEl>
                                      </p:cBhvr>
                                    </p:animEffect>
                                  </p:childTnLst>
                                </p:cTn>
                              </p:par>
                            </p:childTnLst>
                          </p:cTn>
                        </p:par>
                        <p:par>
                          <p:cTn id="30" fill="hold">
                            <p:stCondLst>
                              <p:cond delay="4500"/>
                            </p:stCondLst>
                            <p:childTnLst>
                              <p:par>
                                <p:cTn id="31" presetID="22" presetClass="entr" presetSubtype="4" fill="hold" grpId="0" nodeType="afterEffect">
                                  <p:stCondLst>
                                    <p:cond delay="500"/>
                                  </p:stCondLst>
                                  <p:childTnLst>
                                    <p:set>
                                      <p:cBhvr>
                                        <p:cTn id="32" dur="1" fill="hold">
                                          <p:stCondLst>
                                            <p:cond delay="0"/>
                                          </p:stCondLst>
                                        </p:cTn>
                                        <p:tgtEl>
                                          <p:spTgt spid="26634"/>
                                        </p:tgtEl>
                                        <p:attrNameLst>
                                          <p:attrName>style.visibility</p:attrName>
                                        </p:attrNameLst>
                                      </p:cBhvr>
                                      <p:to>
                                        <p:strVal val="visible"/>
                                      </p:to>
                                    </p:set>
                                    <p:animEffect transition="in" filter="wipe(down)">
                                      <p:cBhvr>
                                        <p:cTn id="33" dur="500"/>
                                        <p:tgtEl>
                                          <p:spTgt spid="26634"/>
                                        </p:tgtEl>
                                      </p:cBhvr>
                                    </p:animEffect>
                                  </p:childTnLst>
                                </p:cTn>
                              </p:par>
                            </p:childTnLst>
                          </p:cTn>
                        </p:par>
                        <p:par>
                          <p:cTn id="34" fill="hold">
                            <p:stCondLst>
                              <p:cond delay="5500"/>
                            </p:stCondLst>
                            <p:childTnLst>
                              <p:par>
                                <p:cTn id="35" presetID="3" presetClass="exit" presetSubtype="10" fill="hold" grpId="1" nodeType="afterEffect">
                                  <p:stCondLst>
                                    <p:cond delay="500"/>
                                  </p:stCondLst>
                                  <p:childTnLst>
                                    <p:animEffect transition="out" filter="blinds(horizontal)">
                                      <p:cBhvr>
                                        <p:cTn id="36" dur="500"/>
                                        <p:tgtEl>
                                          <p:spTgt spid="26632"/>
                                        </p:tgtEl>
                                      </p:cBhvr>
                                    </p:animEffect>
                                    <p:set>
                                      <p:cBhvr>
                                        <p:cTn id="37" dur="1" fill="hold">
                                          <p:stCondLst>
                                            <p:cond delay="499"/>
                                          </p:stCondLst>
                                        </p:cTn>
                                        <p:tgtEl>
                                          <p:spTgt spid="26632"/>
                                        </p:tgtEl>
                                        <p:attrNameLst>
                                          <p:attrName>style.visibility</p:attrName>
                                        </p:attrNameLst>
                                      </p:cBhvr>
                                      <p:to>
                                        <p:strVal val="hidden"/>
                                      </p:to>
                                    </p:set>
                                  </p:childTnLst>
                                </p:cTn>
                              </p:par>
                            </p:childTnLst>
                          </p:cTn>
                        </p:par>
                        <p:par>
                          <p:cTn id="38" fill="hold">
                            <p:stCondLst>
                              <p:cond delay="6500"/>
                            </p:stCondLst>
                            <p:childTnLst>
                              <p:par>
                                <p:cTn id="39" presetID="3" presetClass="exit" presetSubtype="10" fill="hold" grpId="1" nodeType="afterEffect">
                                  <p:stCondLst>
                                    <p:cond delay="500"/>
                                  </p:stCondLst>
                                  <p:childTnLst>
                                    <p:animEffect transition="out" filter="blinds(horizontal)">
                                      <p:cBhvr>
                                        <p:cTn id="40" dur="500"/>
                                        <p:tgtEl>
                                          <p:spTgt spid="26633"/>
                                        </p:tgtEl>
                                      </p:cBhvr>
                                    </p:animEffect>
                                    <p:set>
                                      <p:cBhvr>
                                        <p:cTn id="41" dur="1" fill="hold">
                                          <p:stCondLst>
                                            <p:cond delay="499"/>
                                          </p:stCondLst>
                                        </p:cTn>
                                        <p:tgtEl>
                                          <p:spTgt spid="26633"/>
                                        </p:tgtEl>
                                        <p:attrNameLst>
                                          <p:attrName>style.visibility</p:attrName>
                                        </p:attrNameLst>
                                      </p:cBhvr>
                                      <p:to>
                                        <p:strVal val="hidden"/>
                                      </p:to>
                                    </p:set>
                                  </p:childTnLst>
                                </p:cTn>
                              </p:par>
                            </p:childTnLst>
                          </p:cTn>
                        </p:par>
                        <p:par>
                          <p:cTn id="42" fill="hold">
                            <p:stCondLst>
                              <p:cond delay="7500"/>
                            </p:stCondLst>
                            <p:childTnLst>
                              <p:par>
                                <p:cTn id="43" presetID="3" presetClass="exit" presetSubtype="10" fill="hold" grpId="1" nodeType="afterEffect">
                                  <p:stCondLst>
                                    <p:cond delay="500"/>
                                  </p:stCondLst>
                                  <p:childTnLst>
                                    <p:animEffect transition="out" filter="blinds(horizontal)">
                                      <p:cBhvr>
                                        <p:cTn id="44" dur="500"/>
                                        <p:tgtEl>
                                          <p:spTgt spid="26634"/>
                                        </p:tgtEl>
                                      </p:cBhvr>
                                    </p:animEffect>
                                    <p:set>
                                      <p:cBhvr>
                                        <p:cTn id="45" dur="1" fill="hold">
                                          <p:stCondLst>
                                            <p:cond delay="499"/>
                                          </p:stCondLst>
                                        </p:cTn>
                                        <p:tgtEl>
                                          <p:spTgt spid="2663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9" grpId="0"/>
      <p:bldP spid="26630" grpId="0"/>
      <p:bldP spid="26631" grpId="0"/>
      <p:bldP spid="26632" grpId="0" animBg="1"/>
      <p:bldP spid="26632" grpId="1" animBg="1"/>
      <p:bldP spid="26633" grpId="0" animBg="1"/>
      <p:bldP spid="26633" grpId="1" animBg="1"/>
      <p:bldP spid="26634" grpId="0" animBg="1"/>
      <p:bldP spid="26634"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5125" name="Text Box 5"/>
          <p:cNvSpPr txBox="1">
            <a:spLocks noChangeArrowheads="1"/>
          </p:cNvSpPr>
          <p:nvPr/>
        </p:nvSpPr>
        <p:spPr bwMode="auto">
          <a:xfrm>
            <a:off x="1835150" y="538163"/>
            <a:ext cx="4537075" cy="366712"/>
          </a:xfrm>
          <a:prstGeom prst="rect">
            <a:avLst/>
          </a:prstGeom>
          <a:noFill/>
          <a:ln w="9525">
            <a:noFill/>
            <a:miter lim="800000"/>
            <a:headEnd/>
            <a:tailEnd/>
          </a:ln>
          <a:effectLst/>
        </p:spPr>
        <p:txBody>
          <a:bodyPr>
            <a:spAutoFit/>
          </a:bodyPr>
          <a:lstStyle/>
          <a:p>
            <a:pPr>
              <a:spcBef>
                <a:spcPct val="50000"/>
              </a:spcBef>
            </a:pPr>
            <a:endParaRPr lang="en-GB"/>
          </a:p>
        </p:txBody>
      </p:sp>
      <p:sp>
        <p:nvSpPr>
          <p:cNvPr id="5126" name="Text Box 6"/>
          <p:cNvSpPr txBox="1">
            <a:spLocks noChangeArrowheads="1"/>
          </p:cNvSpPr>
          <p:nvPr/>
        </p:nvSpPr>
        <p:spPr bwMode="auto">
          <a:xfrm>
            <a:off x="1258888" y="333375"/>
            <a:ext cx="6121400" cy="1616075"/>
          </a:xfrm>
          <a:prstGeom prst="rect">
            <a:avLst/>
          </a:prstGeom>
          <a:noFill/>
          <a:ln w="9525">
            <a:noFill/>
            <a:miter lim="800000"/>
            <a:headEnd/>
            <a:tailEnd/>
          </a:ln>
          <a:effectLst/>
        </p:spPr>
        <p:txBody>
          <a:bodyPr>
            <a:spAutoFit/>
          </a:bodyPr>
          <a:lstStyle/>
          <a:p>
            <a:pPr>
              <a:spcBef>
                <a:spcPct val="50000"/>
              </a:spcBef>
            </a:pPr>
            <a:r>
              <a:rPr lang="es-ES_tradnl" sz="2000" b="1">
                <a:solidFill>
                  <a:srgbClr val="FFC775"/>
                </a:solidFill>
              </a:rPr>
              <a:t>La arquitectura gótica se distingue por el uso combinado de bóvedas con nervios y contrafuertes volados, una técnica que permitió que las ventanas sustituyesen a las paredes y que estas últimas se elevasen hasta los cielos. </a:t>
            </a:r>
            <a:endParaRPr lang="es-ES" sz="2000" b="1">
              <a:solidFill>
                <a:srgbClr val="FFC775"/>
              </a:solidFill>
            </a:endParaRPr>
          </a:p>
        </p:txBody>
      </p:sp>
      <p:sp>
        <p:nvSpPr>
          <p:cNvPr id="5127" name="Text Box 7"/>
          <p:cNvSpPr txBox="1">
            <a:spLocks noChangeArrowheads="1"/>
          </p:cNvSpPr>
          <p:nvPr/>
        </p:nvSpPr>
        <p:spPr bwMode="auto">
          <a:xfrm>
            <a:off x="1258888" y="2133600"/>
            <a:ext cx="5907087" cy="1920875"/>
          </a:xfrm>
          <a:prstGeom prst="rect">
            <a:avLst/>
          </a:prstGeom>
          <a:noFill/>
          <a:ln w="9525">
            <a:noFill/>
            <a:miter lim="800000"/>
            <a:headEnd/>
            <a:tailEnd/>
          </a:ln>
          <a:effectLst/>
        </p:spPr>
        <p:txBody>
          <a:bodyPr>
            <a:spAutoFit/>
          </a:bodyPr>
          <a:lstStyle/>
          <a:p>
            <a:pPr>
              <a:spcBef>
                <a:spcPct val="50000"/>
              </a:spcBef>
            </a:pPr>
            <a:r>
              <a:rPr lang="es-ES_tradnl" sz="2000" b="1">
                <a:solidFill>
                  <a:srgbClr val="FFC775"/>
                </a:solidFill>
              </a:rPr>
              <a:t>El más bello edificio religioso de París, Notre Dame, exhibe la perfección de este estilo. La catedral se construyó en el lugar de una iglesia románica que había sido elevada sobre una basílica carolingia donde antes existía un templo romano.</a:t>
            </a:r>
            <a:endParaRPr lang="es-ES" sz="2000" b="1">
              <a:solidFill>
                <a:srgbClr val="FFC775"/>
              </a:solidFill>
            </a:endParaRPr>
          </a:p>
        </p:txBody>
      </p:sp>
      <p:sp>
        <p:nvSpPr>
          <p:cNvPr id="5128" name="Text Box 8"/>
          <p:cNvSpPr txBox="1">
            <a:spLocks noChangeArrowheads="1"/>
          </p:cNvSpPr>
          <p:nvPr/>
        </p:nvSpPr>
        <p:spPr bwMode="auto">
          <a:xfrm>
            <a:off x="1258888" y="4076700"/>
            <a:ext cx="5930900" cy="1311275"/>
          </a:xfrm>
          <a:prstGeom prst="rect">
            <a:avLst/>
          </a:prstGeom>
          <a:noFill/>
          <a:ln w="9525">
            <a:noFill/>
            <a:miter lim="800000"/>
            <a:headEnd/>
            <a:tailEnd/>
          </a:ln>
          <a:effectLst/>
        </p:spPr>
        <p:txBody>
          <a:bodyPr>
            <a:spAutoFit/>
          </a:bodyPr>
          <a:lstStyle/>
          <a:p>
            <a:pPr>
              <a:spcBef>
                <a:spcPct val="50000"/>
              </a:spcBef>
            </a:pPr>
            <a:r>
              <a:rPr lang="es-ES_tradnl" sz="2000" b="1">
                <a:solidFill>
                  <a:srgbClr val="FFC775"/>
                </a:solidFill>
              </a:rPr>
              <a:t>Las obras de Notre Dame empezaron en 1163 y fueron necesarios 200 años y varias generaciones de arquitectos y artesanos para completarla.</a:t>
            </a:r>
            <a:endParaRPr lang="es-ES" sz="2000" b="1">
              <a:solidFill>
                <a:srgbClr val="FFC775"/>
              </a:solidFill>
            </a:endParaRPr>
          </a:p>
        </p:txBody>
      </p:sp>
      <p:sp>
        <p:nvSpPr>
          <p:cNvPr id="5129" name="Text Box 9"/>
          <p:cNvSpPr txBox="1">
            <a:spLocks noChangeArrowheads="1"/>
          </p:cNvSpPr>
          <p:nvPr/>
        </p:nvSpPr>
        <p:spPr bwMode="auto">
          <a:xfrm>
            <a:off x="1258888" y="5546725"/>
            <a:ext cx="5645150" cy="1311275"/>
          </a:xfrm>
          <a:prstGeom prst="rect">
            <a:avLst/>
          </a:prstGeom>
          <a:noFill/>
          <a:ln w="9525">
            <a:noFill/>
            <a:miter lim="800000"/>
            <a:headEnd/>
            <a:tailEnd/>
          </a:ln>
          <a:effectLst/>
        </p:spPr>
        <p:txBody>
          <a:bodyPr>
            <a:spAutoFit/>
          </a:bodyPr>
          <a:lstStyle/>
          <a:p>
            <a:pPr>
              <a:spcBef>
                <a:spcPct val="50000"/>
              </a:spcBef>
            </a:pPr>
            <a:r>
              <a:rPr lang="es-ES_tradnl" sz="2000" b="1">
                <a:solidFill>
                  <a:srgbClr val="FFC775"/>
                </a:solidFill>
              </a:rPr>
              <a:t>Antes de que el “loco” lo intentase, ya en 1793 estuvo a punto de ser derribada pero alguien dijo que era mejor consagrarla a la diosa Razón.</a:t>
            </a:r>
            <a:endParaRPr lang="es-ES" sz="2000" b="1">
              <a:solidFill>
                <a:srgbClr val="FFC775"/>
              </a:solidFill>
            </a:endParaRPr>
          </a:p>
        </p:txBody>
      </p:sp>
      <p:sp>
        <p:nvSpPr>
          <p:cNvPr id="5130" name="Text Box 10"/>
          <p:cNvSpPr txBox="1">
            <a:spLocks noChangeArrowheads="1"/>
          </p:cNvSpPr>
          <p:nvPr/>
        </p:nvSpPr>
        <p:spPr bwMode="auto">
          <a:xfrm>
            <a:off x="7415213" y="260350"/>
            <a:ext cx="1728787" cy="396875"/>
          </a:xfrm>
          <a:prstGeom prst="rect">
            <a:avLst/>
          </a:prstGeom>
          <a:noFill/>
          <a:ln w="9525">
            <a:noFill/>
            <a:miter lim="800000"/>
            <a:headEnd/>
            <a:tailEnd/>
          </a:ln>
          <a:effectLst/>
        </p:spPr>
        <p:txBody>
          <a:bodyPr>
            <a:spAutoFit/>
          </a:bodyPr>
          <a:lstStyle/>
          <a:p>
            <a:pPr>
              <a:spcBef>
                <a:spcPct val="50000"/>
              </a:spcBef>
            </a:pPr>
            <a:r>
              <a:rPr lang="es-ES_tradnl" sz="2000" b="1">
                <a:solidFill>
                  <a:srgbClr val="FFC775"/>
                </a:solidFill>
              </a:rPr>
              <a:t>Notre Dame</a:t>
            </a:r>
            <a:endParaRPr lang="es-ES" sz="2000" b="1">
              <a:solidFill>
                <a:srgbClr val="FFC775"/>
              </a:solidFill>
            </a:endParaRPr>
          </a:p>
        </p:txBody>
      </p:sp>
      <p:pic>
        <p:nvPicPr>
          <p:cNvPr id="5124" name="Picture 4" descr="notre_dame_paris_facade_9"/>
          <p:cNvPicPr>
            <a:picLocks noChangeAspect="1" noChangeArrowheads="1"/>
          </p:cNvPicPr>
          <p:nvPr/>
        </p:nvPicPr>
        <p:blipFill>
          <a:blip r:embed="rId2"/>
          <a:srcRect/>
          <a:stretch>
            <a:fillRect/>
          </a:stretch>
        </p:blipFill>
        <p:spPr bwMode="auto">
          <a:xfrm>
            <a:off x="1331913" y="0"/>
            <a:ext cx="6049962" cy="68580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5127"/>
                                        </p:tgtEl>
                                        <p:attrNameLst>
                                          <p:attrName>style.visibility</p:attrName>
                                        </p:attrNameLst>
                                      </p:cBhvr>
                                      <p:to>
                                        <p:strVal val="visible"/>
                                      </p:to>
                                    </p:set>
                                    <p:animEffect transition="in" filter="wheel(4)">
                                      <p:cBhvr>
                                        <p:cTn id="7" dur="2000"/>
                                        <p:tgtEl>
                                          <p:spTgt spid="512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128"/>
                                        </p:tgtEl>
                                        <p:attrNameLst>
                                          <p:attrName>style.visibility</p:attrName>
                                        </p:attrNameLst>
                                      </p:cBhvr>
                                      <p:to>
                                        <p:strVal val="visible"/>
                                      </p:to>
                                    </p:set>
                                    <p:animEffect transition="in" filter="circle(in)">
                                      <p:cBhvr>
                                        <p:cTn id="12" dur="2000"/>
                                        <p:tgtEl>
                                          <p:spTgt spid="5128"/>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5129"/>
                                        </p:tgtEl>
                                        <p:attrNameLst>
                                          <p:attrName>style.visibility</p:attrName>
                                        </p:attrNameLst>
                                      </p:cBhvr>
                                      <p:to>
                                        <p:strVal val="visible"/>
                                      </p:to>
                                    </p:set>
                                    <p:animEffect transition="in" filter="wedge">
                                      <p:cBhvr>
                                        <p:cTn id="17" dur="2000"/>
                                        <p:tgtEl>
                                          <p:spTgt spid="5129"/>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32" fill="hold" nodeType="clickEffect">
                                  <p:stCondLst>
                                    <p:cond delay="0"/>
                                  </p:stCondLst>
                                  <p:childTnLst>
                                    <p:set>
                                      <p:cBhvr>
                                        <p:cTn id="21" dur="1" fill="hold">
                                          <p:stCondLst>
                                            <p:cond delay="0"/>
                                          </p:stCondLst>
                                        </p:cTn>
                                        <p:tgtEl>
                                          <p:spTgt spid="5124"/>
                                        </p:tgtEl>
                                        <p:attrNameLst>
                                          <p:attrName>style.visibility</p:attrName>
                                        </p:attrNameLst>
                                      </p:cBhvr>
                                      <p:to>
                                        <p:strVal val="visible"/>
                                      </p:to>
                                    </p:set>
                                    <p:animEffect transition="in" filter="circle(out)">
                                      <p:cBhvr>
                                        <p:cTn id="22" dur="20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7" grpId="0"/>
      <p:bldP spid="5128" grpId="0"/>
      <p:bldP spid="5129"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6148" name="Picture 4" descr="rosace_statues_facade_notre_dame_paris_7"/>
          <p:cNvPicPr>
            <a:picLocks noChangeAspect="1" noChangeArrowheads="1"/>
          </p:cNvPicPr>
          <p:nvPr/>
        </p:nvPicPr>
        <p:blipFill>
          <a:blip r:embed="rId2"/>
          <a:srcRect/>
          <a:stretch>
            <a:fillRect/>
          </a:stretch>
        </p:blipFill>
        <p:spPr bwMode="auto">
          <a:xfrm>
            <a:off x="0" y="1004888"/>
            <a:ext cx="9144000" cy="5853112"/>
          </a:xfrm>
          <a:prstGeom prst="rect">
            <a:avLst/>
          </a:prstGeom>
          <a:noFill/>
          <a:ln w="9525">
            <a:noFill/>
            <a:miter lim="800000"/>
            <a:headEnd/>
            <a:tailEnd/>
          </a:ln>
        </p:spPr>
      </p:pic>
      <p:sp>
        <p:nvSpPr>
          <p:cNvPr id="6149" name="Text Box 5"/>
          <p:cNvSpPr txBox="1">
            <a:spLocks noChangeArrowheads="1"/>
          </p:cNvSpPr>
          <p:nvPr/>
        </p:nvSpPr>
        <p:spPr bwMode="auto">
          <a:xfrm>
            <a:off x="501650" y="0"/>
            <a:ext cx="8642350" cy="1006475"/>
          </a:xfrm>
          <a:prstGeom prst="rect">
            <a:avLst/>
          </a:prstGeom>
          <a:noFill/>
          <a:ln w="9525">
            <a:noFill/>
            <a:miter lim="800000"/>
            <a:headEnd/>
            <a:tailEnd/>
          </a:ln>
          <a:effectLst/>
        </p:spPr>
        <p:txBody>
          <a:bodyPr>
            <a:spAutoFit/>
          </a:bodyPr>
          <a:lstStyle/>
          <a:p>
            <a:pPr>
              <a:spcBef>
                <a:spcPct val="50000"/>
              </a:spcBef>
            </a:pPr>
            <a:r>
              <a:rPr lang="es-ES_tradnl" sz="2000" b="1">
                <a:solidFill>
                  <a:srgbClr val="FFC775"/>
                </a:solidFill>
              </a:rPr>
              <a:t>La vertiginosa altura de la nave, las formas esbeltas, los prodigiosos efectos de iluminación obtenidos a través de las grandes rosetas norte y sur, todo es concebido para materializar la presencia divina.</a:t>
            </a:r>
            <a:endParaRPr lang="es-ES" sz="2000" b="1">
              <a:solidFill>
                <a:srgbClr val="FFC775"/>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6148"/>
                                        </p:tgtEl>
                                        <p:attrNameLst>
                                          <p:attrName>style.visibility</p:attrName>
                                        </p:attrNameLst>
                                      </p:cBhvr>
                                      <p:to>
                                        <p:strVal val="visible"/>
                                      </p:to>
                                    </p:set>
                                    <p:animEffect transition="in" filter="wedge">
                                      <p:cBhvr>
                                        <p:cTn id="7" dur="2000"/>
                                        <p:tgtEl>
                                          <p:spTgt spid="6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9221" name="Text Box 5"/>
          <p:cNvSpPr txBox="1">
            <a:spLocks noChangeArrowheads="1"/>
          </p:cNvSpPr>
          <p:nvPr/>
        </p:nvSpPr>
        <p:spPr bwMode="auto">
          <a:xfrm>
            <a:off x="684213" y="1114425"/>
            <a:ext cx="7632700" cy="1311275"/>
          </a:xfrm>
          <a:prstGeom prst="rect">
            <a:avLst/>
          </a:prstGeom>
          <a:noFill/>
          <a:ln w="9525">
            <a:noFill/>
            <a:miter lim="800000"/>
            <a:headEnd/>
            <a:tailEnd/>
          </a:ln>
          <a:effectLst/>
        </p:spPr>
        <p:txBody>
          <a:bodyPr>
            <a:spAutoFit/>
          </a:bodyPr>
          <a:lstStyle/>
          <a:p>
            <a:pPr>
              <a:spcBef>
                <a:spcPct val="50000"/>
              </a:spcBef>
            </a:pPr>
            <a:r>
              <a:rPr lang="es-ES_tradnl" sz="2000" b="1">
                <a:solidFill>
                  <a:srgbClr val="FFC775"/>
                </a:solidFill>
              </a:rPr>
              <a:t>Notre Dame, como todas las iglesias medievales, estaba completamente decorada con frescos en el interior. El uso del color era una forma de dar gloria a Dios y vida a las esculturas.</a:t>
            </a:r>
            <a:endParaRPr lang="es-ES" sz="2000" b="1">
              <a:solidFill>
                <a:srgbClr val="FFC775"/>
              </a:solidFill>
            </a:endParaRPr>
          </a:p>
        </p:txBody>
      </p:sp>
      <p:sp>
        <p:nvSpPr>
          <p:cNvPr id="9222" name="Text Box 6"/>
          <p:cNvSpPr txBox="1">
            <a:spLocks noChangeArrowheads="1"/>
          </p:cNvSpPr>
          <p:nvPr/>
        </p:nvSpPr>
        <p:spPr bwMode="auto">
          <a:xfrm>
            <a:off x="755650" y="3213100"/>
            <a:ext cx="7704138" cy="701675"/>
          </a:xfrm>
          <a:prstGeom prst="rect">
            <a:avLst/>
          </a:prstGeom>
          <a:noFill/>
          <a:ln w="9525">
            <a:noFill/>
            <a:miter lim="800000"/>
            <a:headEnd/>
            <a:tailEnd/>
          </a:ln>
          <a:effectLst/>
        </p:spPr>
        <p:txBody>
          <a:bodyPr>
            <a:spAutoFit/>
          </a:bodyPr>
          <a:lstStyle/>
          <a:p>
            <a:pPr>
              <a:spcBef>
                <a:spcPct val="50000"/>
              </a:spcBef>
            </a:pPr>
            <a:r>
              <a:rPr lang="es-ES_tradnl" sz="2000" b="1">
                <a:solidFill>
                  <a:srgbClr val="FFC775"/>
                </a:solidFill>
              </a:rPr>
              <a:t>Estas tempranas pinturas permitían al hombre medieval aprender las historias de la Biblia.</a:t>
            </a:r>
            <a:endParaRPr lang="es-ES" sz="2000" b="1">
              <a:solidFill>
                <a:srgbClr val="FFC775"/>
              </a:solidFill>
            </a:endParaRPr>
          </a:p>
        </p:txBody>
      </p:sp>
      <p:sp>
        <p:nvSpPr>
          <p:cNvPr id="9223" name="Text Box 7"/>
          <p:cNvSpPr txBox="1">
            <a:spLocks noChangeArrowheads="1"/>
          </p:cNvSpPr>
          <p:nvPr/>
        </p:nvSpPr>
        <p:spPr bwMode="auto">
          <a:xfrm>
            <a:off x="827088" y="5229225"/>
            <a:ext cx="7489825" cy="701675"/>
          </a:xfrm>
          <a:prstGeom prst="rect">
            <a:avLst/>
          </a:prstGeom>
          <a:noFill/>
          <a:ln w="9525">
            <a:noFill/>
            <a:miter lim="800000"/>
            <a:headEnd/>
            <a:tailEnd/>
          </a:ln>
          <a:effectLst/>
        </p:spPr>
        <p:txBody>
          <a:bodyPr>
            <a:spAutoFit/>
          </a:bodyPr>
          <a:lstStyle/>
          <a:p>
            <a:pPr>
              <a:spcBef>
                <a:spcPct val="50000"/>
              </a:spcBef>
            </a:pPr>
            <a:r>
              <a:rPr lang="es-ES_tradnl" sz="2000" b="1">
                <a:solidFill>
                  <a:srgbClr val="FFC775"/>
                </a:solidFill>
              </a:rPr>
              <a:t>En el frontispicio del portal central podemos ver el Juicio Final.</a:t>
            </a:r>
            <a:endParaRPr lang="es-ES" sz="2000" b="1">
              <a:solidFill>
                <a:srgbClr val="FFC775"/>
              </a:solidFill>
            </a:endParaRPr>
          </a:p>
        </p:txBody>
      </p:sp>
      <p:pic>
        <p:nvPicPr>
          <p:cNvPr id="9220" name="Picture 4" descr="tympan_voussures_portail_notre_dame"/>
          <p:cNvPicPr>
            <a:picLocks noChangeAspect="1" noChangeArrowheads="1"/>
          </p:cNvPicPr>
          <p:nvPr/>
        </p:nvPicPr>
        <p:blipFill>
          <a:blip r:embed="rId2">
            <a:lum contrast="18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9222"/>
                                        </p:tgtEl>
                                        <p:attrNameLst>
                                          <p:attrName>style.visibility</p:attrName>
                                        </p:attrNameLst>
                                      </p:cBhvr>
                                      <p:to>
                                        <p:strVal val="visible"/>
                                      </p:to>
                                    </p:set>
                                    <p:anim calcmode="lin" valueType="num">
                                      <p:cBhvr>
                                        <p:cTn id="7" dur="1000" fill="hold"/>
                                        <p:tgtEl>
                                          <p:spTgt spid="9222"/>
                                        </p:tgtEl>
                                        <p:attrNameLst>
                                          <p:attrName>ppt_w</p:attrName>
                                        </p:attrNameLst>
                                      </p:cBhvr>
                                      <p:tavLst>
                                        <p:tav tm="0">
                                          <p:val>
                                            <p:strVal val="#ppt_w*0.70"/>
                                          </p:val>
                                        </p:tav>
                                        <p:tav tm="100000">
                                          <p:val>
                                            <p:strVal val="#ppt_w"/>
                                          </p:val>
                                        </p:tav>
                                      </p:tavLst>
                                    </p:anim>
                                    <p:anim calcmode="lin" valueType="num">
                                      <p:cBhvr>
                                        <p:cTn id="8" dur="1000" fill="hold"/>
                                        <p:tgtEl>
                                          <p:spTgt spid="9222"/>
                                        </p:tgtEl>
                                        <p:attrNameLst>
                                          <p:attrName>ppt_h</p:attrName>
                                        </p:attrNameLst>
                                      </p:cBhvr>
                                      <p:tavLst>
                                        <p:tav tm="0">
                                          <p:val>
                                            <p:strVal val="#ppt_h"/>
                                          </p:val>
                                        </p:tav>
                                        <p:tav tm="100000">
                                          <p:val>
                                            <p:strVal val="#ppt_h"/>
                                          </p:val>
                                        </p:tav>
                                      </p:tavLst>
                                    </p:anim>
                                    <p:animEffect transition="in" filter="fade">
                                      <p:cBhvr>
                                        <p:cTn id="9" dur="1000"/>
                                        <p:tgtEl>
                                          <p:spTgt spid="922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9223"/>
                                        </p:tgtEl>
                                        <p:attrNameLst>
                                          <p:attrName>style.visibility</p:attrName>
                                        </p:attrNameLst>
                                      </p:cBhvr>
                                      <p:to>
                                        <p:strVal val="visible"/>
                                      </p:to>
                                    </p:set>
                                    <p:anim calcmode="lin" valueType="num">
                                      <p:cBhvr>
                                        <p:cTn id="14" dur="1000" fill="hold"/>
                                        <p:tgtEl>
                                          <p:spTgt spid="9223"/>
                                        </p:tgtEl>
                                        <p:attrNameLst>
                                          <p:attrName>ppt_w</p:attrName>
                                        </p:attrNameLst>
                                      </p:cBhvr>
                                      <p:tavLst>
                                        <p:tav tm="0">
                                          <p:val>
                                            <p:strVal val="#ppt_w*0.70"/>
                                          </p:val>
                                        </p:tav>
                                        <p:tav tm="100000">
                                          <p:val>
                                            <p:strVal val="#ppt_w"/>
                                          </p:val>
                                        </p:tav>
                                      </p:tavLst>
                                    </p:anim>
                                    <p:anim calcmode="lin" valueType="num">
                                      <p:cBhvr>
                                        <p:cTn id="15" dur="1000" fill="hold"/>
                                        <p:tgtEl>
                                          <p:spTgt spid="9223"/>
                                        </p:tgtEl>
                                        <p:attrNameLst>
                                          <p:attrName>ppt_h</p:attrName>
                                        </p:attrNameLst>
                                      </p:cBhvr>
                                      <p:tavLst>
                                        <p:tav tm="0">
                                          <p:val>
                                            <p:strVal val="#ppt_h"/>
                                          </p:val>
                                        </p:tav>
                                        <p:tav tm="100000">
                                          <p:val>
                                            <p:strVal val="#ppt_h"/>
                                          </p:val>
                                        </p:tav>
                                      </p:tavLst>
                                    </p:anim>
                                    <p:animEffect transition="in" filter="fade">
                                      <p:cBhvr>
                                        <p:cTn id="16" dur="1000"/>
                                        <p:tgtEl>
                                          <p:spTgt spid="9223"/>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32" fill="hold" nodeType="clickEffect">
                                  <p:stCondLst>
                                    <p:cond delay="0"/>
                                  </p:stCondLst>
                                  <p:childTnLst>
                                    <p:set>
                                      <p:cBhvr>
                                        <p:cTn id="20" dur="1" fill="hold">
                                          <p:stCondLst>
                                            <p:cond delay="0"/>
                                          </p:stCondLst>
                                        </p:cTn>
                                        <p:tgtEl>
                                          <p:spTgt spid="9220"/>
                                        </p:tgtEl>
                                        <p:attrNameLst>
                                          <p:attrName>style.visibility</p:attrName>
                                        </p:attrNameLst>
                                      </p:cBhvr>
                                      <p:to>
                                        <p:strVal val="visible"/>
                                      </p:to>
                                    </p:set>
                                    <p:animEffect transition="in" filter="circle(out)">
                                      <p:cBhvr>
                                        <p:cTn id="21" dur="2000"/>
                                        <p:tgtEl>
                                          <p:spTgt spid="92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2" grpId="0"/>
      <p:bldP spid="9223"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7172" name="Picture 4" descr="statues_portail_notre_dame_paris_1a"/>
          <p:cNvPicPr>
            <a:picLocks noChangeAspect="1" noChangeArrowheads="1"/>
          </p:cNvPicPr>
          <p:nvPr/>
        </p:nvPicPr>
        <p:blipFill>
          <a:blip r:embed="rId2"/>
          <a:srcRect/>
          <a:stretch>
            <a:fillRect/>
          </a:stretch>
        </p:blipFill>
        <p:spPr bwMode="auto">
          <a:xfrm>
            <a:off x="5035550" y="954088"/>
            <a:ext cx="4108450" cy="5903912"/>
          </a:xfrm>
          <a:prstGeom prst="rect">
            <a:avLst/>
          </a:prstGeom>
          <a:noFill/>
          <a:ln w="9525">
            <a:noFill/>
            <a:miter lim="800000"/>
            <a:headEnd/>
            <a:tailEnd/>
          </a:ln>
        </p:spPr>
      </p:pic>
      <p:pic>
        <p:nvPicPr>
          <p:cNvPr id="7173" name="Picture 5" descr="statues_rois_facade_notre_dame_paris_3"/>
          <p:cNvPicPr>
            <a:picLocks noChangeAspect="1" noChangeArrowheads="1"/>
          </p:cNvPicPr>
          <p:nvPr/>
        </p:nvPicPr>
        <p:blipFill>
          <a:blip r:embed="rId3"/>
          <a:srcRect/>
          <a:stretch>
            <a:fillRect/>
          </a:stretch>
        </p:blipFill>
        <p:spPr bwMode="auto">
          <a:xfrm>
            <a:off x="0" y="981075"/>
            <a:ext cx="4089400" cy="5876925"/>
          </a:xfrm>
          <a:prstGeom prst="rect">
            <a:avLst/>
          </a:prstGeom>
          <a:noFill/>
          <a:ln w="9525">
            <a:noFill/>
            <a:miter lim="800000"/>
            <a:headEnd/>
            <a:tailEnd/>
          </a:ln>
        </p:spPr>
      </p:pic>
      <p:sp>
        <p:nvSpPr>
          <p:cNvPr id="7174" name="Text Box 6"/>
          <p:cNvSpPr txBox="1">
            <a:spLocks noChangeArrowheads="1"/>
          </p:cNvSpPr>
          <p:nvPr/>
        </p:nvSpPr>
        <p:spPr bwMode="auto">
          <a:xfrm>
            <a:off x="0" y="0"/>
            <a:ext cx="9144000" cy="1006475"/>
          </a:xfrm>
          <a:prstGeom prst="rect">
            <a:avLst/>
          </a:prstGeom>
          <a:noFill/>
          <a:ln w="9525">
            <a:noFill/>
            <a:miter lim="800000"/>
            <a:headEnd/>
            <a:tailEnd/>
          </a:ln>
          <a:effectLst/>
        </p:spPr>
        <p:txBody>
          <a:bodyPr>
            <a:spAutoFit/>
          </a:bodyPr>
          <a:lstStyle/>
          <a:p>
            <a:pPr algn="ctr">
              <a:spcBef>
                <a:spcPct val="50000"/>
              </a:spcBef>
            </a:pPr>
            <a:r>
              <a:rPr lang="es-ES_tradnl" sz="2000" b="1">
                <a:solidFill>
                  <a:srgbClr val="FFC775"/>
                </a:solidFill>
              </a:rPr>
              <a:t>La fachada de Notre Dame es como un libro de historia santa – y tambien política – que instruye a los fieles a través de personajes, de escenas y de objetos simbólicos (</a:t>
            </a:r>
            <a:r>
              <a:rPr lang="es-ES_tradnl" sz="2000" b="1" u="sng">
                <a:solidFill>
                  <a:srgbClr val="FFC775"/>
                </a:solidFill>
              </a:rPr>
              <a:t>recordar que en la Edad Media poca gente sabia leer</a:t>
            </a:r>
            <a:r>
              <a:rPr lang="es-ES_tradnl" sz="2000" b="1">
                <a:solidFill>
                  <a:srgbClr val="FFC775"/>
                </a:solidFill>
              </a:rPr>
              <a:t>).</a:t>
            </a:r>
            <a:endParaRPr lang="es-ES" sz="2000" b="1">
              <a:solidFill>
                <a:srgbClr val="FFC775"/>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173"/>
                                        </p:tgtEl>
                                        <p:attrNameLst>
                                          <p:attrName>style.visibility</p:attrName>
                                        </p:attrNameLst>
                                      </p:cBhvr>
                                      <p:to>
                                        <p:strVal val="visible"/>
                                      </p:to>
                                    </p:set>
                                    <p:animEffect transition="in" filter="fade">
                                      <p:cBhvr>
                                        <p:cTn id="7" dur="2000"/>
                                        <p:tgtEl>
                                          <p:spTgt spid="717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172"/>
                                        </p:tgtEl>
                                        <p:attrNameLst>
                                          <p:attrName>style.visibility</p:attrName>
                                        </p:attrNameLst>
                                      </p:cBhvr>
                                      <p:to>
                                        <p:strVal val="visible"/>
                                      </p:to>
                                    </p:set>
                                    <p:animEffect transition="in" filter="fade">
                                      <p:cBhvr>
                                        <p:cTn id="12" dur="2000"/>
                                        <p:tgtEl>
                                          <p:spTgt spid="71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4581" name="Text Box 5"/>
          <p:cNvSpPr txBox="1">
            <a:spLocks noChangeArrowheads="1"/>
          </p:cNvSpPr>
          <p:nvPr/>
        </p:nvSpPr>
        <p:spPr bwMode="auto">
          <a:xfrm>
            <a:off x="323850" y="538163"/>
            <a:ext cx="1727200" cy="396875"/>
          </a:xfrm>
          <a:prstGeom prst="rect">
            <a:avLst/>
          </a:prstGeom>
          <a:noFill/>
          <a:ln w="9525">
            <a:noFill/>
            <a:miter lim="800000"/>
            <a:headEnd/>
            <a:tailEnd/>
          </a:ln>
          <a:effectLst/>
        </p:spPr>
        <p:txBody>
          <a:bodyPr>
            <a:spAutoFit/>
          </a:bodyPr>
          <a:lstStyle/>
          <a:p>
            <a:pPr>
              <a:spcBef>
                <a:spcPct val="50000"/>
              </a:spcBef>
            </a:pPr>
            <a:r>
              <a:rPr lang="es-ES_tradnl" sz="2000" b="1">
                <a:solidFill>
                  <a:srgbClr val="E9AC63"/>
                </a:solidFill>
              </a:rPr>
              <a:t>El Louvre</a:t>
            </a:r>
            <a:endParaRPr lang="es-ES" sz="2000" b="1">
              <a:solidFill>
                <a:srgbClr val="E9AC63"/>
              </a:solidFill>
            </a:endParaRPr>
          </a:p>
        </p:txBody>
      </p:sp>
      <p:sp>
        <p:nvSpPr>
          <p:cNvPr id="24582" name="Text Box 6"/>
          <p:cNvSpPr txBox="1">
            <a:spLocks noChangeArrowheads="1"/>
          </p:cNvSpPr>
          <p:nvPr/>
        </p:nvSpPr>
        <p:spPr bwMode="auto">
          <a:xfrm>
            <a:off x="7164388" y="682625"/>
            <a:ext cx="1368425" cy="701675"/>
          </a:xfrm>
          <a:prstGeom prst="rect">
            <a:avLst/>
          </a:prstGeom>
          <a:noFill/>
          <a:ln w="9525">
            <a:noFill/>
            <a:miter lim="800000"/>
            <a:headEnd/>
            <a:tailEnd/>
          </a:ln>
          <a:effectLst/>
        </p:spPr>
        <p:txBody>
          <a:bodyPr>
            <a:spAutoFit/>
          </a:bodyPr>
          <a:lstStyle/>
          <a:p>
            <a:pPr>
              <a:spcBef>
                <a:spcPct val="50000"/>
              </a:spcBef>
            </a:pPr>
            <a:r>
              <a:rPr lang="es-ES_tradnl" sz="2000" b="1">
                <a:solidFill>
                  <a:srgbClr val="E9AC63"/>
                </a:solidFill>
              </a:rPr>
              <a:t>Pabellón Denon</a:t>
            </a:r>
            <a:endParaRPr lang="es-ES" sz="2000" b="1">
              <a:solidFill>
                <a:srgbClr val="E9AC63"/>
              </a:solidFill>
            </a:endParaRPr>
          </a:p>
        </p:txBody>
      </p:sp>
      <p:sp>
        <p:nvSpPr>
          <p:cNvPr id="24583" name="Text Box 7"/>
          <p:cNvSpPr txBox="1">
            <a:spLocks noChangeArrowheads="1"/>
          </p:cNvSpPr>
          <p:nvPr/>
        </p:nvSpPr>
        <p:spPr bwMode="auto">
          <a:xfrm>
            <a:off x="2771775" y="692150"/>
            <a:ext cx="3382963" cy="1006475"/>
          </a:xfrm>
          <a:prstGeom prst="rect">
            <a:avLst/>
          </a:prstGeom>
          <a:noFill/>
          <a:ln w="9525">
            <a:noFill/>
            <a:miter lim="800000"/>
            <a:headEnd/>
            <a:tailEnd/>
          </a:ln>
          <a:effectLst/>
        </p:spPr>
        <p:txBody>
          <a:bodyPr>
            <a:spAutoFit/>
          </a:bodyPr>
          <a:lstStyle/>
          <a:p>
            <a:pPr>
              <a:spcBef>
                <a:spcPct val="50000"/>
              </a:spcBef>
            </a:pPr>
            <a:r>
              <a:rPr lang="es-ES_tradnl" sz="2000" b="1">
                <a:solidFill>
                  <a:srgbClr val="E9AC63"/>
                </a:solidFill>
              </a:rPr>
              <a:t>Sinónimo de obra perpetua. ¿Cuántos años de obras 200, 300 o más?</a:t>
            </a:r>
            <a:endParaRPr lang="es-ES" sz="2000" b="1">
              <a:solidFill>
                <a:srgbClr val="E9AC63"/>
              </a:solidFill>
            </a:endParaRPr>
          </a:p>
        </p:txBody>
      </p:sp>
      <p:pic>
        <p:nvPicPr>
          <p:cNvPr id="24580" name="Picture 4" descr="louvre_pavillon"/>
          <p:cNvPicPr>
            <a:picLocks noChangeAspect="1" noChangeArrowheads="1"/>
          </p:cNvPicPr>
          <p:nvPr/>
        </p:nvPicPr>
        <p:blipFill>
          <a:blip r:embed="rId2"/>
          <a:srcRect/>
          <a:stretch>
            <a:fillRect/>
          </a:stretch>
        </p:blipFill>
        <p:spPr bwMode="auto">
          <a:xfrm>
            <a:off x="2411413" y="404813"/>
            <a:ext cx="4240212" cy="609282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4583"/>
                                        </p:tgtEl>
                                        <p:attrNameLst>
                                          <p:attrName>style.visibility</p:attrName>
                                        </p:attrNameLst>
                                      </p:cBhvr>
                                      <p:to>
                                        <p:strVal val="visible"/>
                                      </p:to>
                                    </p:set>
                                    <p:animEffect transition="in" filter="dissolve">
                                      <p:cBhvr>
                                        <p:cTn id="7" dur="500"/>
                                        <p:tgtEl>
                                          <p:spTgt spid="24583"/>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24580"/>
                                        </p:tgtEl>
                                        <p:attrNameLst>
                                          <p:attrName>style.visibility</p:attrName>
                                        </p:attrNameLst>
                                      </p:cBhvr>
                                      <p:to>
                                        <p:strVal val="visible"/>
                                      </p:to>
                                    </p:set>
                                    <p:animEffect transition="in" filter="wedge">
                                      <p:cBhvr>
                                        <p:cTn id="12" dur="2000"/>
                                        <p:tgtEl>
                                          <p:spTgt spid="24580"/>
                                        </p:tgtEl>
                                      </p:cBhvr>
                                    </p:animEffect>
                                  </p:childTnLst>
                                </p:cTn>
                              </p:par>
                            </p:childTnLst>
                          </p:cTn>
                        </p:par>
                        <p:par>
                          <p:cTn id="13" fill="hold">
                            <p:stCondLst>
                              <p:cond delay="2000"/>
                            </p:stCondLst>
                            <p:childTnLst>
                              <p:par>
                                <p:cTn id="14" presetID="55" presetClass="entr" presetSubtype="0" fill="hold" grpId="0" nodeType="afterEffect">
                                  <p:stCondLst>
                                    <p:cond delay="0"/>
                                  </p:stCondLst>
                                  <p:childTnLst>
                                    <p:set>
                                      <p:cBhvr>
                                        <p:cTn id="15" dur="1" fill="hold">
                                          <p:stCondLst>
                                            <p:cond delay="0"/>
                                          </p:stCondLst>
                                        </p:cTn>
                                        <p:tgtEl>
                                          <p:spTgt spid="24582"/>
                                        </p:tgtEl>
                                        <p:attrNameLst>
                                          <p:attrName>style.visibility</p:attrName>
                                        </p:attrNameLst>
                                      </p:cBhvr>
                                      <p:to>
                                        <p:strVal val="visible"/>
                                      </p:to>
                                    </p:set>
                                    <p:anim calcmode="lin" valueType="num">
                                      <p:cBhvr>
                                        <p:cTn id="16" dur="1000" fill="hold"/>
                                        <p:tgtEl>
                                          <p:spTgt spid="24582"/>
                                        </p:tgtEl>
                                        <p:attrNameLst>
                                          <p:attrName>ppt_w</p:attrName>
                                        </p:attrNameLst>
                                      </p:cBhvr>
                                      <p:tavLst>
                                        <p:tav tm="0">
                                          <p:val>
                                            <p:strVal val="#ppt_w*0.70"/>
                                          </p:val>
                                        </p:tav>
                                        <p:tav tm="100000">
                                          <p:val>
                                            <p:strVal val="#ppt_w"/>
                                          </p:val>
                                        </p:tav>
                                      </p:tavLst>
                                    </p:anim>
                                    <p:anim calcmode="lin" valueType="num">
                                      <p:cBhvr>
                                        <p:cTn id="17" dur="1000" fill="hold"/>
                                        <p:tgtEl>
                                          <p:spTgt spid="24582"/>
                                        </p:tgtEl>
                                        <p:attrNameLst>
                                          <p:attrName>ppt_h</p:attrName>
                                        </p:attrNameLst>
                                      </p:cBhvr>
                                      <p:tavLst>
                                        <p:tav tm="0">
                                          <p:val>
                                            <p:strVal val="#ppt_h"/>
                                          </p:val>
                                        </p:tav>
                                        <p:tav tm="100000">
                                          <p:val>
                                            <p:strVal val="#ppt_h"/>
                                          </p:val>
                                        </p:tav>
                                      </p:tavLst>
                                    </p:anim>
                                    <p:animEffect transition="in" filter="fade">
                                      <p:cBhvr>
                                        <p:cTn id="18" dur="1000"/>
                                        <p:tgtEl>
                                          <p:spTgt spid="245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2" grpId="0"/>
      <p:bldP spid="24583"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9461" name="Text Box 5"/>
          <p:cNvSpPr txBox="1">
            <a:spLocks noChangeArrowheads="1"/>
          </p:cNvSpPr>
          <p:nvPr/>
        </p:nvSpPr>
        <p:spPr bwMode="auto">
          <a:xfrm>
            <a:off x="3492500" y="260350"/>
            <a:ext cx="3529013" cy="396875"/>
          </a:xfrm>
          <a:prstGeom prst="rect">
            <a:avLst/>
          </a:prstGeom>
          <a:noFill/>
          <a:ln w="9525">
            <a:noFill/>
            <a:miter lim="800000"/>
            <a:headEnd/>
            <a:tailEnd/>
          </a:ln>
          <a:effectLst/>
        </p:spPr>
        <p:txBody>
          <a:bodyPr>
            <a:spAutoFit/>
          </a:bodyPr>
          <a:lstStyle/>
          <a:p>
            <a:pPr>
              <a:spcBef>
                <a:spcPct val="50000"/>
              </a:spcBef>
            </a:pPr>
            <a:r>
              <a:rPr lang="es-ES_tradnl" sz="2000" b="1">
                <a:solidFill>
                  <a:srgbClr val="E9AC63"/>
                </a:solidFill>
              </a:rPr>
              <a:t>Arco del Carrusel</a:t>
            </a:r>
            <a:endParaRPr lang="es-ES" sz="2000" b="1">
              <a:solidFill>
                <a:srgbClr val="E9AC63"/>
              </a:solidFill>
            </a:endParaRPr>
          </a:p>
        </p:txBody>
      </p:sp>
      <p:sp>
        <p:nvSpPr>
          <p:cNvPr id="19462" name="Text Box 6"/>
          <p:cNvSpPr txBox="1">
            <a:spLocks noChangeArrowheads="1"/>
          </p:cNvSpPr>
          <p:nvPr/>
        </p:nvSpPr>
        <p:spPr bwMode="auto">
          <a:xfrm>
            <a:off x="900113" y="1185863"/>
            <a:ext cx="7200900" cy="1006475"/>
          </a:xfrm>
          <a:prstGeom prst="rect">
            <a:avLst/>
          </a:prstGeom>
          <a:noFill/>
          <a:ln w="9525">
            <a:noFill/>
            <a:miter lim="800000"/>
            <a:headEnd/>
            <a:tailEnd/>
          </a:ln>
          <a:effectLst/>
        </p:spPr>
        <p:txBody>
          <a:bodyPr>
            <a:spAutoFit/>
          </a:bodyPr>
          <a:lstStyle/>
          <a:p>
            <a:pPr>
              <a:spcBef>
                <a:spcPct val="50000"/>
              </a:spcBef>
            </a:pPr>
            <a:r>
              <a:rPr lang="es-ES_tradnl" sz="2000" b="1">
                <a:solidFill>
                  <a:srgbClr val="E9AC63"/>
                </a:solidFill>
              </a:rPr>
              <a:t>Se levantó según dibujo de Pierre-François Fontaine y de Charles Percier entre 1806 y 1808 para celebrar las victorias de Napoleón de 1805.</a:t>
            </a:r>
            <a:endParaRPr lang="es-ES" sz="2000" b="1">
              <a:solidFill>
                <a:srgbClr val="E9AC63"/>
              </a:solidFill>
            </a:endParaRPr>
          </a:p>
        </p:txBody>
      </p:sp>
      <p:sp>
        <p:nvSpPr>
          <p:cNvPr id="19463" name="Text Box 7"/>
          <p:cNvSpPr txBox="1">
            <a:spLocks noChangeArrowheads="1"/>
          </p:cNvSpPr>
          <p:nvPr/>
        </p:nvSpPr>
        <p:spPr bwMode="auto">
          <a:xfrm>
            <a:off x="1116013" y="2482850"/>
            <a:ext cx="6985000" cy="1616075"/>
          </a:xfrm>
          <a:prstGeom prst="rect">
            <a:avLst/>
          </a:prstGeom>
          <a:noFill/>
          <a:ln w="9525">
            <a:noFill/>
            <a:miter lim="800000"/>
            <a:headEnd/>
            <a:tailEnd/>
          </a:ln>
          <a:effectLst/>
        </p:spPr>
        <p:txBody>
          <a:bodyPr>
            <a:spAutoFit/>
          </a:bodyPr>
          <a:lstStyle/>
          <a:p>
            <a:pPr>
              <a:spcBef>
                <a:spcPct val="50000"/>
              </a:spcBef>
            </a:pPr>
            <a:r>
              <a:rPr lang="es-ES_tradnl" sz="2000" b="1">
                <a:solidFill>
                  <a:srgbClr val="E9AC63"/>
                </a:solidFill>
              </a:rPr>
              <a:t>Es una repetición del arco de Septimio Severo de Roma por su concepción arquitectónica y su decoración plástica. Columnas de mármol blanco y rosado encuadran las tres cornisas y los bajorrelieves evocan las victorias imperiales.</a:t>
            </a:r>
            <a:endParaRPr lang="es-ES" sz="2000" b="1">
              <a:solidFill>
                <a:srgbClr val="E9AC63"/>
              </a:solidFill>
            </a:endParaRPr>
          </a:p>
        </p:txBody>
      </p:sp>
      <p:sp>
        <p:nvSpPr>
          <p:cNvPr id="19464" name="Text Box 8"/>
          <p:cNvSpPr txBox="1">
            <a:spLocks noChangeArrowheads="1"/>
          </p:cNvSpPr>
          <p:nvPr/>
        </p:nvSpPr>
        <p:spPr bwMode="auto">
          <a:xfrm>
            <a:off x="827088" y="4210050"/>
            <a:ext cx="7416800" cy="1616075"/>
          </a:xfrm>
          <a:prstGeom prst="rect">
            <a:avLst/>
          </a:prstGeom>
          <a:noFill/>
          <a:ln w="9525">
            <a:noFill/>
            <a:miter lim="800000"/>
            <a:headEnd/>
            <a:tailEnd/>
          </a:ln>
          <a:effectLst/>
        </p:spPr>
        <p:txBody>
          <a:bodyPr>
            <a:spAutoFit/>
          </a:bodyPr>
          <a:lstStyle/>
          <a:p>
            <a:pPr>
              <a:spcBef>
                <a:spcPct val="50000"/>
              </a:spcBef>
            </a:pPr>
            <a:r>
              <a:rPr lang="es-ES_tradnl" sz="2000" b="1">
                <a:solidFill>
                  <a:srgbClr val="E9AC63"/>
                </a:solidFill>
              </a:rPr>
              <a:t>En su parte superior se colocaron los cuatro caballos dorados que Napoleón había hecho traer de la basílica veneciana de San Marcos (a la que fueron devueltos en 1815). Se sustituyeron por copias a las que se agregó una cuadriga con la Estatua de la Paz.</a:t>
            </a:r>
            <a:endParaRPr lang="es-ES" sz="2000" b="1">
              <a:solidFill>
                <a:srgbClr val="E9AC63"/>
              </a:solidFill>
            </a:endParaRPr>
          </a:p>
        </p:txBody>
      </p:sp>
      <p:pic>
        <p:nvPicPr>
          <p:cNvPr id="19460" name="Picture 4" descr="carrousel_louvre"/>
          <p:cNvPicPr>
            <a:picLocks noChangeAspect="1" noChangeArrowheads="1"/>
          </p:cNvPicPr>
          <p:nvPr/>
        </p:nvPicPr>
        <p:blipFill>
          <a:blip r:embed="rId2">
            <a:lum contrast="12000"/>
          </a:blip>
          <a:srcRect/>
          <a:stretch>
            <a:fillRect/>
          </a:stretch>
        </p:blipFill>
        <p:spPr bwMode="auto">
          <a:xfrm>
            <a:off x="0" y="765175"/>
            <a:ext cx="9144000" cy="609282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19462"/>
                                        </p:tgtEl>
                                        <p:attrNameLst>
                                          <p:attrName>style.visibility</p:attrName>
                                        </p:attrNameLst>
                                      </p:cBhvr>
                                      <p:to>
                                        <p:strVal val="visible"/>
                                      </p:to>
                                    </p:set>
                                    <p:animEffect transition="in" filter="wedge">
                                      <p:cBhvr>
                                        <p:cTn id="7" dur="2000"/>
                                        <p:tgtEl>
                                          <p:spTgt spid="19462"/>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grpId="0" nodeType="clickEffect">
                                  <p:stCondLst>
                                    <p:cond delay="0"/>
                                  </p:stCondLst>
                                  <p:childTnLst>
                                    <p:set>
                                      <p:cBhvr>
                                        <p:cTn id="11" dur="1" fill="hold">
                                          <p:stCondLst>
                                            <p:cond delay="0"/>
                                          </p:stCondLst>
                                        </p:cTn>
                                        <p:tgtEl>
                                          <p:spTgt spid="19463"/>
                                        </p:tgtEl>
                                        <p:attrNameLst>
                                          <p:attrName>style.visibility</p:attrName>
                                        </p:attrNameLst>
                                      </p:cBhvr>
                                      <p:to>
                                        <p:strVal val="visible"/>
                                      </p:to>
                                    </p:set>
                                    <p:animEffect transition="in" filter="wedge">
                                      <p:cBhvr>
                                        <p:cTn id="12" dur="2000"/>
                                        <p:tgtEl>
                                          <p:spTgt spid="19463"/>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19464"/>
                                        </p:tgtEl>
                                        <p:attrNameLst>
                                          <p:attrName>style.visibility</p:attrName>
                                        </p:attrNameLst>
                                      </p:cBhvr>
                                      <p:to>
                                        <p:strVal val="visible"/>
                                      </p:to>
                                    </p:set>
                                    <p:animEffect transition="in" filter="wedge">
                                      <p:cBhvr>
                                        <p:cTn id="17" dur="2000"/>
                                        <p:tgtEl>
                                          <p:spTgt spid="19464"/>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32" fill="hold" nodeType="clickEffect">
                                  <p:stCondLst>
                                    <p:cond delay="0"/>
                                  </p:stCondLst>
                                  <p:childTnLst>
                                    <p:set>
                                      <p:cBhvr>
                                        <p:cTn id="21" dur="1" fill="hold">
                                          <p:stCondLst>
                                            <p:cond delay="0"/>
                                          </p:stCondLst>
                                        </p:cTn>
                                        <p:tgtEl>
                                          <p:spTgt spid="19460"/>
                                        </p:tgtEl>
                                        <p:attrNameLst>
                                          <p:attrName>style.visibility</p:attrName>
                                        </p:attrNameLst>
                                      </p:cBhvr>
                                      <p:to>
                                        <p:strVal val="visible"/>
                                      </p:to>
                                    </p:set>
                                    <p:animEffect transition="in" filter="circle(out)">
                                      <p:cBhvr>
                                        <p:cTn id="22" dur="2000"/>
                                        <p:tgtEl>
                                          <p:spTgt spid="194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2" grpId="0"/>
      <p:bldP spid="19463" grpId="0"/>
      <p:bldP spid="19464"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2533" name="Text Box 5"/>
          <p:cNvSpPr txBox="1">
            <a:spLocks noChangeArrowheads="1"/>
          </p:cNvSpPr>
          <p:nvPr/>
        </p:nvSpPr>
        <p:spPr bwMode="auto">
          <a:xfrm>
            <a:off x="2987675" y="260350"/>
            <a:ext cx="3894138" cy="396875"/>
          </a:xfrm>
          <a:prstGeom prst="rect">
            <a:avLst/>
          </a:prstGeom>
          <a:noFill/>
          <a:ln w="9525">
            <a:noFill/>
            <a:miter lim="800000"/>
            <a:headEnd/>
            <a:tailEnd/>
          </a:ln>
          <a:effectLst/>
        </p:spPr>
        <p:txBody>
          <a:bodyPr>
            <a:spAutoFit/>
          </a:bodyPr>
          <a:lstStyle/>
          <a:p>
            <a:pPr>
              <a:spcBef>
                <a:spcPct val="50000"/>
              </a:spcBef>
            </a:pPr>
            <a:r>
              <a:rPr lang="es-ES_tradnl" sz="2000" b="1"/>
              <a:t>La </a:t>
            </a:r>
            <a:r>
              <a:rPr lang="es-ES_tradnl" sz="2000" b="1">
                <a:solidFill>
                  <a:srgbClr val="E9AC63"/>
                </a:solidFill>
              </a:rPr>
              <a:t>Opera de Garnier</a:t>
            </a:r>
            <a:endParaRPr lang="es-ES" sz="2000" b="1">
              <a:solidFill>
                <a:srgbClr val="E9AC63"/>
              </a:solidFill>
            </a:endParaRPr>
          </a:p>
        </p:txBody>
      </p:sp>
      <p:sp>
        <p:nvSpPr>
          <p:cNvPr id="22534" name="Text Box 6"/>
          <p:cNvSpPr txBox="1">
            <a:spLocks noChangeArrowheads="1"/>
          </p:cNvSpPr>
          <p:nvPr/>
        </p:nvSpPr>
        <p:spPr bwMode="auto">
          <a:xfrm>
            <a:off x="1042988" y="1330325"/>
            <a:ext cx="1657350" cy="366713"/>
          </a:xfrm>
          <a:prstGeom prst="rect">
            <a:avLst/>
          </a:prstGeom>
          <a:noFill/>
          <a:ln w="9525">
            <a:noFill/>
            <a:miter lim="800000"/>
            <a:headEnd/>
            <a:tailEnd/>
          </a:ln>
          <a:effectLst/>
        </p:spPr>
        <p:txBody>
          <a:bodyPr>
            <a:spAutoFit/>
          </a:bodyPr>
          <a:lstStyle/>
          <a:p>
            <a:pPr>
              <a:spcBef>
                <a:spcPct val="50000"/>
              </a:spcBef>
            </a:pPr>
            <a:endParaRPr lang="en-GB"/>
          </a:p>
        </p:txBody>
      </p:sp>
      <p:sp>
        <p:nvSpPr>
          <p:cNvPr id="22535" name="Text Box 7"/>
          <p:cNvSpPr txBox="1">
            <a:spLocks noChangeArrowheads="1"/>
          </p:cNvSpPr>
          <p:nvPr/>
        </p:nvSpPr>
        <p:spPr bwMode="auto">
          <a:xfrm>
            <a:off x="1116013" y="981075"/>
            <a:ext cx="3230562" cy="396875"/>
          </a:xfrm>
          <a:prstGeom prst="rect">
            <a:avLst/>
          </a:prstGeom>
          <a:noFill/>
          <a:ln w="9525">
            <a:noFill/>
            <a:miter lim="800000"/>
            <a:headEnd/>
            <a:tailEnd/>
          </a:ln>
          <a:effectLst/>
        </p:spPr>
        <p:txBody>
          <a:bodyPr>
            <a:spAutoFit/>
          </a:bodyPr>
          <a:lstStyle/>
          <a:p>
            <a:pPr>
              <a:spcBef>
                <a:spcPct val="50000"/>
              </a:spcBef>
            </a:pPr>
            <a:r>
              <a:rPr lang="es-ES_tradnl" sz="2000" b="1">
                <a:solidFill>
                  <a:srgbClr val="E9AC63"/>
                </a:solidFill>
              </a:rPr>
              <a:t>En París todo es posible:</a:t>
            </a:r>
            <a:endParaRPr lang="es-ES" sz="2000" b="1">
              <a:solidFill>
                <a:srgbClr val="E9AC63"/>
              </a:solidFill>
            </a:endParaRPr>
          </a:p>
        </p:txBody>
      </p:sp>
      <p:sp>
        <p:nvSpPr>
          <p:cNvPr id="22536" name="Text Box 8"/>
          <p:cNvSpPr txBox="1">
            <a:spLocks noChangeArrowheads="1"/>
          </p:cNvSpPr>
          <p:nvPr/>
        </p:nvSpPr>
        <p:spPr bwMode="auto">
          <a:xfrm>
            <a:off x="1042988" y="1484313"/>
            <a:ext cx="7788275" cy="1006475"/>
          </a:xfrm>
          <a:prstGeom prst="rect">
            <a:avLst/>
          </a:prstGeom>
          <a:noFill/>
          <a:ln w="9525">
            <a:noFill/>
            <a:miter lim="800000"/>
            <a:headEnd/>
            <a:tailEnd/>
          </a:ln>
          <a:effectLst/>
        </p:spPr>
        <p:txBody>
          <a:bodyPr>
            <a:spAutoFit/>
          </a:bodyPr>
          <a:lstStyle/>
          <a:p>
            <a:pPr>
              <a:spcBef>
                <a:spcPct val="50000"/>
              </a:spcBef>
            </a:pPr>
            <a:r>
              <a:rPr lang="es-ES_tradnl" sz="2000" b="1">
                <a:solidFill>
                  <a:srgbClr val="E9AC63"/>
                </a:solidFill>
              </a:rPr>
              <a:t>- Construir el más grande teatro lírico del mundo (11000 metros cuadrados de superficie, capacidad para 2000 personas y 400 personajes en escena).</a:t>
            </a:r>
            <a:endParaRPr lang="es-ES" sz="2000" b="1">
              <a:solidFill>
                <a:srgbClr val="E9AC63"/>
              </a:solidFill>
            </a:endParaRPr>
          </a:p>
        </p:txBody>
      </p:sp>
      <p:sp>
        <p:nvSpPr>
          <p:cNvPr id="22537" name="Text Box 9"/>
          <p:cNvSpPr txBox="1">
            <a:spLocks noChangeArrowheads="1"/>
          </p:cNvSpPr>
          <p:nvPr/>
        </p:nvSpPr>
        <p:spPr bwMode="auto">
          <a:xfrm>
            <a:off x="1042988" y="2636838"/>
            <a:ext cx="7788275" cy="701675"/>
          </a:xfrm>
          <a:prstGeom prst="rect">
            <a:avLst/>
          </a:prstGeom>
          <a:noFill/>
          <a:ln w="9525">
            <a:noFill/>
            <a:miter lim="800000"/>
            <a:headEnd/>
            <a:tailEnd/>
          </a:ln>
          <a:effectLst/>
        </p:spPr>
        <p:txBody>
          <a:bodyPr>
            <a:spAutoFit/>
          </a:bodyPr>
          <a:lstStyle/>
          <a:p>
            <a:pPr>
              <a:spcBef>
                <a:spcPct val="50000"/>
              </a:spcBef>
            </a:pPr>
            <a:r>
              <a:rPr lang="es-ES_tradnl" sz="2000" b="1">
                <a:solidFill>
                  <a:srgbClr val="E9AC63"/>
                </a:solidFill>
              </a:rPr>
              <a:t>- Construirlo entre 1862 y 1875 y que resulte el monumento más típico de la época de Napoleón III.</a:t>
            </a:r>
            <a:endParaRPr lang="es-ES" sz="2000" b="1">
              <a:solidFill>
                <a:srgbClr val="E9AC63"/>
              </a:solidFill>
            </a:endParaRPr>
          </a:p>
        </p:txBody>
      </p:sp>
      <p:sp>
        <p:nvSpPr>
          <p:cNvPr id="22538" name="Text Box 10"/>
          <p:cNvSpPr txBox="1">
            <a:spLocks noChangeArrowheads="1"/>
          </p:cNvSpPr>
          <p:nvPr/>
        </p:nvSpPr>
        <p:spPr bwMode="auto">
          <a:xfrm>
            <a:off x="1042988" y="3429000"/>
            <a:ext cx="7694612" cy="396875"/>
          </a:xfrm>
          <a:prstGeom prst="rect">
            <a:avLst/>
          </a:prstGeom>
          <a:noFill/>
          <a:ln w="9525">
            <a:noFill/>
            <a:miter lim="800000"/>
            <a:headEnd/>
            <a:tailEnd/>
          </a:ln>
          <a:effectLst/>
        </p:spPr>
        <p:txBody>
          <a:bodyPr>
            <a:spAutoFit/>
          </a:bodyPr>
          <a:lstStyle/>
          <a:p>
            <a:pPr>
              <a:spcBef>
                <a:spcPct val="50000"/>
              </a:spcBef>
            </a:pPr>
            <a:r>
              <a:rPr lang="es-ES_tradnl" sz="2000" b="1">
                <a:solidFill>
                  <a:srgbClr val="E9AC63"/>
                </a:solidFill>
              </a:rPr>
              <a:t>- Que el proyecto sea de Garnier, un arquitecto de 35 años.</a:t>
            </a:r>
            <a:endParaRPr lang="es-ES" sz="2000" b="1">
              <a:solidFill>
                <a:srgbClr val="E9AC63"/>
              </a:solidFill>
            </a:endParaRPr>
          </a:p>
        </p:txBody>
      </p:sp>
      <p:sp>
        <p:nvSpPr>
          <p:cNvPr id="22539" name="Text Box 11"/>
          <p:cNvSpPr txBox="1">
            <a:spLocks noChangeArrowheads="1"/>
          </p:cNvSpPr>
          <p:nvPr/>
        </p:nvSpPr>
        <p:spPr bwMode="auto">
          <a:xfrm>
            <a:off x="1042988" y="4005263"/>
            <a:ext cx="7778750" cy="701675"/>
          </a:xfrm>
          <a:prstGeom prst="rect">
            <a:avLst/>
          </a:prstGeom>
          <a:noFill/>
          <a:ln w="9525">
            <a:noFill/>
            <a:miter lim="800000"/>
            <a:headEnd/>
            <a:tailEnd/>
          </a:ln>
          <a:effectLst/>
        </p:spPr>
        <p:txBody>
          <a:bodyPr>
            <a:spAutoFit/>
          </a:bodyPr>
          <a:lstStyle/>
          <a:p>
            <a:pPr>
              <a:spcBef>
                <a:spcPct val="50000"/>
              </a:spcBef>
            </a:pPr>
            <a:r>
              <a:rPr lang="es-ES_tradnl" sz="2000" b="1">
                <a:solidFill>
                  <a:srgbClr val="E9AC63"/>
                </a:solidFill>
              </a:rPr>
              <a:t>- Contratar en 1964 a Marc Chagall para decorar con un gran fresco la sala.</a:t>
            </a:r>
            <a:endParaRPr lang="es-ES" sz="2000" b="1">
              <a:solidFill>
                <a:srgbClr val="E9AC63"/>
              </a:solidFill>
            </a:endParaRPr>
          </a:p>
        </p:txBody>
      </p:sp>
      <p:sp>
        <p:nvSpPr>
          <p:cNvPr id="22540" name="Text Box 12"/>
          <p:cNvSpPr txBox="1">
            <a:spLocks noChangeArrowheads="1"/>
          </p:cNvSpPr>
          <p:nvPr/>
        </p:nvSpPr>
        <p:spPr bwMode="auto">
          <a:xfrm>
            <a:off x="1042988" y="4868863"/>
            <a:ext cx="7705725" cy="701675"/>
          </a:xfrm>
          <a:prstGeom prst="rect">
            <a:avLst/>
          </a:prstGeom>
          <a:noFill/>
          <a:ln w="9525">
            <a:noFill/>
            <a:miter lim="800000"/>
            <a:headEnd/>
            <a:tailEnd/>
          </a:ln>
          <a:effectLst/>
        </p:spPr>
        <p:txBody>
          <a:bodyPr>
            <a:spAutoFit/>
          </a:bodyPr>
          <a:lstStyle/>
          <a:p>
            <a:pPr>
              <a:spcBef>
                <a:spcPct val="50000"/>
              </a:spcBef>
            </a:pPr>
            <a:r>
              <a:rPr lang="es-ES_tradnl" sz="2000" b="1">
                <a:solidFill>
                  <a:srgbClr val="E9AC63"/>
                </a:solidFill>
              </a:rPr>
              <a:t>- Que la cúpula por su escasa curvatura permita obtener esta fotografía sin la ostentosa corona.</a:t>
            </a:r>
            <a:endParaRPr lang="es-ES" sz="2000" b="1">
              <a:solidFill>
                <a:srgbClr val="E9AC63"/>
              </a:solidFill>
            </a:endParaRPr>
          </a:p>
        </p:txBody>
      </p:sp>
      <p:pic>
        <p:nvPicPr>
          <p:cNvPr id="22532" name="Picture 4" descr="opera_facade"/>
          <p:cNvPicPr>
            <a:picLocks noChangeAspect="1" noChangeArrowheads="1"/>
          </p:cNvPicPr>
          <p:nvPr/>
        </p:nvPicPr>
        <p:blipFill>
          <a:blip r:embed="rId2">
            <a:lum bright="6000" contrast="6000"/>
          </a:blip>
          <a:srcRect/>
          <a:stretch>
            <a:fillRect/>
          </a:stretch>
        </p:blipFill>
        <p:spPr bwMode="auto">
          <a:xfrm>
            <a:off x="0" y="908050"/>
            <a:ext cx="9144000" cy="59499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2535"/>
                                        </p:tgtEl>
                                        <p:attrNameLst>
                                          <p:attrName>style.visibility</p:attrName>
                                        </p:attrNameLst>
                                      </p:cBhvr>
                                      <p:to>
                                        <p:strVal val="visible"/>
                                      </p:to>
                                    </p:set>
                                    <p:anim calcmode="lin" valueType="num">
                                      <p:cBhvr>
                                        <p:cTn id="7" dur="1000" fill="hold"/>
                                        <p:tgtEl>
                                          <p:spTgt spid="22535"/>
                                        </p:tgtEl>
                                        <p:attrNameLst>
                                          <p:attrName>ppt_w</p:attrName>
                                        </p:attrNameLst>
                                      </p:cBhvr>
                                      <p:tavLst>
                                        <p:tav tm="0">
                                          <p:val>
                                            <p:strVal val="#ppt_w*0.70"/>
                                          </p:val>
                                        </p:tav>
                                        <p:tav tm="100000">
                                          <p:val>
                                            <p:strVal val="#ppt_w"/>
                                          </p:val>
                                        </p:tav>
                                      </p:tavLst>
                                    </p:anim>
                                    <p:anim calcmode="lin" valueType="num">
                                      <p:cBhvr>
                                        <p:cTn id="8" dur="1000" fill="hold"/>
                                        <p:tgtEl>
                                          <p:spTgt spid="22535"/>
                                        </p:tgtEl>
                                        <p:attrNameLst>
                                          <p:attrName>ppt_h</p:attrName>
                                        </p:attrNameLst>
                                      </p:cBhvr>
                                      <p:tavLst>
                                        <p:tav tm="0">
                                          <p:val>
                                            <p:strVal val="#ppt_h"/>
                                          </p:val>
                                        </p:tav>
                                        <p:tav tm="100000">
                                          <p:val>
                                            <p:strVal val="#ppt_h"/>
                                          </p:val>
                                        </p:tav>
                                      </p:tavLst>
                                    </p:anim>
                                    <p:animEffect transition="in" filter="fade">
                                      <p:cBhvr>
                                        <p:cTn id="9" dur="1000"/>
                                        <p:tgtEl>
                                          <p:spTgt spid="22535"/>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22536"/>
                                        </p:tgtEl>
                                        <p:attrNameLst>
                                          <p:attrName>style.visibility</p:attrName>
                                        </p:attrNameLst>
                                      </p:cBhvr>
                                      <p:to>
                                        <p:strVal val="visible"/>
                                      </p:to>
                                    </p:set>
                                    <p:anim calcmode="lin" valueType="num">
                                      <p:cBhvr>
                                        <p:cTn id="14" dur="1000" fill="hold"/>
                                        <p:tgtEl>
                                          <p:spTgt spid="22536"/>
                                        </p:tgtEl>
                                        <p:attrNameLst>
                                          <p:attrName>ppt_w</p:attrName>
                                        </p:attrNameLst>
                                      </p:cBhvr>
                                      <p:tavLst>
                                        <p:tav tm="0">
                                          <p:val>
                                            <p:strVal val="#ppt_w*0.70"/>
                                          </p:val>
                                        </p:tav>
                                        <p:tav tm="100000">
                                          <p:val>
                                            <p:strVal val="#ppt_w"/>
                                          </p:val>
                                        </p:tav>
                                      </p:tavLst>
                                    </p:anim>
                                    <p:anim calcmode="lin" valueType="num">
                                      <p:cBhvr>
                                        <p:cTn id="15" dur="1000" fill="hold"/>
                                        <p:tgtEl>
                                          <p:spTgt spid="22536"/>
                                        </p:tgtEl>
                                        <p:attrNameLst>
                                          <p:attrName>ppt_h</p:attrName>
                                        </p:attrNameLst>
                                      </p:cBhvr>
                                      <p:tavLst>
                                        <p:tav tm="0">
                                          <p:val>
                                            <p:strVal val="#ppt_h"/>
                                          </p:val>
                                        </p:tav>
                                        <p:tav tm="100000">
                                          <p:val>
                                            <p:strVal val="#ppt_h"/>
                                          </p:val>
                                        </p:tav>
                                      </p:tavLst>
                                    </p:anim>
                                    <p:animEffect transition="in" filter="fade">
                                      <p:cBhvr>
                                        <p:cTn id="16" dur="1000"/>
                                        <p:tgtEl>
                                          <p:spTgt spid="22536"/>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22537"/>
                                        </p:tgtEl>
                                        <p:attrNameLst>
                                          <p:attrName>style.visibility</p:attrName>
                                        </p:attrNameLst>
                                      </p:cBhvr>
                                      <p:to>
                                        <p:strVal val="visible"/>
                                      </p:to>
                                    </p:set>
                                    <p:anim calcmode="lin" valueType="num">
                                      <p:cBhvr>
                                        <p:cTn id="21" dur="1000" fill="hold"/>
                                        <p:tgtEl>
                                          <p:spTgt spid="22537"/>
                                        </p:tgtEl>
                                        <p:attrNameLst>
                                          <p:attrName>ppt_w</p:attrName>
                                        </p:attrNameLst>
                                      </p:cBhvr>
                                      <p:tavLst>
                                        <p:tav tm="0">
                                          <p:val>
                                            <p:strVal val="#ppt_w*0.70"/>
                                          </p:val>
                                        </p:tav>
                                        <p:tav tm="100000">
                                          <p:val>
                                            <p:strVal val="#ppt_w"/>
                                          </p:val>
                                        </p:tav>
                                      </p:tavLst>
                                    </p:anim>
                                    <p:anim calcmode="lin" valueType="num">
                                      <p:cBhvr>
                                        <p:cTn id="22" dur="1000" fill="hold"/>
                                        <p:tgtEl>
                                          <p:spTgt spid="22537"/>
                                        </p:tgtEl>
                                        <p:attrNameLst>
                                          <p:attrName>ppt_h</p:attrName>
                                        </p:attrNameLst>
                                      </p:cBhvr>
                                      <p:tavLst>
                                        <p:tav tm="0">
                                          <p:val>
                                            <p:strVal val="#ppt_h"/>
                                          </p:val>
                                        </p:tav>
                                        <p:tav tm="100000">
                                          <p:val>
                                            <p:strVal val="#ppt_h"/>
                                          </p:val>
                                        </p:tav>
                                      </p:tavLst>
                                    </p:anim>
                                    <p:animEffect transition="in" filter="fade">
                                      <p:cBhvr>
                                        <p:cTn id="23" dur="1000"/>
                                        <p:tgtEl>
                                          <p:spTgt spid="22537"/>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22538"/>
                                        </p:tgtEl>
                                        <p:attrNameLst>
                                          <p:attrName>style.visibility</p:attrName>
                                        </p:attrNameLst>
                                      </p:cBhvr>
                                      <p:to>
                                        <p:strVal val="visible"/>
                                      </p:to>
                                    </p:set>
                                    <p:anim calcmode="lin" valueType="num">
                                      <p:cBhvr>
                                        <p:cTn id="28" dur="1000" fill="hold"/>
                                        <p:tgtEl>
                                          <p:spTgt spid="22538"/>
                                        </p:tgtEl>
                                        <p:attrNameLst>
                                          <p:attrName>ppt_w</p:attrName>
                                        </p:attrNameLst>
                                      </p:cBhvr>
                                      <p:tavLst>
                                        <p:tav tm="0">
                                          <p:val>
                                            <p:strVal val="#ppt_w*0.70"/>
                                          </p:val>
                                        </p:tav>
                                        <p:tav tm="100000">
                                          <p:val>
                                            <p:strVal val="#ppt_w"/>
                                          </p:val>
                                        </p:tav>
                                      </p:tavLst>
                                    </p:anim>
                                    <p:anim calcmode="lin" valueType="num">
                                      <p:cBhvr>
                                        <p:cTn id="29" dur="1000" fill="hold"/>
                                        <p:tgtEl>
                                          <p:spTgt spid="22538"/>
                                        </p:tgtEl>
                                        <p:attrNameLst>
                                          <p:attrName>ppt_h</p:attrName>
                                        </p:attrNameLst>
                                      </p:cBhvr>
                                      <p:tavLst>
                                        <p:tav tm="0">
                                          <p:val>
                                            <p:strVal val="#ppt_h"/>
                                          </p:val>
                                        </p:tav>
                                        <p:tav tm="100000">
                                          <p:val>
                                            <p:strVal val="#ppt_h"/>
                                          </p:val>
                                        </p:tav>
                                      </p:tavLst>
                                    </p:anim>
                                    <p:animEffect transition="in" filter="fade">
                                      <p:cBhvr>
                                        <p:cTn id="30" dur="1000"/>
                                        <p:tgtEl>
                                          <p:spTgt spid="22538"/>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22539"/>
                                        </p:tgtEl>
                                        <p:attrNameLst>
                                          <p:attrName>style.visibility</p:attrName>
                                        </p:attrNameLst>
                                      </p:cBhvr>
                                      <p:to>
                                        <p:strVal val="visible"/>
                                      </p:to>
                                    </p:set>
                                    <p:anim calcmode="lin" valueType="num">
                                      <p:cBhvr>
                                        <p:cTn id="35" dur="1000" fill="hold"/>
                                        <p:tgtEl>
                                          <p:spTgt spid="22539"/>
                                        </p:tgtEl>
                                        <p:attrNameLst>
                                          <p:attrName>ppt_w</p:attrName>
                                        </p:attrNameLst>
                                      </p:cBhvr>
                                      <p:tavLst>
                                        <p:tav tm="0">
                                          <p:val>
                                            <p:strVal val="#ppt_w*0.70"/>
                                          </p:val>
                                        </p:tav>
                                        <p:tav tm="100000">
                                          <p:val>
                                            <p:strVal val="#ppt_w"/>
                                          </p:val>
                                        </p:tav>
                                      </p:tavLst>
                                    </p:anim>
                                    <p:anim calcmode="lin" valueType="num">
                                      <p:cBhvr>
                                        <p:cTn id="36" dur="1000" fill="hold"/>
                                        <p:tgtEl>
                                          <p:spTgt spid="22539"/>
                                        </p:tgtEl>
                                        <p:attrNameLst>
                                          <p:attrName>ppt_h</p:attrName>
                                        </p:attrNameLst>
                                      </p:cBhvr>
                                      <p:tavLst>
                                        <p:tav tm="0">
                                          <p:val>
                                            <p:strVal val="#ppt_h"/>
                                          </p:val>
                                        </p:tav>
                                        <p:tav tm="100000">
                                          <p:val>
                                            <p:strVal val="#ppt_h"/>
                                          </p:val>
                                        </p:tav>
                                      </p:tavLst>
                                    </p:anim>
                                    <p:animEffect transition="in" filter="fade">
                                      <p:cBhvr>
                                        <p:cTn id="37" dur="1000"/>
                                        <p:tgtEl>
                                          <p:spTgt spid="22539"/>
                                        </p:tgtEl>
                                      </p:cBhvr>
                                    </p:animEffect>
                                  </p:childTnLst>
                                </p:cTn>
                              </p:par>
                            </p:childTnLst>
                          </p:cTn>
                        </p:par>
                      </p:childTnLst>
                    </p:cTn>
                  </p:par>
                  <p:par>
                    <p:cTn id="38" fill="hold">
                      <p:stCondLst>
                        <p:cond delay="indefinite"/>
                      </p:stCondLst>
                      <p:childTnLst>
                        <p:par>
                          <p:cTn id="39" fill="hold">
                            <p:stCondLst>
                              <p:cond delay="0"/>
                            </p:stCondLst>
                            <p:childTnLst>
                              <p:par>
                                <p:cTn id="40" presetID="55" presetClass="entr" presetSubtype="0" fill="hold" grpId="0" nodeType="clickEffect">
                                  <p:stCondLst>
                                    <p:cond delay="0"/>
                                  </p:stCondLst>
                                  <p:childTnLst>
                                    <p:set>
                                      <p:cBhvr>
                                        <p:cTn id="41" dur="1" fill="hold">
                                          <p:stCondLst>
                                            <p:cond delay="0"/>
                                          </p:stCondLst>
                                        </p:cTn>
                                        <p:tgtEl>
                                          <p:spTgt spid="22540"/>
                                        </p:tgtEl>
                                        <p:attrNameLst>
                                          <p:attrName>style.visibility</p:attrName>
                                        </p:attrNameLst>
                                      </p:cBhvr>
                                      <p:to>
                                        <p:strVal val="visible"/>
                                      </p:to>
                                    </p:set>
                                    <p:anim calcmode="lin" valueType="num">
                                      <p:cBhvr>
                                        <p:cTn id="42" dur="1000" fill="hold"/>
                                        <p:tgtEl>
                                          <p:spTgt spid="22540"/>
                                        </p:tgtEl>
                                        <p:attrNameLst>
                                          <p:attrName>ppt_w</p:attrName>
                                        </p:attrNameLst>
                                      </p:cBhvr>
                                      <p:tavLst>
                                        <p:tav tm="0">
                                          <p:val>
                                            <p:strVal val="#ppt_w*0.70"/>
                                          </p:val>
                                        </p:tav>
                                        <p:tav tm="100000">
                                          <p:val>
                                            <p:strVal val="#ppt_w"/>
                                          </p:val>
                                        </p:tav>
                                      </p:tavLst>
                                    </p:anim>
                                    <p:anim calcmode="lin" valueType="num">
                                      <p:cBhvr>
                                        <p:cTn id="43" dur="1000" fill="hold"/>
                                        <p:tgtEl>
                                          <p:spTgt spid="22540"/>
                                        </p:tgtEl>
                                        <p:attrNameLst>
                                          <p:attrName>ppt_h</p:attrName>
                                        </p:attrNameLst>
                                      </p:cBhvr>
                                      <p:tavLst>
                                        <p:tav tm="0">
                                          <p:val>
                                            <p:strVal val="#ppt_h"/>
                                          </p:val>
                                        </p:tav>
                                        <p:tav tm="100000">
                                          <p:val>
                                            <p:strVal val="#ppt_h"/>
                                          </p:val>
                                        </p:tav>
                                      </p:tavLst>
                                    </p:anim>
                                    <p:animEffect transition="in" filter="fade">
                                      <p:cBhvr>
                                        <p:cTn id="44" dur="1000"/>
                                        <p:tgtEl>
                                          <p:spTgt spid="22540"/>
                                        </p:tgtEl>
                                      </p:cBhvr>
                                    </p:animEffect>
                                  </p:childTnLst>
                                </p:cTn>
                              </p:par>
                            </p:childTnLst>
                          </p:cTn>
                        </p:par>
                      </p:childTnLst>
                    </p:cTn>
                  </p:par>
                  <p:par>
                    <p:cTn id="45" fill="hold">
                      <p:stCondLst>
                        <p:cond delay="indefinite"/>
                      </p:stCondLst>
                      <p:childTnLst>
                        <p:par>
                          <p:cTn id="46" fill="hold">
                            <p:stCondLst>
                              <p:cond delay="0"/>
                            </p:stCondLst>
                            <p:childTnLst>
                              <p:par>
                                <p:cTn id="47" presetID="20" presetClass="entr" presetSubtype="0" fill="hold" nodeType="clickEffect">
                                  <p:stCondLst>
                                    <p:cond delay="0"/>
                                  </p:stCondLst>
                                  <p:childTnLst>
                                    <p:set>
                                      <p:cBhvr>
                                        <p:cTn id="48" dur="1" fill="hold">
                                          <p:stCondLst>
                                            <p:cond delay="0"/>
                                          </p:stCondLst>
                                        </p:cTn>
                                        <p:tgtEl>
                                          <p:spTgt spid="22532"/>
                                        </p:tgtEl>
                                        <p:attrNameLst>
                                          <p:attrName>style.visibility</p:attrName>
                                        </p:attrNameLst>
                                      </p:cBhvr>
                                      <p:to>
                                        <p:strVal val="visible"/>
                                      </p:to>
                                    </p:set>
                                    <p:animEffect transition="in" filter="wedge">
                                      <p:cBhvr>
                                        <p:cTn id="49" dur="2000"/>
                                        <p:tgtEl>
                                          <p:spTgt spid="225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5" grpId="0"/>
      <p:bldP spid="22536" grpId="0"/>
      <p:bldP spid="22537" grpId="0"/>
      <p:bldP spid="22538" grpId="0"/>
      <p:bldP spid="22539" grpId="0"/>
      <p:bldP spid="22540"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25604" name="Picture 4" descr="opera_statues_dorees"/>
          <p:cNvPicPr>
            <a:picLocks noChangeAspect="1" noChangeArrowheads="1"/>
          </p:cNvPicPr>
          <p:nvPr/>
        </p:nvPicPr>
        <p:blipFill>
          <a:blip r:embed="rId2"/>
          <a:srcRect/>
          <a:stretch>
            <a:fillRect/>
          </a:stretch>
        </p:blipFill>
        <p:spPr bwMode="auto">
          <a:xfrm>
            <a:off x="611188" y="765175"/>
            <a:ext cx="8064500" cy="5314950"/>
          </a:xfrm>
          <a:prstGeom prst="rect">
            <a:avLst/>
          </a:prstGeom>
          <a:noFill/>
          <a:ln w="9525">
            <a:noFill/>
            <a:miter lim="800000"/>
            <a:headEnd/>
            <a:tailEnd/>
          </a:ln>
        </p:spPr>
      </p:pic>
      <p:sp>
        <p:nvSpPr>
          <p:cNvPr id="25605" name="Text Box 5"/>
          <p:cNvSpPr txBox="1">
            <a:spLocks noChangeArrowheads="1"/>
          </p:cNvSpPr>
          <p:nvPr/>
        </p:nvSpPr>
        <p:spPr bwMode="auto">
          <a:xfrm>
            <a:off x="611188" y="322263"/>
            <a:ext cx="4537075" cy="366712"/>
          </a:xfrm>
          <a:prstGeom prst="rect">
            <a:avLst/>
          </a:prstGeom>
          <a:noFill/>
          <a:ln w="9525">
            <a:noFill/>
            <a:miter lim="800000"/>
            <a:headEnd/>
            <a:tailEnd/>
          </a:ln>
          <a:effectLst/>
        </p:spPr>
        <p:txBody>
          <a:bodyPr>
            <a:spAutoFit/>
          </a:bodyPr>
          <a:lstStyle/>
          <a:p>
            <a:pPr>
              <a:spcBef>
                <a:spcPct val="50000"/>
              </a:spcBef>
            </a:pPr>
            <a:r>
              <a:rPr lang="es-ES_tradnl" b="1">
                <a:solidFill>
                  <a:srgbClr val="E9AC63"/>
                </a:solidFill>
              </a:rPr>
              <a:t>Detalle de la Opera de Garnier</a:t>
            </a:r>
            <a:endParaRPr lang="es-ES" b="1">
              <a:solidFill>
                <a:srgbClr val="E9AC63"/>
              </a:solidFill>
            </a:endParaRPr>
          </a:p>
        </p:txBody>
      </p:sp>
      <p:sp>
        <p:nvSpPr>
          <p:cNvPr id="25606" name="Text Box 6"/>
          <p:cNvSpPr txBox="1">
            <a:spLocks noChangeArrowheads="1"/>
          </p:cNvSpPr>
          <p:nvPr/>
        </p:nvSpPr>
        <p:spPr bwMode="auto">
          <a:xfrm>
            <a:off x="2987675" y="6308725"/>
            <a:ext cx="5651500" cy="366713"/>
          </a:xfrm>
          <a:prstGeom prst="rect">
            <a:avLst/>
          </a:prstGeom>
          <a:noFill/>
          <a:ln w="9525">
            <a:noFill/>
            <a:miter lim="800000"/>
            <a:headEnd/>
            <a:tailEnd/>
          </a:ln>
          <a:effectLst/>
        </p:spPr>
        <p:txBody>
          <a:bodyPr>
            <a:spAutoFit/>
          </a:bodyPr>
          <a:lstStyle/>
          <a:p>
            <a:pPr algn="r">
              <a:spcBef>
                <a:spcPct val="50000"/>
              </a:spcBef>
            </a:pPr>
            <a:r>
              <a:rPr lang="es-ES_tradnl" b="1">
                <a:solidFill>
                  <a:srgbClr val="E9AC63"/>
                </a:solidFill>
              </a:rPr>
              <a:t>Una de las estatuas que coronan el edificio.</a:t>
            </a:r>
            <a:endParaRPr lang="es-ES" b="1">
              <a:solidFill>
                <a:srgbClr val="E9AC63"/>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12292" name="Picture 4" descr="pont_alexandre_3_tour_eiffel_3"/>
          <p:cNvPicPr>
            <a:picLocks noChangeAspect="1" noChangeArrowheads="1"/>
          </p:cNvPicPr>
          <p:nvPr/>
        </p:nvPicPr>
        <p:blipFill>
          <a:blip r:embed="rId2"/>
          <a:srcRect/>
          <a:stretch>
            <a:fillRect/>
          </a:stretch>
        </p:blipFill>
        <p:spPr bwMode="auto">
          <a:xfrm>
            <a:off x="684213" y="765175"/>
            <a:ext cx="7775575" cy="5364163"/>
          </a:xfrm>
          <a:prstGeom prst="rect">
            <a:avLst/>
          </a:prstGeom>
          <a:noFill/>
          <a:ln w="9525">
            <a:noFill/>
            <a:miter lim="800000"/>
            <a:headEnd/>
            <a:tailEnd/>
          </a:ln>
        </p:spPr>
      </p:pic>
      <p:sp>
        <p:nvSpPr>
          <p:cNvPr id="12293" name="Text Box 5"/>
          <p:cNvSpPr txBox="1">
            <a:spLocks noChangeArrowheads="1"/>
          </p:cNvSpPr>
          <p:nvPr/>
        </p:nvSpPr>
        <p:spPr bwMode="auto">
          <a:xfrm>
            <a:off x="4721225" y="6299200"/>
            <a:ext cx="3306763" cy="396875"/>
          </a:xfrm>
          <a:prstGeom prst="rect">
            <a:avLst/>
          </a:prstGeom>
          <a:noFill/>
          <a:ln w="9525">
            <a:noFill/>
            <a:miter lim="800000"/>
            <a:headEnd/>
            <a:tailEnd/>
          </a:ln>
          <a:effectLst/>
        </p:spPr>
        <p:txBody>
          <a:bodyPr>
            <a:spAutoFit/>
          </a:bodyPr>
          <a:lstStyle/>
          <a:p>
            <a:pPr algn="r">
              <a:spcBef>
                <a:spcPct val="50000"/>
              </a:spcBef>
            </a:pPr>
            <a:r>
              <a:rPr lang="es-ES_tradnl" sz="2000" b="1">
                <a:solidFill>
                  <a:srgbClr val="E9AC63"/>
                </a:solidFill>
              </a:rPr>
              <a:t>Puente de Alejandro III</a:t>
            </a:r>
            <a:endParaRPr lang="es-ES" sz="2000" b="1">
              <a:solidFill>
                <a:srgbClr val="E9AC63"/>
              </a:solidFill>
            </a:endParaRPr>
          </a:p>
        </p:txBody>
      </p:sp>
      <p:sp>
        <p:nvSpPr>
          <p:cNvPr id="12294" name="Text Box 6"/>
          <p:cNvSpPr txBox="1">
            <a:spLocks noChangeArrowheads="1"/>
          </p:cNvSpPr>
          <p:nvPr/>
        </p:nvSpPr>
        <p:spPr bwMode="auto">
          <a:xfrm>
            <a:off x="2268538" y="0"/>
            <a:ext cx="5759450" cy="396875"/>
          </a:xfrm>
          <a:prstGeom prst="rect">
            <a:avLst/>
          </a:prstGeom>
          <a:noFill/>
          <a:ln w="9525">
            <a:noFill/>
            <a:miter lim="800000"/>
            <a:headEnd/>
            <a:tailEnd/>
          </a:ln>
          <a:effectLst/>
        </p:spPr>
        <p:txBody>
          <a:bodyPr>
            <a:spAutoFit/>
          </a:bodyPr>
          <a:lstStyle/>
          <a:p>
            <a:pPr algn="r">
              <a:spcBef>
                <a:spcPct val="50000"/>
              </a:spcBef>
            </a:pPr>
            <a:r>
              <a:rPr lang="es-ES_tradnl" sz="2000" b="1">
                <a:solidFill>
                  <a:srgbClr val="E9AC63"/>
                </a:solidFill>
              </a:rPr>
              <a:t>Plaza del Trocadero y Palacio de Chaillot</a:t>
            </a:r>
            <a:endParaRPr lang="es-ES" sz="2000" b="1">
              <a:solidFill>
                <a:srgbClr val="E9AC63"/>
              </a:solidFill>
            </a:endParaRPr>
          </a:p>
        </p:txBody>
      </p:sp>
      <p:sp>
        <p:nvSpPr>
          <p:cNvPr id="12295" name="Text Box 7"/>
          <p:cNvSpPr txBox="1">
            <a:spLocks noChangeArrowheads="1"/>
          </p:cNvSpPr>
          <p:nvPr/>
        </p:nvSpPr>
        <p:spPr bwMode="auto">
          <a:xfrm>
            <a:off x="1547813" y="6308725"/>
            <a:ext cx="2159000" cy="396875"/>
          </a:xfrm>
          <a:prstGeom prst="rect">
            <a:avLst/>
          </a:prstGeom>
          <a:noFill/>
          <a:ln w="9525">
            <a:noFill/>
            <a:miter lim="800000"/>
            <a:headEnd/>
            <a:tailEnd/>
          </a:ln>
          <a:effectLst/>
        </p:spPr>
        <p:txBody>
          <a:bodyPr>
            <a:spAutoFit/>
          </a:bodyPr>
          <a:lstStyle/>
          <a:p>
            <a:pPr>
              <a:spcBef>
                <a:spcPct val="50000"/>
              </a:spcBef>
            </a:pPr>
            <a:r>
              <a:rPr lang="es-ES_tradnl" sz="2000" b="1">
                <a:solidFill>
                  <a:srgbClr val="E9AC63"/>
                </a:solidFill>
              </a:rPr>
              <a:t>Quai d’Orsay</a:t>
            </a:r>
            <a:endParaRPr lang="es-ES" sz="2000" b="1">
              <a:solidFill>
                <a:srgbClr val="E9AC63"/>
              </a:solidFill>
            </a:endParaRPr>
          </a:p>
        </p:txBody>
      </p:sp>
      <p:sp>
        <p:nvSpPr>
          <p:cNvPr id="12296" name="Line 8"/>
          <p:cNvSpPr>
            <a:spLocks noChangeShapeType="1"/>
          </p:cNvSpPr>
          <p:nvPr/>
        </p:nvSpPr>
        <p:spPr bwMode="auto">
          <a:xfrm flipH="1" flipV="1">
            <a:off x="1116013" y="4437063"/>
            <a:ext cx="1295400" cy="1800225"/>
          </a:xfrm>
          <a:prstGeom prst="line">
            <a:avLst/>
          </a:prstGeom>
          <a:noFill/>
          <a:ln w="28575">
            <a:solidFill>
              <a:srgbClr val="E9AC63"/>
            </a:solidFill>
            <a:round/>
            <a:headEnd/>
            <a:tailEnd type="triangle" w="med" len="med"/>
          </a:ln>
          <a:effectLst/>
        </p:spPr>
        <p:txBody>
          <a:bodyPr/>
          <a:lstStyle/>
          <a:p>
            <a:endParaRPr lang="es-ES"/>
          </a:p>
        </p:txBody>
      </p:sp>
      <p:sp>
        <p:nvSpPr>
          <p:cNvPr id="12297" name="Line 9"/>
          <p:cNvSpPr>
            <a:spLocks noChangeShapeType="1"/>
          </p:cNvSpPr>
          <p:nvPr/>
        </p:nvSpPr>
        <p:spPr bwMode="auto">
          <a:xfrm flipH="1" flipV="1">
            <a:off x="6011863" y="3933825"/>
            <a:ext cx="504825" cy="2303463"/>
          </a:xfrm>
          <a:prstGeom prst="line">
            <a:avLst/>
          </a:prstGeom>
          <a:noFill/>
          <a:ln w="28575">
            <a:solidFill>
              <a:srgbClr val="E9AC63"/>
            </a:solidFill>
            <a:round/>
            <a:headEnd/>
            <a:tailEnd type="triangle" w="med" len="med"/>
          </a:ln>
          <a:effectLst/>
        </p:spPr>
        <p:txBody>
          <a:bodyPr/>
          <a:lstStyle/>
          <a:p>
            <a:endParaRPr lang="es-ES"/>
          </a:p>
        </p:txBody>
      </p:sp>
      <p:sp>
        <p:nvSpPr>
          <p:cNvPr id="12298" name="Line 10"/>
          <p:cNvSpPr>
            <a:spLocks noChangeShapeType="1"/>
          </p:cNvSpPr>
          <p:nvPr/>
        </p:nvSpPr>
        <p:spPr bwMode="auto">
          <a:xfrm flipH="1">
            <a:off x="4643438" y="476250"/>
            <a:ext cx="1081087" cy="3024188"/>
          </a:xfrm>
          <a:prstGeom prst="line">
            <a:avLst/>
          </a:prstGeom>
          <a:noFill/>
          <a:ln w="28575">
            <a:solidFill>
              <a:srgbClr val="E9AC63"/>
            </a:solidFill>
            <a:round/>
            <a:headEnd/>
            <a:tailEnd type="triangle" w="med" len="med"/>
          </a:ln>
          <a:effectLst/>
        </p:spPr>
        <p:txBody>
          <a:bodyPr/>
          <a:lstStyle/>
          <a:p>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2294"/>
                                        </p:tgtEl>
                                        <p:attrNameLst>
                                          <p:attrName>style.visibility</p:attrName>
                                        </p:attrNameLst>
                                      </p:cBhvr>
                                      <p:to>
                                        <p:strVal val="visible"/>
                                      </p:to>
                                    </p:set>
                                    <p:animEffect transition="in" filter="circle(in)">
                                      <p:cBhvr>
                                        <p:cTn id="7" dur="2000"/>
                                        <p:tgtEl>
                                          <p:spTgt spid="12294"/>
                                        </p:tgtEl>
                                      </p:cBhvr>
                                    </p:animEffect>
                                  </p:childTnLst>
                                </p:cTn>
                              </p:par>
                            </p:childTnLst>
                          </p:cTn>
                        </p:par>
                        <p:par>
                          <p:cTn id="8" fill="hold">
                            <p:stCondLst>
                              <p:cond delay="2000"/>
                            </p:stCondLst>
                            <p:childTnLst>
                              <p:par>
                                <p:cTn id="9" presetID="22" presetClass="entr" presetSubtype="1" fill="hold" grpId="0" nodeType="afterEffect">
                                  <p:stCondLst>
                                    <p:cond delay="500"/>
                                  </p:stCondLst>
                                  <p:childTnLst>
                                    <p:set>
                                      <p:cBhvr>
                                        <p:cTn id="10" dur="1" fill="hold">
                                          <p:stCondLst>
                                            <p:cond delay="0"/>
                                          </p:stCondLst>
                                        </p:cTn>
                                        <p:tgtEl>
                                          <p:spTgt spid="12298"/>
                                        </p:tgtEl>
                                        <p:attrNameLst>
                                          <p:attrName>style.visibility</p:attrName>
                                        </p:attrNameLst>
                                      </p:cBhvr>
                                      <p:to>
                                        <p:strVal val="visible"/>
                                      </p:to>
                                    </p:set>
                                    <p:animEffect transition="in" filter="wipe(up)">
                                      <p:cBhvr>
                                        <p:cTn id="11" dur="500"/>
                                        <p:tgtEl>
                                          <p:spTgt spid="12298"/>
                                        </p:tgtEl>
                                      </p:cBhvr>
                                    </p:animEffect>
                                  </p:childTnLst>
                                </p:cTn>
                              </p:par>
                            </p:childTnLst>
                          </p:cTn>
                        </p:par>
                      </p:childTnLst>
                    </p:cTn>
                  </p:par>
                  <p:par>
                    <p:cTn id="12" fill="hold">
                      <p:stCondLst>
                        <p:cond delay="indefinite"/>
                      </p:stCondLst>
                      <p:childTnLst>
                        <p:par>
                          <p:cTn id="13" fill="hold">
                            <p:stCondLst>
                              <p:cond delay="0"/>
                            </p:stCondLst>
                            <p:childTnLst>
                              <p:par>
                                <p:cTn id="14" presetID="6" presetClass="entr" presetSubtype="16" fill="hold" grpId="0" nodeType="clickEffect">
                                  <p:stCondLst>
                                    <p:cond delay="0"/>
                                  </p:stCondLst>
                                  <p:childTnLst>
                                    <p:set>
                                      <p:cBhvr>
                                        <p:cTn id="15" dur="1" fill="hold">
                                          <p:stCondLst>
                                            <p:cond delay="0"/>
                                          </p:stCondLst>
                                        </p:cTn>
                                        <p:tgtEl>
                                          <p:spTgt spid="12293"/>
                                        </p:tgtEl>
                                        <p:attrNameLst>
                                          <p:attrName>style.visibility</p:attrName>
                                        </p:attrNameLst>
                                      </p:cBhvr>
                                      <p:to>
                                        <p:strVal val="visible"/>
                                      </p:to>
                                    </p:set>
                                    <p:animEffect transition="in" filter="circle(in)">
                                      <p:cBhvr>
                                        <p:cTn id="16" dur="2000"/>
                                        <p:tgtEl>
                                          <p:spTgt spid="12293"/>
                                        </p:tgtEl>
                                      </p:cBhvr>
                                    </p:animEffect>
                                  </p:childTnLst>
                                </p:cTn>
                              </p:par>
                            </p:childTnLst>
                          </p:cTn>
                        </p:par>
                        <p:par>
                          <p:cTn id="17" fill="hold">
                            <p:stCondLst>
                              <p:cond delay="2000"/>
                            </p:stCondLst>
                            <p:childTnLst>
                              <p:par>
                                <p:cTn id="18" presetID="22" presetClass="entr" presetSubtype="4" fill="hold" grpId="0" nodeType="afterEffect">
                                  <p:stCondLst>
                                    <p:cond delay="500"/>
                                  </p:stCondLst>
                                  <p:childTnLst>
                                    <p:set>
                                      <p:cBhvr>
                                        <p:cTn id="19" dur="1" fill="hold">
                                          <p:stCondLst>
                                            <p:cond delay="0"/>
                                          </p:stCondLst>
                                        </p:cTn>
                                        <p:tgtEl>
                                          <p:spTgt spid="12297"/>
                                        </p:tgtEl>
                                        <p:attrNameLst>
                                          <p:attrName>style.visibility</p:attrName>
                                        </p:attrNameLst>
                                      </p:cBhvr>
                                      <p:to>
                                        <p:strVal val="visible"/>
                                      </p:to>
                                    </p:set>
                                    <p:animEffect transition="in" filter="wipe(down)">
                                      <p:cBhvr>
                                        <p:cTn id="20" dur="500"/>
                                        <p:tgtEl>
                                          <p:spTgt spid="12297"/>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grpId="0" nodeType="clickEffect">
                                  <p:stCondLst>
                                    <p:cond delay="0"/>
                                  </p:stCondLst>
                                  <p:childTnLst>
                                    <p:set>
                                      <p:cBhvr>
                                        <p:cTn id="24" dur="1" fill="hold">
                                          <p:stCondLst>
                                            <p:cond delay="0"/>
                                          </p:stCondLst>
                                        </p:cTn>
                                        <p:tgtEl>
                                          <p:spTgt spid="12295"/>
                                        </p:tgtEl>
                                        <p:attrNameLst>
                                          <p:attrName>style.visibility</p:attrName>
                                        </p:attrNameLst>
                                      </p:cBhvr>
                                      <p:to>
                                        <p:strVal val="visible"/>
                                      </p:to>
                                    </p:set>
                                    <p:animEffect transition="in" filter="circle(in)">
                                      <p:cBhvr>
                                        <p:cTn id="25" dur="2000"/>
                                        <p:tgtEl>
                                          <p:spTgt spid="12295"/>
                                        </p:tgtEl>
                                      </p:cBhvr>
                                    </p:animEffect>
                                  </p:childTnLst>
                                </p:cTn>
                              </p:par>
                            </p:childTnLst>
                          </p:cTn>
                        </p:par>
                        <p:par>
                          <p:cTn id="26" fill="hold">
                            <p:stCondLst>
                              <p:cond delay="2000"/>
                            </p:stCondLst>
                            <p:childTnLst>
                              <p:par>
                                <p:cTn id="27" presetID="22" presetClass="entr" presetSubtype="4" fill="hold" grpId="0" nodeType="afterEffect">
                                  <p:stCondLst>
                                    <p:cond delay="500"/>
                                  </p:stCondLst>
                                  <p:childTnLst>
                                    <p:set>
                                      <p:cBhvr>
                                        <p:cTn id="28" dur="1" fill="hold">
                                          <p:stCondLst>
                                            <p:cond delay="0"/>
                                          </p:stCondLst>
                                        </p:cTn>
                                        <p:tgtEl>
                                          <p:spTgt spid="12296"/>
                                        </p:tgtEl>
                                        <p:attrNameLst>
                                          <p:attrName>style.visibility</p:attrName>
                                        </p:attrNameLst>
                                      </p:cBhvr>
                                      <p:to>
                                        <p:strVal val="visible"/>
                                      </p:to>
                                    </p:set>
                                    <p:animEffect transition="in" filter="wipe(down)">
                                      <p:cBhvr>
                                        <p:cTn id="29" dur="500"/>
                                        <p:tgtEl>
                                          <p:spTgt spid="12296"/>
                                        </p:tgtEl>
                                      </p:cBhvr>
                                    </p:animEffect>
                                  </p:childTnLst>
                                </p:cTn>
                              </p:par>
                            </p:childTnLst>
                          </p:cTn>
                        </p:par>
                        <p:par>
                          <p:cTn id="30" fill="hold">
                            <p:stCondLst>
                              <p:cond delay="3000"/>
                            </p:stCondLst>
                            <p:childTnLst>
                              <p:par>
                                <p:cTn id="31" presetID="9" presetClass="exit" presetSubtype="0" fill="hold" grpId="1" nodeType="afterEffect">
                                  <p:stCondLst>
                                    <p:cond delay="500"/>
                                  </p:stCondLst>
                                  <p:childTnLst>
                                    <p:animEffect transition="out" filter="dissolve">
                                      <p:cBhvr>
                                        <p:cTn id="32" dur="500"/>
                                        <p:tgtEl>
                                          <p:spTgt spid="12298"/>
                                        </p:tgtEl>
                                      </p:cBhvr>
                                    </p:animEffect>
                                    <p:set>
                                      <p:cBhvr>
                                        <p:cTn id="33" dur="1" fill="hold">
                                          <p:stCondLst>
                                            <p:cond delay="499"/>
                                          </p:stCondLst>
                                        </p:cTn>
                                        <p:tgtEl>
                                          <p:spTgt spid="12298"/>
                                        </p:tgtEl>
                                        <p:attrNameLst>
                                          <p:attrName>style.visibility</p:attrName>
                                        </p:attrNameLst>
                                      </p:cBhvr>
                                      <p:to>
                                        <p:strVal val="hidden"/>
                                      </p:to>
                                    </p:set>
                                  </p:childTnLst>
                                </p:cTn>
                              </p:par>
                            </p:childTnLst>
                          </p:cTn>
                        </p:par>
                        <p:par>
                          <p:cTn id="34" fill="hold">
                            <p:stCondLst>
                              <p:cond delay="4000"/>
                            </p:stCondLst>
                            <p:childTnLst>
                              <p:par>
                                <p:cTn id="35" presetID="9" presetClass="exit" presetSubtype="0" fill="hold" grpId="1" nodeType="afterEffect">
                                  <p:stCondLst>
                                    <p:cond delay="500"/>
                                  </p:stCondLst>
                                  <p:childTnLst>
                                    <p:animEffect transition="out" filter="dissolve">
                                      <p:cBhvr>
                                        <p:cTn id="36" dur="500"/>
                                        <p:tgtEl>
                                          <p:spTgt spid="12297"/>
                                        </p:tgtEl>
                                      </p:cBhvr>
                                    </p:animEffect>
                                    <p:set>
                                      <p:cBhvr>
                                        <p:cTn id="37" dur="1" fill="hold">
                                          <p:stCondLst>
                                            <p:cond delay="499"/>
                                          </p:stCondLst>
                                        </p:cTn>
                                        <p:tgtEl>
                                          <p:spTgt spid="12297"/>
                                        </p:tgtEl>
                                        <p:attrNameLst>
                                          <p:attrName>style.visibility</p:attrName>
                                        </p:attrNameLst>
                                      </p:cBhvr>
                                      <p:to>
                                        <p:strVal val="hidden"/>
                                      </p:to>
                                    </p:set>
                                  </p:childTnLst>
                                </p:cTn>
                              </p:par>
                            </p:childTnLst>
                          </p:cTn>
                        </p:par>
                        <p:par>
                          <p:cTn id="38" fill="hold">
                            <p:stCondLst>
                              <p:cond delay="5000"/>
                            </p:stCondLst>
                            <p:childTnLst>
                              <p:par>
                                <p:cTn id="39" presetID="9" presetClass="exit" presetSubtype="0" fill="hold" grpId="1" nodeType="afterEffect">
                                  <p:stCondLst>
                                    <p:cond delay="500"/>
                                  </p:stCondLst>
                                  <p:childTnLst>
                                    <p:animEffect transition="out" filter="dissolve">
                                      <p:cBhvr>
                                        <p:cTn id="40" dur="500"/>
                                        <p:tgtEl>
                                          <p:spTgt spid="12296"/>
                                        </p:tgtEl>
                                      </p:cBhvr>
                                    </p:animEffect>
                                    <p:set>
                                      <p:cBhvr>
                                        <p:cTn id="41" dur="1" fill="hold">
                                          <p:stCondLst>
                                            <p:cond delay="499"/>
                                          </p:stCondLst>
                                        </p:cTn>
                                        <p:tgtEl>
                                          <p:spTgt spid="1229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3" grpId="0"/>
      <p:bldP spid="12294" grpId="0"/>
      <p:bldP spid="12295" grpId="0"/>
      <p:bldP spid="12296" grpId="0" animBg="1"/>
      <p:bldP spid="12296" grpId="1" animBg="1"/>
      <p:bldP spid="12297" grpId="0" animBg="1"/>
      <p:bldP spid="12297" grpId="1" animBg="1"/>
      <p:bldP spid="12298" grpId="0" animBg="1"/>
      <p:bldP spid="12298"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4341" name="Text Box 5"/>
          <p:cNvSpPr txBox="1">
            <a:spLocks noChangeArrowheads="1"/>
          </p:cNvSpPr>
          <p:nvPr/>
        </p:nvSpPr>
        <p:spPr bwMode="auto">
          <a:xfrm>
            <a:off x="900113" y="1773238"/>
            <a:ext cx="7416800" cy="1311275"/>
          </a:xfrm>
          <a:prstGeom prst="rect">
            <a:avLst/>
          </a:prstGeom>
          <a:noFill/>
          <a:ln w="9525">
            <a:noFill/>
            <a:miter lim="800000"/>
            <a:headEnd/>
            <a:tailEnd/>
          </a:ln>
          <a:effectLst/>
        </p:spPr>
        <p:txBody>
          <a:bodyPr>
            <a:spAutoFit/>
          </a:bodyPr>
          <a:lstStyle/>
          <a:p>
            <a:pPr>
              <a:spcBef>
                <a:spcPct val="50000"/>
              </a:spcBef>
            </a:pPr>
            <a:r>
              <a:rPr lang="es-ES_tradnl" sz="2000" b="1">
                <a:solidFill>
                  <a:srgbClr val="EC9F66"/>
                </a:solidFill>
              </a:rPr>
              <a:t>Construida para la Exposición Universal en conmemoración de la Revolución Francesa, la torre con la bandera flameando en la cumbre fue inaugurada el 31 de Marzo de 1889.</a:t>
            </a:r>
            <a:endParaRPr lang="es-ES" sz="2000" b="1">
              <a:solidFill>
                <a:srgbClr val="EC9F66"/>
              </a:solidFill>
            </a:endParaRPr>
          </a:p>
        </p:txBody>
      </p:sp>
      <p:sp>
        <p:nvSpPr>
          <p:cNvPr id="14342" name="Text Box 6"/>
          <p:cNvSpPr txBox="1">
            <a:spLocks noChangeArrowheads="1"/>
          </p:cNvSpPr>
          <p:nvPr/>
        </p:nvSpPr>
        <p:spPr bwMode="auto">
          <a:xfrm>
            <a:off x="900113" y="3789363"/>
            <a:ext cx="6911975" cy="1616075"/>
          </a:xfrm>
          <a:prstGeom prst="rect">
            <a:avLst/>
          </a:prstGeom>
          <a:noFill/>
          <a:ln w="9525">
            <a:noFill/>
            <a:miter lim="800000"/>
            <a:headEnd/>
            <a:tailEnd/>
          </a:ln>
          <a:effectLst/>
        </p:spPr>
        <p:txBody>
          <a:bodyPr>
            <a:spAutoFit/>
          </a:bodyPr>
          <a:lstStyle/>
          <a:p>
            <a:pPr>
              <a:spcBef>
                <a:spcPct val="50000"/>
              </a:spcBef>
            </a:pPr>
            <a:r>
              <a:rPr lang="es-ES_tradnl" sz="2000" b="1">
                <a:solidFill>
                  <a:srgbClr val="EC9F66"/>
                </a:solidFill>
              </a:rPr>
              <a:t>A pesar de las fuertes y severas críticas de los parisinos y de los intelectuales franceses durante su construcción, la estructura metálica se ha convertido hoy en día en el símbolo de París, atrayendo cada año a más de 6 millones de visitantes.</a:t>
            </a:r>
            <a:endParaRPr lang="es-ES" sz="2000" b="1">
              <a:solidFill>
                <a:srgbClr val="EC9F66"/>
              </a:solidFill>
            </a:endParaRPr>
          </a:p>
        </p:txBody>
      </p:sp>
      <p:sp>
        <p:nvSpPr>
          <p:cNvPr id="14343" name="Text Box 7"/>
          <p:cNvSpPr txBox="1">
            <a:spLocks noChangeArrowheads="1"/>
          </p:cNvSpPr>
          <p:nvPr/>
        </p:nvSpPr>
        <p:spPr bwMode="auto">
          <a:xfrm>
            <a:off x="3492500" y="0"/>
            <a:ext cx="2592388" cy="396875"/>
          </a:xfrm>
          <a:prstGeom prst="rect">
            <a:avLst/>
          </a:prstGeom>
          <a:noFill/>
          <a:ln w="9525">
            <a:noFill/>
            <a:miter lim="800000"/>
            <a:headEnd/>
            <a:tailEnd/>
          </a:ln>
          <a:effectLst/>
        </p:spPr>
        <p:txBody>
          <a:bodyPr>
            <a:spAutoFit/>
          </a:bodyPr>
          <a:lstStyle/>
          <a:p>
            <a:pPr>
              <a:spcBef>
                <a:spcPct val="50000"/>
              </a:spcBef>
            </a:pPr>
            <a:r>
              <a:rPr lang="es-ES_tradnl" sz="2000" b="1">
                <a:solidFill>
                  <a:srgbClr val="EC9F66"/>
                </a:solidFill>
              </a:rPr>
              <a:t>La Torre Eiffel</a:t>
            </a:r>
            <a:endParaRPr lang="es-ES" sz="2000" b="1">
              <a:solidFill>
                <a:srgbClr val="EC9F66"/>
              </a:solidFill>
            </a:endParaRPr>
          </a:p>
        </p:txBody>
      </p:sp>
      <p:pic>
        <p:nvPicPr>
          <p:cNvPr id="14340" name="Picture 4" descr="tour_eiffel_graphisme_18"/>
          <p:cNvPicPr>
            <a:picLocks noChangeAspect="1" noChangeArrowheads="1"/>
          </p:cNvPicPr>
          <p:nvPr/>
        </p:nvPicPr>
        <p:blipFill>
          <a:blip r:embed="rId2"/>
          <a:srcRect/>
          <a:stretch>
            <a:fillRect/>
          </a:stretch>
        </p:blipFill>
        <p:spPr bwMode="auto">
          <a:xfrm>
            <a:off x="0" y="476250"/>
            <a:ext cx="9144000" cy="63817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14341"/>
                                        </p:tgtEl>
                                        <p:attrNameLst>
                                          <p:attrName>style.visibility</p:attrName>
                                        </p:attrNameLst>
                                      </p:cBhvr>
                                      <p:to>
                                        <p:strVal val="visible"/>
                                      </p:to>
                                    </p:set>
                                    <p:animEffect transition="in" filter="wheel(4)">
                                      <p:cBhvr>
                                        <p:cTn id="7" dur="2000"/>
                                        <p:tgtEl>
                                          <p:spTgt spid="14341"/>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14342"/>
                                        </p:tgtEl>
                                        <p:attrNameLst>
                                          <p:attrName>style.visibility</p:attrName>
                                        </p:attrNameLst>
                                      </p:cBhvr>
                                      <p:to>
                                        <p:strVal val="visible"/>
                                      </p:to>
                                    </p:set>
                                    <p:animEffect transition="in" filter="wheel(4)">
                                      <p:cBhvr>
                                        <p:cTn id="12" dur="2000"/>
                                        <p:tgtEl>
                                          <p:spTgt spid="14342"/>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32" fill="hold" nodeType="clickEffect">
                                  <p:stCondLst>
                                    <p:cond delay="0"/>
                                  </p:stCondLst>
                                  <p:childTnLst>
                                    <p:set>
                                      <p:cBhvr>
                                        <p:cTn id="16" dur="1" fill="hold">
                                          <p:stCondLst>
                                            <p:cond delay="0"/>
                                          </p:stCondLst>
                                        </p:cTn>
                                        <p:tgtEl>
                                          <p:spTgt spid="14340"/>
                                        </p:tgtEl>
                                        <p:attrNameLst>
                                          <p:attrName>style.visibility</p:attrName>
                                        </p:attrNameLst>
                                      </p:cBhvr>
                                      <p:to>
                                        <p:strVal val="visible"/>
                                      </p:to>
                                    </p:set>
                                    <p:animEffect transition="in" filter="circle(out)">
                                      <p:cBhvr>
                                        <p:cTn id="17" dur="2000"/>
                                        <p:tgtEl>
                                          <p:spTgt spid="143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1" grpId="0"/>
      <p:bldP spid="14342"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15364" name="Picture 4" descr="statue_gustave_eiffel_24"/>
          <p:cNvPicPr>
            <a:picLocks noChangeAspect="1" noChangeArrowheads="1"/>
          </p:cNvPicPr>
          <p:nvPr/>
        </p:nvPicPr>
        <p:blipFill>
          <a:blip r:embed="rId2">
            <a:lum contrast="12000"/>
          </a:blip>
          <a:srcRect/>
          <a:stretch>
            <a:fillRect/>
          </a:stretch>
        </p:blipFill>
        <p:spPr bwMode="auto">
          <a:xfrm>
            <a:off x="4284663" y="0"/>
            <a:ext cx="4859337" cy="6858000"/>
          </a:xfrm>
          <a:prstGeom prst="rect">
            <a:avLst/>
          </a:prstGeom>
          <a:noFill/>
          <a:ln w="9525">
            <a:noFill/>
            <a:miter lim="800000"/>
            <a:headEnd/>
            <a:tailEnd/>
          </a:ln>
        </p:spPr>
      </p:pic>
      <p:sp>
        <p:nvSpPr>
          <p:cNvPr id="15365" name="Text Box 5"/>
          <p:cNvSpPr txBox="1">
            <a:spLocks noChangeArrowheads="1"/>
          </p:cNvSpPr>
          <p:nvPr/>
        </p:nvSpPr>
        <p:spPr bwMode="auto">
          <a:xfrm>
            <a:off x="0" y="260350"/>
            <a:ext cx="4111625" cy="1920875"/>
          </a:xfrm>
          <a:prstGeom prst="rect">
            <a:avLst/>
          </a:prstGeom>
          <a:noFill/>
          <a:ln w="9525">
            <a:noFill/>
            <a:miter lim="800000"/>
            <a:headEnd/>
            <a:tailEnd/>
          </a:ln>
          <a:effectLst/>
        </p:spPr>
        <p:txBody>
          <a:bodyPr>
            <a:spAutoFit/>
          </a:bodyPr>
          <a:lstStyle/>
          <a:p>
            <a:pPr>
              <a:spcBef>
                <a:spcPct val="50000"/>
              </a:spcBef>
            </a:pPr>
            <a:r>
              <a:rPr lang="es-ES_tradnl" sz="2000" b="1">
                <a:solidFill>
                  <a:srgbClr val="EC9F66"/>
                </a:solidFill>
              </a:rPr>
              <a:t>En el estudio de Gustav Eiffel, cuya actividad principal era el diseño de viaductos y líneas de ferrocarril, fue elaborado el diseño de la torre que lleva su nombre.</a:t>
            </a:r>
            <a:endParaRPr lang="es-ES" sz="2000" b="1">
              <a:solidFill>
                <a:srgbClr val="EC9F66"/>
              </a:solidFill>
            </a:endParaRPr>
          </a:p>
        </p:txBody>
      </p:sp>
      <p:sp>
        <p:nvSpPr>
          <p:cNvPr id="15366" name="Text Box 6"/>
          <p:cNvSpPr txBox="1">
            <a:spLocks noChangeArrowheads="1"/>
          </p:cNvSpPr>
          <p:nvPr/>
        </p:nvSpPr>
        <p:spPr bwMode="auto">
          <a:xfrm>
            <a:off x="0" y="2276475"/>
            <a:ext cx="4176713" cy="2225675"/>
          </a:xfrm>
          <a:prstGeom prst="rect">
            <a:avLst/>
          </a:prstGeom>
          <a:noFill/>
          <a:ln w="9525">
            <a:noFill/>
            <a:miter lim="800000"/>
            <a:headEnd/>
            <a:tailEnd/>
          </a:ln>
          <a:effectLst/>
        </p:spPr>
        <p:txBody>
          <a:bodyPr>
            <a:spAutoFit/>
          </a:bodyPr>
          <a:lstStyle/>
          <a:p>
            <a:pPr>
              <a:spcBef>
                <a:spcPct val="50000"/>
              </a:spcBef>
            </a:pPr>
            <a:r>
              <a:rPr lang="es-ES_tradnl" sz="2000" b="1">
                <a:solidFill>
                  <a:srgbClr val="EC9F66"/>
                </a:solidFill>
              </a:rPr>
              <a:t>¡Oh “monsieur” Eiffel, cuanta gloria has alcanzado con el trabajo de los auténticos creadores y ejecutores del proyecto, por otra parte tan denostados en su tiempo y tan ignorados hoy!.</a:t>
            </a:r>
            <a:endParaRPr lang="es-ES" sz="2000" b="1">
              <a:solidFill>
                <a:srgbClr val="EC9F66"/>
              </a:solidFill>
            </a:endParaRPr>
          </a:p>
        </p:txBody>
      </p:sp>
      <p:sp>
        <p:nvSpPr>
          <p:cNvPr id="15367" name="Text Box 7"/>
          <p:cNvSpPr txBox="1">
            <a:spLocks noChangeArrowheads="1"/>
          </p:cNvSpPr>
          <p:nvPr/>
        </p:nvSpPr>
        <p:spPr bwMode="auto">
          <a:xfrm>
            <a:off x="0" y="4797425"/>
            <a:ext cx="3925888" cy="1616075"/>
          </a:xfrm>
          <a:prstGeom prst="rect">
            <a:avLst/>
          </a:prstGeom>
          <a:noFill/>
          <a:ln w="9525">
            <a:noFill/>
            <a:miter lim="800000"/>
            <a:headEnd/>
            <a:tailEnd/>
          </a:ln>
          <a:effectLst/>
        </p:spPr>
        <p:txBody>
          <a:bodyPr>
            <a:spAutoFit/>
          </a:bodyPr>
          <a:lstStyle/>
          <a:p>
            <a:pPr>
              <a:spcBef>
                <a:spcPct val="50000"/>
              </a:spcBef>
            </a:pPr>
            <a:r>
              <a:rPr lang="es-ES_tradnl" sz="2000" b="1">
                <a:solidFill>
                  <a:srgbClr val="EC9F66"/>
                </a:solidFill>
              </a:rPr>
              <a:t>Me refiero a los ingenieros Maurice Koechlin y Emile Nougier y al arquitecto Stephen Sauvestre, los verdaderos autores.</a:t>
            </a:r>
            <a:endParaRPr lang="es-ES" sz="2000" b="1">
              <a:solidFill>
                <a:srgbClr val="EC9F66"/>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5365"/>
                                        </p:tgtEl>
                                        <p:attrNameLst>
                                          <p:attrName>style.visibility</p:attrName>
                                        </p:attrNameLst>
                                      </p:cBhvr>
                                      <p:to>
                                        <p:strVal val="visible"/>
                                      </p:to>
                                    </p:set>
                                    <p:animEffect transition="in" filter="circle(in)">
                                      <p:cBhvr>
                                        <p:cTn id="7" dur="2000"/>
                                        <p:tgtEl>
                                          <p:spTgt spid="1536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5366"/>
                                        </p:tgtEl>
                                        <p:attrNameLst>
                                          <p:attrName>style.visibility</p:attrName>
                                        </p:attrNameLst>
                                      </p:cBhvr>
                                      <p:to>
                                        <p:strVal val="visible"/>
                                      </p:to>
                                    </p:set>
                                    <p:animEffect transition="in" filter="circle(in)">
                                      <p:cBhvr>
                                        <p:cTn id="12" dur="2000"/>
                                        <p:tgtEl>
                                          <p:spTgt spid="15366"/>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5367"/>
                                        </p:tgtEl>
                                        <p:attrNameLst>
                                          <p:attrName>style.visibility</p:attrName>
                                        </p:attrNameLst>
                                      </p:cBhvr>
                                      <p:to>
                                        <p:strVal val="visible"/>
                                      </p:to>
                                    </p:set>
                                    <p:animEffect transition="in" filter="circle(in)">
                                      <p:cBhvr>
                                        <p:cTn id="17" dur="2000"/>
                                        <p:tgtEl>
                                          <p:spTgt spid="153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5" grpId="0"/>
      <p:bldP spid="15366" grpId="0"/>
      <p:bldP spid="15367"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16388" name="Picture 4" descr="tour_eiffel_graphisme_13"/>
          <p:cNvPicPr>
            <a:picLocks noChangeAspect="1" noChangeArrowheads="1"/>
          </p:cNvPicPr>
          <p:nvPr/>
        </p:nvPicPr>
        <p:blipFill>
          <a:blip r:embed="rId2">
            <a:lum contrast="12000"/>
          </a:blip>
          <a:srcRect/>
          <a:stretch>
            <a:fillRect/>
          </a:stretch>
        </p:blipFill>
        <p:spPr bwMode="auto">
          <a:xfrm>
            <a:off x="0" y="0"/>
            <a:ext cx="5219700" cy="6858000"/>
          </a:xfrm>
          <a:prstGeom prst="rect">
            <a:avLst/>
          </a:prstGeom>
          <a:noFill/>
          <a:ln w="9525">
            <a:solidFill>
              <a:schemeClr val="tx1"/>
            </a:solidFill>
            <a:miter lim="800000"/>
            <a:headEnd/>
            <a:tailEnd/>
          </a:ln>
        </p:spPr>
      </p:pic>
      <p:sp>
        <p:nvSpPr>
          <p:cNvPr id="16389" name="Text Box 5"/>
          <p:cNvSpPr txBox="1">
            <a:spLocks noChangeArrowheads="1"/>
          </p:cNvSpPr>
          <p:nvPr/>
        </p:nvSpPr>
        <p:spPr bwMode="auto">
          <a:xfrm>
            <a:off x="5545138" y="549275"/>
            <a:ext cx="3598862" cy="1616075"/>
          </a:xfrm>
          <a:prstGeom prst="rect">
            <a:avLst/>
          </a:prstGeom>
          <a:noFill/>
          <a:ln w="9525">
            <a:noFill/>
            <a:miter lim="800000"/>
            <a:headEnd/>
            <a:tailEnd/>
          </a:ln>
          <a:effectLst/>
        </p:spPr>
        <p:txBody>
          <a:bodyPr>
            <a:spAutoFit/>
          </a:bodyPr>
          <a:lstStyle/>
          <a:p>
            <a:pPr>
              <a:spcBef>
                <a:spcPct val="50000"/>
              </a:spcBef>
            </a:pPr>
            <a:r>
              <a:rPr lang="es-ES_tradnl" sz="2000" b="1">
                <a:solidFill>
                  <a:srgbClr val="EC9F66"/>
                </a:solidFill>
              </a:rPr>
              <a:t>Estaba previsto en sus comienzos la demolición de la torre metálica en 1900, después de la Exposición, pero …</a:t>
            </a:r>
            <a:endParaRPr lang="es-ES" sz="2000" b="1">
              <a:solidFill>
                <a:srgbClr val="EC9F66"/>
              </a:solidFill>
            </a:endParaRPr>
          </a:p>
        </p:txBody>
      </p:sp>
      <p:sp>
        <p:nvSpPr>
          <p:cNvPr id="16390" name="Text Box 6"/>
          <p:cNvSpPr txBox="1">
            <a:spLocks noChangeArrowheads="1"/>
          </p:cNvSpPr>
          <p:nvPr/>
        </p:nvSpPr>
        <p:spPr bwMode="auto">
          <a:xfrm>
            <a:off x="5616575" y="3860800"/>
            <a:ext cx="3527425" cy="2225675"/>
          </a:xfrm>
          <a:prstGeom prst="rect">
            <a:avLst/>
          </a:prstGeom>
          <a:noFill/>
          <a:ln w="9525">
            <a:noFill/>
            <a:miter lim="800000"/>
            <a:headEnd/>
            <a:tailEnd/>
          </a:ln>
          <a:effectLst/>
        </p:spPr>
        <p:txBody>
          <a:bodyPr>
            <a:spAutoFit/>
          </a:bodyPr>
          <a:lstStyle/>
          <a:p>
            <a:pPr>
              <a:spcBef>
                <a:spcPct val="50000"/>
              </a:spcBef>
            </a:pPr>
            <a:r>
              <a:rPr lang="es-ES_tradnl" sz="2000" b="1">
                <a:solidFill>
                  <a:srgbClr val="EC9F66"/>
                </a:solidFill>
              </a:rPr>
              <a:t>… las pruebas de transmisión radiofónicas efectuadas por la armada francesa antes de la fecha fatídica del proyecto de demolición, salvaron finalmente la torre.</a:t>
            </a:r>
            <a:endParaRPr lang="es-ES" sz="2000" b="1">
              <a:solidFill>
                <a:srgbClr val="EC9F66"/>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388"/>
                                        </p:tgtEl>
                                        <p:attrNameLst>
                                          <p:attrName>style.visibility</p:attrName>
                                        </p:attrNameLst>
                                      </p:cBhvr>
                                      <p:to>
                                        <p:strVal val="visible"/>
                                      </p:to>
                                    </p:set>
                                    <p:animEffect transition="in" filter="fade">
                                      <p:cBhvr>
                                        <p:cTn id="7" dur="2000"/>
                                        <p:tgtEl>
                                          <p:spTgt spid="16388"/>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grpId="0" nodeType="clickEffect">
                                  <p:stCondLst>
                                    <p:cond delay="0"/>
                                  </p:stCondLst>
                                  <p:childTnLst>
                                    <p:set>
                                      <p:cBhvr>
                                        <p:cTn id="11" dur="1" fill="hold">
                                          <p:stCondLst>
                                            <p:cond delay="0"/>
                                          </p:stCondLst>
                                        </p:cTn>
                                        <p:tgtEl>
                                          <p:spTgt spid="16390"/>
                                        </p:tgtEl>
                                        <p:attrNameLst>
                                          <p:attrName>style.visibility</p:attrName>
                                        </p:attrNameLst>
                                      </p:cBhvr>
                                      <p:to>
                                        <p:strVal val="visible"/>
                                      </p:to>
                                    </p:set>
                                    <p:animEffect transition="in" filter="wedge">
                                      <p:cBhvr>
                                        <p:cTn id="12" dur="2000"/>
                                        <p:tgtEl>
                                          <p:spTgt spid="163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0"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7413" name="Text Box 5"/>
          <p:cNvSpPr txBox="1">
            <a:spLocks noChangeArrowheads="1"/>
          </p:cNvSpPr>
          <p:nvPr/>
        </p:nvSpPr>
        <p:spPr bwMode="auto">
          <a:xfrm>
            <a:off x="827088" y="2349500"/>
            <a:ext cx="7272337" cy="1006475"/>
          </a:xfrm>
          <a:prstGeom prst="rect">
            <a:avLst/>
          </a:prstGeom>
          <a:noFill/>
          <a:ln w="9525">
            <a:noFill/>
            <a:miter lim="800000"/>
            <a:headEnd/>
            <a:tailEnd/>
          </a:ln>
          <a:effectLst/>
        </p:spPr>
        <p:txBody>
          <a:bodyPr>
            <a:spAutoFit/>
          </a:bodyPr>
          <a:lstStyle/>
          <a:p>
            <a:pPr>
              <a:spcBef>
                <a:spcPct val="50000"/>
              </a:spcBef>
            </a:pPr>
            <a:r>
              <a:rPr lang="es-ES_tradnl" sz="2000" b="1">
                <a:solidFill>
                  <a:srgbClr val="EC9F66"/>
                </a:solidFill>
              </a:rPr>
              <a:t>Las fuerzas están tan compensadas que su peso de 7.300 toneladas da una resultante no superior al peso de una persona sentada en una silla.</a:t>
            </a:r>
            <a:endParaRPr lang="es-ES" sz="2000" b="1">
              <a:solidFill>
                <a:srgbClr val="EC9F66"/>
              </a:solidFill>
            </a:endParaRPr>
          </a:p>
        </p:txBody>
      </p:sp>
      <p:sp>
        <p:nvSpPr>
          <p:cNvPr id="17414" name="Text Box 6"/>
          <p:cNvSpPr txBox="1">
            <a:spLocks noChangeArrowheads="1"/>
          </p:cNvSpPr>
          <p:nvPr/>
        </p:nvSpPr>
        <p:spPr bwMode="auto">
          <a:xfrm>
            <a:off x="900113" y="4724400"/>
            <a:ext cx="7416800" cy="1311275"/>
          </a:xfrm>
          <a:prstGeom prst="rect">
            <a:avLst/>
          </a:prstGeom>
          <a:noFill/>
          <a:ln w="9525">
            <a:noFill/>
            <a:miter lim="800000"/>
            <a:headEnd/>
            <a:tailEnd/>
          </a:ln>
          <a:effectLst/>
        </p:spPr>
        <p:txBody>
          <a:bodyPr>
            <a:spAutoFit/>
          </a:bodyPr>
          <a:lstStyle/>
          <a:p>
            <a:pPr>
              <a:spcBef>
                <a:spcPct val="50000"/>
              </a:spcBef>
            </a:pPr>
            <a:r>
              <a:rPr lang="es-ES_tradnl" sz="2000" b="1">
                <a:solidFill>
                  <a:srgbClr val="EC9F66"/>
                </a:solidFill>
              </a:rPr>
              <a:t>… y llegados a este punto espero que alguno de vosotros demuestre esta sencillísima conclusión; y se pula de paso las neuronas recordando y practicando la física de nuestra juventud.</a:t>
            </a:r>
            <a:endParaRPr lang="es-ES" sz="2000" b="1">
              <a:solidFill>
                <a:srgbClr val="EC9F66"/>
              </a:solidFill>
            </a:endParaRPr>
          </a:p>
        </p:txBody>
      </p:sp>
      <p:pic>
        <p:nvPicPr>
          <p:cNvPr id="17412" name="Picture 4" descr="tour_eiffel_graphisme_21"/>
          <p:cNvPicPr>
            <a:picLocks noChangeAspect="1" noChangeArrowheads="1"/>
          </p:cNvPicPr>
          <p:nvPr/>
        </p:nvPicPr>
        <p:blipFill>
          <a:blip r:embed="rId2">
            <a:lum contrast="-12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17412"/>
                                        </p:tgtEl>
                                        <p:attrNameLst>
                                          <p:attrName>style.visibility</p:attrName>
                                        </p:attrNameLst>
                                      </p:cBhvr>
                                      <p:to>
                                        <p:strVal val="visible"/>
                                      </p:to>
                                    </p:set>
                                    <p:animEffect transition="in" filter="circle(out)">
                                      <p:cBhvr>
                                        <p:cTn id="7" dur="2000"/>
                                        <p:tgtEl>
                                          <p:spTgt spid="17412"/>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17414"/>
                                        </p:tgtEl>
                                        <p:attrNameLst>
                                          <p:attrName>style.visibility</p:attrName>
                                        </p:attrNameLst>
                                      </p:cBhvr>
                                      <p:to>
                                        <p:strVal val="visible"/>
                                      </p:to>
                                    </p:set>
                                    <p:anim calcmode="lin" valueType="num">
                                      <p:cBhvr>
                                        <p:cTn id="12" dur="1000" fill="hold"/>
                                        <p:tgtEl>
                                          <p:spTgt spid="17414"/>
                                        </p:tgtEl>
                                        <p:attrNameLst>
                                          <p:attrName>ppt_w</p:attrName>
                                        </p:attrNameLst>
                                      </p:cBhvr>
                                      <p:tavLst>
                                        <p:tav tm="0">
                                          <p:val>
                                            <p:strVal val="#ppt_w*0.70"/>
                                          </p:val>
                                        </p:tav>
                                        <p:tav tm="100000">
                                          <p:val>
                                            <p:strVal val="#ppt_w"/>
                                          </p:val>
                                        </p:tav>
                                      </p:tavLst>
                                    </p:anim>
                                    <p:anim calcmode="lin" valueType="num">
                                      <p:cBhvr>
                                        <p:cTn id="13" dur="1000" fill="hold"/>
                                        <p:tgtEl>
                                          <p:spTgt spid="17414"/>
                                        </p:tgtEl>
                                        <p:attrNameLst>
                                          <p:attrName>ppt_h</p:attrName>
                                        </p:attrNameLst>
                                      </p:cBhvr>
                                      <p:tavLst>
                                        <p:tav tm="0">
                                          <p:val>
                                            <p:strVal val="#ppt_h"/>
                                          </p:val>
                                        </p:tav>
                                        <p:tav tm="100000">
                                          <p:val>
                                            <p:strVal val="#ppt_h"/>
                                          </p:val>
                                        </p:tav>
                                      </p:tavLst>
                                    </p:anim>
                                    <p:animEffect transition="in" filter="fade">
                                      <p:cBhvr>
                                        <p:cTn id="14" dur="1000"/>
                                        <p:tgtEl>
                                          <p:spTgt spid="174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4"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18436" name="Picture 4" descr="tour_eiffel_graphisme_26"/>
          <p:cNvPicPr>
            <a:picLocks noChangeAspect="1" noChangeArrowheads="1"/>
          </p:cNvPicPr>
          <p:nvPr/>
        </p:nvPicPr>
        <p:blipFill>
          <a:blip r:embed="rId2">
            <a:lum contrast="18000"/>
          </a:blip>
          <a:srcRect/>
          <a:stretch>
            <a:fillRect/>
          </a:stretch>
        </p:blipFill>
        <p:spPr bwMode="auto">
          <a:xfrm>
            <a:off x="0" y="0"/>
            <a:ext cx="5580063" cy="6858000"/>
          </a:xfrm>
          <a:prstGeom prst="rect">
            <a:avLst/>
          </a:prstGeom>
          <a:noFill/>
          <a:ln w="9525">
            <a:noFill/>
            <a:miter lim="800000"/>
            <a:headEnd/>
            <a:tailEnd/>
          </a:ln>
        </p:spPr>
      </p:pic>
      <p:sp>
        <p:nvSpPr>
          <p:cNvPr id="18438" name="Text Box 6"/>
          <p:cNvSpPr txBox="1">
            <a:spLocks noChangeArrowheads="1"/>
          </p:cNvSpPr>
          <p:nvPr/>
        </p:nvSpPr>
        <p:spPr bwMode="auto">
          <a:xfrm>
            <a:off x="5867400" y="260350"/>
            <a:ext cx="3276600" cy="1465263"/>
          </a:xfrm>
          <a:prstGeom prst="rect">
            <a:avLst/>
          </a:prstGeom>
          <a:noFill/>
          <a:ln w="9525">
            <a:noFill/>
            <a:miter lim="800000"/>
            <a:headEnd/>
            <a:tailEnd/>
          </a:ln>
          <a:effectLst/>
        </p:spPr>
        <p:txBody>
          <a:bodyPr>
            <a:spAutoFit/>
          </a:bodyPr>
          <a:lstStyle/>
          <a:p>
            <a:pPr>
              <a:spcBef>
                <a:spcPct val="50000"/>
              </a:spcBef>
            </a:pPr>
            <a:r>
              <a:rPr lang="es-ES_tradnl" b="1">
                <a:solidFill>
                  <a:srgbClr val="EC9F66"/>
                </a:solidFill>
              </a:rPr>
              <a:t>Dos años necesitaron 300 montadores para ensamblar las 12.000 piezas metálicas de su estructura con 2.500.000 remaches y…</a:t>
            </a:r>
            <a:endParaRPr lang="es-ES" b="1">
              <a:solidFill>
                <a:srgbClr val="EC9F66"/>
              </a:solidFill>
            </a:endParaRPr>
          </a:p>
        </p:txBody>
      </p:sp>
      <p:sp>
        <p:nvSpPr>
          <p:cNvPr id="18439" name="Text Box 7"/>
          <p:cNvSpPr txBox="1">
            <a:spLocks noChangeArrowheads="1"/>
          </p:cNvSpPr>
          <p:nvPr/>
        </p:nvSpPr>
        <p:spPr bwMode="auto">
          <a:xfrm>
            <a:off x="5940425" y="4149725"/>
            <a:ext cx="3203575" cy="1190625"/>
          </a:xfrm>
          <a:prstGeom prst="rect">
            <a:avLst/>
          </a:prstGeom>
          <a:noFill/>
          <a:ln w="9525">
            <a:noFill/>
            <a:miter lim="800000"/>
            <a:headEnd/>
            <a:tailEnd/>
          </a:ln>
          <a:effectLst/>
        </p:spPr>
        <p:txBody>
          <a:bodyPr>
            <a:spAutoFit/>
          </a:bodyPr>
          <a:lstStyle/>
          <a:p>
            <a:pPr>
              <a:spcBef>
                <a:spcPct val="50000"/>
              </a:spcBef>
            </a:pPr>
            <a:r>
              <a:rPr lang="es-ES_tradnl" b="1">
                <a:solidFill>
                  <a:srgbClr val="EC9F66"/>
                </a:solidFill>
              </a:rPr>
              <a:t> … su inauguración tuvo lugar el día previsto, en ocasión de la Exposición Universal de 1889.</a:t>
            </a:r>
            <a:endParaRPr lang="es-ES" b="1">
              <a:solidFill>
                <a:srgbClr val="EC9F66"/>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8438"/>
                                        </p:tgtEl>
                                        <p:attrNameLst>
                                          <p:attrName>style.visibility</p:attrName>
                                        </p:attrNameLst>
                                      </p:cBhvr>
                                      <p:to>
                                        <p:strVal val="visible"/>
                                      </p:to>
                                    </p:set>
                                    <p:anim calcmode="lin" valueType="num">
                                      <p:cBhvr>
                                        <p:cTn id="7" dur="1000" fill="hold"/>
                                        <p:tgtEl>
                                          <p:spTgt spid="18438"/>
                                        </p:tgtEl>
                                        <p:attrNameLst>
                                          <p:attrName>ppt_w</p:attrName>
                                        </p:attrNameLst>
                                      </p:cBhvr>
                                      <p:tavLst>
                                        <p:tav tm="0">
                                          <p:val>
                                            <p:strVal val="#ppt_w*0.70"/>
                                          </p:val>
                                        </p:tav>
                                        <p:tav tm="100000">
                                          <p:val>
                                            <p:strVal val="#ppt_w"/>
                                          </p:val>
                                        </p:tav>
                                      </p:tavLst>
                                    </p:anim>
                                    <p:anim calcmode="lin" valueType="num">
                                      <p:cBhvr>
                                        <p:cTn id="8" dur="1000" fill="hold"/>
                                        <p:tgtEl>
                                          <p:spTgt spid="18438"/>
                                        </p:tgtEl>
                                        <p:attrNameLst>
                                          <p:attrName>ppt_h</p:attrName>
                                        </p:attrNameLst>
                                      </p:cBhvr>
                                      <p:tavLst>
                                        <p:tav tm="0">
                                          <p:val>
                                            <p:strVal val="#ppt_h"/>
                                          </p:val>
                                        </p:tav>
                                        <p:tav tm="100000">
                                          <p:val>
                                            <p:strVal val="#ppt_h"/>
                                          </p:val>
                                        </p:tav>
                                      </p:tavLst>
                                    </p:anim>
                                    <p:animEffect transition="in" filter="fade">
                                      <p:cBhvr>
                                        <p:cTn id="9" dur="1000"/>
                                        <p:tgtEl>
                                          <p:spTgt spid="18438"/>
                                        </p:tgtEl>
                                      </p:cBhvr>
                                    </p:animEffect>
                                  </p:childTnLst>
                                </p:cTn>
                              </p:par>
                            </p:childTnLst>
                          </p:cTn>
                        </p:par>
                      </p:childTnLst>
                    </p:cTn>
                  </p:par>
                  <p:par>
                    <p:cTn id="10" fill="hold">
                      <p:stCondLst>
                        <p:cond delay="indefinite"/>
                      </p:stCondLst>
                      <p:childTnLst>
                        <p:par>
                          <p:cTn id="11" fill="hold">
                            <p:stCondLst>
                              <p:cond delay="0"/>
                            </p:stCondLst>
                            <p:childTnLst>
                              <p:par>
                                <p:cTn id="12" presetID="20" presetClass="entr" presetSubtype="0" fill="hold" grpId="0" nodeType="clickEffect">
                                  <p:stCondLst>
                                    <p:cond delay="0"/>
                                  </p:stCondLst>
                                  <p:childTnLst>
                                    <p:set>
                                      <p:cBhvr>
                                        <p:cTn id="13" dur="1" fill="hold">
                                          <p:stCondLst>
                                            <p:cond delay="0"/>
                                          </p:stCondLst>
                                        </p:cTn>
                                        <p:tgtEl>
                                          <p:spTgt spid="18439"/>
                                        </p:tgtEl>
                                        <p:attrNameLst>
                                          <p:attrName>style.visibility</p:attrName>
                                        </p:attrNameLst>
                                      </p:cBhvr>
                                      <p:to>
                                        <p:strVal val="visible"/>
                                      </p:to>
                                    </p:set>
                                    <p:animEffect transition="in" filter="wedge">
                                      <p:cBhvr>
                                        <p:cTn id="14" dur="2000"/>
                                        <p:tgtEl>
                                          <p:spTgt spid="184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8" grpId="0"/>
      <p:bldP spid="18439"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13316" name="Picture 4" descr="tour_eiffel_1"/>
          <p:cNvPicPr>
            <a:picLocks noChangeAspect="1" noChangeArrowheads="1"/>
          </p:cNvPicPr>
          <p:nvPr/>
        </p:nvPicPr>
        <p:blipFill>
          <a:blip r:embed="rId2"/>
          <a:srcRect/>
          <a:stretch>
            <a:fillRect/>
          </a:stretch>
        </p:blipFill>
        <p:spPr bwMode="auto">
          <a:xfrm>
            <a:off x="0" y="0"/>
            <a:ext cx="4291013" cy="6858000"/>
          </a:xfrm>
          <a:prstGeom prst="rect">
            <a:avLst/>
          </a:prstGeom>
          <a:noFill/>
          <a:ln w="9525">
            <a:noFill/>
            <a:miter lim="800000"/>
            <a:headEnd/>
            <a:tailEnd/>
          </a:ln>
        </p:spPr>
      </p:pic>
      <p:sp>
        <p:nvSpPr>
          <p:cNvPr id="13317" name="Text Box 5"/>
          <p:cNvSpPr txBox="1">
            <a:spLocks noChangeArrowheads="1"/>
          </p:cNvSpPr>
          <p:nvPr/>
        </p:nvSpPr>
        <p:spPr bwMode="auto">
          <a:xfrm>
            <a:off x="4356100" y="0"/>
            <a:ext cx="4787900" cy="1616075"/>
          </a:xfrm>
          <a:prstGeom prst="rect">
            <a:avLst/>
          </a:prstGeom>
          <a:noFill/>
          <a:ln w="9525">
            <a:noFill/>
            <a:miter lim="800000"/>
            <a:headEnd/>
            <a:tailEnd/>
          </a:ln>
          <a:effectLst/>
        </p:spPr>
        <p:txBody>
          <a:bodyPr>
            <a:spAutoFit/>
          </a:bodyPr>
          <a:lstStyle/>
          <a:p>
            <a:pPr>
              <a:spcBef>
                <a:spcPct val="50000"/>
              </a:spcBef>
            </a:pPr>
            <a:r>
              <a:rPr lang="es-ES_tradnl" sz="2000" b="1">
                <a:solidFill>
                  <a:srgbClr val="EC9F66"/>
                </a:solidFill>
              </a:rPr>
              <a:t>La “Dama de Metal” es iluminada por 352 proyectores de 1000 Watts y centallea cada media hora -por la noche- con 20000 ampollas y 800 focos parpadeantes.</a:t>
            </a:r>
            <a:endParaRPr lang="es-ES" sz="2000" b="1">
              <a:solidFill>
                <a:srgbClr val="EC9F66"/>
              </a:solidFill>
            </a:endParaRPr>
          </a:p>
        </p:txBody>
      </p:sp>
      <p:sp>
        <p:nvSpPr>
          <p:cNvPr id="13318" name="Text Box 6"/>
          <p:cNvSpPr txBox="1">
            <a:spLocks noChangeArrowheads="1"/>
          </p:cNvSpPr>
          <p:nvPr/>
        </p:nvSpPr>
        <p:spPr bwMode="auto">
          <a:xfrm>
            <a:off x="4356100" y="1773238"/>
            <a:ext cx="4787900" cy="1311275"/>
          </a:xfrm>
          <a:prstGeom prst="rect">
            <a:avLst/>
          </a:prstGeom>
          <a:noFill/>
          <a:ln w="9525">
            <a:noFill/>
            <a:miter lim="800000"/>
            <a:headEnd/>
            <a:tailEnd/>
          </a:ln>
          <a:effectLst/>
        </p:spPr>
        <p:txBody>
          <a:bodyPr>
            <a:spAutoFit/>
          </a:bodyPr>
          <a:lstStyle/>
          <a:p>
            <a:pPr>
              <a:spcBef>
                <a:spcPct val="50000"/>
              </a:spcBef>
            </a:pPr>
            <a:r>
              <a:rPr lang="es-ES_tradnl" sz="2000" b="1">
                <a:solidFill>
                  <a:srgbClr val="EC9F66"/>
                </a:solidFill>
              </a:rPr>
              <a:t>Para dar más vida y elegancia, 4 reflectores con luces de xenón de 6000 watts giran de manera permanente en la cima.</a:t>
            </a:r>
            <a:endParaRPr lang="es-ES" sz="2000" b="1">
              <a:solidFill>
                <a:srgbClr val="EC9F66"/>
              </a:solidFill>
            </a:endParaRPr>
          </a:p>
        </p:txBody>
      </p:sp>
      <p:sp>
        <p:nvSpPr>
          <p:cNvPr id="13319" name="Text Box 7"/>
          <p:cNvSpPr txBox="1">
            <a:spLocks noChangeArrowheads="1"/>
          </p:cNvSpPr>
          <p:nvPr/>
        </p:nvSpPr>
        <p:spPr bwMode="auto">
          <a:xfrm>
            <a:off x="4356100" y="3213100"/>
            <a:ext cx="4787900" cy="1465263"/>
          </a:xfrm>
          <a:prstGeom prst="rect">
            <a:avLst/>
          </a:prstGeom>
          <a:noFill/>
          <a:ln w="9525">
            <a:noFill/>
            <a:miter lim="800000"/>
            <a:headEnd/>
            <a:tailEnd/>
          </a:ln>
          <a:effectLst/>
        </p:spPr>
        <p:txBody>
          <a:bodyPr>
            <a:spAutoFit/>
          </a:bodyPr>
          <a:lstStyle/>
          <a:p>
            <a:pPr>
              <a:spcBef>
                <a:spcPct val="50000"/>
              </a:spcBef>
            </a:pPr>
            <a:r>
              <a:rPr lang="es-ES_tradnl" b="1">
                <a:solidFill>
                  <a:srgbClr val="EC9F66"/>
                </a:solidFill>
              </a:rPr>
              <a:t>Desde el suelo a la cumbre de las antenas mide 325 metros y los visitantes deportistas que padezcan claustrofobia usando los ascensores panorámicos, solo deberán subir 1665 escalones.</a:t>
            </a:r>
            <a:endParaRPr lang="es-ES" b="1">
              <a:solidFill>
                <a:srgbClr val="EC9F66"/>
              </a:solidFill>
            </a:endParaRPr>
          </a:p>
        </p:txBody>
      </p:sp>
      <p:sp>
        <p:nvSpPr>
          <p:cNvPr id="13320" name="Text Box 8"/>
          <p:cNvSpPr txBox="1">
            <a:spLocks noChangeArrowheads="1"/>
          </p:cNvSpPr>
          <p:nvPr/>
        </p:nvSpPr>
        <p:spPr bwMode="auto">
          <a:xfrm>
            <a:off x="4356100" y="4937125"/>
            <a:ext cx="4787900" cy="1920875"/>
          </a:xfrm>
          <a:prstGeom prst="rect">
            <a:avLst/>
          </a:prstGeom>
          <a:noFill/>
          <a:ln w="9525">
            <a:noFill/>
            <a:miter lim="800000"/>
            <a:headEnd/>
            <a:tailEnd/>
          </a:ln>
          <a:effectLst/>
        </p:spPr>
        <p:txBody>
          <a:bodyPr>
            <a:spAutoFit/>
          </a:bodyPr>
          <a:lstStyle/>
          <a:p>
            <a:pPr>
              <a:spcBef>
                <a:spcPct val="50000"/>
              </a:spcBef>
            </a:pPr>
            <a:r>
              <a:rPr lang="es-ES_tradnl" sz="2000" b="1">
                <a:solidFill>
                  <a:srgbClr val="EC9F66"/>
                </a:solidFill>
              </a:rPr>
              <a:t>Propiedad de las autoridades locales de París y explotada por una sociedad privada “Société Nouvelle de l’Explotation de la Tour Eiffel”, es pintada cada 7 años con 50 toneladas de pintura.</a:t>
            </a:r>
            <a:endParaRPr lang="es-ES" sz="2000" b="1">
              <a:solidFill>
                <a:srgbClr val="EC9F66"/>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13316"/>
                                        </p:tgtEl>
                                        <p:attrNameLst>
                                          <p:attrName>style.visibility</p:attrName>
                                        </p:attrNameLst>
                                      </p:cBhvr>
                                      <p:to>
                                        <p:strVal val="visible"/>
                                      </p:to>
                                    </p:set>
                                    <p:animEffect transition="in" filter="wedge">
                                      <p:cBhvr>
                                        <p:cTn id="7" dur="2000"/>
                                        <p:tgtEl>
                                          <p:spTgt spid="13316"/>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grpId="0" nodeType="clickEffect">
                                  <p:stCondLst>
                                    <p:cond delay="0"/>
                                  </p:stCondLst>
                                  <p:childTnLst>
                                    <p:set>
                                      <p:cBhvr>
                                        <p:cTn id="11" dur="1" fill="hold">
                                          <p:stCondLst>
                                            <p:cond delay="0"/>
                                          </p:stCondLst>
                                        </p:cTn>
                                        <p:tgtEl>
                                          <p:spTgt spid="13318"/>
                                        </p:tgtEl>
                                        <p:attrNameLst>
                                          <p:attrName>style.visibility</p:attrName>
                                        </p:attrNameLst>
                                      </p:cBhvr>
                                      <p:to>
                                        <p:strVal val="visible"/>
                                      </p:to>
                                    </p:set>
                                    <p:animEffect transition="in" filter="wedge">
                                      <p:cBhvr>
                                        <p:cTn id="12" dur="2000"/>
                                        <p:tgtEl>
                                          <p:spTgt spid="1331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32" fill="hold" grpId="0" nodeType="clickEffect">
                                  <p:stCondLst>
                                    <p:cond delay="0"/>
                                  </p:stCondLst>
                                  <p:childTnLst>
                                    <p:set>
                                      <p:cBhvr>
                                        <p:cTn id="16" dur="1" fill="hold">
                                          <p:stCondLst>
                                            <p:cond delay="0"/>
                                          </p:stCondLst>
                                        </p:cTn>
                                        <p:tgtEl>
                                          <p:spTgt spid="13319"/>
                                        </p:tgtEl>
                                        <p:attrNameLst>
                                          <p:attrName>style.visibility</p:attrName>
                                        </p:attrNameLst>
                                      </p:cBhvr>
                                      <p:to>
                                        <p:strVal val="visible"/>
                                      </p:to>
                                    </p:set>
                                    <p:animEffect transition="in" filter="circle(out)">
                                      <p:cBhvr>
                                        <p:cTn id="17" dur="2000"/>
                                        <p:tgtEl>
                                          <p:spTgt spid="1331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320"/>
                                        </p:tgtEl>
                                        <p:attrNameLst>
                                          <p:attrName>style.visibility</p:attrName>
                                        </p:attrNameLst>
                                      </p:cBhvr>
                                      <p:to>
                                        <p:strVal val="visible"/>
                                      </p:to>
                                    </p:set>
                                    <p:animEffect transition="in" filter="fade">
                                      <p:cBhvr>
                                        <p:cTn id="22" dur="2000"/>
                                        <p:tgtEl>
                                          <p:spTgt spid="133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8" grpId="0"/>
      <p:bldP spid="13319" grpId="0"/>
      <p:bldP spid="13320"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053" name="Text Box 5"/>
          <p:cNvSpPr txBox="1">
            <a:spLocks noChangeArrowheads="1"/>
          </p:cNvSpPr>
          <p:nvPr/>
        </p:nvSpPr>
        <p:spPr bwMode="auto">
          <a:xfrm>
            <a:off x="2843213" y="836613"/>
            <a:ext cx="4824412" cy="1616075"/>
          </a:xfrm>
          <a:prstGeom prst="rect">
            <a:avLst/>
          </a:prstGeom>
          <a:noFill/>
          <a:ln w="9525">
            <a:noFill/>
            <a:miter lim="800000"/>
            <a:headEnd/>
            <a:tailEnd/>
          </a:ln>
          <a:effectLst/>
        </p:spPr>
        <p:txBody>
          <a:bodyPr>
            <a:spAutoFit/>
          </a:bodyPr>
          <a:lstStyle/>
          <a:p>
            <a:pPr>
              <a:spcBef>
                <a:spcPct val="50000"/>
              </a:spcBef>
            </a:pPr>
            <a:r>
              <a:rPr lang="es-ES_tradnl" sz="2000" b="1">
                <a:solidFill>
                  <a:srgbClr val="E9AC63"/>
                </a:solidFill>
              </a:rPr>
              <a:t>En su origen esta vasta zona era palúdica. Una vez saneada Le Nôtre creó en 1667 una gran avenida llamada al principio Grand-Cours (el nombre actual data de 1709).</a:t>
            </a:r>
            <a:endParaRPr lang="es-ES" sz="2000" b="1">
              <a:solidFill>
                <a:srgbClr val="E9AC63"/>
              </a:solidFill>
            </a:endParaRPr>
          </a:p>
        </p:txBody>
      </p:sp>
      <p:sp>
        <p:nvSpPr>
          <p:cNvPr id="2054" name="Text Box 6"/>
          <p:cNvSpPr txBox="1">
            <a:spLocks noChangeArrowheads="1"/>
          </p:cNvSpPr>
          <p:nvPr/>
        </p:nvSpPr>
        <p:spPr bwMode="auto">
          <a:xfrm>
            <a:off x="2771775" y="5300663"/>
            <a:ext cx="4824413" cy="1006475"/>
          </a:xfrm>
          <a:prstGeom prst="rect">
            <a:avLst/>
          </a:prstGeom>
          <a:noFill/>
          <a:ln w="9525">
            <a:noFill/>
            <a:miter lim="800000"/>
            <a:headEnd/>
            <a:tailEnd/>
          </a:ln>
          <a:effectLst/>
        </p:spPr>
        <p:txBody>
          <a:bodyPr>
            <a:spAutoFit/>
          </a:bodyPr>
          <a:lstStyle/>
          <a:p>
            <a:pPr>
              <a:spcBef>
                <a:spcPct val="50000"/>
              </a:spcBef>
            </a:pPr>
            <a:r>
              <a:rPr lang="es-ES_tradnl" sz="2000" b="1">
                <a:solidFill>
                  <a:srgbClr val="E9AC63"/>
                </a:solidFill>
              </a:rPr>
              <a:t>De las Tuileries llegaba a la Place de L’Etoile hoy Place de Gaulle donde se sitúa otro de los objetivos.</a:t>
            </a:r>
            <a:endParaRPr lang="es-ES" sz="2000" b="1">
              <a:solidFill>
                <a:srgbClr val="E9AC63"/>
              </a:solidFill>
            </a:endParaRPr>
          </a:p>
        </p:txBody>
      </p:sp>
      <p:sp>
        <p:nvSpPr>
          <p:cNvPr id="2055" name="Text Box 7"/>
          <p:cNvSpPr txBox="1">
            <a:spLocks noChangeArrowheads="1"/>
          </p:cNvSpPr>
          <p:nvPr/>
        </p:nvSpPr>
        <p:spPr bwMode="auto">
          <a:xfrm>
            <a:off x="179388" y="322263"/>
            <a:ext cx="1439862" cy="701675"/>
          </a:xfrm>
          <a:prstGeom prst="rect">
            <a:avLst/>
          </a:prstGeom>
          <a:noFill/>
          <a:ln w="9525">
            <a:noFill/>
            <a:miter lim="800000"/>
            <a:headEnd/>
            <a:tailEnd/>
          </a:ln>
          <a:effectLst/>
        </p:spPr>
        <p:txBody>
          <a:bodyPr>
            <a:spAutoFit/>
          </a:bodyPr>
          <a:lstStyle/>
          <a:p>
            <a:pPr>
              <a:spcBef>
                <a:spcPct val="50000"/>
              </a:spcBef>
            </a:pPr>
            <a:r>
              <a:rPr lang="es-ES_tradnl" sz="2000" b="1">
                <a:solidFill>
                  <a:srgbClr val="E9AC63"/>
                </a:solidFill>
              </a:rPr>
              <a:t>El Arco de Triunfo</a:t>
            </a:r>
            <a:endParaRPr lang="es-ES" sz="2000" b="1">
              <a:solidFill>
                <a:srgbClr val="E9AC63"/>
              </a:solidFill>
            </a:endParaRPr>
          </a:p>
        </p:txBody>
      </p:sp>
      <p:pic>
        <p:nvPicPr>
          <p:cNvPr id="2052" name="Picture 4" descr="avenue_champs_elysee_2"/>
          <p:cNvPicPr>
            <a:picLocks noChangeAspect="1" noChangeArrowheads="1"/>
          </p:cNvPicPr>
          <p:nvPr/>
        </p:nvPicPr>
        <p:blipFill>
          <a:blip r:embed="rId2">
            <a:lum bright="-6000" contrast="-12000"/>
          </a:blip>
          <a:srcRect l="905" t="1160" r="830" b="2267"/>
          <a:stretch>
            <a:fillRect/>
          </a:stretch>
        </p:blipFill>
        <p:spPr bwMode="auto">
          <a:xfrm>
            <a:off x="2339975" y="260350"/>
            <a:ext cx="5472113" cy="61214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2053"/>
                                        </p:tgtEl>
                                        <p:attrNameLst>
                                          <p:attrName>style.visibility</p:attrName>
                                        </p:attrNameLst>
                                      </p:cBhvr>
                                      <p:to>
                                        <p:strVal val="visible"/>
                                      </p:to>
                                    </p:set>
                                    <p:animEffect transition="in" filter="wedge">
                                      <p:cBhvr>
                                        <p:cTn id="7" dur="2000"/>
                                        <p:tgtEl>
                                          <p:spTgt spid="2053"/>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grpId="0" nodeType="clickEffect">
                                  <p:stCondLst>
                                    <p:cond delay="0"/>
                                  </p:stCondLst>
                                  <p:childTnLst>
                                    <p:set>
                                      <p:cBhvr>
                                        <p:cTn id="11" dur="1" fill="hold">
                                          <p:stCondLst>
                                            <p:cond delay="0"/>
                                          </p:stCondLst>
                                        </p:cTn>
                                        <p:tgtEl>
                                          <p:spTgt spid="2054"/>
                                        </p:tgtEl>
                                        <p:attrNameLst>
                                          <p:attrName>style.visibility</p:attrName>
                                        </p:attrNameLst>
                                      </p:cBhvr>
                                      <p:to>
                                        <p:strVal val="visible"/>
                                      </p:to>
                                    </p:set>
                                    <p:animEffect transition="in" filter="wedge">
                                      <p:cBhvr>
                                        <p:cTn id="12" dur="2000"/>
                                        <p:tgtEl>
                                          <p:spTgt spid="205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32" fill="hold" nodeType="clickEffect">
                                  <p:stCondLst>
                                    <p:cond delay="0"/>
                                  </p:stCondLst>
                                  <p:childTnLst>
                                    <p:set>
                                      <p:cBhvr>
                                        <p:cTn id="16" dur="1" fill="hold">
                                          <p:stCondLst>
                                            <p:cond delay="0"/>
                                          </p:stCondLst>
                                        </p:cTn>
                                        <p:tgtEl>
                                          <p:spTgt spid="2052"/>
                                        </p:tgtEl>
                                        <p:attrNameLst>
                                          <p:attrName>style.visibility</p:attrName>
                                        </p:attrNameLst>
                                      </p:cBhvr>
                                      <p:to>
                                        <p:strVal val="visible"/>
                                      </p:to>
                                    </p:set>
                                    <p:animEffect transition="in" filter="circle(out)">
                                      <p:cBhvr>
                                        <p:cTn id="17" dur="20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3" grpId="0"/>
      <p:bldP spid="205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8" name="Picture 4" descr="Blasón de Paris"/>
          <p:cNvPicPr>
            <a:picLocks noChangeAspect="1" noChangeArrowheads="1"/>
          </p:cNvPicPr>
          <p:nvPr/>
        </p:nvPicPr>
        <p:blipFill>
          <a:blip r:embed="rId2">
            <a:lum contrast="18000"/>
          </a:blip>
          <a:srcRect/>
          <a:stretch>
            <a:fillRect/>
          </a:stretch>
        </p:blipFill>
        <p:spPr bwMode="auto">
          <a:xfrm>
            <a:off x="3059113" y="1196975"/>
            <a:ext cx="2627312" cy="3297238"/>
          </a:xfrm>
          <a:prstGeom prst="rect">
            <a:avLst/>
          </a:prstGeom>
          <a:noFill/>
        </p:spPr>
      </p:pic>
      <p:sp>
        <p:nvSpPr>
          <p:cNvPr id="31749" name="WordArt 5"/>
          <p:cNvSpPr>
            <a:spLocks noChangeArrowheads="1" noChangeShapeType="1" noTextEdit="1"/>
          </p:cNvSpPr>
          <p:nvPr/>
        </p:nvSpPr>
        <p:spPr bwMode="auto">
          <a:xfrm>
            <a:off x="1692275" y="549275"/>
            <a:ext cx="5600700" cy="523875"/>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336699"/>
                </a:solidFill>
                <a:effectLst>
                  <a:outerShdw dist="45791" dir="2021404" algn="ctr" rotWithShape="0">
                    <a:srgbClr val="B2B2B2">
                      <a:alpha val="80000"/>
                    </a:srgbClr>
                  </a:outerShdw>
                </a:effectLst>
                <a:latin typeface="Times New Roman"/>
                <a:cs typeface="Times New Roman"/>
              </a:rPr>
              <a:t>FLVTVAT NEC MERGITVR</a:t>
            </a:r>
          </a:p>
        </p:txBody>
      </p:sp>
      <p:sp>
        <p:nvSpPr>
          <p:cNvPr id="31750" name="Text Box 6"/>
          <p:cNvSpPr txBox="1">
            <a:spLocks noChangeArrowheads="1"/>
          </p:cNvSpPr>
          <p:nvPr/>
        </p:nvSpPr>
        <p:spPr bwMode="auto">
          <a:xfrm>
            <a:off x="684213" y="4652963"/>
            <a:ext cx="7848600" cy="1616075"/>
          </a:xfrm>
          <a:prstGeom prst="rect">
            <a:avLst/>
          </a:prstGeom>
          <a:noFill/>
          <a:ln w="9525">
            <a:noFill/>
            <a:miter lim="800000"/>
            <a:headEnd/>
            <a:tailEnd/>
          </a:ln>
          <a:effectLst/>
        </p:spPr>
        <p:txBody>
          <a:bodyPr>
            <a:spAutoFit/>
          </a:bodyPr>
          <a:lstStyle/>
          <a:p>
            <a:pPr>
              <a:spcBef>
                <a:spcPct val="50000"/>
              </a:spcBef>
            </a:pPr>
            <a:r>
              <a:rPr lang="es-ES_tradnl" sz="2000" b="1">
                <a:solidFill>
                  <a:srgbClr val="336699"/>
                </a:solidFill>
              </a:rPr>
              <a:t>“La golpean las olas pero no se hunde” reza la inscripción del escudo de París, símbolo de la ciudad nacida a orillas del Sena y que adquiere todo su significado despues de ver, aunque someramente, algo que pudo ser destruido por las ideas  de quel loco que vimos al principio, y salvada por von Choltitz -</a:t>
            </a:r>
            <a:endParaRPr lang="es-ES" sz="2000" b="1">
              <a:solidFill>
                <a:srgbClr val="336699"/>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1749"/>
                                        </p:tgtEl>
                                        <p:attrNameLst>
                                          <p:attrName>style.visibility</p:attrName>
                                        </p:attrNameLst>
                                      </p:cBhvr>
                                      <p:to>
                                        <p:strVal val="visible"/>
                                      </p:to>
                                    </p:set>
                                    <p:animEffect transition="in" filter="fade">
                                      <p:cBhvr>
                                        <p:cTn id="7" dur="2000"/>
                                        <p:tgtEl>
                                          <p:spTgt spid="31749"/>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1750"/>
                                        </p:tgtEl>
                                        <p:attrNameLst>
                                          <p:attrName>style.visibility</p:attrName>
                                        </p:attrNameLst>
                                      </p:cBhvr>
                                      <p:to>
                                        <p:strVal val="visible"/>
                                      </p:to>
                                    </p:set>
                                    <p:animEffect transition="in" filter="circle(in)">
                                      <p:cBhvr>
                                        <p:cTn id="12" dur="2000"/>
                                        <p:tgtEl>
                                          <p:spTgt spid="317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9" grpId="0" animBg="1"/>
      <p:bldP spid="31750"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aris-estructuras imperecederas-seg">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Paris-estructuras imperecederas-seg</Template>
  <TotalTime>1</TotalTime>
  <Words>1783</Words>
  <Application>Microsoft PowerPoint</Application>
  <PresentationFormat>Presentación en pantalla (4:3)</PresentationFormat>
  <Paragraphs>95</Paragraphs>
  <Slides>30</Slides>
  <Notes>0</Notes>
  <HiddenSlides>0</HiddenSlides>
  <MMClips>0</MMClips>
  <ScaleCrop>false</ScaleCrop>
  <HeadingPairs>
    <vt:vector size="6" baseType="variant">
      <vt:variant>
        <vt:lpstr>Fuentes usadas</vt:lpstr>
      </vt:variant>
      <vt:variant>
        <vt:i4>2</vt:i4>
      </vt:variant>
      <vt:variant>
        <vt:lpstr>Tema</vt:lpstr>
      </vt:variant>
      <vt:variant>
        <vt:i4>2</vt:i4>
      </vt:variant>
      <vt:variant>
        <vt:lpstr>Títulos de diapositiva</vt:lpstr>
      </vt:variant>
      <vt:variant>
        <vt:i4>30</vt:i4>
      </vt:variant>
    </vt:vector>
  </HeadingPairs>
  <TitlesOfParts>
    <vt:vector size="34" baseType="lpstr">
      <vt:lpstr>Arial</vt:lpstr>
      <vt:lpstr>Times New Roman</vt:lpstr>
      <vt:lpstr>Paris-estructuras imperecederas-seg</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2016-01-13T21:33:55Z</dcterms:created>
  <dcterms:modified xsi:type="dcterms:W3CDTF">2016-01-13T21:35:15Z</dcterms:modified>
</cp:coreProperties>
</file>