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41.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7"/>
  </p:notesMasterIdLst>
  <p:handoutMasterIdLst>
    <p:handoutMasterId r:id="rId48"/>
  </p:handoutMasterIdLst>
  <p:sldIdLst>
    <p:sldId id="311" r:id="rId3"/>
    <p:sldId id="258" r:id="rId4"/>
    <p:sldId id="259" r:id="rId5"/>
    <p:sldId id="260" r:id="rId6"/>
    <p:sldId id="261" r:id="rId7"/>
    <p:sldId id="267" r:id="rId8"/>
    <p:sldId id="265" r:id="rId9"/>
    <p:sldId id="268" r:id="rId10"/>
    <p:sldId id="274" r:id="rId11"/>
    <p:sldId id="269" r:id="rId12"/>
    <p:sldId id="309" r:id="rId13"/>
    <p:sldId id="270" r:id="rId14"/>
    <p:sldId id="275" r:id="rId15"/>
    <p:sldId id="271" r:id="rId16"/>
    <p:sldId id="276" r:id="rId17"/>
    <p:sldId id="272" r:id="rId18"/>
    <p:sldId id="277" r:id="rId19"/>
    <p:sldId id="264" r:id="rId20"/>
    <p:sldId id="278" r:id="rId21"/>
    <p:sldId id="280" r:id="rId22"/>
    <p:sldId id="292" r:id="rId23"/>
    <p:sldId id="282" r:id="rId24"/>
    <p:sldId id="293" r:id="rId25"/>
    <p:sldId id="283" r:id="rId26"/>
    <p:sldId id="294" r:id="rId27"/>
    <p:sldId id="284" r:id="rId28"/>
    <p:sldId id="295" r:id="rId29"/>
    <p:sldId id="285" r:id="rId30"/>
    <p:sldId id="296" r:id="rId31"/>
    <p:sldId id="286" r:id="rId32"/>
    <p:sldId id="297" r:id="rId33"/>
    <p:sldId id="287" r:id="rId34"/>
    <p:sldId id="298" r:id="rId35"/>
    <p:sldId id="288" r:id="rId36"/>
    <p:sldId id="301" r:id="rId37"/>
    <p:sldId id="302" r:id="rId38"/>
    <p:sldId id="308" r:id="rId39"/>
    <p:sldId id="303" r:id="rId40"/>
    <p:sldId id="306" r:id="rId41"/>
    <p:sldId id="304" r:id="rId42"/>
    <p:sldId id="307" r:id="rId43"/>
    <p:sldId id="300" r:id="rId44"/>
    <p:sldId id="299" r:id="rId45"/>
    <p:sldId id="312" r:id="rId46"/>
  </p:sldIdLst>
  <p:sldSz cx="9144000" cy="6858000" type="screen4x3"/>
  <p:notesSz cx="6858000" cy="9144000"/>
  <p:defaultTextStyle>
    <a:defPPr>
      <a:defRPr lang="en-US"/>
    </a:defPPr>
    <a:lvl1pPr algn="l" rtl="0" fontAlgn="base">
      <a:spcBef>
        <a:spcPct val="0"/>
      </a:spcBef>
      <a:spcAft>
        <a:spcPct val="0"/>
      </a:spcAft>
      <a:defRPr sz="2000" kern="1200">
        <a:solidFill>
          <a:schemeClr val="tx1"/>
        </a:solidFill>
        <a:latin typeface="Arial" charset="0"/>
        <a:ea typeface="+mn-ea"/>
        <a:cs typeface="+mn-cs"/>
      </a:defRPr>
    </a:lvl1pPr>
    <a:lvl2pPr marL="457200" algn="l" rtl="0" fontAlgn="base">
      <a:spcBef>
        <a:spcPct val="0"/>
      </a:spcBef>
      <a:spcAft>
        <a:spcPct val="0"/>
      </a:spcAft>
      <a:defRPr sz="2000" kern="1200">
        <a:solidFill>
          <a:schemeClr val="tx1"/>
        </a:solidFill>
        <a:latin typeface="Arial" charset="0"/>
        <a:ea typeface="+mn-ea"/>
        <a:cs typeface="+mn-cs"/>
      </a:defRPr>
    </a:lvl2pPr>
    <a:lvl3pPr marL="914400" algn="l" rtl="0" fontAlgn="base">
      <a:spcBef>
        <a:spcPct val="0"/>
      </a:spcBef>
      <a:spcAft>
        <a:spcPct val="0"/>
      </a:spcAft>
      <a:defRPr sz="2000" kern="1200">
        <a:solidFill>
          <a:schemeClr val="tx1"/>
        </a:solidFill>
        <a:latin typeface="Arial" charset="0"/>
        <a:ea typeface="+mn-ea"/>
        <a:cs typeface="+mn-cs"/>
      </a:defRPr>
    </a:lvl3pPr>
    <a:lvl4pPr marL="1371600" algn="l" rtl="0" fontAlgn="base">
      <a:spcBef>
        <a:spcPct val="0"/>
      </a:spcBef>
      <a:spcAft>
        <a:spcPct val="0"/>
      </a:spcAft>
      <a:defRPr sz="2000" kern="1200">
        <a:solidFill>
          <a:schemeClr val="tx1"/>
        </a:solidFill>
        <a:latin typeface="Arial" charset="0"/>
        <a:ea typeface="+mn-ea"/>
        <a:cs typeface="+mn-cs"/>
      </a:defRPr>
    </a:lvl4pPr>
    <a:lvl5pPr marL="1828800" algn="l" rtl="0" fontAlgn="base">
      <a:spcBef>
        <a:spcPct val="0"/>
      </a:spcBef>
      <a:spcAft>
        <a:spcPct val="0"/>
      </a:spcAft>
      <a:defRPr sz="2000" kern="1200">
        <a:solidFill>
          <a:schemeClr val="tx1"/>
        </a:solidFill>
        <a:latin typeface="Arial" charset="0"/>
        <a:ea typeface="+mn-ea"/>
        <a:cs typeface="+mn-cs"/>
      </a:defRPr>
    </a:lvl5pPr>
    <a:lvl6pPr marL="2286000" algn="l" defTabSz="914400" rtl="0" eaLnBrk="1" latinLnBrk="0" hangingPunct="1">
      <a:defRPr sz="2000" kern="1200">
        <a:solidFill>
          <a:schemeClr val="tx1"/>
        </a:solidFill>
        <a:latin typeface="Arial" charset="0"/>
        <a:ea typeface="+mn-ea"/>
        <a:cs typeface="+mn-cs"/>
      </a:defRPr>
    </a:lvl6pPr>
    <a:lvl7pPr marL="2743200" algn="l" defTabSz="914400" rtl="0" eaLnBrk="1" latinLnBrk="0" hangingPunct="1">
      <a:defRPr sz="2000" kern="1200">
        <a:solidFill>
          <a:schemeClr val="tx1"/>
        </a:solidFill>
        <a:latin typeface="Arial" charset="0"/>
        <a:ea typeface="+mn-ea"/>
        <a:cs typeface="+mn-cs"/>
      </a:defRPr>
    </a:lvl7pPr>
    <a:lvl8pPr marL="3200400" algn="l" defTabSz="914400" rtl="0" eaLnBrk="1" latinLnBrk="0" hangingPunct="1">
      <a:defRPr sz="2000" kern="1200">
        <a:solidFill>
          <a:schemeClr val="tx1"/>
        </a:solidFill>
        <a:latin typeface="Arial" charset="0"/>
        <a:ea typeface="+mn-ea"/>
        <a:cs typeface="+mn-cs"/>
      </a:defRPr>
    </a:lvl8pPr>
    <a:lvl9pPr marL="3657600" algn="l" defTabSz="914400" rtl="0" eaLnBrk="1" latinLnBrk="0" hangingPunct="1">
      <a:defRPr sz="2000"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GNCc5XX4kaTaGQHKMmD8Yg" hashData="VhA0UVWC5AidKUPw6kN/pJDJ7X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clrMru>
    <a:srgbClr val="003399"/>
    <a:srgbClr val="336699"/>
    <a:srgbClr val="008080"/>
    <a:srgbClr val="009999"/>
    <a:srgbClr val="FF99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32787"/>
    <p:restoredTop sz="90929"/>
  </p:normalViewPr>
  <p:slideViewPr>
    <p:cSldViewPr>
      <p:cViewPr>
        <p:scale>
          <a:sx n="66" d="100"/>
          <a:sy n="66" d="100"/>
        </p:scale>
        <p:origin x="-1116" y="-28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handoutMaster" Target="handoutMasters/handoutMaster1.xml"/><Relationship Id="rId8" Type="http://schemas.openxmlformats.org/officeDocument/2006/relationships/slide" Target="slides/slide6.xml"/><Relationship Id="rId51"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charset="0"/>
              </a:defRPr>
            </a:lvl1pPr>
          </a:lstStyle>
          <a:p>
            <a:endParaRPr lang="es-ES"/>
          </a:p>
        </p:txBody>
      </p:sp>
      <p:sp>
        <p:nvSpPr>
          <p:cNvPr id="17411"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charset="0"/>
              </a:defRPr>
            </a:lvl1pPr>
          </a:lstStyle>
          <a:p>
            <a:endParaRPr lang="es-ES"/>
          </a:p>
        </p:txBody>
      </p:sp>
      <p:sp>
        <p:nvSpPr>
          <p:cNvPr id="17412"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charset="0"/>
              </a:defRPr>
            </a:lvl1pPr>
          </a:lstStyle>
          <a:p>
            <a:r>
              <a:rPr lang="es-ES"/>
              <a:t>Porqués de Madrid</a:t>
            </a:r>
          </a:p>
        </p:txBody>
      </p:sp>
      <p:sp>
        <p:nvSpPr>
          <p:cNvPr id="17413"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charset="0"/>
              </a:defRPr>
            </a:lvl1pPr>
          </a:lstStyle>
          <a:p>
            <a:fld id="{939EABE1-F7C1-4DC7-976B-AE5A94918660}" type="slidenum">
              <a:rPr lang="es-ES"/>
              <a:pPr/>
              <a:t>‹Nº›</a:t>
            </a:fld>
            <a:endParaRPr lang="es-E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charset="0"/>
              </a:defRPr>
            </a:lvl1pPr>
          </a:lstStyle>
          <a:p>
            <a:endParaRPr lang="es-ES"/>
          </a:p>
        </p:txBody>
      </p:sp>
      <p:sp>
        <p:nvSpPr>
          <p:cNvPr id="15363"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charset="0"/>
              </a:defRPr>
            </a:lvl1pPr>
          </a:lstStyle>
          <a:p>
            <a:endParaRPr lang="es-ES"/>
          </a:p>
        </p:txBody>
      </p:sp>
      <p:sp>
        <p:nvSpPr>
          <p:cNvPr id="15364" name="Rectangle 4"/>
          <p:cNvSpPr>
            <a:spLocks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15365"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5366"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charset="0"/>
              </a:defRPr>
            </a:lvl1pPr>
          </a:lstStyle>
          <a:p>
            <a:endParaRPr lang="es-ES"/>
          </a:p>
        </p:txBody>
      </p:sp>
      <p:sp>
        <p:nvSpPr>
          <p:cNvPr id="15367"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charset="0"/>
              </a:defRPr>
            </a:lvl1pPr>
          </a:lstStyle>
          <a:p>
            <a:fld id="{14573F7F-C05D-48D3-BCB5-45F2C3B80B2F}"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DCE0EFE-1303-4E3F-89E4-CF90E6FA30DA}" type="slidenum">
              <a:rPr lang="es-ES"/>
              <a:pPr/>
              <a:t>1</a:t>
            </a:fld>
            <a:endParaRPr lang="es-ES"/>
          </a:p>
        </p:txBody>
      </p:sp>
      <p:sp>
        <p:nvSpPr>
          <p:cNvPr id="136194"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136195" name="Rectangle 3"/>
          <p:cNvSpPr>
            <a:spLocks noChangeArrowheads="1"/>
          </p:cNvSpPr>
          <p:nvPr>
            <p:ph type="body" idx="1"/>
          </p:nvPr>
        </p:nvSpPr>
        <p:spPr bwMode="auto">
          <a:xfrm>
            <a:off x="685800" y="4343400"/>
            <a:ext cx="5486400" cy="4114800"/>
          </a:xfrm>
          <a:prstGeom prst="rect">
            <a:avLst/>
          </a:prstGeom>
          <a:solidFill>
            <a:srgbClr val="FFFFFF"/>
          </a:solidFill>
          <a:ln>
            <a:solidFill>
              <a:srgbClr val="000000"/>
            </a:solidFill>
            <a:miter lim="800000"/>
            <a:headEnd/>
            <a:tailEnd/>
          </a:ln>
        </p:spPr>
        <p:txBody>
          <a:bodyPr/>
          <a:lstStyle/>
          <a:p>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08367C5-54D2-4926-8DAC-B4B3A4604E42}" type="slidenum">
              <a:rPr lang="es-ES"/>
              <a:pPr/>
              <a:t>2</a:t>
            </a:fld>
            <a:endParaRPr lang="es-ES"/>
          </a:p>
        </p:txBody>
      </p:sp>
      <p:sp>
        <p:nvSpPr>
          <p:cNvPr id="23554" name="Rectangle 2"/>
          <p:cNvSpPr>
            <a:spLocks noChangeArrowheads="1" noTextEdit="1"/>
          </p:cNvSpPr>
          <p:nvPr>
            <p:ph type="sldImg"/>
          </p:nvPr>
        </p:nvSpPr>
        <p:spPr>
          <a:ln/>
        </p:spPr>
      </p:sp>
      <p:sp>
        <p:nvSpPr>
          <p:cNvPr id="2355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D98C53B-64E2-4AA1-969F-F4C8D9A92ED5}" type="slidenum">
              <a:rPr lang="es-ES"/>
              <a:pPr/>
              <a:t>3</a:t>
            </a:fld>
            <a:endParaRPr lang="es-ES"/>
          </a:p>
        </p:txBody>
      </p:sp>
      <p:sp>
        <p:nvSpPr>
          <p:cNvPr id="24578" name="Rectangle 2"/>
          <p:cNvSpPr>
            <a:spLocks noChangeArrowheads="1" noTextEdit="1"/>
          </p:cNvSpPr>
          <p:nvPr>
            <p:ph type="sldImg"/>
          </p:nvPr>
        </p:nvSpPr>
        <p:spPr>
          <a:ln/>
        </p:spPr>
      </p:sp>
      <p:sp>
        <p:nvSpPr>
          <p:cNvPr id="2457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311B931-6759-4085-88FF-E4AFABF5C527}" type="slidenum">
              <a:rPr lang="es-ES"/>
              <a:pPr/>
              <a:t>4</a:t>
            </a:fld>
            <a:endParaRPr lang="es-ES"/>
          </a:p>
        </p:txBody>
      </p:sp>
      <p:sp>
        <p:nvSpPr>
          <p:cNvPr id="25602" name="Rectangle 2"/>
          <p:cNvSpPr>
            <a:spLocks noChangeArrowheads="1" noTextEdit="1"/>
          </p:cNvSpPr>
          <p:nvPr>
            <p:ph type="sldImg"/>
          </p:nvPr>
        </p:nvSpPr>
        <p:spPr>
          <a:ln/>
        </p:spPr>
      </p:sp>
      <p:sp>
        <p:nvSpPr>
          <p:cNvPr id="2560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D97FA3E-F611-4D2A-9735-EA144EC2DF0D}" type="slidenum">
              <a:rPr lang="es-ES"/>
              <a:pPr/>
              <a:t>5</a:t>
            </a:fld>
            <a:endParaRPr lang="es-ES"/>
          </a:p>
        </p:txBody>
      </p:sp>
      <p:sp>
        <p:nvSpPr>
          <p:cNvPr id="26626" name="Rectangle 3074"/>
          <p:cNvSpPr>
            <a:spLocks noChangeArrowheads="1" noTextEdit="1"/>
          </p:cNvSpPr>
          <p:nvPr>
            <p:ph type="sldImg"/>
          </p:nvPr>
        </p:nvSpPr>
        <p:spPr>
          <a:ln/>
        </p:spPr>
      </p:sp>
      <p:sp>
        <p:nvSpPr>
          <p:cNvPr id="26627" name="Rectangle 3075"/>
          <p:cNvSpPr>
            <a:spLocks noGrp="1" noChangeArrowheads="1"/>
          </p:cNvSpPr>
          <p:nvPr>
            <p:ph type="body" idx="1"/>
          </p:nvPr>
        </p:nvSpPr>
        <p:spPr/>
        <p:txBody>
          <a:bodyPr/>
          <a:lstStyle/>
          <a:p>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B0ACD55-A10C-4E84-A681-2C874BAC4F84}" type="slidenum">
              <a:rPr lang="es-ES"/>
              <a:pPr/>
              <a:t>6</a:t>
            </a:fld>
            <a:endParaRPr lang="es-ES"/>
          </a:p>
        </p:txBody>
      </p:sp>
      <p:sp>
        <p:nvSpPr>
          <p:cNvPr id="38914" name="Rectangle 1026"/>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38915" name="Rectangle 1027"/>
          <p:cNvSpPr>
            <a:spLocks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s-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6510EF9-58BD-4DF0-A23E-674FA3D76878}" type="slidenum">
              <a:rPr lang="es-ES"/>
              <a:pPr/>
              <a:t>7</a:t>
            </a:fld>
            <a:endParaRPr lang="es-ES"/>
          </a:p>
        </p:txBody>
      </p:sp>
      <p:sp>
        <p:nvSpPr>
          <p:cNvPr id="34818"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34819" name="Rectangle 3"/>
          <p:cNvSpPr>
            <a:spLocks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s-E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C1E340A-6E5B-4B57-859F-F3A29461365D}" type="slidenum">
              <a:rPr lang="es-ES"/>
              <a:pPr/>
              <a:t>8</a:t>
            </a:fld>
            <a:endParaRPr lang="es-ES"/>
          </a:p>
        </p:txBody>
      </p:sp>
      <p:sp>
        <p:nvSpPr>
          <p:cNvPr id="40962"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40963" name="Rectangle 3"/>
          <p:cNvSpPr>
            <a:spLocks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s-E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7E4C546-C298-4680-9968-A7E2906A70C0}" type="slidenum">
              <a:rPr lang="es-ES"/>
              <a:pPr/>
              <a:t>9</a:t>
            </a:fld>
            <a:endParaRPr lang="es-ES"/>
          </a:p>
        </p:txBody>
      </p:sp>
      <p:sp>
        <p:nvSpPr>
          <p:cNvPr id="94210" name="Rectangle 2"/>
          <p:cNvSpPr>
            <a:spLocks noChangeArrowheads="1" noTextEdit="1"/>
          </p:cNvSpPr>
          <p:nvPr>
            <p:ph type="sldImg"/>
          </p:nvPr>
        </p:nvSpPr>
        <p:spPr>
          <a:ln/>
        </p:spPr>
      </p:sp>
      <p:sp>
        <p:nvSpPr>
          <p:cNvPr id="9421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31EE521-3918-4520-A601-ABC089A737FC}" type="slidenum">
              <a:rPr lang="es-ES"/>
              <a:pPr/>
              <a:t>10</a:t>
            </a:fld>
            <a:endParaRPr lang="es-ES"/>
          </a:p>
        </p:txBody>
      </p:sp>
      <p:sp>
        <p:nvSpPr>
          <p:cNvPr id="43010"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43011" name="Rectangle 3"/>
          <p:cNvSpPr>
            <a:spLocks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s-E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FE30A59-6639-4D1E-A619-C4A5A5716255}" type="slidenum">
              <a:rPr lang="es-ES"/>
              <a:pPr/>
              <a:t>11</a:t>
            </a:fld>
            <a:endParaRPr lang="es-ES"/>
          </a:p>
        </p:txBody>
      </p:sp>
      <p:sp>
        <p:nvSpPr>
          <p:cNvPr id="126978" name="Rectangle 2"/>
          <p:cNvSpPr>
            <a:spLocks noChangeArrowheads="1" noTextEdit="1"/>
          </p:cNvSpPr>
          <p:nvPr>
            <p:ph type="sldImg"/>
          </p:nvPr>
        </p:nvSpPr>
        <p:spPr>
          <a:ln/>
        </p:spPr>
      </p:sp>
      <p:sp>
        <p:nvSpPr>
          <p:cNvPr id="12697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5728A01-C8A4-4014-86E4-1CFB42C28622}" type="slidenum">
              <a:rPr lang="es-ES"/>
              <a:pPr/>
              <a:t>12</a:t>
            </a:fld>
            <a:endParaRPr lang="es-ES"/>
          </a:p>
        </p:txBody>
      </p:sp>
      <p:sp>
        <p:nvSpPr>
          <p:cNvPr id="45058"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45059" name="Rectangle 3"/>
          <p:cNvSpPr>
            <a:spLocks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s-E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439A9D3-BE0F-4BCE-945F-1BBC5DD1B530}" type="slidenum">
              <a:rPr lang="es-ES"/>
              <a:pPr/>
              <a:t>13</a:t>
            </a:fld>
            <a:endParaRPr lang="es-ES"/>
          </a:p>
        </p:txBody>
      </p:sp>
      <p:sp>
        <p:nvSpPr>
          <p:cNvPr id="96258" name="Rectangle 2"/>
          <p:cNvSpPr>
            <a:spLocks noChangeArrowheads="1" noTextEdit="1"/>
          </p:cNvSpPr>
          <p:nvPr>
            <p:ph type="sldImg"/>
          </p:nvPr>
        </p:nvSpPr>
        <p:spPr>
          <a:ln/>
        </p:spPr>
      </p:sp>
      <p:sp>
        <p:nvSpPr>
          <p:cNvPr id="9625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2869628-C1DC-4A31-9ACC-608A809E65CA}" type="slidenum">
              <a:rPr lang="es-ES"/>
              <a:pPr/>
              <a:t>14</a:t>
            </a:fld>
            <a:endParaRPr lang="es-ES"/>
          </a:p>
        </p:txBody>
      </p:sp>
      <p:sp>
        <p:nvSpPr>
          <p:cNvPr id="47106"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47107" name="Rectangle 3"/>
          <p:cNvSpPr>
            <a:spLocks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s-E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3CD4C28-B846-4CC9-96B6-DED0061F7356}" type="slidenum">
              <a:rPr lang="es-ES"/>
              <a:pPr/>
              <a:t>15</a:t>
            </a:fld>
            <a:endParaRPr lang="es-ES"/>
          </a:p>
        </p:txBody>
      </p:sp>
      <p:sp>
        <p:nvSpPr>
          <p:cNvPr id="97282" name="Rectangle 2"/>
          <p:cNvSpPr>
            <a:spLocks noChangeArrowheads="1" noTextEdit="1"/>
          </p:cNvSpPr>
          <p:nvPr>
            <p:ph type="sldImg"/>
          </p:nvPr>
        </p:nvSpPr>
        <p:spPr>
          <a:ln/>
        </p:spPr>
      </p:sp>
      <p:sp>
        <p:nvSpPr>
          <p:cNvPr id="9728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DD0C8ED-F655-4290-B3B5-1AA85D60F9DF}" type="slidenum">
              <a:rPr lang="es-ES"/>
              <a:pPr/>
              <a:t>16</a:t>
            </a:fld>
            <a:endParaRPr lang="es-ES"/>
          </a:p>
        </p:txBody>
      </p:sp>
      <p:sp>
        <p:nvSpPr>
          <p:cNvPr id="49154"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49155" name="Rectangle 3"/>
          <p:cNvSpPr>
            <a:spLocks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s-E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2A9E1F0-8F37-4322-B12C-D1C7D3DB5892}" type="slidenum">
              <a:rPr lang="es-ES"/>
              <a:pPr/>
              <a:t>17</a:t>
            </a:fld>
            <a:endParaRPr lang="es-ES"/>
          </a:p>
        </p:txBody>
      </p:sp>
      <p:sp>
        <p:nvSpPr>
          <p:cNvPr id="98306" name="Rectangle 2050"/>
          <p:cNvSpPr>
            <a:spLocks noChangeArrowheads="1" noTextEdit="1"/>
          </p:cNvSpPr>
          <p:nvPr>
            <p:ph type="sldImg"/>
          </p:nvPr>
        </p:nvSpPr>
        <p:spPr>
          <a:ln/>
        </p:spPr>
      </p:sp>
      <p:sp>
        <p:nvSpPr>
          <p:cNvPr id="98307" name="Rectangle 2051"/>
          <p:cNvSpPr>
            <a:spLocks noGrp="1" noChangeArrowheads="1"/>
          </p:cNvSpPr>
          <p:nvPr>
            <p:ph type="body" idx="1"/>
          </p:nvPr>
        </p:nvSpPr>
        <p:spPr/>
        <p:txBody>
          <a:bodyPr/>
          <a:lstStyle/>
          <a:p>
            <a:endParaRPr lang="es-E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6692FE5-97A9-4B41-BC16-B4A3FDDC611D}" type="slidenum">
              <a:rPr lang="es-ES"/>
              <a:pPr/>
              <a:t>18</a:t>
            </a:fld>
            <a:endParaRPr lang="es-ES"/>
          </a:p>
        </p:txBody>
      </p:sp>
      <p:sp>
        <p:nvSpPr>
          <p:cNvPr id="29698" name="Rectangle 2"/>
          <p:cNvSpPr>
            <a:spLocks noChangeArrowheads="1" noTextEdit="1"/>
          </p:cNvSpPr>
          <p:nvPr>
            <p:ph type="sldImg"/>
          </p:nvPr>
        </p:nvSpPr>
        <p:spPr>
          <a:ln/>
        </p:spPr>
      </p:sp>
      <p:sp>
        <p:nvSpPr>
          <p:cNvPr id="2969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6BD7EE2-A587-459A-AC04-70D47E4D5671}" type="slidenum">
              <a:rPr lang="es-ES"/>
              <a:pPr/>
              <a:t>19</a:t>
            </a:fld>
            <a:endParaRPr lang="es-ES"/>
          </a:p>
        </p:txBody>
      </p:sp>
      <p:sp>
        <p:nvSpPr>
          <p:cNvPr id="56322"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56323" name="Rectangle 3"/>
          <p:cNvSpPr>
            <a:spLocks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s-E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7C43F4E-EF6D-460D-A83A-453E5EF66E1C}" type="slidenum">
              <a:rPr lang="es-ES"/>
              <a:pPr/>
              <a:t>20</a:t>
            </a:fld>
            <a:endParaRPr lang="es-ES"/>
          </a:p>
        </p:txBody>
      </p:sp>
      <p:sp>
        <p:nvSpPr>
          <p:cNvPr id="60418"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60419" name="Rectangle 3"/>
          <p:cNvSpPr>
            <a:spLocks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s-E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4354EEC-065A-4E43-9C8B-FC71C19E4C3C}" type="slidenum">
              <a:rPr lang="es-ES"/>
              <a:pPr/>
              <a:t>21</a:t>
            </a:fld>
            <a:endParaRPr lang="es-ES"/>
          </a:p>
        </p:txBody>
      </p:sp>
      <p:sp>
        <p:nvSpPr>
          <p:cNvPr id="99330" name="Rectangle 1026"/>
          <p:cNvSpPr>
            <a:spLocks noChangeArrowheads="1" noTextEdit="1"/>
          </p:cNvSpPr>
          <p:nvPr>
            <p:ph type="sldImg"/>
          </p:nvPr>
        </p:nvSpPr>
        <p:spPr>
          <a:ln/>
        </p:spPr>
      </p:sp>
      <p:sp>
        <p:nvSpPr>
          <p:cNvPr id="99331" name="Rectangle 1027"/>
          <p:cNvSpPr>
            <a:spLocks noGrp="1" noChangeArrowheads="1"/>
          </p:cNvSpPr>
          <p:nvPr>
            <p:ph type="body" idx="1"/>
          </p:nvPr>
        </p:nvSpPr>
        <p:spPr/>
        <p:txBody>
          <a:bodyPr/>
          <a:lstStyle/>
          <a:p>
            <a:endParaRPr lang="es-E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B48C37A-0D7E-4BA7-AC23-44DE5669AC54}" type="slidenum">
              <a:rPr lang="es-ES"/>
              <a:pPr/>
              <a:t>22</a:t>
            </a:fld>
            <a:endParaRPr lang="es-ES"/>
          </a:p>
        </p:txBody>
      </p:sp>
      <p:sp>
        <p:nvSpPr>
          <p:cNvPr id="64514"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64515" name="Rectangle 3"/>
          <p:cNvSpPr>
            <a:spLocks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s-E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820B160-958E-4D5A-BC13-EF7461C85B8E}" type="slidenum">
              <a:rPr lang="es-ES"/>
              <a:pPr/>
              <a:t>23</a:t>
            </a:fld>
            <a:endParaRPr lang="es-ES"/>
          </a:p>
        </p:txBody>
      </p:sp>
      <p:sp>
        <p:nvSpPr>
          <p:cNvPr id="100354" name="Rectangle 1026"/>
          <p:cNvSpPr>
            <a:spLocks noChangeArrowheads="1" noTextEdit="1"/>
          </p:cNvSpPr>
          <p:nvPr>
            <p:ph type="sldImg"/>
          </p:nvPr>
        </p:nvSpPr>
        <p:spPr>
          <a:ln/>
        </p:spPr>
      </p:sp>
      <p:sp>
        <p:nvSpPr>
          <p:cNvPr id="100355" name="Rectangle 1027"/>
          <p:cNvSpPr>
            <a:spLocks noGrp="1" noChangeArrowheads="1"/>
          </p:cNvSpPr>
          <p:nvPr>
            <p:ph type="body" idx="1"/>
          </p:nvPr>
        </p:nvSpPr>
        <p:spPr/>
        <p:txBody>
          <a:bodyPr/>
          <a:lstStyle/>
          <a:p>
            <a:endParaRPr lang="es-E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C6E35D8-858F-4A1A-B832-4E5AC41D8C38}" type="slidenum">
              <a:rPr lang="es-ES"/>
              <a:pPr/>
              <a:t>24</a:t>
            </a:fld>
            <a:endParaRPr lang="es-ES"/>
          </a:p>
        </p:txBody>
      </p:sp>
      <p:sp>
        <p:nvSpPr>
          <p:cNvPr id="66562"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66563" name="Rectangle 3"/>
          <p:cNvSpPr>
            <a:spLocks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s-E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BCFEB5C-FC28-47EF-B3B2-8C5F18DE2548}" type="slidenum">
              <a:rPr lang="es-ES"/>
              <a:pPr/>
              <a:t>25</a:t>
            </a:fld>
            <a:endParaRPr lang="es-ES"/>
          </a:p>
        </p:txBody>
      </p:sp>
      <p:sp>
        <p:nvSpPr>
          <p:cNvPr id="101378" name="Rectangle 2"/>
          <p:cNvSpPr>
            <a:spLocks noChangeArrowheads="1" noTextEdit="1"/>
          </p:cNvSpPr>
          <p:nvPr>
            <p:ph type="sldImg"/>
          </p:nvPr>
        </p:nvSpPr>
        <p:spPr>
          <a:ln/>
        </p:spPr>
      </p:sp>
      <p:sp>
        <p:nvSpPr>
          <p:cNvPr id="10137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A6B9418-51A4-411A-87CA-7741C78DC2FE}" type="slidenum">
              <a:rPr lang="es-ES"/>
              <a:pPr/>
              <a:t>26</a:t>
            </a:fld>
            <a:endParaRPr lang="es-ES"/>
          </a:p>
        </p:txBody>
      </p:sp>
      <p:sp>
        <p:nvSpPr>
          <p:cNvPr id="68610"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68611" name="Rectangle 3"/>
          <p:cNvSpPr>
            <a:spLocks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s-E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D6F2E68-2908-463D-A02B-9E24E2964320}" type="slidenum">
              <a:rPr lang="es-ES"/>
              <a:pPr/>
              <a:t>27</a:t>
            </a:fld>
            <a:endParaRPr lang="es-ES"/>
          </a:p>
        </p:txBody>
      </p:sp>
      <p:sp>
        <p:nvSpPr>
          <p:cNvPr id="102402" name="Rectangle 2"/>
          <p:cNvSpPr>
            <a:spLocks noChangeArrowheads="1" noTextEdit="1"/>
          </p:cNvSpPr>
          <p:nvPr>
            <p:ph type="sldImg"/>
          </p:nvPr>
        </p:nvSpPr>
        <p:spPr>
          <a:ln/>
        </p:spPr>
      </p:sp>
      <p:sp>
        <p:nvSpPr>
          <p:cNvPr id="10240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70EB948-DA7C-4944-ACBB-48908B0C35C7}" type="slidenum">
              <a:rPr lang="es-ES"/>
              <a:pPr/>
              <a:t>28</a:t>
            </a:fld>
            <a:endParaRPr lang="es-ES"/>
          </a:p>
        </p:txBody>
      </p:sp>
      <p:sp>
        <p:nvSpPr>
          <p:cNvPr id="70658"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70659" name="Rectangle 3"/>
          <p:cNvSpPr>
            <a:spLocks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s-E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1B4A456-3EF9-4759-86B0-2C3564613072}" type="slidenum">
              <a:rPr lang="es-ES"/>
              <a:pPr/>
              <a:t>29</a:t>
            </a:fld>
            <a:endParaRPr lang="es-ES"/>
          </a:p>
        </p:txBody>
      </p:sp>
      <p:sp>
        <p:nvSpPr>
          <p:cNvPr id="103426" name="Rectangle 2"/>
          <p:cNvSpPr>
            <a:spLocks noChangeArrowheads="1" noTextEdit="1"/>
          </p:cNvSpPr>
          <p:nvPr>
            <p:ph type="sldImg"/>
          </p:nvPr>
        </p:nvSpPr>
        <p:spPr>
          <a:ln/>
        </p:spPr>
      </p:sp>
      <p:sp>
        <p:nvSpPr>
          <p:cNvPr id="10342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E339522-3476-4F3B-AD67-541FB67686A8}" type="slidenum">
              <a:rPr lang="es-ES"/>
              <a:pPr/>
              <a:t>30</a:t>
            </a:fld>
            <a:endParaRPr lang="es-ES"/>
          </a:p>
        </p:txBody>
      </p:sp>
      <p:sp>
        <p:nvSpPr>
          <p:cNvPr id="72706"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72707" name="Rectangle 3"/>
          <p:cNvSpPr>
            <a:spLocks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s-E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3B347B4-D8E9-4B96-AF7F-6A0AD5B90E84}" type="slidenum">
              <a:rPr lang="es-ES"/>
              <a:pPr/>
              <a:t>31</a:t>
            </a:fld>
            <a:endParaRPr lang="es-ES"/>
          </a:p>
        </p:txBody>
      </p:sp>
      <p:sp>
        <p:nvSpPr>
          <p:cNvPr id="104450" name="Rectangle 2"/>
          <p:cNvSpPr>
            <a:spLocks noChangeArrowheads="1" noTextEdit="1"/>
          </p:cNvSpPr>
          <p:nvPr>
            <p:ph type="sldImg"/>
          </p:nvPr>
        </p:nvSpPr>
        <p:spPr>
          <a:ln/>
        </p:spPr>
      </p:sp>
      <p:sp>
        <p:nvSpPr>
          <p:cNvPr id="10445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CC747ED-9018-43BF-AE37-899D8CB854A5}" type="slidenum">
              <a:rPr lang="es-ES"/>
              <a:pPr/>
              <a:t>32</a:t>
            </a:fld>
            <a:endParaRPr lang="es-ES"/>
          </a:p>
        </p:txBody>
      </p:sp>
      <p:sp>
        <p:nvSpPr>
          <p:cNvPr id="74754"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74755" name="Rectangle 3"/>
          <p:cNvSpPr>
            <a:spLocks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s-E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8CD7EF3-E768-4BAB-818B-A5E6B573D68B}" type="slidenum">
              <a:rPr lang="es-ES"/>
              <a:pPr/>
              <a:t>33</a:t>
            </a:fld>
            <a:endParaRPr lang="es-ES"/>
          </a:p>
        </p:txBody>
      </p:sp>
      <p:sp>
        <p:nvSpPr>
          <p:cNvPr id="105474" name="Rectangle 2"/>
          <p:cNvSpPr>
            <a:spLocks noChangeArrowheads="1" noTextEdit="1"/>
          </p:cNvSpPr>
          <p:nvPr>
            <p:ph type="sldImg"/>
          </p:nvPr>
        </p:nvSpPr>
        <p:spPr>
          <a:ln/>
        </p:spPr>
      </p:sp>
      <p:sp>
        <p:nvSpPr>
          <p:cNvPr id="10547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9BDDB22-5C07-4161-BB7A-6C09B6AD3340}" type="slidenum">
              <a:rPr lang="es-ES"/>
              <a:pPr/>
              <a:t>34</a:t>
            </a:fld>
            <a:endParaRPr lang="es-ES"/>
          </a:p>
        </p:txBody>
      </p:sp>
      <p:sp>
        <p:nvSpPr>
          <p:cNvPr id="76802"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76803" name="Rectangle 3"/>
          <p:cNvSpPr>
            <a:spLocks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s-E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AEFA635-8D42-45AE-A981-25F07C0C352C}" type="slidenum">
              <a:rPr lang="es-ES"/>
              <a:pPr/>
              <a:t>35</a:t>
            </a:fld>
            <a:endParaRPr lang="es-ES"/>
          </a:p>
        </p:txBody>
      </p:sp>
      <p:sp>
        <p:nvSpPr>
          <p:cNvPr id="110594"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110595" name="Rectangle 3"/>
          <p:cNvSpPr>
            <a:spLocks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s-E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C2CF80D-74FB-4D0D-9EAB-9300D14DFC8A}" type="slidenum">
              <a:rPr lang="es-ES"/>
              <a:pPr/>
              <a:t>36</a:t>
            </a:fld>
            <a:endParaRPr lang="es-ES"/>
          </a:p>
        </p:txBody>
      </p:sp>
      <p:sp>
        <p:nvSpPr>
          <p:cNvPr id="112642"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112643" name="Rectangle 3"/>
          <p:cNvSpPr>
            <a:spLocks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s-E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448835C-3D08-4714-A3E1-3AB44977A060}" type="slidenum">
              <a:rPr lang="es-ES"/>
              <a:pPr/>
              <a:t>37</a:t>
            </a:fld>
            <a:endParaRPr lang="es-ES"/>
          </a:p>
        </p:txBody>
      </p:sp>
      <p:sp>
        <p:nvSpPr>
          <p:cNvPr id="124930" name="Rectangle 2"/>
          <p:cNvSpPr>
            <a:spLocks noChangeArrowheads="1" noTextEdit="1"/>
          </p:cNvSpPr>
          <p:nvPr>
            <p:ph type="sldImg"/>
          </p:nvPr>
        </p:nvSpPr>
        <p:spPr>
          <a:ln/>
        </p:spPr>
      </p:sp>
      <p:sp>
        <p:nvSpPr>
          <p:cNvPr id="12493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593A72C-B32C-4497-8AC5-53B6CD2AC8EA}" type="slidenum">
              <a:rPr lang="es-ES"/>
              <a:pPr/>
              <a:t>38</a:t>
            </a:fld>
            <a:endParaRPr lang="es-ES"/>
          </a:p>
        </p:txBody>
      </p:sp>
      <p:sp>
        <p:nvSpPr>
          <p:cNvPr id="114690"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114691" name="Rectangle 3"/>
          <p:cNvSpPr>
            <a:spLocks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s-E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E545928-3158-4B94-8DC2-9629367D5EF2}" type="slidenum">
              <a:rPr lang="es-ES"/>
              <a:pPr/>
              <a:t>39</a:t>
            </a:fld>
            <a:endParaRPr lang="es-ES"/>
          </a:p>
        </p:txBody>
      </p:sp>
      <p:sp>
        <p:nvSpPr>
          <p:cNvPr id="120834"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120835" name="Rectangle 3"/>
          <p:cNvSpPr>
            <a:spLocks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s-E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1A18911-E3C1-434C-A93D-9136B054FCBF}" type="slidenum">
              <a:rPr lang="es-ES"/>
              <a:pPr/>
              <a:t>40</a:t>
            </a:fld>
            <a:endParaRPr lang="es-ES"/>
          </a:p>
        </p:txBody>
      </p:sp>
      <p:sp>
        <p:nvSpPr>
          <p:cNvPr id="116738"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116739" name="Rectangle 3"/>
          <p:cNvSpPr>
            <a:spLocks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s-E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6BB71C8-C1EA-400E-B0DA-2D314BD85A0E}" type="slidenum">
              <a:rPr lang="es-ES"/>
              <a:pPr/>
              <a:t>41</a:t>
            </a:fld>
            <a:endParaRPr lang="es-ES"/>
          </a:p>
        </p:txBody>
      </p:sp>
      <p:sp>
        <p:nvSpPr>
          <p:cNvPr id="122882"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122883" name="Rectangle 3"/>
          <p:cNvSpPr>
            <a:spLocks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s-E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7BDD44B-072F-4DAE-8EF5-4557E13AD5B8}" type="slidenum">
              <a:rPr lang="es-ES"/>
              <a:pPr/>
              <a:t>42</a:t>
            </a:fld>
            <a:endParaRPr lang="es-ES"/>
          </a:p>
        </p:txBody>
      </p:sp>
      <p:sp>
        <p:nvSpPr>
          <p:cNvPr id="108546" name="Rectangle 2"/>
          <p:cNvSpPr>
            <a:spLocks noChangeArrowheads="1" noTextEdit="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108547" name="Rectangle 3"/>
          <p:cNvSpPr>
            <a:spLocks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s-E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95E99BA-BD8E-4F12-8685-CD9894FF15CD}" type="slidenum">
              <a:rPr lang="es-ES"/>
              <a:pPr/>
              <a:t>43</a:t>
            </a:fld>
            <a:endParaRPr lang="es-ES"/>
          </a:p>
        </p:txBody>
      </p:sp>
      <p:sp>
        <p:nvSpPr>
          <p:cNvPr id="106498" name="Rectangle 2"/>
          <p:cNvSpPr>
            <a:spLocks noChangeArrowheads="1" noTextEdit="1"/>
          </p:cNvSpPr>
          <p:nvPr>
            <p:ph type="sldImg"/>
          </p:nvPr>
        </p:nvSpPr>
        <p:spPr>
          <a:ln/>
        </p:spPr>
      </p:sp>
      <p:sp>
        <p:nvSpPr>
          <p:cNvPr id="106499" name="Rectangle 3"/>
          <p:cNvSpPr>
            <a:spLocks noGrp="1" noChangeArrowheads="1"/>
          </p:cNvSpPr>
          <p:nvPr>
            <p:ph type="body" idx="1"/>
          </p:nvPr>
        </p:nvSpPr>
        <p:spPr/>
        <p:txBody>
          <a:bodyPr/>
          <a:lstStyle/>
          <a:p>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3074" name="Line 2"/>
          <p:cNvSpPr>
            <a:spLocks noChangeShapeType="1"/>
          </p:cNvSpPr>
          <p:nvPr/>
        </p:nvSpPr>
        <p:spPr bwMode="auto">
          <a:xfrm>
            <a:off x="0" y="1708150"/>
            <a:ext cx="9147175" cy="0"/>
          </a:xfrm>
          <a:prstGeom prst="line">
            <a:avLst/>
          </a:prstGeom>
          <a:noFill/>
          <a:ln w="12700" cap="sq">
            <a:solidFill>
              <a:schemeClr val="bg2"/>
            </a:solidFill>
            <a:round/>
            <a:headEnd type="none" w="sm" len="sm"/>
            <a:tailEnd type="none" w="sm" len="sm"/>
          </a:ln>
          <a:effectLst/>
        </p:spPr>
        <p:txBody>
          <a:bodyPr/>
          <a:lstStyle/>
          <a:p>
            <a:endParaRPr lang="es-ES"/>
          </a:p>
        </p:txBody>
      </p:sp>
      <p:sp>
        <p:nvSpPr>
          <p:cNvPr id="3075" name="Arc 3"/>
          <p:cNvSpPr>
            <a:spLocks/>
          </p:cNvSpPr>
          <p:nvPr/>
        </p:nvSpPr>
        <p:spPr bwMode="auto">
          <a:xfrm>
            <a:off x="0" y="842963"/>
            <a:ext cx="2897188" cy="6015037"/>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gradFill rotWithShape="0">
            <a:gsLst>
              <a:gs pos="0">
                <a:schemeClr val="bg1"/>
              </a:gs>
              <a:gs pos="100000">
                <a:schemeClr val="accent2"/>
              </a:gs>
            </a:gsLst>
            <a:lin ang="5400000" scaled="1"/>
          </a:gradFill>
          <a:ln w="9525">
            <a:noFill/>
            <a:round/>
            <a:headEnd type="none" w="sm" len="sm"/>
            <a:tailEnd type="none" w="sm" len="sm"/>
          </a:ln>
          <a:effectLst/>
        </p:spPr>
        <p:txBody>
          <a:bodyPr/>
          <a:lstStyle/>
          <a:p>
            <a:endParaRPr kumimoji="1" lang="es-ES" sz="2400">
              <a:latin typeface="Times New Roman" charset="0"/>
            </a:endParaRPr>
          </a:p>
        </p:txBody>
      </p:sp>
      <p:sp>
        <p:nvSpPr>
          <p:cNvPr id="3076" name="Rectangle 4"/>
          <p:cNvSpPr>
            <a:spLocks noGrp="1" noChangeArrowheads="1"/>
          </p:cNvSpPr>
          <p:nvPr>
            <p:ph type="ctrTitle" sz="quarter"/>
          </p:nvPr>
        </p:nvSpPr>
        <p:spPr>
          <a:xfrm>
            <a:off x="2743200" y="427038"/>
            <a:ext cx="6399213" cy="1524000"/>
          </a:xfrm>
        </p:spPr>
        <p:txBody>
          <a:bodyPr anchor="b"/>
          <a:lstStyle>
            <a:lvl1pPr>
              <a:lnSpc>
                <a:spcPct val="80000"/>
              </a:lnSpc>
              <a:defRPr/>
            </a:lvl1pPr>
          </a:lstStyle>
          <a:p>
            <a:r>
              <a:rPr lang="es-ES" smtClean="0"/>
              <a:t>Haga clic para modificar el estilo de título del patrón</a:t>
            </a:r>
            <a:endParaRPr lang="es-ES"/>
          </a:p>
        </p:txBody>
      </p:sp>
      <p:sp>
        <p:nvSpPr>
          <p:cNvPr id="3077" name="Rectangle 5"/>
          <p:cNvSpPr>
            <a:spLocks noGrp="1" noChangeArrowheads="1"/>
          </p:cNvSpPr>
          <p:nvPr>
            <p:ph type="subTitle" sz="quarter" idx="1"/>
          </p:nvPr>
        </p:nvSpPr>
        <p:spPr>
          <a:xfrm>
            <a:off x="4191000" y="1828800"/>
            <a:ext cx="4572000" cy="1752600"/>
          </a:xfrm>
        </p:spPr>
        <p:txBody>
          <a:bodyPr/>
          <a:lstStyle>
            <a:lvl1pPr marL="0" indent="0">
              <a:buFont typeface="Wingdings" pitchFamily="2" charset="2"/>
              <a:buNone/>
              <a:defRPr sz="2400"/>
            </a:lvl1pPr>
          </a:lstStyle>
          <a:p>
            <a:r>
              <a:rPr lang="es-ES" smtClean="0"/>
              <a:t>Haga clic para modificar el estilo de subtítulo del patrón</a:t>
            </a:r>
            <a:endParaRPr lang="es-ES"/>
          </a:p>
        </p:txBody>
      </p:sp>
      <p:sp>
        <p:nvSpPr>
          <p:cNvPr id="3078" name="Rectangle 6"/>
          <p:cNvSpPr>
            <a:spLocks noGrp="1" noChangeArrowheads="1"/>
          </p:cNvSpPr>
          <p:nvPr>
            <p:ph type="dt" sz="quarter" idx="2"/>
          </p:nvPr>
        </p:nvSpPr>
        <p:spPr/>
        <p:txBody>
          <a:bodyPr/>
          <a:lstStyle>
            <a:lvl1pPr>
              <a:defRPr/>
            </a:lvl1pPr>
          </a:lstStyle>
          <a:p>
            <a:fld id="{EAC02B15-8B70-4E7F-9E0F-995099C01FFE}" type="datetime1">
              <a:rPr lang="es-ES"/>
              <a:pPr/>
              <a:t>18/01/2014</a:t>
            </a:fld>
            <a:endParaRPr lang="es-ES"/>
          </a:p>
        </p:txBody>
      </p:sp>
      <p:sp>
        <p:nvSpPr>
          <p:cNvPr id="3079" name="Rectangle 7"/>
          <p:cNvSpPr>
            <a:spLocks noGrp="1" noChangeArrowheads="1"/>
          </p:cNvSpPr>
          <p:nvPr>
            <p:ph type="ftr" sz="quarter" idx="3"/>
          </p:nvPr>
        </p:nvSpPr>
        <p:spPr/>
        <p:txBody>
          <a:bodyPr/>
          <a:lstStyle>
            <a:lvl1pPr>
              <a:defRPr/>
            </a:lvl1pPr>
          </a:lstStyle>
          <a:p>
            <a:r>
              <a:rPr lang="es-ES"/>
              <a:t>N6d2</a:t>
            </a:r>
          </a:p>
        </p:txBody>
      </p:sp>
      <p:sp>
        <p:nvSpPr>
          <p:cNvPr id="3080" name="Rectangle 8"/>
          <p:cNvSpPr>
            <a:spLocks noGrp="1" noChangeArrowheads="1"/>
          </p:cNvSpPr>
          <p:nvPr>
            <p:ph type="sldNum" sz="quarter" idx="4"/>
          </p:nvPr>
        </p:nvSpPr>
        <p:spPr/>
        <p:txBody>
          <a:bodyPr/>
          <a:lstStyle>
            <a:lvl1pPr>
              <a:defRPr/>
            </a:lvl1pPr>
          </a:lstStyle>
          <a:p>
            <a:fld id="{FB6D0E55-0AEC-46CD-9FF4-1D6B4BC5A6D0}" type="slidenum">
              <a:rPr lang="es-ES"/>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A1F2CEE2-376B-404F-852E-B083B6B34F7B}" type="datetime1">
              <a:rPr lang="es-ES"/>
              <a:pPr/>
              <a:t>18/01/2014</a:t>
            </a:fld>
            <a:endParaRPr lang="es-ES"/>
          </a:p>
        </p:txBody>
      </p:sp>
      <p:sp>
        <p:nvSpPr>
          <p:cNvPr id="5" name="4 Marcador de pie de página"/>
          <p:cNvSpPr>
            <a:spLocks noGrp="1"/>
          </p:cNvSpPr>
          <p:nvPr>
            <p:ph type="ftr" sz="quarter" idx="11"/>
          </p:nvPr>
        </p:nvSpPr>
        <p:spPr/>
        <p:txBody>
          <a:bodyPr/>
          <a:lstStyle>
            <a:lvl1pPr>
              <a:defRPr/>
            </a:lvl1pPr>
          </a:lstStyle>
          <a:p>
            <a:r>
              <a:rPr lang="es-ES"/>
              <a:t>N6d2</a:t>
            </a:r>
          </a:p>
        </p:txBody>
      </p:sp>
      <p:sp>
        <p:nvSpPr>
          <p:cNvPr id="6" name="5 Marcador de número de diapositiva"/>
          <p:cNvSpPr>
            <a:spLocks noGrp="1"/>
          </p:cNvSpPr>
          <p:nvPr>
            <p:ph type="sldNum" sz="quarter" idx="12"/>
          </p:nvPr>
        </p:nvSpPr>
        <p:spPr/>
        <p:txBody>
          <a:bodyPr/>
          <a:lstStyle>
            <a:lvl1pPr>
              <a:defRPr/>
            </a:lvl1pPr>
          </a:lstStyle>
          <a:p>
            <a:fld id="{E5633623-E060-40AF-8AD2-9323473C2BB6}" type="slidenum">
              <a:rPr lang="es-ES"/>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1D2B3FBB-00F4-4BDC-8B83-608F3D555585}" type="datetime1">
              <a:rPr lang="es-ES"/>
              <a:pPr/>
              <a:t>18/01/2014</a:t>
            </a:fld>
            <a:endParaRPr lang="es-ES"/>
          </a:p>
        </p:txBody>
      </p:sp>
      <p:sp>
        <p:nvSpPr>
          <p:cNvPr id="5" name="4 Marcador de pie de página"/>
          <p:cNvSpPr>
            <a:spLocks noGrp="1"/>
          </p:cNvSpPr>
          <p:nvPr>
            <p:ph type="ftr" sz="quarter" idx="11"/>
          </p:nvPr>
        </p:nvSpPr>
        <p:spPr/>
        <p:txBody>
          <a:bodyPr/>
          <a:lstStyle>
            <a:lvl1pPr>
              <a:defRPr/>
            </a:lvl1pPr>
          </a:lstStyle>
          <a:p>
            <a:r>
              <a:rPr lang="es-ES"/>
              <a:t>N6d2</a:t>
            </a:r>
          </a:p>
        </p:txBody>
      </p:sp>
      <p:sp>
        <p:nvSpPr>
          <p:cNvPr id="6" name="5 Marcador de número de diapositiva"/>
          <p:cNvSpPr>
            <a:spLocks noGrp="1"/>
          </p:cNvSpPr>
          <p:nvPr>
            <p:ph type="sldNum" sz="quarter" idx="12"/>
          </p:nvPr>
        </p:nvSpPr>
        <p:spPr/>
        <p:txBody>
          <a:bodyPr/>
          <a:lstStyle>
            <a:lvl1pPr>
              <a:defRPr/>
            </a:lvl1pPr>
          </a:lstStyle>
          <a:p>
            <a:fld id="{962277FC-EFEF-4560-B4CE-53FA53617E46}" type="slidenum">
              <a:rPr lang="es-ES"/>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2819400" y="1981200"/>
            <a:ext cx="29718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943600" y="1981200"/>
            <a:ext cx="29718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fld id="{D96B2739-0B2A-4391-ADB6-C6B42264BD07}" type="datetime1">
              <a:rPr lang="es-ES"/>
              <a:pPr/>
              <a:t>18/01/2014</a:t>
            </a:fld>
            <a:endParaRPr lang="es-ES"/>
          </a:p>
        </p:txBody>
      </p:sp>
      <p:sp>
        <p:nvSpPr>
          <p:cNvPr id="6" name="5 Marcador de pie de página"/>
          <p:cNvSpPr>
            <a:spLocks noGrp="1"/>
          </p:cNvSpPr>
          <p:nvPr>
            <p:ph type="ftr" sz="quarter" idx="11"/>
          </p:nvPr>
        </p:nvSpPr>
        <p:spPr/>
        <p:txBody>
          <a:bodyPr/>
          <a:lstStyle>
            <a:lvl1pPr>
              <a:defRPr/>
            </a:lvl1pPr>
          </a:lstStyle>
          <a:p>
            <a:r>
              <a:rPr lang="es-ES"/>
              <a:t>N6d2</a:t>
            </a:r>
          </a:p>
        </p:txBody>
      </p:sp>
      <p:sp>
        <p:nvSpPr>
          <p:cNvPr id="7" name="6 Marcador de número de diapositiva"/>
          <p:cNvSpPr>
            <a:spLocks noGrp="1"/>
          </p:cNvSpPr>
          <p:nvPr>
            <p:ph type="sldNum" sz="quarter" idx="12"/>
          </p:nvPr>
        </p:nvSpPr>
        <p:spPr/>
        <p:txBody>
          <a:bodyPr/>
          <a:lstStyle>
            <a:lvl1pPr>
              <a:defRPr/>
            </a:lvl1pPr>
          </a:lstStyle>
          <a:p>
            <a:fld id="{D1F5F236-48A9-4B3D-9D0A-D211B08D2D09}" type="slidenum">
              <a:rPr lang="es-ES"/>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fld id="{2E7CDAEB-7D9C-44D6-9104-9AF8E26C447D}" type="datetime1">
              <a:rPr lang="es-ES"/>
              <a:pPr/>
              <a:t>18/01/2014</a:t>
            </a:fld>
            <a:endParaRPr lang="es-ES"/>
          </a:p>
        </p:txBody>
      </p:sp>
      <p:sp>
        <p:nvSpPr>
          <p:cNvPr id="8" name="7 Marcador de pie de página"/>
          <p:cNvSpPr>
            <a:spLocks noGrp="1"/>
          </p:cNvSpPr>
          <p:nvPr>
            <p:ph type="ftr" sz="quarter" idx="11"/>
          </p:nvPr>
        </p:nvSpPr>
        <p:spPr/>
        <p:txBody>
          <a:bodyPr/>
          <a:lstStyle>
            <a:lvl1pPr>
              <a:defRPr/>
            </a:lvl1pPr>
          </a:lstStyle>
          <a:p>
            <a:r>
              <a:rPr lang="es-ES"/>
              <a:t>N6d2</a:t>
            </a:r>
          </a:p>
        </p:txBody>
      </p:sp>
      <p:sp>
        <p:nvSpPr>
          <p:cNvPr id="9" name="8 Marcador de número de diapositiva"/>
          <p:cNvSpPr>
            <a:spLocks noGrp="1"/>
          </p:cNvSpPr>
          <p:nvPr>
            <p:ph type="sldNum" sz="quarter" idx="12"/>
          </p:nvPr>
        </p:nvSpPr>
        <p:spPr/>
        <p:txBody>
          <a:bodyPr/>
          <a:lstStyle>
            <a:lvl1pPr>
              <a:defRPr/>
            </a:lvl1pPr>
          </a:lstStyle>
          <a:p>
            <a:fld id="{8227FA6B-6EE5-4627-BAE8-0FAB8076A3E6}" type="slidenum">
              <a:rPr lang="es-ES"/>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fld id="{DF0AD673-EE7C-4CC8-8D5C-90CE603A5A93}" type="datetime1">
              <a:rPr lang="es-ES"/>
              <a:pPr/>
              <a:t>18/01/2014</a:t>
            </a:fld>
            <a:endParaRPr lang="es-ES"/>
          </a:p>
        </p:txBody>
      </p:sp>
      <p:sp>
        <p:nvSpPr>
          <p:cNvPr id="4" name="3 Marcador de pie de página"/>
          <p:cNvSpPr>
            <a:spLocks noGrp="1"/>
          </p:cNvSpPr>
          <p:nvPr>
            <p:ph type="ftr" sz="quarter" idx="11"/>
          </p:nvPr>
        </p:nvSpPr>
        <p:spPr/>
        <p:txBody>
          <a:bodyPr/>
          <a:lstStyle>
            <a:lvl1pPr>
              <a:defRPr/>
            </a:lvl1pPr>
          </a:lstStyle>
          <a:p>
            <a:r>
              <a:rPr lang="es-ES"/>
              <a:t>N6d2</a:t>
            </a:r>
          </a:p>
        </p:txBody>
      </p:sp>
      <p:sp>
        <p:nvSpPr>
          <p:cNvPr id="5" name="4 Marcador de número de diapositiva"/>
          <p:cNvSpPr>
            <a:spLocks noGrp="1"/>
          </p:cNvSpPr>
          <p:nvPr>
            <p:ph type="sldNum" sz="quarter" idx="12"/>
          </p:nvPr>
        </p:nvSpPr>
        <p:spPr/>
        <p:txBody>
          <a:bodyPr/>
          <a:lstStyle>
            <a:lvl1pPr>
              <a:defRPr/>
            </a:lvl1pPr>
          </a:lstStyle>
          <a:p>
            <a:fld id="{3DD6306D-2203-41A7-9E58-B492762FD8D4}" type="slidenum">
              <a:rPr lang="es-ES"/>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fld id="{725B930F-92BC-4A4B-8230-838A2707B7B2}" type="datetime1">
              <a:rPr lang="es-ES"/>
              <a:pPr/>
              <a:t>18/01/2014</a:t>
            </a:fld>
            <a:endParaRPr lang="es-ES"/>
          </a:p>
        </p:txBody>
      </p:sp>
      <p:sp>
        <p:nvSpPr>
          <p:cNvPr id="3" name="2 Marcador de pie de página"/>
          <p:cNvSpPr>
            <a:spLocks noGrp="1"/>
          </p:cNvSpPr>
          <p:nvPr>
            <p:ph type="ftr" sz="quarter" idx="11"/>
          </p:nvPr>
        </p:nvSpPr>
        <p:spPr/>
        <p:txBody>
          <a:bodyPr/>
          <a:lstStyle>
            <a:lvl1pPr>
              <a:defRPr/>
            </a:lvl1pPr>
          </a:lstStyle>
          <a:p>
            <a:r>
              <a:rPr lang="es-ES"/>
              <a:t>N6d2</a:t>
            </a:r>
          </a:p>
        </p:txBody>
      </p:sp>
      <p:sp>
        <p:nvSpPr>
          <p:cNvPr id="4" name="3 Marcador de número de diapositiva"/>
          <p:cNvSpPr>
            <a:spLocks noGrp="1"/>
          </p:cNvSpPr>
          <p:nvPr>
            <p:ph type="sldNum" sz="quarter" idx="12"/>
          </p:nvPr>
        </p:nvSpPr>
        <p:spPr/>
        <p:txBody>
          <a:bodyPr/>
          <a:lstStyle>
            <a:lvl1pPr>
              <a:defRPr/>
            </a:lvl1pPr>
          </a:lstStyle>
          <a:p>
            <a:fld id="{DEC5338D-6286-4FA7-9886-40DBAA4D1051}" type="slidenum">
              <a:rPr lang="es-ES"/>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1B30A336-157E-44BB-B355-A4367D9B425C}" type="datetime1">
              <a:rPr lang="es-ES"/>
              <a:pPr/>
              <a:t>18/01/2014</a:t>
            </a:fld>
            <a:endParaRPr lang="es-ES"/>
          </a:p>
        </p:txBody>
      </p:sp>
      <p:sp>
        <p:nvSpPr>
          <p:cNvPr id="6" name="5 Marcador de pie de página"/>
          <p:cNvSpPr>
            <a:spLocks noGrp="1"/>
          </p:cNvSpPr>
          <p:nvPr>
            <p:ph type="ftr" sz="quarter" idx="11"/>
          </p:nvPr>
        </p:nvSpPr>
        <p:spPr/>
        <p:txBody>
          <a:bodyPr/>
          <a:lstStyle>
            <a:lvl1pPr>
              <a:defRPr/>
            </a:lvl1pPr>
          </a:lstStyle>
          <a:p>
            <a:r>
              <a:rPr lang="es-ES"/>
              <a:t>N6d2</a:t>
            </a:r>
          </a:p>
        </p:txBody>
      </p:sp>
      <p:sp>
        <p:nvSpPr>
          <p:cNvPr id="7" name="6 Marcador de número de diapositiva"/>
          <p:cNvSpPr>
            <a:spLocks noGrp="1"/>
          </p:cNvSpPr>
          <p:nvPr>
            <p:ph type="sldNum" sz="quarter" idx="12"/>
          </p:nvPr>
        </p:nvSpPr>
        <p:spPr/>
        <p:txBody>
          <a:bodyPr/>
          <a:lstStyle>
            <a:lvl1pPr>
              <a:defRPr/>
            </a:lvl1pPr>
          </a:lstStyle>
          <a:p>
            <a:fld id="{6A780220-627E-4FC9-9DB5-E9A9BC11F79D}" type="slidenum">
              <a:rPr lang="es-ES"/>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B1182CB6-53BA-415F-9E55-A5037413D579}" type="datetime1">
              <a:rPr lang="es-ES"/>
              <a:pPr/>
              <a:t>18/01/2014</a:t>
            </a:fld>
            <a:endParaRPr lang="es-ES"/>
          </a:p>
        </p:txBody>
      </p:sp>
      <p:sp>
        <p:nvSpPr>
          <p:cNvPr id="6" name="5 Marcador de pie de página"/>
          <p:cNvSpPr>
            <a:spLocks noGrp="1"/>
          </p:cNvSpPr>
          <p:nvPr>
            <p:ph type="ftr" sz="quarter" idx="11"/>
          </p:nvPr>
        </p:nvSpPr>
        <p:spPr/>
        <p:txBody>
          <a:bodyPr/>
          <a:lstStyle>
            <a:lvl1pPr>
              <a:defRPr/>
            </a:lvl1pPr>
          </a:lstStyle>
          <a:p>
            <a:r>
              <a:rPr lang="es-ES"/>
              <a:t>N6d2</a:t>
            </a:r>
          </a:p>
        </p:txBody>
      </p:sp>
      <p:sp>
        <p:nvSpPr>
          <p:cNvPr id="7" name="6 Marcador de número de diapositiva"/>
          <p:cNvSpPr>
            <a:spLocks noGrp="1"/>
          </p:cNvSpPr>
          <p:nvPr>
            <p:ph type="sldNum" sz="quarter" idx="12"/>
          </p:nvPr>
        </p:nvSpPr>
        <p:spPr/>
        <p:txBody>
          <a:bodyPr/>
          <a:lstStyle>
            <a:lvl1pPr>
              <a:defRPr/>
            </a:lvl1pPr>
          </a:lstStyle>
          <a:p>
            <a:fld id="{791B2512-C339-4936-BF0C-018685340D06}" type="slidenum">
              <a:rPr lang="es-ES"/>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06E8FD1C-756C-4CA2-9D73-5CDF4AD0E3CB}" type="datetime1">
              <a:rPr lang="es-ES"/>
              <a:pPr/>
              <a:t>18/01/2014</a:t>
            </a:fld>
            <a:endParaRPr lang="es-ES"/>
          </a:p>
        </p:txBody>
      </p:sp>
      <p:sp>
        <p:nvSpPr>
          <p:cNvPr id="5" name="4 Marcador de pie de página"/>
          <p:cNvSpPr>
            <a:spLocks noGrp="1"/>
          </p:cNvSpPr>
          <p:nvPr>
            <p:ph type="ftr" sz="quarter" idx="11"/>
          </p:nvPr>
        </p:nvSpPr>
        <p:spPr/>
        <p:txBody>
          <a:bodyPr/>
          <a:lstStyle>
            <a:lvl1pPr>
              <a:defRPr/>
            </a:lvl1pPr>
          </a:lstStyle>
          <a:p>
            <a:r>
              <a:rPr lang="es-ES"/>
              <a:t>N6d2</a:t>
            </a:r>
          </a:p>
        </p:txBody>
      </p:sp>
      <p:sp>
        <p:nvSpPr>
          <p:cNvPr id="6" name="5 Marcador de número de diapositiva"/>
          <p:cNvSpPr>
            <a:spLocks noGrp="1"/>
          </p:cNvSpPr>
          <p:nvPr>
            <p:ph type="sldNum" sz="quarter" idx="12"/>
          </p:nvPr>
        </p:nvSpPr>
        <p:spPr/>
        <p:txBody>
          <a:bodyPr/>
          <a:lstStyle>
            <a:lvl1pPr>
              <a:defRPr/>
            </a:lvl1pPr>
          </a:lstStyle>
          <a:p>
            <a:fld id="{CAA695C3-8A69-4060-B1CF-D66F486B8BE0}" type="slidenum">
              <a:rPr lang="es-ES"/>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91400" y="609600"/>
            <a:ext cx="1524000" cy="54864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2819400" y="609600"/>
            <a:ext cx="44196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66F6EDF3-BAB4-42DB-B0F8-0BF14EB1C5E4}" type="datetime1">
              <a:rPr lang="es-ES"/>
              <a:pPr/>
              <a:t>18/01/2014</a:t>
            </a:fld>
            <a:endParaRPr lang="es-ES"/>
          </a:p>
        </p:txBody>
      </p:sp>
      <p:sp>
        <p:nvSpPr>
          <p:cNvPr id="5" name="4 Marcador de pie de página"/>
          <p:cNvSpPr>
            <a:spLocks noGrp="1"/>
          </p:cNvSpPr>
          <p:nvPr>
            <p:ph type="ftr" sz="quarter" idx="11"/>
          </p:nvPr>
        </p:nvSpPr>
        <p:spPr/>
        <p:txBody>
          <a:bodyPr/>
          <a:lstStyle>
            <a:lvl1pPr>
              <a:defRPr/>
            </a:lvl1pPr>
          </a:lstStyle>
          <a:p>
            <a:r>
              <a:rPr lang="es-ES"/>
              <a:t>N6d2</a:t>
            </a:r>
          </a:p>
        </p:txBody>
      </p:sp>
      <p:sp>
        <p:nvSpPr>
          <p:cNvPr id="6" name="5 Marcador de número de diapositiva"/>
          <p:cNvSpPr>
            <a:spLocks noGrp="1"/>
          </p:cNvSpPr>
          <p:nvPr>
            <p:ph type="sldNum" sz="quarter" idx="12"/>
          </p:nvPr>
        </p:nvSpPr>
        <p:spPr/>
        <p:txBody>
          <a:bodyPr/>
          <a:lstStyle>
            <a:lvl1pPr>
              <a:defRPr/>
            </a:lvl1pPr>
          </a:lstStyle>
          <a:p>
            <a:fld id="{8652557C-F3C3-4112-8CB2-57227F847087}" type="slidenum">
              <a:rPr lang="es-ES"/>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DC68613B-2EBB-43F6-B631-FDDF3EEBB76A}"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Arc 2"/>
          <p:cNvSpPr>
            <a:spLocks/>
          </p:cNvSpPr>
          <p:nvPr/>
        </p:nvSpPr>
        <p:spPr bwMode="auto">
          <a:xfrm>
            <a:off x="0" y="842963"/>
            <a:ext cx="2897188" cy="6015037"/>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gradFill rotWithShape="0">
            <a:gsLst>
              <a:gs pos="0">
                <a:schemeClr val="bg1"/>
              </a:gs>
              <a:gs pos="100000">
                <a:schemeClr val="accent2"/>
              </a:gs>
            </a:gsLst>
            <a:lin ang="5400000" scaled="1"/>
          </a:gradFill>
          <a:ln w="9525">
            <a:noFill/>
            <a:round/>
            <a:headEnd type="none" w="sm" len="sm"/>
            <a:tailEnd type="none" w="sm" len="sm"/>
          </a:ln>
          <a:effectLst/>
        </p:spPr>
        <p:txBody>
          <a:bodyPr/>
          <a:lstStyle/>
          <a:p>
            <a:endParaRPr kumimoji="1" lang="es-ES" sz="2400">
              <a:latin typeface="Times New Roman" charset="0"/>
            </a:endParaRPr>
          </a:p>
        </p:txBody>
      </p:sp>
      <p:sp>
        <p:nvSpPr>
          <p:cNvPr id="1027" name="Rectangle 3"/>
          <p:cNvSpPr>
            <a:spLocks noGrp="1" noChangeArrowheads="1"/>
          </p:cNvSpPr>
          <p:nvPr>
            <p:ph type="title"/>
          </p:nvPr>
        </p:nvSpPr>
        <p:spPr bwMode="auto">
          <a:xfrm>
            <a:off x="2819400" y="609600"/>
            <a:ext cx="6096000" cy="11430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p>
            <a:pPr lvl="0"/>
            <a:r>
              <a:rPr lang="es-ES" smtClean="0"/>
              <a:t>Haga clic para modificar el estilo de título del patrón</a:t>
            </a:r>
          </a:p>
        </p:txBody>
      </p:sp>
      <p:sp>
        <p:nvSpPr>
          <p:cNvPr id="1028" name="Rectangle 4"/>
          <p:cNvSpPr>
            <a:spLocks noGrp="1" noChangeArrowheads="1"/>
          </p:cNvSpPr>
          <p:nvPr>
            <p:ph type="body" idx="1"/>
          </p:nvPr>
        </p:nvSpPr>
        <p:spPr bwMode="auto">
          <a:xfrm>
            <a:off x="2819400" y="1981200"/>
            <a:ext cx="6096000" cy="411480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9" name="Rectangle 5"/>
          <p:cNvSpPr>
            <a:spLocks noGrp="1" noChangeArrowheads="1"/>
          </p:cNvSpPr>
          <p:nvPr>
            <p:ph type="dt" sz="half" idx="2"/>
          </p:nvPr>
        </p:nvSpPr>
        <p:spPr bwMode="auto">
          <a:xfrm>
            <a:off x="304800" y="6248400"/>
            <a:ext cx="19050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lvl1pPr>
              <a:defRPr sz="1400"/>
            </a:lvl1pPr>
          </a:lstStyle>
          <a:p>
            <a:fld id="{08746A70-4B31-4A5E-9D60-4C572F7A08E4}" type="datetime1">
              <a:rPr lang="es-ES"/>
              <a:pPr/>
              <a:t>18/01/2014</a:t>
            </a:fld>
            <a:endParaRPr lang="es-ES"/>
          </a:p>
        </p:txBody>
      </p:sp>
      <p:sp>
        <p:nvSpPr>
          <p:cNvPr id="1030" name="Rectangle 6"/>
          <p:cNvSpPr>
            <a:spLocks noGrp="1" noChangeArrowheads="1"/>
          </p:cNvSpPr>
          <p:nvPr>
            <p:ph type="ftr" sz="quarter" idx="3"/>
          </p:nvPr>
        </p:nvSpPr>
        <p:spPr bwMode="auto">
          <a:xfrm>
            <a:off x="3581400" y="6248400"/>
            <a:ext cx="28956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lvl1pPr algn="ctr">
              <a:defRPr sz="1400"/>
            </a:lvl1pPr>
          </a:lstStyle>
          <a:p>
            <a:r>
              <a:rPr lang="es-ES"/>
              <a:t>N6d2</a:t>
            </a:r>
          </a:p>
        </p:txBody>
      </p:sp>
      <p:sp>
        <p:nvSpPr>
          <p:cNvPr id="1031" name="Rectangle 7"/>
          <p:cNvSpPr>
            <a:spLocks noGrp="1" noChangeArrowheads="1"/>
          </p:cNvSpPr>
          <p:nvPr>
            <p:ph type="sldNum" sz="quarter" idx="4"/>
          </p:nvPr>
        </p:nvSpPr>
        <p:spPr bwMode="auto">
          <a:xfrm>
            <a:off x="7010400" y="6248400"/>
            <a:ext cx="1905000" cy="4572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r">
              <a:defRPr sz="1400"/>
            </a:lvl1pPr>
          </a:lstStyle>
          <a:p>
            <a:fld id="{8BE21DD6-9865-45DA-9C41-1FC1C85D7293}" type="slidenum">
              <a:rPr lang="es-ES"/>
              <a:pPr/>
              <a:t>‹Nº›</a:t>
            </a:fld>
            <a:endParaRPr lang="es-ES"/>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fontAlgn="base" hangingPunct="1">
        <a:lnSpc>
          <a:spcPct val="70000"/>
        </a:lnSpc>
        <a:spcBef>
          <a:spcPct val="0"/>
        </a:spcBef>
        <a:spcAft>
          <a:spcPct val="0"/>
        </a:spcAft>
        <a:defRPr sz="4400" b="1">
          <a:solidFill>
            <a:schemeClr val="tx2"/>
          </a:solidFill>
          <a:latin typeface="+mj-lt"/>
          <a:ea typeface="+mj-ea"/>
          <a:cs typeface="+mj-cs"/>
        </a:defRPr>
      </a:lvl1pPr>
      <a:lvl2pPr algn="l" rtl="0" eaLnBrk="1" fontAlgn="base" hangingPunct="1">
        <a:lnSpc>
          <a:spcPct val="70000"/>
        </a:lnSpc>
        <a:spcBef>
          <a:spcPct val="0"/>
        </a:spcBef>
        <a:spcAft>
          <a:spcPct val="0"/>
        </a:spcAft>
        <a:defRPr sz="4400" b="1">
          <a:solidFill>
            <a:schemeClr val="tx2"/>
          </a:solidFill>
          <a:latin typeface="Arial Narrow" pitchFamily="34" charset="0"/>
        </a:defRPr>
      </a:lvl2pPr>
      <a:lvl3pPr algn="l" rtl="0" eaLnBrk="1" fontAlgn="base" hangingPunct="1">
        <a:lnSpc>
          <a:spcPct val="70000"/>
        </a:lnSpc>
        <a:spcBef>
          <a:spcPct val="0"/>
        </a:spcBef>
        <a:spcAft>
          <a:spcPct val="0"/>
        </a:spcAft>
        <a:defRPr sz="4400" b="1">
          <a:solidFill>
            <a:schemeClr val="tx2"/>
          </a:solidFill>
          <a:latin typeface="Arial Narrow" pitchFamily="34" charset="0"/>
        </a:defRPr>
      </a:lvl3pPr>
      <a:lvl4pPr algn="l" rtl="0" eaLnBrk="1" fontAlgn="base" hangingPunct="1">
        <a:lnSpc>
          <a:spcPct val="70000"/>
        </a:lnSpc>
        <a:spcBef>
          <a:spcPct val="0"/>
        </a:spcBef>
        <a:spcAft>
          <a:spcPct val="0"/>
        </a:spcAft>
        <a:defRPr sz="4400" b="1">
          <a:solidFill>
            <a:schemeClr val="tx2"/>
          </a:solidFill>
          <a:latin typeface="Arial Narrow" pitchFamily="34" charset="0"/>
        </a:defRPr>
      </a:lvl4pPr>
      <a:lvl5pPr algn="l" rtl="0" eaLnBrk="1" fontAlgn="base" hangingPunct="1">
        <a:lnSpc>
          <a:spcPct val="70000"/>
        </a:lnSpc>
        <a:spcBef>
          <a:spcPct val="0"/>
        </a:spcBef>
        <a:spcAft>
          <a:spcPct val="0"/>
        </a:spcAft>
        <a:defRPr sz="4400" b="1">
          <a:solidFill>
            <a:schemeClr val="tx2"/>
          </a:solidFill>
          <a:latin typeface="Arial Narrow" pitchFamily="34" charset="0"/>
        </a:defRPr>
      </a:lvl5pPr>
      <a:lvl6pPr marL="457200" algn="l" rtl="0" eaLnBrk="1" fontAlgn="base" hangingPunct="1">
        <a:lnSpc>
          <a:spcPct val="70000"/>
        </a:lnSpc>
        <a:spcBef>
          <a:spcPct val="0"/>
        </a:spcBef>
        <a:spcAft>
          <a:spcPct val="0"/>
        </a:spcAft>
        <a:defRPr sz="4400" b="1">
          <a:solidFill>
            <a:schemeClr val="tx2"/>
          </a:solidFill>
          <a:latin typeface="Arial Narrow" pitchFamily="34" charset="0"/>
        </a:defRPr>
      </a:lvl6pPr>
      <a:lvl7pPr marL="914400" algn="l" rtl="0" eaLnBrk="1" fontAlgn="base" hangingPunct="1">
        <a:lnSpc>
          <a:spcPct val="70000"/>
        </a:lnSpc>
        <a:spcBef>
          <a:spcPct val="0"/>
        </a:spcBef>
        <a:spcAft>
          <a:spcPct val="0"/>
        </a:spcAft>
        <a:defRPr sz="4400" b="1">
          <a:solidFill>
            <a:schemeClr val="tx2"/>
          </a:solidFill>
          <a:latin typeface="Arial Narrow" pitchFamily="34" charset="0"/>
        </a:defRPr>
      </a:lvl7pPr>
      <a:lvl8pPr marL="1371600" algn="l" rtl="0" eaLnBrk="1" fontAlgn="base" hangingPunct="1">
        <a:lnSpc>
          <a:spcPct val="70000"/>
        </a:lnSpc>
        <a:spcBef>
          <a:spcPct val="0"/>
        </a:spcBef>
        <a:spcAft>
          <a:spcPct val="0"/>
        </a:spcAft>
        <a:defRPr sz="4400" b="1">
          <a:solidFill>
            <a:schemeClr val="tx2"/>
          </a:solidFill>
          <a:latin typeface="Arial Narrow" pitchFamily="34" charset="0"/>
        </a:defRPr>
      </a:lvl8pPr>
      <a:lvl9pPr marL="1828800" algn="l" rtl="0" eaLnBrk="1" fontAlgn="base" hangingPunct="1">
        <a:lnSpc>
          <a:spcPct val="70000"/>
        </a:lnSpc>
        <a:spcBef>
          <a:spcPct val="0"/>
        </a:spcBef>
        <a:spcAft>
          <a:spcPct val="0"/>
        </a:spcAft>
        <a:defRPr sz="4400" b="1">
          <a:solidFill>
            <a:schemeClr val="tx2"/>
          </a:solidFill>
          <a:latin typeface="Arial Narrow" pitchFamily="34" charset="0"/>
        </a:defRPr>
      </a:lvl9pPr>
    </p:titleStyle>
    <p:bodyStyle>
      <a:lvl1pPr marL="342900" indent="-342900" algn="l" rtl="0" eaLnBrk="1" fontAlgn="base" hangingPunct="1">
        <a:spcBef>
          <a:spcPct val="20000"/>
        </a:spcBef>
        <a:spcAft>
          <a:spcPct val="0"/>
        </a:spcAft>
        <a:buClr>
          <a:schemeClr val="hlink"/>
        </a:buClr>
        <a:buSzPct val="60000"/>
        <a:buFont typeface="Wingdings" pitchFamily="2" charset="2"/>
        <a:buChar char="n"/>
        <a:defRPr sz="2800">
          <a:solidFill>
            <a:schemeClr val="tx1"/>
          </a:solidFill>
          <a:latin typeface="+mn-lt"/>
          <a:ea typeface="+mn-ea"/>
          <a:cs typeface="+mn-cs"/>
        </a:defRPr>
      </a:lvl1pPr>
      <a:lvl2pPr marL="742950" indent="-285750" algn="l" rtl="0" eaLnBrk="1" fontAlgn="base" hangingPunct="1">
        <a:spcBef>
          <a:spcPct val="20000"/>
        </a:spcBef>
        <a:spcAft>
          <a:spcPct val="0"/>
        </a:spcAft>
        <a:buClr>
          <a:schemeClr val="tx2"/>
        </a:buClr>
        <a:buSzPct val="65000"/>
        <a:buFont typeface="Wingdings" pitchFamily="2" charset="2"/>
        <a:buChar char="u"/>
        <a:defRPr sz="2600">
          <a:solidFill>
            <a:schemeClr val="tx1"/>
          </a:solidFill>
          <a:latin typeface="+mn-lt"/>
        </a:defRPr>
      </a:lvl2pPr>
      <a:lvl3pPr marL="1143000" indent="-228600" algn="l" rtl="0" eaLnBrk="1" fontAlgn="base" hangingPunct="1">
        <a:spcBef>
          <a:spcPct val="20000"/>
        </a:spcBef>
        <a:spcAft>
          <a:spcPct val="0"/>
        </a:spcAft>
        <a:buClr>
          <a:schemeClr val="hlink"/>
        </a:buClr>
        <a:buSzPct val="65000"/>
        <a:buFont typeface="Wingdings" pitchFamily="2" charset="2"/>
        <a:buChar char="«"/>
        <a:defRPr sz="2400">
          <a:solidFill>
            <a:schemeClr val="tx1"/>
          </a:solidFill>
          <a:latin typeface="+mn-lt"/>
        </a:defRPr>
      </a:lvl3pPr>
      <a:lvl4pPr marL="1600200" indent="-228600" algn="l" rtl="0" eaLnBrk="1" fontAlgn="base" hangingPunct="1">
        <a:spcBef>
          <a:spcPct val="20000"/>
        </a:spcBef>
        <a:spcAft>
          <a:spcPct val="0"/>
        </a:spcAft>
        <a:buClr>
          <a:schemeClr val="tx2"/>
        </a:buClr>
        <a:buSzPct val="100000"/>
        <a:buChar char="•"/>
        <a:defRPr sz="2000">
          <a:solidFill>
            <a:schemeClr val="tx1"/>
          </a:solidFill>
          <a:latin typeface="+mn-lt"/>
        </a:defRPr>
      </a:lvl4pPr>
      <a:lvl5pPr marL="2057400" indent="-228600" algn="l" rtl="0" eaLnBrk="1" fontAlgn="base" hangingPunct="1">
        <a:spcBef>
          <a:spcPct val="20000"/>
        </a:spcBef>
        <a:spcAft>
          <a:spcPct val="0"/>
        </a:spcAft>
        <a:buClr>
          <a:schemeClr val="hlink"/>
        </a:buClr>
        <a:buSzPct val="100000"/>
        <a:buChar char="–"/>
        <a:defRPr sz="2000">
          <a:solidFill>
            <a:schemeClr val="tx1"/>
          </a:solidFill>
          <a:latin typeface="+mn-lt"/>
        </a:defRPr>
      </a:lvl5pPr>
      <a:lvl6pPr marL="2514600" indent="-228600" algn="l" rtl="0" eaLnBrk="1" fontAlgn="base" hangingPunct="1">
        <a:spcBef>
          <a:spcPct val="20000"/>
        </a:spcBef>
        <a:spcAft>
          <a:spcPct val="0"/>
        </a:spcAft>
        <a:buClr>
          <a:schemeClr val="hlink"/>
        </a:buClr>
        <a:buSzPct val="100000"/>
        <a:buChar char="–"/>
        <a:defRPr sz="2000">
          <a:solidFill>
            <a:schemeClr val="tx1"/>
          </a:solidFill>
          <a:latin typeface="+mn-lt"/>
        </a:defRPr>
      </a:lvl6pPr>
      <a:lvl7pPr marL="2971800" indent="-228600" algn="l" rtl="0" eaLnBrk="1" fontAlgn="base" hangingPunct="1">
        <a:spcBef>
          <a:spcPct val="20000"/>
        </a:spcBef>
        <a:spcAft>
          <a:spcPct val="0"/>
        </a:spcAft>
        <a:buClr>
          <a:schemeClr val="hlink"/>
        </a:buClr>
        <a:buSzPct val="100000"/>
        <a:buChar char="–"/>
        <a:defRPr sz="2000">
          <a:solidFill>
            <a:schemeClr val="tx1"/>
          </a:solidFill>
          <a:latin typeface="+mn-lt"/>
        </a:defRPr>
      </a:lvl7pPr>
      <a:lvl8pPr marL="3429000" indent="-228600" algn="l" rtl="0" eaLnBrk="1" fontAlgn="base" hangingPunct="1">
        <a:spcBef>
          <a:spcPct val="20000"/>
        </a:spcBef>
        <a:spcAft>
          <a:spcPct val="0"/>
        </a:spcAft>
        <a:buClr>
          <a:schemeClr val="hlink"/>
        </a:buClr>
        <a:buSzPct val="100000"/>
        <a:buChar char="–"/>
        <a:defRPr sz="2000">
          <a:solidFill>
            <a:schemeClr val="tx1"/>
          </a:solidFill>
          <a:latin typeface="+mn-lt"/>
        </a:defRPr>
      </a:lvl8pPr>
      <a:lvl9pPr marL="3886200" indent="-228600" algn="l" rtl="0" eaLnBrk="1" fontAlgn="base" hangingPunct="1">
        <a:spcBef>
          <a:spcPct val="20000"/>
        </a:spcBef>
        <a:spcAft>
          <a:spcPct val="0"/>
        </a:spcAft>
        <a:buClr>
          <a:schemeClr val="hlink"/>
        </a:buClr>
        <a:buSzPct val="100000"/>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32FF4A6-2343-40E4-AD50-066BB74FB7F0}"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6.xml"/><Relationship Id="rId1" Type="http://schemas.openxmlformats.org/officeDocument/2006/relationships/slideLayout" Target="../slideLayouts/slideLayout2.xml"/><Relationship Id="rId5" Type="http://schemas.openxmlformats.org/officeDocument/2006/relationships/image" Target="../media/image26.jpeg"/><Relationship Id="rId4" Type="http://schemas.openxmlformats.org/officeDocument/2006/relationships/image" Target="../media/image25.jpe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2.jpeg"/></Relationships>
</file>

<file path=ppt/slides/slide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35170" name="Rectangle 2"/>
          <p:cNvSpPr>
            <a:spLocks noGrp="1" noChangeArrowheads="1"/>
          </p:cNvSpPr>
          <p:nvPr>
            <p:ph type="ctrTitle"/>
          </p:nvPr>
        </p:nvSpPr>
        <p:spPr>
          <a:xfrm>
            <a:off x="0" y="2971800"/>
            <a:ext cx="9144000" cy="914400"/>
          </a:xfrm>
          <a:solidFill>
            <a:schemeClr val="accent2"/>
          </a:solidFill>
          <a:ln/>
        </p:spPr>
        <p:txBody>
          <a:bodyPr/>
          <a:lstStyle/>
          <a:p>
            <a:pPr algn="ctr"/>
            <a:r>
              <a:rPr lang="es-ES" sz="5400" dirty="0"/>
              <a:t>20 preguntas sobre Madrid</a:t>
            </a:r>
            <a:endParaRPr lang="en-US" sz="5400" dirty="0"/>
          </a:p>
        </p:txBody>
      </p:sp>
    </p:spTree>
  </p:cSld>
  <p:clrMapOvr>
    <a:masterClrMapping/>
  </p:clrMapOvr>
  <p:transition>
    <p:sndAc>
      <p:stSnd loop="1">
        <p:snd r:embed="rId3" name="0'41.576 11k Sampling A-Law - Albeniz Asturias from Suite Espanol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135170">
                                            <p:txEl>
                                              <p:charRg st="4294967295" end="429496729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70" grpId="0" autoUpdateAnimBg="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51" name="Rectangle 7"/>
          <p:cNvSpPr>
            <a:spLocks noGrp="1" noChangeArrowheads="1"/>
          </p:cNvSpPr>
          <p:nvPr>
            <p:ph type="body" idx="1"/>
          </p:nvPr>
        </p:nvSpPr>
        <p:spPr>
          <a:xfrm>
            <a:off x="0" y="1676400"/>
            <a:ext cx="9144000" cy="3429000"/>
          </a:xfrm>
          <a:solidFill>
            <a:schemeClr val="accent2"/>
          </a:solidFill>
        </p:spPr>
        <p:txBody>
          <a:bodyPr/>
          <a:lstStyle/>
          <a:p>
            <a:pPr>
              <a:buFont typeface="Wingdings" pitchFamily="2" charset="2"/>
              <a:buNone/>
            </a:pPr>
            <a:endParaRPr lang="es-ES">
              <a:cs typeface="Times New Roman" charset="0"/>
            </a:endParaRPr>
          </a:p>
          <a:p>
            <a:pPr>
              <a:buFont typeface="Wingdings" pitchFamily="2" charset="2"/>
              <a:buNone/>
            </a:pPr>
            <a:r>
              <a:rPr lang="es-ES">
                <a:cs typeface="Times New Roman" charset="0"/>
              </a:rPr>
              <a:t>	Tanto el vecino como el visitante de esta ciudad se hacen a menudo preguntas sobre los nombres y lugares que encuentran a su paso. En el recorrido que va a hacer este fichero se intenta responder, de modo simple, a algunas de esas preguntas que han provocado siempre la curiosidad.</a:t>
            </a:r>
            <a:endParaRPr lang="es-ES"/>
          </a:p>
        </p:txBody>
      </p:sp>
    </p:spTree>
  </p:cSld>
  <p:clrMapOvr>
    <a:masterClrMapping/>
  </p:clrMapOvr>
  <p:transition>
    <p:cut/>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75" name="Rectangle 7"/>
          <p:cNvSpPr>
            <a:spLocks noGrp="1" noChangeArrowheads="1"/>
          </p:cNvSpPr>
          <p:nvPr>
            <p:ph type="body" idx="1"/>
          </p:nvPr>
        </p:nvSpPr>
        <p:spPr>
          <a:xfrm>
            <a:off x="0" y="609600"/>
            <a:ext cx="9144000" cy="6248400"/>
          </a:xfrm>
          <a:solidFill>
            <a:schemeClr val="accent2"/>
          </a:solidFill>
          <a:ln/>
        </p:spPr>
        <p:txBody>
          <a:bodyPr/>
          <a:lstStyle/>
          <a:p>
            <a:pPr>
              <a:lnSpc>
                <a:spcPct val="90000"/>
              </a:lnSpc>
              <a:buFont typeface="Wingdings" pitchFamily="2" charset="2"/>
              <a:buNone/>
            </a:pPr>
            <a:r>
              <a:rPr lang="es-ES" sz="1800">
                <a:cs typeface="Times New Roman" charset="0"/>
              </a:rPr>
              <a:t>  1. ...Madrid es la capital de España?</a:t>
            </a:r>
          </a:p>
          <a:p>
            <a:pPr>
              <a:lnSpc>
                <a:spcPct val="90000"/>
              </a:lnSpc>
              <a:buFont typeface="Wingdings" pitchFamily="2" charset="2"/>
              <a:buNone/>
            </a:pPr>
            <a:r>
              <a:rPr lang="es-ES" sz="1800">
                <a:cs typeface="Times New Roman" charset="0"/>
              </a:rPr>
              <a:t>  2. ...el oso y el madroño?</a:t>
            </a:r>
          </a:p>
          <a:p>
            <a:pPr>
              <a:lnSpc>
                <a:spcPct val="90000"/>
              </a:lnSpc>
              <a:buFont typeface="Wingdings" pitchFamily="2" charset="2"/>
              <a:buNone/>
            </a:pPr>
            <a:r>
              <a:rPr lang="es-ES" sz="1800">
                <a:cs typeface="Times New Roman" charset="0"/>
              </a:rPr>
              <a:t>  3. ...es Madrid kilómetro 0 de las carreteras españolas?</a:t>
            </a:r>
          </a:p>
          <a:p>
            <a:pPr>
              <a:lnSpc>
                <a:spcPct val="90000"/>
              </a:lnSpc>
              <a:buFont typeface="Wingdings" pitchFamily="2" charset="2"/>
              <a:buNone/>
            </a:pPr>
            <a:r>
              <a:rPr lang="es-ES" sz="1800">
                <a:cs typeface="Times New Roman" charset="0"/>
              </a:rPr>
              <a:t>  4. ...la calle Cádiz es la más "larga" de España?</a:t>
            </a:r>
          </a:p>
          <a:p>
            <a:pPr>
              <a:lnSpc>
                <a:spcPct val="90000"/>
              </a:lnSpc>
              <a:buFont typeface="Wingdings" pitchFamily="2" charset="2"/>
              <a:buNone/>
            </a:pPr>
            <a:r>
              <a:rPr lang="es-ES" sz="1800">
                <a:cs typeface="Times New Roman" charset="0"/>
              </a:rPr>
              <a:t>  5. ...hay puertas pero no murallas?</a:t>
            </a:r>
          </a:p>
          <a:p>
            <a:pPr>
              <a:lnSpc>
                <a:spcPct val="90000"/>
              </a:lnSpc>
              <a:buFont typeface="Wingdings" pitchFamily="2" charset="2"/>
              <a:buNone/>
            </a:pPr>
            <a:r>
              <a:rPr lang="es-ES" sz="1800">
                <a:cs typeface="Times New Roman" charset="0"/>
              </a:rPr>
              <a:t>  6. ...el nombre del Rastro?</a:t>
            </a:r>
          </a:p>
          <a:p>
            <a:pPr>
              <a:lnSpc>
                <a:spcPct val="90000"/>
              </a:lnSpc>
              <a:buFont typeface="Wingdings" pitchFamily="2" charset="2"/>
              <a:buNone/>
            </a:pPr>
            <a:r>
              <a:rPr lang="es-ES" sz="1800">
                <a:cs typeface="Times New Roman" charset="0"/>
              </a:rPr>
              <a:t>  7. ...San Antonio, el santo casamentero y los alfileres?</a:t>
            </a:r>
          </a:p>
          <a:p>
            <a:pPr>
              <a:lnSpc>
                <a:spcPct val="90000"/>
              </a:lnSpc>
              <a:buFont typeface="Wingdings" pitchFamily="2" charset="2"/>
              <a:buNone/>
            </a:pPr>
            <a:r>
              <a:rPr lang="es-ES" sz="1800">
                <a:cs typeface="Times New Roman" charset="0"/>
              </a:rPr>
              <a:t>  8. ...el nombre de Parque del Retiro?</a:t>
            </a:r>
          </a:p>
          <a:p>
            <a:pPr>
              <a:lnSpc>
                <a:spcPct val="90000"/>
              </a:lnSpc>
              <a:buFont typeface="Wingdings" pitchFamily="2" charset="2"/>
              <a:buNone/>
            </a:pPr>
            <a:r>
              <a:rPr lang="es-ES" sz="1800">
                <a:cs typeface="Times New Roman" charset="0"/>
              </a:rPr>
              <a:t>  9. ...hay una Carretera de la Playa donde no hay playa?</a:t>
            </a:r>
          </a:p>
          <a:p>
            <a:pPr>
              <a:lnSpc>
                <a:spcPct val="90000"/>
              </a:lnSpc>
              <a:buFont typeface="Wingdings" pitchFamily="2" charset="2"/>
              <a:buNone/>
            </a:pPr>
            <a:r>
              <a:rPr lang="es-ES" sz="1800">
                <a:cs typeface="Times New Roman" charset="0"/>
              </a:rPr>
              <a:t>10. ...el nombre de El Corte Inglés?</a:t>
            </a:r>
          </a:p>
          <a:p>
            <a:pPr>
              <a:lnSpc>
                <a:spcPct val="90000"/>
              </a:lnSpc>
              <a:buClrTx/>
              <a:buSzTx/>
              <a:buFontTx/>
              <a:buNone/>
            </a:pPr>
            <a:r>
              <a:rPr lang="es-ES" sz="1800">
                <a:cs typeface="Arial" charset="0"/>
              </a:rPr>
              <a:t>11. ...el nombre de la Casa de Campo?</a:t>
            </a:r>
            <a:endParaRPr lang="es-ES" sz="1800">
              <a:cs typeface="Times New Roman" charset="0"/>
            </a:endParaRPr>
          </a:p>
          <a:p>
            <a:pPr>
              <a:lnSpc>
                <a:spcPct val="90000"/>
              </a:lnSpc>
              <a:buClrTx/>
              <a:buSzTx/>
              <a:buFontTx/>
              <a:buNone/>
            </a:pPr>
            <a:r>
              <a:rPr lang="es-ES" sz="1800">
                <a:cs typeface="Arial" charset="0"/>
              </a:rPr>
              <a:t>12. ...en Madrid hay un templo egipcio?</a:t>
            </a:r>
            <a:endParaRPr lang="es-ES" sz="1800">
              <a:cs typeface="Times New Roman" charset="0"/>
            </a:endParaRPr>
          </a:p>
          <a:p>
            <a:pPr>
              <a:lnSpc>
                <a:spcPct val="90000"/>
              </a:lnSpc>
              <a:buClrTx/>
              <a:buSzTx/>
              <a:buFontTx/>
              <a:buNone/>
            </a:pPr>
            <a:r>
              <a:rPr lang="es-ES" sz="1800">
                <a:cs typeface="Arial" charset="0"/>
              </a:rPr>
              <a:t>13. ...hay una Casa de Panadería y una Casa de Carnicería en la Plaza Mayor?</a:t>
            </a:r>
            <a:endParaRPr lang="es-ES" sz="1800">
              <a:cs typeface="Times New Roman" charset="0"/>
            </a:endParaRPr>
          </a:p>
          <a:p>
            <a:pPr>
              <a:lnSpc>
                <a:spcPct val="90000"/>
              </a:lnSpc>
              <a:buClrTx/>
              <a:buSzTx/>
              <a:buFontTx/>
              <a:buNone/>
            </a:pPr>
            <a:r>
              <a:rPr lang="es-ES" sz="1800">
                <a:cs typeface="Arial" charset="0"/>
              </a:rPr>
              <a:t>14. ...hay siete estrellas en el escudo de la ciudad?</a:t>
            </a:r>
            <a:endParaRPr lang="es-ES" sz="1800">
              <a:cs typeface="Times New Roman" charset="0"/>
            </a:endParaRPr>
          </a:p>
          <a:p>
            <a:pPr>
              <a:lnSpc>
                <a:spcPct val="90000"/>
              </a:lnSpc>
              <a:buClrTx/>
              <a:buSzTx/>
              <a:buFontTx/>
              <a:buNone/>
            </a:pPr>
            <a:r>
              <a:rPr lang="es-ES" sz="1800">
                <a:cs typeface="Arial" charset="0"/>
              </a:rPr>
              <a:t>15. ...el aperitivo se acompaña de una "tapa“?</a:t>
            </a:r>
            <a:endParaRPr lang="es-ES" sz="1800">
              <a:cs typeface="Times New Roman" charset="0"/>
            </a:endParaRPr>
          </a:p>
          <a:p>
            <a:pPr>
              <a:lnSpc>
                <a:spcPct val="90000"/>
              </a:lnSpc>
              <a:buClrTx/>
              <a:buSzTx/>
              <a:buFontTx/>
              <a:buNone/>
            </a:pPr>
            <a:r>
              <a:rPr lang="es-ES" sz="1800">
                <a:cs typeface="Arial" charset="0"/>
              </a:rPr>
              <a:t>16. ...se llama Cascorro a Eloy Gonzalo?</a:t>
            </a:r>
            <a:endParaRPr lang="es-ES" sz="1800">
              <a:cs typeface="Times New Roman" charset="0"/>
            </a:endParaRPr>
          </a:p>
          <a:p>
            <a:pPr>
              <a:lnSpc>
                <a:spcPct val="90000"/>
              </a:lnSpc>
              <a:buClrTx/>
              <a:buSzTx/>
              <a:buFontTx/>
              <a:buNone/>
            </a:pPr>
            <a:r>
              <a:rPr lang="es-ES" sz="1800">
                <a:cs typeface="Arial" charset="0"/>
              </a:rPr>
              <a:t>17. ...hay estatuas en la Plaza de Oriente?</a:t>
            </a:r>
            <a:endParaRPr lang="es-ES" sz="1800">
              <a:cs typeface="Times New Roman" charset="0"/>
            </a:endParaRPr>
          </a:p>
          <a:p>
            <a:pPr>
              <a:lnSpc>
                <a:spcPct val="90000"/>
              </a:lnSpc>
              <a:buClrTx/>
              <a:buSzTx/>
              <a:buFontTx/>
              <a:buNone/>
            </a:pPr>
            <a:r>
              <a:rPr lang="es-ES" sz="1800">
                <a:cs typeface="Arial" charset="0"/>
              </a:rPr>
              <a:t>18. ...San Isidro es patrón de Madrid?</a:t>
            </a:r>
            <a:endParaRPr lang="es-ES" sz="1800">
              <a:cs typeface="Times New Roman" charset="0"/>
            </a:endParaRPr>
          </a:p>
          <a:p>
            <a:pPr>
              <a:lnSpc>
                <a:spcPct val="90000"/>
              </a:lnSpc>
              <a:buClrTx/>
              <a:buSzTx/>
              <a:buFontTx/>
              <a:buNone/>
            </a:pPr>
            <a:r>
              <a:rPr lang="es-ES" sz="1800">
                <a:cs typeface="Arial" charset="0"/>
              </a:rPr>
              <a:t>19. ...las dos fachadas de la Puerta de Alcalá son distintas?</a:t>
            </a:r>
            <a:endParaRPr lang="es-ES" sz="1800">
              <a:cs typeface="Times New Roman" charset="0"/>
            </a:endParaRPr>
          </a:p>
          <a:p>
            <a:pPr>
              <a:lnSpc>
                <a:spcPct val="90000"/>
              </a:lnSpc>
              <a:buClrTx/>
              <a:buSzTx/>
              <a:buFontTx/>
              <a:buNone/>
            </a:pPr>
            <a:r>
              <a:rPr lang="es-ES" sz="1800">
                <a:cs typeface="Arial" charset="0"/>
              </a:rPr>
              <a:t>20. ...la catedral de Madrid es muy moderna?</a:t>
            </a:r>
            <a:endParaRPr lang="es-ES" sz="1800"/>
          </a:p>
        </p:txBody>
      </p:sp>
      <p:sp>
        <p:nvSpPr>
          <p:cNvPr id="7176" name="Text Box 8"/>
          <p:cNvSpPr txBox="1">
            <a:spLocks noChangeArrowheads="1"/>
          </p:cNvSpPr>
          <p:nvPr/>
        </p:nvSpPr>
        <p:spPr bwMode="auto">
          <a:xfrm>
            <a:off x="0" y="0"/>
            <a:ext cx="9144000" cy="579438"/>
          </a:xfrm>
          <a:prstGeom prst="rect">
            <a:avLst/>
          </a:prstGeom>
          <a:solidFill>
            <a:schemeClr val="accent2"/>
          </a:solidFill>
          <a:ln w="9525">
            <a:noFill/>
            <a:miter lim="800000"/>
            <a:headEnd/>
            <a:tailEnd/>
          </a:ln>
          <a:effectLst/>
        </p:spPr>
        <p:txBody>
          <a:bodyPr>
            <a:spAutoFit/>
          </a:bodyPr>
          <a:lstStyle/>
          <a:p>
            <a:pPr algn="ctr">
              <a:spcBef>
                <a:spcPct val="50000"/>
              </a:spcBef>
            </a:pPr>
            <a:r>
              <a:rPr lang="es-ES" sz="3200">
                <a:latin typeface="Times New Roman" charset="0"/>
              </a:rPr>
              <a:t>¿Por qué...</a:t>
            </a:r>
          </a:p>
        </p:txBody>
      </p:sp>
    </p:spTree>
  </p:cSld>
  <p:clrMapOvr>
    <a:masterClrMapping/>
  </p:clrMapOvr>
  <p:transition>
    <p:cut/>
  </p:transition>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201" name="Text Box 9"/>
          <p:cNvSpPr txBox="1">
            <a:spLocks noChangeArrowheads="1"/>
          </p:cNvSpPr>
          <p:nvPr/>
        </p:nvSpPr>
        <p:spPr bwMode="auto">
          <a:xfrm>
            <a:off x="228600" y="228600"/>
            <a:ext cx="5486400" cy="457200"/>
          </a:xfrm>
          <a:prstGeom prst="rect">
            <a:avLst/>
          </a:prstGeom>
          <a:noFill/>
          <a:ln w="9525">
            <a:noFill/>
            <a:miter lim="800000"/>
            <a:headEnd/>
            <a:tailEnd/>
          </a:ln>
          <a:effectLst/>
        </p:spPr>
        <p:txBody>
          <a:bodyPr>
            <a:spAutoFit/>
          </a:bodyPr>
          <a:lstStyle/>
          <a:p>
            <a:pPr algn="ctr">
              <a:spcBef>
                <a:spcPct val="50000"/>
              </a:spcBef>
            </a:pPr>
            <a:r>
              <a:rPr lang="es-ES" sz="2400" b="1">
                <a:cs typeface="Times New Roman" charset="0"/>
              </a:rPr>
              <a:t>1. ...Madrid es la capital de España?</a:t>
            </a:r>
          </a:p>
        </p:txBody>
      </p:sp>
      <p:pic>
        <p:nvPicPr>
          <p:cNvPr id="8204" name="Picture 12" descr="pl0"/>
          <p:cNvPicPr>
            <a:picLocks noChangeAspect="1" noChangeArrowheads="1"/>
          </p:cNvPicPr>
          <p:nvPr/>
        </p:nvPicPr>
        <p:blipFill>
          <a:blip r:embed="rId3"/>
          <a:srcRect/>
          <a:stretch>
            <a:fillRect/>
          </a:stretch>
        </p:blipFill>
        <p:spPr bwMode="auto">
          <a:xfrm>
            <a:off x="1828800" y="1066800"/>
            <a:ext cx="5791200" cy="3821113"/>
          </a:xfrm>
          <a:prstGeom prst="rect">
            <a:avLst/>
          </a:prstGeom>
          <a:noFill/>
        </p:spPr>
      </p:pic>
      <p:sp>
        <p:nvSpPr>
          <p:cNvPr id="8205" name="Text Box 13"/>
          <p:cNvSpPr txBox="1">
            <a:spLocks noChangeArrowheads="1"/>
          </p:cNvSpPr>
          <p:nvPr/>
        </p:nvSpPr>
        <p:spPr bwMode="auto">
          <a:xfrm>
            <a:off x="1143000" y="5105400"/>
            <a:ext cx="7086600" cy="1004888"/>
          </a:xfrm>
          <a:prstGeom prst="rect">
            <a:avLst/>
          </a:prstGeom>
          <a:noFill/>
          <a:ln w="9525">
            <a:noFill/>
            <a:miter lim="800000"/>
            <a:headEnd/>
            <a:tailEnd/>
          </a:ln>
          <a:effectLst/>
        </p:spPr>
        <p:txBody>
          <a:bodyPr>
            <a:spAutoFit/>
          </a:bodyPr>
          <a:lstStyle/>
          <a:p>
            <a:pPr algn="ctr">
              <a:spcBef>
                <a:spcPct val="50000"/>
              </a:spcBef>
            </a:pPr>
            <a:r>
              <a:rPr lang="es-ES" sz="2400">
                <a:latin typeface="Times New Roman" charset="0"/>
              </a:rPr>
              <a:t>“Mantua Carpetanorum Sive Matritum Urbs Regia”,</a:t>
            </a:r>
          </a:p>
          <a:p>
            <a:pPr algn="ctr">
              <a:spcBef>
                <a:spcPct val="50000"/>
              </a:spcBef>
            </a:pPr>
            <a:r>
              <a:rPr lang="es-ES" sz="2400">
                <a:latin typeface="Times New Roman" charset="0"/>
              </a:rPr>
              <a:t>descrita por Don Pedro Texeira, 1656</a:t>
            </a:r>
          </a:p>
        </p:txBody>
      </p:sp>
    </p:spTree>
  </p:cSld>
  <p:clrMapOvr>
    <a:masterClrMapping/>
  </p:clrMapOvr>
  <p:transition>
    <p:cut/>
  </p:transition>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23" name="Rectangle 7"/>
          <p:cNvSpPr>
            <a:spLocks noGrp="1" noChangeArrowheads="1"/>
          </p:cNvSpPr>
          <p:nvPr>
            <p:ph type="body" idx="1"/>
          </p:nvPr>
        </p:nvSpPr>
        <p:spPr>
          <a:xfrm>
            <a:off x="0" y="0"/>
            <a:ext cx="9144000" cy="6858000"/>
          </a:xfrm>
          <a:solidFill>
            <a:schemeClr val="accent2"/>
          </a:solidFill>
        </p:spPr>
        <p:txBody>
          <a:bodyPr/>
          <a:lstStyle/>
          <a:p>
            <a:pPr>
              <a:buFont typeface="Wingdings" pitchFamily="2" charset="2"/>
              <a:buNone/>
            </a:pPr>
            <a:endParaRPr lang="es-ES" sz="2400">
              <a:cs typeface="Arial" charset="0"/>
            </a:endParaRPr>
          </a:p>
          <a:p>
            <a:pPr>
              <a:buFont typeface="Wingdings" pitchFamily="2" charset="2"/>
              <a:buNone/>
            </a:pPr>
            <a:r>
              <a:rPr lang="es-ES" sz="2400">
                <a:cs typeface="Arial" charset="0"/>
              </a:rPr>
              <a:t>	Se cuenta que Carlos I dijo a su hijo Felipe II: “Si quieres aumentar tus reinos, pon la Corte en Lisboa; si quieres conservarlos, déjala en Toledo; y si los quieres perder, trasládala a Madrid”.</a:t>
            </a:r>
          </a:p>
          <a:p>
            <a:pPr>
              <a:buFont typeface="Wingdings" pitchFamily="2" charset="2"/>
              <a:buNone/>
            </a:pPr>
            <a:r>
              <a:rPr lang="es-ES" sz="2400">
                <a:cs typeface="Arial" charset="0"/>
              </a:rPr>
              <a:t>	En 1561 la Corte deja Toledo (afincada allí desde el reinado anterior) y va a Madrid. No hay constancia de los motivos; parece que Toledo presentaba dificultades (muchas cuestas, muy fría en invierno y muy calurosa en verano, mal abastecida de agua en aquel cerro), mientras que Madrid era cruce de caminos, entre Toledo y Valladolid, con agua abundante y buena, grandes bosques de caza y situada cerca de El Escorial, lugar muy querido del rey.</a:t>
            </a:r>
          </a:p>
          <a:p>
            <a:pPr>
              <a:buFont typeface="Wingdings" pitchFamily="2" charset="2"/>
              <a:buNone/>
            </a:pPr>
            <a:r>
              <a:rPr lang="es-ES" sz="2400">
                <a:cs typeface="Arial" charset="0"/>
              </a:rPr>
              <a:t> 	La Corte era costosa e incómoda a la ciudad de Toledo (sólo buena para posaderos y comerciantes), mientras que el pequeño caserío de Madrid permitía las reformas que exigía la nueva Corte.</a:t>
            </a:r>
            <a:endParaRPr lang="es-ES" sz="2400">
              <a:cs typeface="Times New Roman" charset="0"/>
            </a:endParaRPr>
          </a:p>
          <a:p>
            <a:pPr>
              <a:buFont typeface="Wingdings" pitchFamily="2" charset="2"/>
              <a:buNone/>
            </a:pPr>
            <a:endParaRPr lang="es-ES" sz="2400"/>
          </a:p>
        </p:txBody>
      </p:sp>
    </p:spTree>
  </p:cSld>
  <p:clrMapOvr>
    <a:masterClrMapping/>
  </p:clrMapOvr>
  <p:transition>
    <p:cut/>
  </p:transition>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7892" name="Text Box 4"/>
          <p:cNvSpPr txBox="1">
            <a:spLocks noChangeArrowheads="1"/>
          </p:cNvSpPr>
          <p:nvPr/>
        </p:nvSpPr>
        <p:spPr bwMode="auto">
          <a:xfrm>
            <a:off x="0" y="0"/>
            <a:ext cx="4114800" cy="457200"/>
          </a:xfrm>
          <a:prstGeom prst="rect">
            <a:avLst/>
          </a:prstGeom>
          <a:noFill/>
          <a:ln w="9525">
            <a:noFill/>
            <a:miter lim="800000"/>
            <a:headEnd/>
            <a:tailEnd/>
          </a:ln>
          <a:effectLst/>
        </p:spPr>
        <p:txBody>
          <a:bodyPr>
            <a:spAutoFit/>
          </a:bodyPr>
          <a:lstStyle/>
          <a:p>
            <a:pPr algn="ctr">
              <a:spcBef>
                <a:spcPct val="50000"/>
              </a:spcBef>
            </a:pPr>
            <a:r>
              <a:rPr lang="es-ES" sz="2400" b="1">
                <a:cs typeface="Times New Roman" charset="0"/>
              </a:rPr>
              <a:t>2. ...el oso y el madroño?</a:t>
            </a:r>
          </a:p>
        </p:txBody>
      </p:sp>
      <p:sp>
        <p:nvSpPr>
          <p:cNvPr id="37895" name="Text Box 7"/>
          <p:cNvSpPr txBox="1">
            <a:spLocks noChangeArrowheads="1"/>
          </p:cNvSpPr>
          <p:nvPr/>
        </p:nvSpPr>
        <p:spPr bwMode="auto">
          <a:xfrm>
            <a:off x="3810000" y="914400"/>
            <a:ext cx="4495800" cy="457200"/>
          </a:xfrm>
          <a:prstGeom prst="rect">
            <a:avLst/>
          </a:prstGeom>
          <a:noFill/>
          <a:ln w="9525">
            <a:noFill/>
            <a:miter lim="800000"/>
            <a:headEnd/>
            <a:tailEnd/>
          </a:ln>
          <a:effectLst/>
        </p:spPr>
        <p:txBody>
          <a:bodyPr>
            <a:spAutoFit/>
          </a:bodyPr>
          <a:lstStyle/>
          <a:p>
            <a:pPr>
              <a:spcBef>
                <a:spcPct val="50000"/>
              </a:spcBef>
            </a:pPr>
            <a:endParaRPr lang="es-ES" sz="2400">
              <a:latin typeface="Times New Roman" charset="0"/>
            </a:endParaRPr>
          </a:p>
        </p:txBody>
      </p:sp>
      <p:sp>
        <p:nvSpPr>
          <p:cNvPr id="37896" name="Text Box 8"/>
          <p:cNvSpPr txBox="1">
            <a:spLocks noChangeArrowheads="1"/>
          </p:cNvSpPr>
          <p:nvPr/>
        </p:nvSpPr>
        <p:spPr bwMode="auto">
          <a:xfrm>
            <a:off x="1371600" y="5638800"/>
            <a:ext cx="6858000" cy="457200"/>
          </a:xfrm>
          <a:prstGeom prst="rect">
            <a:avLst/>
          </a:prstGeom>
          <a:noFill/>
          <a:ln w="9525">
            <a:noFill/>
            <a:miter lim="800000"/>
            <a:headEnd/>
            <a:tailEnd/>
          </a:ln>
          <a:effectLst/>
        </p:spPr>
        <p:txBody>
          <a:bodyPr>
            <a:spAutoFit/>
          </a:bodyPr>
          <a:lstStyle/>
          <a:p>
            <a:pPr>
              <a:spcBef>
                <a:spcPct val="50000"/>
              </a:spcBef>
            </a:pPr>
            <a:r>
              <a:rPr lang="es-ES" sz="2400">
                <a:latin typeface="Times New Roman" charset="0"/>
              </a:rPr>
              <a:t>Escudo medieval y estatua actual en la Puerta del Sol</a:t>
            </a:r>
          </a:p>
        </p:txBody>
      </p:sp>
      <p:pic>
        <p:nvPicPr>
          <p:cNvPr id="37899" name="Picture 11" descr="C:\AbrirPPS\Fotos2\1Escudo2.jpg"/>
          <p:cNvPicPr>
            <a:picLocks noChangeAspect="1" noChangeArrowheads="1"/>
          </p:cNvPicPr>
          <p:nvPr/>
        </p:nvPicPr>
        <p:blipFill>
          <a:blip r:embed="rId3"/>
          <a:srcRect/>
          <a:stretch>
            <a:fillRect/>
          </a:stretch>
        </p:blipFill>
        <p:spPr bwMode="auto">
          <a:xfrm>
            <a:off x="609600" y="1219200"/>
            <a:ext cx="3197225" cy="4267200"/>
          </a:xfrm>
          <a:prstGeom prst="rect">
            <a:avLst/>
          </a:prstGeom>
          <a:noFill/>
        </p:spPr>
      </p:pic>
      <p:pic>
        <p:nvPicPr>
          <p:cNvPr id="37900" name="Picture 12" descr="C:\AbrirPPS\Fotos2\OsoNuevo.JPG"/>
          <p:cNvPicPr>
            <a:picLocks noChangeAspect="1" noChangeArrowheads="1"/>
          </p:cNvPicPr>
          <p:nvPr/>
        </p:nvPicPr>
        <p:blipFill>
          <a:blip r:embed="rId4"/>
          <a:srcRect/>
          <a:stretch>
            <a:fillRect/>
          </a:stretch>
        </p:blipFill>
        <p:spPr bwMode="auto">
          <a:xfrm>
            <a:off x="3886200" y="1981200"/>
            <a:ext cx="4648200" cy="3486150"/>
          </a:xfrm>
          <a:prstGeom prst="rect">
            <a:avLst/>
          </a:prstGeom>
          <a:noFill/>
        </p:spPr>
      </p:pic>
    </p:spTree>
  </p:cSld>
  <p:clrMapOvr>
    <a:masterClrMapping/>
  </p:clrMapOvr>
  <p:transition>
    <p:cut/>
  </p:transition>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3794" name="Rectangle 2"/>
          <p:cNvSpPr>
            <a:spLocks noGrp="1" noChangeArrowheads="1"/>
          </p:cNvSpPr>
          <p:nvPr>
            <p:ph type="body" idx="1"/>
          </p:nvPr>
        </p:nvSpPr>
        <p:spPr>
          <a:xfrm>
            <a:off x="0" y="0"/>
            <a:ext cx="9144000" cy="6858000"/>
          </a:xfrm>
          <a:solidFill>
            <a:schemeClr val="accent2"/>
          </a:solidFill>
        </p:spPr>
        <p:txBody>
          <a:bodyPr/>
          <a:lstStyle/>
          <a:p>
            <a:pPr>
              <a:buFont typeface="Wingdings" pitchFamily="2" charset="2"/>
              <a:buNone/>
            </a:pPr>
            <a:endParaRPr lang="es-ES" sz="2400">
              <a:cs typeface="Arial" charset="0"/>
            </a:endParaRPr>
          </a:p>
          <a:p>
            <a:pPr>
              <a:buFont typeface="Wingdings" pitchFamily="2" charset="2"/>
              <a:buNone/>
            </a:pPr>
            <a:endParaRPr lang="es-ES" sz="2400">
              <a:cs typeface="Arial" charset="0"/>
            </a:endParaRPr>
          </a:p>
          <a:p>
            <a:pPr>
              <a:buFont typeface="Wingdings" pitchFamily="2" charset="2"/>
              <a:buNone/>
            </a:pPr>
            <a:r>
              <a:rPr lang="es-ES" sz="2400">
                <a:cs typeface="Arial" charset="0"/>
              </a:rPr>
              <a:t>	Tal vez hubiera osos antiguamente (según escribió López de Hoyos en1572) o bien el estandarte romano que pasó por aquí llevaba un oso (como los legionarios romanos que pasaron por León tenían este animal en su emblema), pero el primer emblema de la ciudad (en 1212) ya tenía un oso pastando.</a:t>
            </a:r>
          </a:p>
          <a:p>
            <a:pPr>
              <a:buFont typeface="Wingdings" pitchFamily="2" charset="2"/>
              <a:buNone/>
            </a:pPr>
            <a:r>
              <a:rPr lang="es-ES" sz="2400">
                <a:cs typeface="Arial" charset="0"/>
              </a:rPr>
              <a:t> 	Sin embargo, cuando el rey concede a la Iglesia los pastos y al Concejo los pies de árboles y la caza (1222), el oso se pone rampante y se apoya en un árbol abundante en los terrenos circundantes, el madroño.</a:t>
            </a:r>
          </a:p>
          <a:p>
            <a:pPr>
              <a:buFont typeface="Wingdings" pitchFamily="2" charset="2"/>
              <a:buNone/>
            </a:pPr>
            <a:r>
              <a:rPr lang="es-ES" sz="2400">
                <a:cs typeface="Arial" charset="0"/>
              </a:rPr>
              <a:t>	Mesonero Romanos (en “El antiguo Madrid”, 1861) recoge el escudo de armas de la imagen anterior, donde se ve el oso rampante (tomado de López de Hoyos) y el lema en latín que dice “Arbutus atq. Ursus capit unde Ursaria nomen”.</a:t>
            </a:r>
          </a:p>
        </p:txBody>
      </p:sp>
    </p:spTree>
  </p:cSld>
  <p:clrMapOvr>
    <a:masterClrMapping/>
  </p:clrMapOvr>
  <p:transition>
    <p:cut/>
  </p:transition>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0" y="228600"/>
            <a:ext cx="7848600" cy="457200"/>
          </a:xfrm>
        </p:spPr>
        <p:txBody>
          <a:bodyPr/>
          <a:lstStyle/>
          <a:p>
            <a:r>
              <a:rPr lang="es-ES" sz="2400">
                <a:latin typeface="Arial" charset="0"/>
                <a:cs typeface="Times New Roman" charset="0"/>
              </a:rPr>
              <a:t>3. ...es kilómetro 0 de las carreteras españolas?</a:t>
            </a:r>
          </a:p>
        </p:txBody>
      </p:sp>
      <p:sp>
        <p:nvSpPr>
          <p:cNvPr id="39940" name="Text Box 4"/>
          <p:cNvSpPr txBox="1">
            <a:spLocks noChangeArrowheads="1"/>
          </p:cNvSpPr>
          <p:nvPr/>
        </p:nvSpPr>
        <p:spPr bwMode="auto">
          <a:xfrm>
            <a:off x="136525" y="5756275"/>
            <a:ext cx="8093075" cy="457200"/>
          </a:xfrm>
          <a:prstGeom prst="rect">
            <a:avLst/>
          </a:prstGeom>
          <a:noFill/>
          <a:ln w="9525">
            <a:noFill/>
            <a:miter lim="800000"/>
            <a:headEnd/>
            <a:tailEnd/>
          </a:ln>
          <a:effectLst/>
        </p:spPr>
        <p:txBody>
          <a:bodyPr>
            <a:spAutoFit/>
          </a:bodyPr>
          <a:lstStyle/>
          <a:p>
            <a:endParaRPr lang="es-ES" sz="2400">
              <a:latin typeface="Times New Roman" charset="0"/>
            </a:endParaRPr>
          </a:p>
        </p:txBody>
      </p:sp>
      <p:sp>
        <p:nvSpPr>
          <p:cNvPr id="39941" name="Text Box 5"/>
          <p:cNvSpPr txBox="1">
            <a:spLocks noChangeArrowheads="1"/>
          </p:cNvSpPr>
          <p:nvPr/>
        </p:nvSpPr>
        <p:spPr bwMode="auto">
          <a:xfrm>
            <a:off x="685800" y="5670550"/>
            <a:ext cx="7620000" cy="1187450"/>
          </a:xfrm>
          <a:prstGeom prst="rect">
            <a:avLst/>
          </a:prstGeom>
          <a:noFill/>
          <a:ln w="9525">
            <a:noFill/>
            <a:miter lim="800000"/>
            <a:headEnd/>
            <a:tailEnd/>
          </a:ln>
          <a:effectLst/>
        </p:spPr>
        <p:txBody>
          <a:bodyPr>
            <a:spAutoFit/>
          </a:bodyPr>
          <a:lstStyle/>
          <a:p>
            <a:pPr algn="ctr">
              <a:spcBef>
                <a:spcPct val="50000"/>
              </a:spcBef>
            </a:pPr>
            <a:r>
              <a:rPr lang="es-ES" sz="2400">
                <a:latin typeface="Times New Roman" charset="0"/>
              </a:rPr>
              <a:t>Cerámica en la acera sur de la Puerta del Sol (muy pisada por los turistas que acuden a hacer la foto), donde se aprecia el mapa de España con las 6 carreteras radiales</a:t>
            </a:r>
          </a:p>
        </p:txBody>
      </p:sp>
      <p:pic>
        <p:nvPicPr>
          <p:cNvPr id="39943" name="Picture 7" descr="C:\AbrirPPS\Fotos2\Kmo02.jpg"/>
          <p:cNvPicPr>
            <a:picLocks noChangeAspect="1" noChangeArrowheads="1"/>
          </p:cNvPicPr>
          <p:nvPr/>
        </p:nvPicPr>
        <p:blipFill>
          <a:blip r:embed="rId3"/>
          <a:srcRect/>
          <a:stretch>
            <a:fillRect/>
          </a:stretch>
        </p:blipFill>
        <p:spPr bwMode="auto">
          <a:xfrm>
            <a:off x="1371600" y="685800"/>
            <a:ext cx="6553200" cy="4914900"/>
          </a:xfrm>
          <a:prstGeom prst="rect">
            <a:avLst/>
          </a:prstGeom>
          <a:noFill/>
        </p:spPr>
      </p:pic>
    </p:spTree>
  </p:cSld>
  <p:clrMapOvr>
    <a:masterClrMapping/>
  </p:clrMapOvr>
  <p:transition>
    <p:cut/>
  </p:transition>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0" y="0"/>
            <a:ext cx="9144000" cy="6858000"/>
          </a:xfrm>
          <a:solidFill>
            <a:schemeClr val="accent2"/>
          </a:solidFill>
        </p:spPr>
        <p:txBody>
          <a:bodyPr/>
          <a:lstStyle/>
          <a:p>
            <a:r>
              <a:rPr lang="es-ES" sz="3200" b="0">
                <a:solidFill>
                  <a:schemeClr val="tx1"/>
                </a:solidFill>
                <a:latin typeface="Arial" charset="0"/>
                <a:cs typeface="Times New Roman" charset="0"/>
              </a:rPr>
              <a:t>    </a:t>
            </a:r>
            <a:r>
              <a:rPr lang="es-ES" sz="2400" b="0">
                <a:solidFill>
                  <a:schemeClr val="tx1"/>
                </a:solidFill>
                <a:latin typeface="Arial" charset="0"/>
                <a:cs typeface="Times New Roman" charset="0"/>
              </a:rPr>
              <a:t>Hasta el siglo XVIII la red viaria era pésima; incluso se vadeaban muchos arroyos y ríos, y ante una crecida el viajero tenía que esperar días.</a:t>
            </a:r>
            <a:br>
              <a:rPr lang="es-ES" sz="2400" b="0">
                <a:solidFill>
                  <a:schemeClr val="tx1"/>
                </a:solidFill>
                <a:latin typeface="Arial" charset="0"/>
                <a:cs typeface="Times New Roman" charset="0"/>
              </a:rPr>
            </a:br>
            <a:r>
              <a:rPr lang="es-ES" sz="2400" b="0">
                <a:solidFill>
                  <a:schemeClr val="tx1"/>
                </a:solidFill>
                <a:latin typeface="Arial" charset="0"/>
                <a:cs typeface="Times New Roman" charset="0"/>
              </a:rPr>
              <a:t/>
            </a:r>
            <a:br>
              <a:rPr lang="es-ES" sz="2400" b="0">
                <a:solidFill>
                  <a:schemeClr val="tx1"/>
                </a:solidFill>
                <a:latin typeface="Arial" charset="0"/>
                <a:cs typeface="Times New Roman" charset="0"/>
              </a:rPr>
            </a:br>
            <a:r>
              <a:rPr lang="es-ES" sz="2400" b="0">
                <a:solidFill>
                  <a:schemeClr val="tx1"/>
                </a:solidFill>
                <a:latin typeface="Arial" charset="0"/>
                <a:cs typeface="Times New Roman" charset="0"/>
              </a:rPr>
              <a:t>     En ese siglo XVIII se crea el sistema radial de los Caminos Reales, y en 1720 se eligen 6 itinerarios para las postas del correo que salían de Madrid (una calle cercana se llama Postas, entre Sol y Plaza Mayor).</a:t>
            </a:r>
            <a:br>
              <a:rPr lang="es-ES" sz="2400" b="0">
                <a:solidFill>
                  <a:schemeClr val="tx1"/>
                </a:solidFill>
                <a:latin typeface="Arial" charset="0"/>
                <a:cs typeface="Times New Roman" charset="0"/>
              </a:rPr>
            </a:br>
            <a:r>
              <a:rPr lang="es-ES" sz="2400" b="0">
                <a:solidFill>
                  <a:schemeClr val="tx1"/>
                </a:solidFill>
                <a:latin typeface="Arial" charset="0"/>
                <a:cs typeface="Times New Roman" charset="0"/>
              </a:rPr>
              <a:t/>
            </a:r>
            <a:br>
              <a:rPr lang="es-ES" sz="2400" b="0">
                <a:solidFill>
                  <a:schemeClr val="tx1"/>
                </a:solidFill>
                <a:latin typeface="Arial" charset="0"/>
                <a:cs typeface="Times New Roman" charset="0"/>
              </a:rPr>
            </a:br>
            <a:r>
              <a:rPr lang="es-ES" sz="2400" b="0">
                <a:solidFill>
                  <a:schemeClr val="tx1"/>
                </a:solidFill>
                <a:latin typeface="Arial" charset="0"/>
                <a:cs typeface="Times New Roman" charset="0"/>
              </a:rPr>
              <a:t>     Las seis vías eran: 1 (hacia el País Vasco), 2 (hacia Cataluña), 3 (hacia Valencia), 4 (hacia Andalucía), 5 (hacia Extremadura) y 6 (hacia Galicia). Su numeración siguió las agujas de un reloj, a partir de las 12, y se emplearon números romanos .</a:t>
            </a:r>
            <a:br>
              <a:rPr lang="es-ES" sz="2400" b="0">
                <a:solidFill>
                  <a:schemeClr val="tx1"/>
                </a:solidFill>
                <a:latin typeface="Arial" charset="0"/>
                <a:cs typeface="Times New Roman" charset="0"/>
              </a:rPr>
            </a:br>
            <a:r>
              <a:rPr lang="es-ES" sz="2400" b="0">
                <a:solidFill>
                  <a:schemeClr val="tx1"/>
                </a:solidFill>
                <a:latin typeface="Arial" charset="0"/>
                <a:cs typeface="Times New Roman" charset="0"/>
              </a:rPr>
              <a:t>    </a:t>
            </a:r>
            <a:br>
              <a:rPr lang="es-ES" sz="2400" b="0">
                <a:solidFill>
                  <a:schemeClr val="tx1"/>
                </a:solidFill>
                <a:latin typeface="Arial" charset="0"/>
                <a:cs typeface="Times New Roman" charset="0"/>
              </a:rPr>
            </a:br>
            <a:r>
              <a:rPr lang="es-ES" sz="2400" b="0">
                <a:solidFill>
                  <a:schemeClr val="tx1"/>
                </a:solidFill>
                <a:latin typeface="Arial" charset="0"/>
                <a:cs typeface="Times New Roman" charset="0"/>
              </a:rPr>
              <a:t>     Estas vías nacen en la Puerta del Sol, donde en 1950 se pone una señal como Km. 0 en la acera junto al que entonces era Ministerio de Gobernación (hoy Presidencia de la Comunidad de Madrid).</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0" y="228600"/>
            <a:ext cx="7848600" cy="457200"/>
          </a:xfrm>
        </p:spPr>
        <p:txBody>
          <a:bodyPr/>
          <a:lstStyle/>
          <a:p>
            <a:r>
              <a:rPr lang="es-ES" sz="2400">
                <a:latin typeface="Arial" charset="0"/>
                <a:cs typeface="Times New Roman" charset="0"/>
              </a:rPr>
              <a:t>4.  ...la calle de Cádiz es la más "larga" de España </a:t>
            </a:r>
          </a:p>
        </p:txBody>
      </p:sp>
      <p:sp>
        <p:nvSpPr>
          <p:cNvPr id="41993" name="Text Box 9"/>
          <p:cNvSpPr txBox="1">
            <a:spLocks noChangeArrowheads="1"/>
          </p:cNvSpPr>
          <p:nvPr/>
        </p:nvSpPr>
        <p:spPr bwMode="auto">
          <a:xfrm>
            <a:off x="457200" y="5410200"/>
            <a:ext cx="8229600" cy="457200"/>
          </a:xfrm>
          <a:prstGeom prst="rect">
            <a:avLst/>
          </a:prstGeom>
          <a:noFill/>
          <a:ln w="9525">
            <a:noFill/>
            <a:miter lim="800000"/>
            <a:headEnd/>
            <a:tailEnd/>
          </a:ln>
          <a:effectLst/>
        </p:spPr>
        <p:txBody>
          <a:bodyPr>
            <a:spAutoFit/>
          </a:bodyPr>
          <a:lstStyle/>
          <a:p>
            <a:pPr algn="ctr">
              <a:spcBef>
                <a:spcPct val="50000"/>
              </a:spcBef>
            </a:pPr>
            <a:r>
              <a:rPr lang="es-ES" sz="2400">
                <a:latin typeface="Times New Roman" charset="0"/>
              </a:rPr>
              <a:t>Letrero a la entrada a la calle y esquina a la de Barcelona </a:t>
            </a:r>
          </a:p>
        </p:txBody>
      </p:sp>
      <p:pic>
        <p:nvPicPr>
          <p:cNvPr id="41994" name="Picture 10" descr="C:\AbrirPPS\Fotos2\4Cádiz12.jpg"/>
          <p:cNvPicPr>
            <a:picLocks noChangeAspect="1" noChangeArrowheads="1"/>
          </p:cNvPicPr>
          <p:nvPr/>
        </p:nvPicPr>
        <p:blipFill>
          <a:blip r:embed="rId3"/>
          <a:srcRect/>
          <a:stretch>
            <a:fillRect/>
          </a:stretch>
        </p:blipFill>
        <p:spPr bwMode="auto">
          <a:xfrm>
            <a:off x="838200" y="2057400"/>
            <a:ext cx="4064000" cy="3048000"/>
          </a:xfrm>
          <a:prstGeom prst="rect">
            <a:avLst/>
          </a:prstGeom>
          <a:noFill/>
        </p:spPr>
      </p:pic>
      <p:pic>
        <p:nvPicPr>
          <p:cNvPr id="41995" name="Picture 11" descr="C:\AbrirPPS\Fotos2\4Cádiz22.jpg"/>
          <p:cNvPicPr>
            <a:picLocks noChangeAspect="1" noChangeArrowheads="1"/>
          </p:cNvPicPr>
          <p:nvPr/>
        </p:nvPicPr>
        <p:blipFill>
          <a:blip r:embed="rId4"/>
          <a:srcRect/>
          <a:stretch>
            <a:fillRect/>
          </a:stretch>
        </p:blipFill>
        <p:spPr bwMode="auto">
          <a:xfrm>
            <a:off x="5334000" y="1143000"/>
            <a:ext cx="2995613" cy="3989388"/>
          </a:xfrm>
          <a:prstGeom prst="rect">
            <a:avLst/>
          </a:prstGeom>
          <a:noFill/>
        </p:spPr>
      </p:pic>
    </p:spTree>
  </p:cSld>
  <p:clrMapOvr>
    <a:masterClrMapping/>
  </p:clrMapOvr>
  <p:transition>
    <p:cut/>
  </p:transition>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5954" name="Rectangle 2050"/>
          <p:cNvSpPr>
            <a:spLocks noGrp="1" noChangeArrowheads="1"/>
          </p:cNvSpPr>
          <p:nvPr>
            <p:ph type="title"/>
          </p:nvPr>
        </p:nvSpPr>
        <p:spPr>
          <a:xfrm>
            <a:off x="0" y="0"/>
            <a:ext cx="9144000" cy="6858000"/>
          </a:xfrm>
          <a:solidFill>
            <a:schemeClr val="accent2"/>
          </a:solidFill>
        </p:spPr>
        <p:txBody>
          <a:bodyPr/>
          <a:lstStyle/>
          <a:p>
            <a:r>
              <a:rPr lang="es-ES" sz="2400" b="0">
                <a:latin typeface="Arial" charset="0"/>
                <a:cs typeface="Arial" charset="0"/>
              </a:rPr>
              <a:t>    En realidad es muy corta y está cerca de la Puerta del Sol.</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Sale de la calle Carretas, subiendo a la izquierda, y el humor madrileño la conoce como "la más larga", porque nace en Cádiz y termina pasada Barcelona, bocacalle de la de Cádiz.</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En la actualidad hasta un restaurante que hace esquina se aprovecha de ese humor para engrandecer su local</a:t>
            </a:r>
            <a:r>
              <a:rPr lang="es-ES" sz="2400" b="0">
                <a:solidFill>
                  <a:schemeClr val="tx1"/>
                </a:solidFill>
                <a:latin typeface="Arial" charset="0"/>
              </a:rPr>
              <a:t> diciendo: “El más grande del mundo. Si entras por Cádiz sales por Barcelona” (en la foto anterior, a la derecha y en amarillo) .</a:t>
            </a:r>
            <a:r>
              <a:rPr lang="es-ES" sz="2400" b="0">
                <a:latin typeface="Arial" charset="0"/>
                <a:cs typeface="Arial" charset="0"/>
              </a:rPr>
              <a:t> </a:t>
            </a:r>
            <a:br>
              <a:rPr lang="es-ES" sz="2400" b="0">
                <a:latin typeface="Arial" charset="0"/>
                <a:cs typeface="Arial" charset="0"/>
              </a:rPr>
            </a:br>
            <a:r>
              <a:rPr lang="es-ES" sz="2400" b="0">
                <a:latin typeface="Arial" charset="0"/>
                <a:cs typeface="Arial" charset="0"/>
              </a:rPr>
              <a:t> </a:t>
            </a:r>
            <a:br>
              <a:rPr lang="es-ES" sz="2400" b="0">
                <a:latin typeface="Arial" charset="0"/>
                <a:cs typeface="Arial" charset="0"/>
              </a:rPr>
            </a:br>
            <a:r>
              <a:rPr lang="es-ES" sz="2400" b="0">
                <a:latin typeface="Arial" charset="0"/>
                <a:cs typeface="Arial" charset="0"/>
              </a:rPr>
              <a:t>    Entre esas dos ciudades de España hay más de mil kilómetros.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0" y="228600"/>
            <a:ext cx="7086600" cy="457200"/>
          </a:xfrm>
        </p:spPr>
        <p:txBody>
          <a:bodyPr/>
          <a:lstStyle/>
          <a:p>
            <a:r>
              <a:rPr lang="es-ES" sz="2400">
                <a:latin typeface="Arial" charset="0"/>
                <a:cs typeface="Times New Roman" charset="0"/>
              </a:rPr>
              <a:t>5. ...hay puertas pero casi no hay murallas?</a:t>
            </a:r>
          </a:p>
        </p:txBody>
      </p:sp>
      <p:sp>
        <p:nvSpPr>
          <p:cNvPr id="44038" name="Text Box 6"/>
          <p:cNvSpPr txBox="1">
            <a:spLocks noChangeArrowheads="1"/>
          </p:cNvSpPr>
          <p:nvPr/>
        </p:nvSpPr>
        <p:spPr bwMode="auto">
          <a:xfrm>
            <a:off x="609600" y="5486400"/>
            <a:ext cx="8001000" cy="1187450"/>
          </a:xfrm>
          <a:prstGeom prst="rect">
            <a:avLst/>
          </a:prstGeom>
          <a:noFill/>
          <a:ln w="9525">
            <a:noFill/>
            <a:miter lim="800000"/>
            <a:headEnd/>
            <a:tailEnd/>
          </a:ln>
          <a:effectLst/>
        </p:spPr>
        <p:txBody>
          <a:bodyPr>
            <a:spAutoFit/>
          </a:bodyPr>
          <a:lstStyle/>
          <a:p>
            <a:pPr algn="ctr">
              <a:spcBef>
                <a:spcPct val="50000"/>
              </a:spcBef>
            </a:pPr>
            <a:r>
              <a:rPr lang="es-ES" sz="2400">
                <a:latin typeface="Times New Roman" charset="0"/>
              </a:rPr>
              <a:t>   Sí quedan algunas puertas, como la de Toledo o la de Alcalá, pero sólo hay trozos (como el de la foto) de la muralla árabe en la Cuesta de la Vega</a:t>
            </a:r>
          </a:p>
        </p:txBody>
      </p:sp>
      <p:pic>
        <p:nvPicPr>
          <p:cNvPr id="44041" name="Picture 9" descr="C:\AbrirPPS\Fotos2\5Muralla22.jpg"/>
          <p:cNvPicPr>
            <a:picLocks noChangeAspect="1" noChangeArrowheads="1"/>
          </p:cNvPicPr>
          <p:nvPr/>
        </p:nvPicPr>
        <p:blipFill>
          <a:blip r:embed="rId3"/>
          <a:srcRect/>
          <a:stretch>
            <a:fillRect/>
          </a:stretch>
        </p:blipFill>
        <p:spPr bwMode="auto">
          <a:xfrm>
            <a:off x="1905000" y="1143000"/>
            <a:ext cx="5461000" cy="4095750"/>
          </a:xfrm>
          <a:prstGeom prst="rect">
            <a:avLst/>
          </a:prstGeom>
          <a:noFill/>
        </p:spPr>
      </p:pic>
    </p:spTree>
  </p:cSld>
  <p:clrMapOvr>
    <a:masterClrMapping/>
  </p:clrMapOvr>
  <p:transition>
    <p:cut/>
  </p:transition>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2226" name="Rectangle 1026"/>
          <p:cNvSpPr>
            <a:spLocks noGrp="1" noChangeArrowheads="1"/>
          </p:cNvSpPr>
          <p:nvPr>
            <p:ph type="title"/>
          </p:nvPr>
        </p:nvSpPr>
        <p:spPr>
          <a:xfrm>
            <a:off x="0" y="0"/>
            <a:ext cx="9144000" cy="6858000"/>
          </a:xfrm>
          <a:solidFill>
            <a:schemeClr val="accent2"/>
          </a:solidFill>
        </p:spPr>
        <p:txBody>
          <a:bodyPr/>
          <a:lstStyle/>
          <a:p>
            <a:r>
              <a:rPr lang="es-ES" sz="2400" b="0">
                <a:latin typeface="Arial" charset="0"/>
                <a:cs typeface="Arial" charset="0"/>
              </a:rPr>
              <a:t>    Madrid tuvo una muralla árabe que protegía el Alcázar (llamado Mayrit, nombre que se castellanizó como Magerit, situado donde hoy está el Palacio Real de Oriente) con 3 puertas: Vega, Santa María y Sagra.</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Después se amplió la muralla y pasó a tener  cinco puertas: Vega, Moros, Cerrada, Guadalajara y Valnadú. Luego se añaden las murallas del Arrabal, la de Felipe II y la de Felipe IV.</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Hoy quedan en pie las puertas de Alcalá (1778), de Toledo (1827) y de San Vicente (rehecha en 1995).</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La Puerta de Hierro (1753) nunca fue puerta de Madrid, sino del coto de caza Real de El Pardo.</a:t>
            </a:r>
            <a:endParaRPr lang="es-ES" b="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0" y="228600"/>
            <a:ext cx="7086600" cy="457200"/>
          </a:xfrm>
        </p:spPr>
        <p:txBody>
          <a:bodyPr/>
          <a:lstStyle/>
          <a:p>
            <a:r>
              <a:rPr lang="es-ES" sz="2400">
                <a:latin typeface="Arial" charset="0"/>
                <a:cs typeface="Times New Roman" charset="0"/>
              </a:rPr>
              <a:t>6. ...el nombre del Rastro? </a:t>
            </a:r>
          </a:p>
        </p:txBody>
      </p:sp>
      <p:sp>
        <p:nvSpPr>
          <p:cNvPr id="46088" name="Text Box 8"/>
          <p:cNvSpPr txBox="1">
            <a:spLocks noChangeArrowheads="1"/>
          </p:cNvSpPr>
          <p:nvPr/>
        </p:nvSpPr>
        <p:spPr bwMode="auto">
          <a:xfrm>
            <a:off x="4572000" y="5638800"/>
            <a:ext cx="3886200" cy="457200"/>
          </a:xfrm>
          <a:prstGeom prst="rect">
            <a:avLst/>
          </a:prstGeom>
          <a:solidFill>
            <a:schemeClr val="bg1"/>
          </a:solidFill>
          <a:ln w="9525">
            <a:noFill/>
            <a:miter lim="800000"/>
            <a:headEnd/>
            <a:tailEnd/>
          </a:ln>
          <a:effectLst/>
        </p:spPr>
        <p:txBody>
          <a:bodyPr>
            <a:spAutoFit/>
          </a:bodyPr>
          <a:lstStyle/>
          <a:p>
            <a:pPr algn="ctr">
              <a:spcBef>
                <a:spcPct val="50000"/>
              </a:spcBef>
            </a:pPr>
            <a:r>
              <a:rPr lang="es-ES" sz="2400">
                <a:latin typeface="Times New Roman" charset="0"/>
              </a:rPr>
              <a:t>Venta de muebles en la acera</a:t>
            </a:r>
          </a:p>
        </p:txBody>
      </p:sp>
      <p:pic>
        <p:nvPicPr>
          <p:cNvPr id="46091" name="Picture 11" descr="C:\AbrirPPS\Fotos2\6Rastro22.jpg"/>
          <p:cNvPicPr>
            <a:picLocks noChangeAspect="1" noChangeArrowheads="1"/>
          </p:cNvPicPr>
          <p:nvPr/>
        </p:nvPicPr>
        <p:blipFill>
          <a:blip r:embed="rId3"/>
          <a:srcRect/>
          <a:stretch>
            <a:fillRect/>
          </a:stretch>
        </p:blipFill>
        <p:spPr bwMode="auto">
          <a:xfrm>
            <a:off x="228600" y="1600200"/>
            <a:ext cx="4064000" cy="3733800"/>
          </a:xfrm>
          <a:prstGeom prst="rect">
            <a:avLst/>
          </a:prstGeom>
          <a:noFill/>
        </p:spPr>
      </p:pic>
      <p:pic>
        <p:nvPicPr>
          <p:cNvPr id="46092" name="Picture 12" descr="C:\AbrirPPS\Fotos2\6Rastro12.jpg"/>
          <p:cNvPicPr>
            <a:picLocks noChangeAspect="1" noChangeArrowheads="1"/>
          </p:cNvPicPr>
          <p:nvPr/>
        </p:nvPicPr>
        <p:blipFill>
          <a:blip r:embed="rId4"/>
          <a:srcRect/>
          <a:stretch>
            <a:fillRect/>
          </a:stretch>
        </p:blipFill>
        <p:spPr bwMode="auto">
          <a:xfrm>
            <a:off x="4495800" y="1676400"/>
            <a:ext cx="4064000" cy="3657600"/>
          </a:xfrm>
          <a:prstGeom prst="rect">
            <a:avLst/>
          </a:prstGeom>
          <a:noFill/>
        </p:spPr>
      </p:pic>
      <p:sp>
        <p:nvSpPr>
          <p:cNvPr id="46093" name="Text Box 13"/>
          <p:cNvSpPr txBox="1">
            <a:spLocks noChangeArrowheads="1"/>
          </p:cNvSpPr>
          <p:nvPr/>
        </p:nvSpPr>
        <p:spPr bwMode="auto">
          <a:xfrm>
            <a:off x="152400" y="5638800"/>
            <a:ext cx="4114800" cy="457200"/>
          </a:xfrm>
          <a:prstGeom prst="rect">
            <a:avLst/>
          </a:prstGeom>
          <a:noFill/>
          <a:ln w="9525">
            <a:noFill/>
            <a:miter lim="800000"/>
            <a:headEnd/>
            <a:tailEnd/>
          </a:ln>
          <a:effectLst/>
        </p:spPr>
        <p:txBody>
          <a:bodyPr>
            <a:spAutoFit/>
          </a:bodyPr>
          <a:lstStyle/>
          <a:p>
            <a:pPr>
              <a:spcBef>
                <a:spcPct val="50000"/>
              </a:spcBef>
            </a:pPr>
            <a:r>
              <a:rPr lang="es-ES" sz="2400">
                <a:latin typeface="Times New Roman" charset="0"/>
              </a:rPr>
              <a:t>Nº 1 de la Ribera de Curtidores</a:t>
            </a:r>
          </a:p>
        </p:txBody>
      </p:sp>
    </p:spTree>
  </p:cSld>
  <p:clrMapOvr>
    <a:masterClrMapping/>
  </p:clrMapOvr>
  <p:transition>
    <p:cut/>
  </p:transition>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0" y="0"/>
            <a:ext cx="9144000" cy="6858000"/>
          </a:xfrm>
          <a:solidFill>
            <a:schemeClr val="accent2"/>
          </a:solidFill>
        </p:spPr>
        <p:txBody>
          <a:bodyPr/>
          <a:lstStyle/>
          <a:p>
            <a:r>
              <a:rPr lang="es-ES" sz="2400" b="0">
                <a:latin typeface="Arial" charset="0"/>
                <a:cs typeface="Arial" charset="0"/>
              </a:rPr>
              <a:t>    Muchas ciudades españolas tienen un mercado semanal. En Madrid es el domingo y se hace en el Rastro (así, con mayúscula), en muchas calles cercanas a la Ribera de Curtidores y de la estatua de Cascorro.</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Es un mercado de segunda mano. A mediados del siglo XVI hubo un matadero en el llamado Cerrillo del Rastro, porque el reguero o rastro de sangre de las reses matadas de madrugada bajaba por la Ribera de Curtidores (había tenerías donde se trabajaban las pieles).</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A finales del siglo XVII se comenzaron a vender por la calle los curtidos (principalmente aperos para el ganado), y luego la venta se fue extendiendo a otros productos (siglo XVIII).</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Desde el siglo XIX el Rastro se ha dedicado a la compraventa de cosas viejas, usadas y antiguas.</a:t>
            </a:r>
            <a:endParaRPr lang="es-ES" sz="24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0" y="228600"/>
            <a:ext cx="8534400" cy="457200"/>
          </a:xfrm>
        </p:spPr>
        <p:txBody>
          <a:bodyPr/>
          <a:lstStyle/>
          <a:p>
            <a:r>
              <a:rPr lang="es-ES" sz="2400">
                <a:latin typeface="Arial" charset="0"/>
                <a:cs typeface="Times New Roman" charset="0"/>
              </a:rPr>
              <a:t>7. ...San Antonio, el santo casamentero y los alfileres?</a:t>
            </a:r>
          </a:p>
        </p:txBody>
      </p:sp>
      <p:sp>
        <p:nvSpPr>
          <p:cNvPr id="48131" name="Text Box 3"/>
          <p:cNvSpPr txBox="1">
            <a:spLocks noChangeArrowheads="1"/>
          </p:cNvSpPr>
          <p:nvPr/>
        </p:nvSpPr>
        <p:spPr bwMode="auto">
          <a:xfrm>
            <a:off x="914400" y="6096000"/>
            <a:ext cx="7696200" cy="457200"/>
          </a:xfrm>
          <a:prstGeom prst="rect">
            <a:avLst/>
          </a:prstGeom>
          <a:noFill/>
          <a:ln w="9525">
            <a:noFill/>
            <a:miter lim="800000"/>
            <a:headEnd/>
            <a:tailEnd/>
          </a:ln>
          <a:effectLst/>
        </p:spPr>
        <p:txBody>
          <a:bodyPr>
            <a:spAutoFit/>
          </a:bodyPr>
          <a:lstStyle/>
          <a:p>
            <a:pPr>
              <a:spcBef>
                <a:spcPct val="50000"/>
              </a:spcBef>
            </a:pPr>
            <a:r>
              <a:rPr lang="es-ES" sz="2400">
                <a:latin typeface="Times New Roman" charset="0"/>
              </a:rPr>
              <a:t>Ermita del santo y altar florido con el santo casamentero</a:t>
            </a:r>
          </a:p>
        </p:txBody>
      </p:sp>
      <p:pic>
        <p:nvPicPr>
          <p:cNvPr id="48133" name="Picture 5" descr="C:\AbrirPPS\Fotos2\Ermita1.JPG"/>
          <p:cNvPicPr>
            <a:picLocks noChangeAspect="1" noChangeArrowheads="1"/>
          </p:cNvPicPr>
          <p:nvPr/>
        </p:nvPicPr>
        <p:blipFill>
          <a:blip r:embed="rId3"/>
          <a:srcRect/>
          <a:stretch>
            <a:fillRect/>
          </a:stretch>
        </p:blipFill>
        <p:spPr bwMode="auto">
          <a:xfrm>
            <a:off x="228600" y="2590800"/>
            <a:ext cx="4495800" cy="3371850"/>
          </a:xfrm>
          <a:prstGeom prst="rect">
            <a:avLst/>
          </a:prstGeom>
          <a:noFill/>
        </p:spPr>
      </p:pic>
      <p:pic>
        <p:nvPicPr>
          <p:cNvPr id="48134" name="Picture 6" descr="C:\AbrirPPS\Fotos2\Ermita22.jpg"/>
          <p:cNvPicPr>
            <a:picLocks noChangeAspect="1" noChangeArrowheads="1"/>
          </p:cNvPicPr>
          <p:nvPr/>
        </p:nvPicPr>
        <p:blipFill>
          <a:blip r:embed="rId4"/>
          <a:srcRect/>
          <a:stretch>
            <a:fillRect/>
          </a:stretch>
        </p:blipFill>
        <p:spPr bwMode="auto">
          <a:xfrm>
            <a:off x="4876800" y="685800"/>
            <a:ext cx="3943350" cy="5257800"/>
          </a:xfrm>
          <a:prstGeom prst="rect">
            <a:avLst/>
          </a:prstGeom>
          <a:noFill/>
        </p:spPr>
      </p:pic>
    </p:spTree>
  </p:cSld>
  <p:clrMapOvr>
    <a:masterClrMapping/>
  </p:clrMapOvr>
  <p:transition>
    <p:cut/>
  </p:transition>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0" y="152400"/>
            <a:ext cx="9144000" cy="6705600"/>
          </a:xfrm>
          <a:solidFill>
            <a:schemeClr val="accent2"/>
          </a:solidFill>
        </p:spPr>
        <p:txBody>
          <a:bodyPr/>
          <a:lstStyle/>
          <a:p>
            <a:r>
              <a:rPr lang="es-ES" sz="2400">
                <a:latin typeface="Arial" charset="0"/>
                <a:cs typeface="Arial" charset="0"/>
              </a:rPr>
              <a:t>    </a:t>
            </a:r>
            <a:r>
              <a:rPr lang="es-ES" sz="2400" b="0">
                <a:latin typeface="Arial" charset="0"/>
                <a:cs typeface="Arial" charset="0"/>
              </a:rPr>
              <a:t>En la primitiva ermita de S. Antonio de la Florida estaba el "santo casamentero", en cuya fiesta (13 de junio) las mozas se acercan a pedirle un marido.</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Esta costumbre la inician las modistillas que acuden a la verbena del Santo. Cuando iban llegando echaban sus alfileres en la pila bautismal.</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Luego, cuando acercaba alguna moza y hacía su petición al santo, metía su mano con fuerza en la pila; y se dice que tendría tantos novios como alfileres sacase prendidos en su mano.</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Para esa ermita Goya pintó sus famosos frescos en 1798, y luego, en 1928, para el culto se construyó al lado una ermita gemela, a la que siguen acudiendo las mozas en el día del patrón.</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Las pinturas han sido restauradas hace pocos años.</a:t>
            </a:r>
            <a:endParaRPr lang="es-ES" sz="2400" b="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294" name="Rectangle 6"/>
          <p:cNvSpPr>
            <a:spLocks noGrp="1" noChangeArrowheads="1"/>
          </p:cNvSpPr>
          <p:nvPr>
            <p:ph type="title"/>
          </p:nvPr>
        </p:nvSpPr>
        <p:spPr>
          <a:xfrm>
            <a:off x="0" y="228600"/>
            <a:ext cx="7086600" cy="457200"/>
          </a:xfrm>
        </p:spPr>
        <p:txBody>
          <a:bodyPr/>
          <a:lstStyle/>
          <a:p>
            <a:r>
              <a:rPr lang="es-ES" sz="2400">
                <a:latin typeface="Arial" charset="0"/>
                <a:cs typeface="Times New Roman" charset="0"/>
              </a:rPr>
              <a:t>8. ...el nombre de Parque del Retiro?</a:t>
            </a:r>
          </a:p>
        </p:txBody>
      </p:sp>
      <p:sp>
        <p:nvSpPr>
          <p:cNvPr id="12297" name="Text Box 9"/>
          <p:cNvSpPr txBox="1">
            <a:spLocks noChangeArrowheads="1"/>
          </p:cNvSpPr>
          <p:nvPr/>
        </p:nvSpPr>
        <p:spPr bwMode="auto">
          <a:xfrm>
            <a:off x="990600" y="5943600"/>
            <a:ext cx="7162800" cy="457200"/>
          </a:xfrm>
          <a:prstGeom prst="rect">
            <a:avLst/>
          </a:prstGeom>
          <a:noFill/>
          <a:ln w="9525">
            <a:noFill/>
            <a:miter lim="800000"/>
            <a:headEnd/>
            <a:tailEnd/>
          </a:ln>
          <a:effectLst/>
        </p:spPr>
        <p:txBody>
          <a:bodyPr>
            <a:spAutoFit/>
          </a:bodyPr>
          <a:lstStyle/>
          <a:p>
            <a:pPr algn="ctr">
              <a:spcBef>
                <a:spcPct val="50000"/>
              </a:spcBef>
            </a:pPr>
            <a:r>
              <a:rPr lang="es-ES" sz="2400">
                <a:latin typeface="Times New Roman" charset="0"/>
              </a:rPr>
              <a:t>El estanque del Retiro, ante el monumento a Alfonso XII</a:t>
            </a:r>
          </a:p>
        </p:txBody>
      </p:sp>
      <p:pic>
        <p:nvPicPr>
          <p:cNvPr id="12299" name="Picture 11" descr="C:\AbrirPPS\Fotos2\8Retiro2.jpg"/>
          <p:cNvPicPr>
            <a:picLocks noChangeAspect="1" noChangeArrowheads="1"/>
          </p:cNvPicPr>
          <p:nvPr/>
        </p:nvPicPr>
        <p:blipFill>
          <a:blip r:embed="rId3"/>
          <a:srcRect/>
          <a:stretch>
            <a:fillRect/>
          </a:stretch>
        </p:blipFill>
        <p:spPr bwMode="auto">
          <a:xfrm>
            <a:off x="1524000" y="990600"/>
            <a:ext cx="6146800" cy="4610100"/>
          </a:xfrm>
          <a:prstGeom prst="rect">
            <a:avLst/>
          </a:prstGeom>
          <a:noFill/>
        </p:spPr>
      </p:pic>
    </p:spTree>
  </p:cSld>
  <p:clrMapOvr>
    <a:masterClrMapping/>
  </p:clrMapOvr>
  <p:transition>
    <p:cut/>
  </p:transition>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0" y="0"/>
            <a:ext cx="9144000" cy="6858000"/>
          </a:xfrm>
          <a:solidFill>
            <a:schemeClr val="accent2"/>
          </a:solidFill>
        </p:spPr>
        <p:txBody>
          <a:bodyPr/>
          <a:lstStyle/>
          <a:p>
            <a:r>
              <a:rPr lang="es-ES" sz="2400" b="0">
                <a:latin typeface="Arial" charset="0"/>
                <a:cs typeface="Times New Roman" charset="0"/>
              </a:rPr>
              <a:t>    En ese lugar el rey Carlos I mandó construir unos aposentos adosados a la Iglesia de los Jerónimos.</a:t>
            </a:r>
            <a:br>
              <a:rPr lang="es-ES" sz="2400" b="0">
                <a:latin typeface="Arial" charset="0"/>
                <a:cs typeface="Times New Roman" charset="0"/>
              </a:rPr>
            </a:br>
            <a:r>
              <a:rPr lang="es-ES" sz="2400" b="0">
                <a:latin typeface="Arial" charset="0"/>
                <a:cs typeface="Times New Roman" charset="0"/>
              </a:rPr>
              <a:t/>
            </a:r>
            <a:br>
              <a:rPr lang="es-ES" sz="2400" b="0">
                <a:latin typeface="Arial" charset="0"/>
                <a:cs typeface="Times New Roman" charset="0"/>
              </a:rPr>
            </a:br>
            <a:r>
              <a:rPr lang="es-ES" sz="2400" b="0">
                <a:latin typeface="Arial" charset="0"/>
                <a:cs typeface="Times New Roman" charset="0"/>
              </a:rPr>
              <a:t>     Se llamó Cuarto Real, y el rey se “retiraba” allí en épocas de luto, cuaresma o penitencia (y en ocasiones se recibía a personalidades que llegaban a la Corte).</a:t>
            </a:r>
            <a:br>
              <a:rPr lang="es-ES" sz="2400" b="0">
                <a:latin typeface="Arial" charset="0"/>
                <a:cs typeface="Times New Roman" charset="0"/>
              </a:rPr>
            </a:br>
            <a:r>
              <a:rPr lang="es-ES" sz="2400" b="0">
                <a:latin typeface="Arial" charset="0"/>
                <a:cs typeface="Times New Roman" charset="0"/>
              </a:rPr>
              <a:t/>
            </a:r>
            <a:br>
              <a:rPr lang="es-ES" sz="2400" b="0">
                <a:latin typeface="Arial" charset="0"/>
                <a:cs typeface="Times New Roman" charset="0"/>
              </a:rPr>
            </a:br>
            <a:r>
              <a:rPr lang="es-ES" sz="2400" b="0">
                <a:latin typeface="Arial" charset="0"/>
                <a:cs typeface="Times New Roman" charset="0"/>
              </a:rPr>
              <a:t>      En el reinado de Felipe IV, el conde duque de Olivares regaló al rey una quinta cercana a ese lugar; entonces se compraron los terrenos circundantes y se construyó el Palacio del Buen Retiro (villa suburbana de descanso), que pasó al municipio en 1868.</a:t>
            </a:r>
          </a:p>
        </p:txBody>
      </p:sp>
    </p:spTree>
  </p:cSld>
  <p:clrMapOvr>
    <a:masterClrMapping/>
  </p:clrMapOvr>
  <p:transition>
    <p:cut/>
  </p:transition>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0" y="228600"/>
            <a:ext cx="8382000" cy="457200"/>
          </a:xfrm>
        </p:spPr>
        <p:txBody>
          <a:bodyPr/>
          <a:lstStyle/>
          <a:p>
            <a:r>
              <a:rPr lang="es-ES" sz="2400">
                <a:latin typeface="Arial" charset="0"/>
                <a:cs typeface="Times New Roman" charset="0"/>
              </a:rPr>
              <a:t>9. ...hay una Carretera de la Playa donde no hay playa? </a:t>
            </a:r>
          </a:p>
        </p:txBody>
      </p:sp>
      <p:sp>
        <p:nvSpPr>
          <p:cNvPr id="59395" name="Text Box 3"/>
          <p:cNvSpPr txBox="1">
            <a:spLocks noChangeArrowheads="1"/>
          </p:cNvSpPr>
          <p:nvPr/>
        </p:nvSpPr>
        <p:spPr bwMode="auto">
          <a:xfrm>
            <a:off x="1143000" y="6019800"/>
            <a:ext cx="7239000" cy="457200"/>
          </a:xfrm>
          <a:prstGeom prst="rect">
            <a:avLst/>
          </a:prstGeom>
          <a:noFill/>
          <a:ln w="9525">
            <a:noFill/>
            <a:miter lim="800000"/>
            <a:headEnd/>
            <a:tailEnd/>
          </a:ln>
          <a:effectLst/>
        </p:spPr>
        <p:txBody>
          <a:bodyPr>
            <a:spAutoFit/>
          </a:bodyPr>
          <a:lstStyle/>
          <a:p>
            <a:pPr algn="ctr">
              <a:spcBef>
                <a:spcPct val="50000"/>
              </a:spcBef>
            </a:pPr>
            <a:r>
              <a:rPr lang="es-ES" sz="2400">
                <a:latin typeface="Times New Roman" charset="0"/>
              </a:rPr>
              <a:t>La torre visible desde lejos y un trozo del río Manzanares</a:t>
            </a:r>
          </a:p>
        </p:txBody>
      </p:sp>
      <p:pic>
        <p:nvPicPr>
          <p:cNvPr id="59396" name="Picture 4" descr="C:\AbrirPPS\Fotos2\Playa12.jpg"/>
          <p:cNvPicPr>
            <a:picLocks noChangeAspect="1" noChangeArrowheads="1"/>
          </p:cNvPicPr>
          <p:nvPr/>
        </p:nvPicPr>
        <p:blipFill>
          <a:blip r:embed="rId3"/>
          <a:srcRect/>
          <a:stretch>
            <a:fillRect/>
          </a:stretch>
        </p:blipFill>
        <p:spPr bwMode="auto">
          <a:xfrm>
            <a:off x="304800" y="1600200"/>
            <a:ext cx="3257550" cy="4343400"/>
          </a:xfrm>
          <a:prstGeom prst="rect">
            <a:avLst/>
          </a:prstGeom>
          <a:noFill/>
        </p:spPr>
      </p:pic>
      <p:pic>
        <p:nvPicPr>
          <p:cNvPr id="59397" name="Picture 5" descr="C:\AbrirPPS\Fotos2\Playa22.jpg"/>
          <p:cNvPicPr>
            <a:picLocks noChangeAspect="1" noChangeArrowheads="1"/>
          </p:cNvPicPr>
          <p:nvPr/>
        </p:nvPicPr>
        <p:blipFill>
          <a:blip r:embed="rId4"/>
          <a:srcRect/>
          <a:stretch>
            <a:fillRect/>
          </a:stretch>
        </p:blipFill>
        <p:spPr bwMode="auto">
          <a:xfrm>
            <a:off x="3733800" y="1905000"/>
            <a:ext cx="5410200" cy="4057650"/>
          </a:xfrm>
          <a:prstGeom prst="rect">
            <a:avLst/>
          </a:prstGeom>
          <a:noFill/>
        </p:spPr>
      </p:pic>
    </p:spTree>
  </p:cSld>
  <p:clrMapOvr>
    <a:masterClrMapping/>
  </p:clrMapOvr>
  <p:transition>
    <p:cut/>
  </p:transition>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xfrm>
            <a:off x="0" y="0"/>
            <a:ext cx="9144000" cy="6858000"/>
          </a:xfrm>
          <a:solidFill>
            <a:schemeClr val="accent2"/>
          </a:solidFill>
        </p:spPr>
        <p:txBody>
          <a:bodyPr/>
          <a:lstStyle/>
          <a:p>
            <a:r>
              <a:rPr lang="es-ES" sz="2400" b="0">
                <a:solidFill>
                  <a:schemeClr val="tx1"/>
                </a:solidFill>
                <a:latin typeface="Arial" charset="0"/>
                <a:cs typeface="Arial" charset="0"/>
              </a:rPr>
              <a:t>     Hoy es la avenida del Cardenal Herrera Oria, pero entonces esa carretera salía del pueblo de Fuencarral y llegaba a las orillas del Manzanares, donde en 1932 se inauguró una presa y una playa, junto a la desembocadura del arroyo del Fresno.</a:t>
            </a:r>
            <a:br>
              <a:rPr lang="es-ES" sz="2400" b="0">
                <a:solidFill>
                  <a:schemeClr val="tx1"/>
                </a:solidFill>
                <a:latin typeface="Arial" charset="0"/>
                <a:cs typeface="Arial" charset="0"/>
              </a:rPr>
            </a:br>
            <a:r>
              <a:rPr lang="es-ES" sz="2400" b="0">
                <a:solidFill>
                  <a:schemeClr val="tx1"/>
                </a:solidFill>
                <a:latin typeface="Arial" charset="0"/>
                <a:cs typeface="Arial" charset="0"/>
              </a:rPr>
              <a:t/>
            </a:r>
            <a:br>
              <a:rPr lang="es-ES" sz="2400" b="0">
                <a:solidFill>
                  <a:schemeClr val="tx1"/>
                </a:solidFill>
                <a:latin typeface="Arial" charset="0"/>
                <a:cs typeface="Arial" charset="0"/>
              </a:rPr>
            </a:br>
            <a:r>
              <a:rPr lang="es-ES" sz="2400" b="0">
                <a:solidFill>
                  <a:schemeClr val="tx1"/>
                </a:solidFill>
                <a:latin typeface="Arial" charset="0"/>
                <a:cs typeface="Arial" charset="0"/>
              </a:rPr>
              <a:t>    Esta playa artificial tenía 30.000 metros cuadrados, en los que el madrileño podía bañarse y disfrutar de restaurante, frontón, etc.</a:t>
            </a:r>
            <a:br>
              <a:rPr lang="es-ES" sz="2400" b="0">
                <a:solidFill>
                  <a:schemeClr val="tx1"/>
                </a:solidFill>
                <a:latin typeface="Arial" charset="0"/>
                <a:cs typeface="Arial" charset="0"/>
              </a:rPr>
            </a:br>
            <a:r>
              <a:rPr lang="es-ES" sz="2400" b="0">
                <a:solidFill>
                  <a:schemeClr val="tx1"/>
                </a:solidFill>
                <a:latin typeface="Arial" charset="0"/>
                <a:cs typeface="Arial" charset="0"/>
              </a:rPr>
              <a:t/>
            </a:r>
            <a:br>
              <a:rPr lang="es-ES" sz="2400" b="0">
                <a:solidFill>
                  <a:schemeClr val="tx1"/>
                </a:solidFill>
                <a:latin typeface="Arial" charset="0"/>
                <a:cs typeface="Arial" charset="0"/>
              </a:rPr>
            </a:br>
            <a:r>
              <a:rPr lang="es-ES" sz="2400" b="0">
                <a:solidFill>
                  <a:schemeClr val="tx1"/>
                </a:solidFill>
                <a:latin typeface="Arial" charset="0"/>
                <a:cs typeface="Arial" charset="0"/>
              </a:rPr>
              <a:t>    Con el tiempo  se cerró, debido a la contaminación del río, y el embalse se usó durante algún tiempo para recreo con paseos en barca.</a:t>
            </a:r>
            <a:r>
              <a:rPr lang="es-ES" sz="2400" b="0">
                <a:solidFill>
                  <a:schemeClr val="tx1"/>
                </a:solidFill>
                <a:latin typeface="Arial" charset="0"/>
              </a:rPr>
              <a:t/>
            </a:r>
            <a:br>
              <a:rPr lang="es-ES" sz="2400" b="0">
                <a:solidFill>
                  <a:schemeClr val="tx1"/>
                </a:solidFill>
                <a:latin typeface="Arial" charset="0"/>
              </a:rPr>
            </a:br>
            <a:r>
              <a:rPr lang="es-ES" sz="2400" b="0">
                <a:solidFill>
                  <a:schemeClr val="tx1"/>
                </a:solidFill>
                <a:latin typeface="Arial" charset="0"/>
              </a:rPr>
              <a:t/>
            </a:r>
            <a:br>
              <a:rPr lang="es-ES" sz="2400" b="0">
                <a:solidFill>
                  <a:schemeClr val="tx1"/>
                </a:solidFill>
                <a:latin typeface="Arial" charset="0"/>
              </a:rPr>
            </a:br>
            <a:r>
              <a:rPr lang="es-ES" sz="2400" b="0">
                <a:solidFill>
                  <a:schemeClr val="tx1"/>
                </a:solidFill>
                <a:latin typeface="Arial" charset="0"/>
              </a:rPr>
              <a:t>     Actualmente es un complejo deportivo de tipo privado, y en el río se han plantado muchos chopos.</a:t>
            </a:r>
            <a:br>
              <a:rPr lang="es-ES" sz="2400" b="0">
                <a:solidFill>
                  <a:schemeClr val="tx1"/>
                </a:solidFill>
                <a:latin typeface="Arial" charset="0"/>
              </a:rPr>
            </a:br>
            <a:r>
              <a:rPr lang="es-ES" sz="2400" b="0">
                <a:solidFill>
                  <a:schemeClr val="tx1"/>
                </a:solidFill>
                <a:latin typeface="Arial" charset="0"/>
              </a:rPr>
              <a:t/>
            </a:r>
            <a:br>
              <a:rPr lang="es-ES" sz="2400" b="0">
                <a:solidFill>
                  <a:schemeClr val="tx1"/>
                </a:solidFill>
                <a:latin typeface="Arial" charset="0"/>
              </a:rPr>
            </a:br>
            <a:r>
              <a:rPr lang="es-ES" sz="2400" b="0">
                <a:solidFill>
                  <a:schemeClr val="tx1"/>
                </a:solidFill>
                <a:latin typeface="Arial" charset="0"/>
              </a:rPr>
              <a:t>    El caudal de este ”aprendiz” de río (caudaloso en sus orígenes) es pequeño en este tramo, debido a la represa de dos embalses (Pardo y Santillana) que hay aguas arriba.</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0" y="228600"/>
            <a:ext cx="7086600" cy="457200"/>
          </a:xfrm>
        </p:spPr>
        <p:txBody>
          <a:bodyPr/>
          <a:lstStyle/>
          <a:p>
            <a:r>
              <a:rPr lang="es-ES" sz="2400">
                <a:latin typeface="Arial" charset="0"/>
                <a:cs typeface="Arial" charset="0"/>
              </a:rPr>
              <a:t>10. ...el nombre del Corte Inglés?</a:t>
            </a:r>
            <a:endParaRPr lang="es-ES" sz="2400">
              <a:latin typeface="Arial" charset="0"/>
              <a:cs typeface="Times New Roman" charset="0"/>
            </a:endParaRPr>
          </a:p>
        </p:txBody>
      </p:sp>
      <p:sp>
        <p:nvSpPr>
          <p:cNvPr id="63491" name="Rectangle 3"/>
          <p:cNvSpPr>
            <a:spLocks noChangeArrowheads="1"/>
          </p:cNvSpPr>
          <p:nvPr/>
        </p:nvSpPr>
        <p:spPr bwMode="auto">
          <a:xfrm>
            <a:off x="533400" y="5715000"/>
            <a:ext cx="7696200" cy="822325"/>
          </a:xfrm>
          <a:prstGeom prst="rect">
            <a:avLst/>
          </a:prstGeom>
          <a:noFill/>
          <a:ln w="9525">
            <a:noFill/>
            <a:miter lim="800000"/>
            <a:headEnd/>
            <a:tailEnd/>
          </a:ln>
          <a:effectLst/>
        </p:spPr>
        <p:txBody>
          <a:bodyPr>
            <a:spAutoFit/>
          </a:bodyPr>
          <a:lstStyle/>
          <a:p>
            <a:pPr algn="ctr">
              <a:spcBef>
                <a:spcPct val="50000"/>
              </a:spcBef>
            </a:pPr>
            <a:r>
              <a:rPr lang="es-ES" sz="2400">
                <a:latin typeface="Times New Roman" charset="0"/>
              </a:rPr>
              <a:t>Puerta lateral de uno de los muchos centros del Corte Inglés en Madrid, en el Centro Comercial La Vaguada o Madrid 2.</a:t>
            </a:r>
          </a:p>
        </p:txBody>
      </p:sp>
      <p:pic>
        <p:nvPicPr>
          <p:cNvPr id="63492" name="Picture 4" descr="C:\AbrirPPS\Fotos2\CorteInglés.jpg"/>
          <p:cNvPicPr>
            <a:picLocks noChangeAspect="1" noChangeArrowheads="1"/>
          </p:cNvPicPr>
          <p:nvPr/>
        </p:nvPicPr>
        <p:blipFill>
          <a:blip r:embed="rId3"/>
          <a:srcRect/>
          <a:stretch>
            <a:fillRect/>
          </a:stretch>
        </p:blipFill>
        <p:spPr bwMode="auto">
          <a:xfrm>
            <a:off x="914400" y="685800"/>
            <a:ext cx="6553200" cy="4914900"/>
          </a:xfrm>
          <a:prstGeom prst="rect">
            <a:avLst/>
          </a:prstGeom>
          <a:noFill/>
        </p:spPr>
      </p:pic>
    </p:spTree>
  </p:cSld>
  <p:clrMapOvr>
    <a:masterClrMapping/>
  </p:clrMapOvr>
  <p:transition>
    <p:cut/>
  </p:transition>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a:xfrm>
            <a:off x="0" y="0"/>
            <a:ext cx="9144000" cy="6858000"/>
          </a:xfrm>
          <a:solidFill>
            <a:schemeClr val="accent2"/>
          </a:solidFill>
        </p:spPr>
        <p:txBody>
          <a:bodyPr/>
          <a:lstStyle/>
          <a:p>
            <a:r>
              <a:rPr lang="es-ES" sz="2400">
                <a:latin typeface="Arial" charset="0"/>
                <a:cs typeface="Arial" charset="0"/>
              </a:rPr>
              <a:t>    </a:t>
            </a:r>
            <a:r>
              <a:rPr lang="es-ES" sz="2400" b="0">
                <a:latin typeface="Arial" charset="0"/>
                <a:cs typeface="Arial" charset="0"/>
              </a:rPr>
              <a:t>La actividad comercial se inicia en 1890 en la calle de Rompelanzas (hoy Preciados) como tienda de sastrería de ropa de niños. Allí se "cortaban" las telas para hacer la confección.</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El dueño, Juan Gordo de Centenera, se la vendió a Ramón Areces por 150.000 pesetas; Areces, que había sido emigrante en Cuba, tomó la idea de un gran almacén cubano (El Encanto), donde había sido aprendiz.</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Nace con siete empleados y hoy, con más cien mil, tiene sucursales en muchas ciudades españolas y algunas en el extranjero, como en Portugal (en Lisboa y en Oporto). Actualmente es un conjunto de empresas diversas.</a:t>
            </a:r>
            <a:endParaRPr lang="es-ES" sz="2400" b="0">
              <a:cs typeface="Times New Roman"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xfrm>
            <a:off x="0" y="228600"/>
            <a:ext cx="7086600" cy="457200"/>
          </a:xfrm>
        </p:spPr>
        <p:txBody>
          <a:bodyPr/>
          <a:lstStyle/>
          <a:p>
            <a:r>
              <a:rPr lang="es-ES" sz="2400">
                <a:latin typeface="Arial" charset="0"/>
                <a:cs typeface="Times New Roman" charset="0"/>
              </a:rPr>
              <a:t>11. ...el nombre de la Casa de Campo? </a:t>
            </a:r>
          </a:p>
        </p:txBody>
      </p:sp>
      <p:sp>
        <p:nvSpPr>
          <p:cNvPr id="65540" name="Text Box 4"/>
          <p:cNvSpPr txBox="1">
            <a:spLocks noChangeArrowheads="1"/>
          </p:cNvSpPr>
          <p:nvPr/>
        </p:nvSpPr>
        <p:spPr bwMode="auto">
          <a:xfrm>
            <a:off x="1600200" y="5410200"/>
            <a:ext cx="6096000" cy="457200"/>
          </a:xfrm>
          <a:prstGeom prst="rect">
            <a:avLst/>
          </a:prstGeom>
          <a:noFill/>
          <a:ln w="9525">
            <a:noFill/>
            <a:miter lim="800000"/>
            <a:headEnd/>
            <a:tailEnd/>
          </a:ln>
          <a:effectLst/>
        </p:spPr>
        <p:txBody>
          <a:bodyPr>
            <a:spAutoFit/>
          </a:bodyPr>
          <a:lstStyle/>
          <a:p>
            <a:pPr>
              <a:spcBef>
                <a:spcPct val="50000"/>
              </a:spcBef>
            </a:pPr>
            <a:r>
              <a:rPr lang="es-ES" sz="2400">
                <a:latin typeface="Times New Roman" charset="0"/>
              </a:rPr>
              <a:t>Vista desde los jardines del Templo de Debod</a:t>
            </a:r>
          </a:p>
        </p:txBody>
      </p:sp>
      <p:pic>
        <p:nvPicPr>
          <p:cNvPr id="65541" name="Picture 5" descr="C:\AbrirPPS\Fotos2\11CasaCampo2.jpg"/>
          <p:cNvPicPr>
            <a:picLocks noChangeAspect="1" noChangeArrowheads="1"/>
          </p:cNvPicPr>
          <p:nvPr/>
        </p:nvPicPr>
        <p:blipFill>
          <a:blip r:embed="rId3"/>
          <a:srcRect/>
          <a:stretch>
            <a:fillRect/>
          </a:stretch>
        </p:blipFill>
        <p:spPr bwMode="auto">
          <a:xfrm>
            <a:off x="1752600" y="990600"/>
            <a:ext cx="5384800" cy="4038600"/>
          </a:xfrm>
          <a:prstGeom prst="rect">
            <a:avLst/>
          </a:prstGeom>
          <a:noFill/>
        </p:spPr>
      </p:pic>
    </p:spTree>
  </p:cSld>
  <p:clrMapOvr>
    <a:masterClrMapping/>
  </p:clrMapOvr>
  <p:transition>
    <p:cut/>
  </p:transition>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a:xfrm>
            <a:off x="0" y="0"/>
            <a:ext cx="9144000" cy="6858000"/>
          </a:xfrm>
          <a:solidFill>
            <a:schemeClr val="accent2"/>
          </a:solidFill>
        </p:spPr>
        <p:txBody>
          <a:bodyPr/>
          <a:lstStyle/>
          <a:p>
            <a:r>
              <a:rPr lang="es-ES" sz="2400">
                <a:latin typeface="Arial" charset="0"/>
                <a:cs typeface="Arial" charset="0"/>
              </a:rPr>
              <a:t>    </a:t>
            </a:r>
            <a:r>
              <a:rPr lang="es-ES" sz="2400" b="0">
                <a:latin typeface="Arial" charset="0"/>
                <a:cs typeface="Arial" charset="0"/>
              </a:rPr>
              <a:t>Con sus 17 Km. cuadrados es el pulmón de Madrid. En el siglo XVI era propiedad de la familia Vargas. Se la compró Felipe II (1562) para hacerse un palacete de recreo o casa de campo (y de ahí su nombre).</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En 1746 Fernando VI lo convierte en Real Sitio y se une al de El Pardo, con una tapia que lo rodeaba para evitar la entrada de cazadores furtivos. Fue el cazadero más grande de Europa y Sabatini reconstruye la tapia (en el siglo XVIII), de la que hoy quedan algunos tramos, en la zona colindante con Húmera y Aravaca.</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En 1931 pasa al municipio como parque público. Dentro del recinto se han construído el Zoo y el Parque de atracciones de Madrid, así como un embalse con barcas de recreo.</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El palacete quedó en ruinas en la Guerra Civil y se reconstruye en 1968; el escudo de los Vargas sigue en la fachada.</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xfrm>
            <a:off x="0" y="228600"/>
            <a:ext cx="7086600" cy="457200"/>
          </a:xfrm>
        </p:spPr>
        <p:txBody>
          <a:bodyPr/>
          <a:lstStyle/>
          <a:p>
            <a:r>
              <a:rPr lang="es-ES" sz="2400">
                <a:latin typeface="Arial" charset="0"/>
                <a:cs typeface="Times New Roman" charset="0"/>
              </a:rPr>
              <a:t>12. ...en Madrid hay un templo egipcio?</a:t>
            </a:r>
          </a:p>
        </p:txBody>
      </p:sp>
      <p:sp>
        <p:nvSpPr>
          <p:cNvPr id="67588" name="Text Box 4"/>
          <p:cNvSpPr txBox="1">
            <a:spLocks noChangeArrowheads="1"/>
          </p:cNvSpPr>
          <p:nvPr/>
        </p:nvSpPr>
        <p:spPr bwMode="auto">
          <a:xfrm>
            <a:off x="990600" y="5486400"/>
            <a:ext cx="7467600" cy="457200"/>
          </a:xfrm>
          <a:prstGeom prst="rect">
            <a:avLst/>
          </a:prstGeom>
          <a:noFill/>
          <a:ln w="9525">
            <a:noFill/>
            <a:miter lim="800000"/>
            <a:headEnd/>
            <a:tailEnd/>
          </a:ln>
          <a:effectLst/>
        </p:spPr>
        <p:txBody>
          <a:bodyPr>
            <a:spAutoFit/>
          </a:bodyPr>
          <a:lstStyle/>
          <a:p>
            <a:pPr algn="ctr">
              <a:spcBef>
                <a:spcPct val="50000"/>
              </a:spcBef>
            </a:pPr>
            <a:r>
              <a:rPr lang="es-ES" sz="2400">
                <a:latin typeface="Times New Roman" charset="0"/>
              </a:rPr>
              <a:t>Templo de Debod</a:t>
            </a:r>
          </a:p>
        </p:txBody>
      </p:sp>
      <p:pic>
        <p:nvPicPr>
          <p:cNvPr id="67589" name="Picture 5" descr="C:\AbrirPPS\Fotos2\12Debod2.jpg"/>
          <p:cNvPicPr>
            <a:picLocks noChangeAspect="1" noChangeArrowheads="1"/>
          </p:cNvPicPr>
          <p:nvPr/>
        </p:nvPicPr>
        <p:blipFill>
          <a:blip r:embed="rId3"/>
          <a:srcRect/>
          <a:stretch>
            <a:fillRect/>
          </a:stretch>
        </p:blipFill>
        <p:spPr bwMode="auto">
          <a:xfrm>
            <a:off x="1828800" y="1219200"/>
            <a:ext cx="5689600" cy="4267200"/>
          </a:xfrm>
          <a:prstGeom prst="rect">
            <a:avLst/>
          </a:prstGeom>
          <a:noFill/>
        </p:spPr>
      </p:pic>
    </p:spTree>
  </p:cSld>
  <p:clrMapOvr>
    <a:masterClrMapping/>
  </p:clrMapOvr>
  <p:transition>
    <p:cut/>
  </p:transition>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0" y="0"/>
            <a:ext cx="9144000" cy="6858000"/>
          </a:xfrm>
          <a:solidFill>
            <a:schemeClr val="accent2"/>
          </a:solidFill>
        </p:spPr>
        <p:txBody>
          <a:bodyPr/>
          <a:lstStyle/>
          <a:p>
            <a:r>
              <a:rPr lang="es-ES" sz="2400">
                <a:latin typeface="Arial" charset="0"/>
                <a:cs typeface="Arial" charset="0"/>
              </a:rPr>
              <a:t>    </a:t>
            </a:r>
            <a:r>
              <a:rPr lang="es-ES" sz="2400" b="0">
                <a:latin typeface="Arial" charset="0"/>
                <a:cs typeface="Arial" charset="0"/>
              </a:rPr>
              <a:t>Entre la Plaza de España y el paseo de Rosales, sobre el solar del antiguo Cuartel de la Montaña, está el Templo de Debod, que el faraón Azakheramón construyó junto al Nilo en siglo IV antes de Cristo, en honor al dios Amón.</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El templo estaba en ruinas, a 20 Km. al sur de Asuán (aguas arriba en el Nilo), y sólo era visible en verano, cuando bajaba el nivel de un embalse que construyeron los ingleses en 1913.</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Al comenzar las obras de la nueva presa de Asuán (1959), el presidente Nasser ofreció donar a quien lo solicitara los monumentos que iban a quedar anegados por el embalse. También se dice que la donación fue una respuesta a las ayudas recibidas desde España para construir la presa.</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endParaRPr lang="es-ES" sz="2400" b="0">
              <a:latin typeface="Arial" charset="0"/>
              <a:cs typeface="Arial"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xfrm>
            <a:off x="0" y="228600"/>
            <a:ext cx="8686800" cy="457200"/>
          </a:xfrm>
        </p:spPr>
        <p:txBody>
          <a:bodyPr/>
          <a:lstStyle/>
          <a:p>
            <a:r>
              <a:rPr lang="es-ES" sz="2400">
                <a:latin typeface="Arial" charset="0"/>
                <a:cs typeface="Arial" charset="0"/>
              </a:rPr>
              <a:t>13. ...hay una Casa de Panadería y una Casa de Carnicería en la Plaza Mayor?</a:t>
            </a:r>
            <a:endParaRPr lang="es-ES" sz="2400">
              <a:latin typeface="Arial" charset="0"/>
              <a:cs typeface="Times New Roman" charset="0"/>
            </a:endParaRPr>
          </a:p>
        </p:txBody>
      </p:sp>
      <p:sp>
        <p:nvSpPr>
          <p:cNvPr id="69636" name="Text Box 4"/>
          <p:cNvSpPr txBox="1">
            <a:spLocks noChangeArrowheads="1"/>
          </p:cNvSpPr>
          <p:nvPr/>
        </p:nvSpPr>
        <p:spPr bwMode="auto">
          <a:xfrm>
            <a:off x="457200" y="5791200"/>
            <a:ext cx="7924800" cy="822325"/>
          </a:xfrm>
          <a:prstGeom prst="rect">
            <a:avLst/>
          </a:prstGeom>
          <a:noFill/>
          <a:ln w="9525">
            <a:noFill/>
            <a:miter lim="800000"/>
            <a:headEnd/>
            <a:tailEnd/>
          </a:ln>
          <a:effectLst/>
        </p:spPr>
        <p:txBody>
          <a:bodyPr>
            <a:spAutoFit/>
          </a:bodyPr>
          <a:lstStyle/>
          <a:p>
            <a:pPr algn="ctr">
              <a:spcBef>
                <a:spcPct val="50000"/>
              </a:spcBef>
            </a:pPr>
            <a:r>
              <a:rPr lang="es-ES" sz="2400">
                <a:latin typeface="Times New Roman" charset="0"/>
              </a:rPr>
              <a:t>Casa de Panadería (en el lado norte de la Plaza); al sur está la Casa de Carnicería.</a:t>
            </a:r>
          </a:p>
        </p:txBody>
      </p:sp>
      <p:pic>
        <p:nvPicPr>
          <p:cNvPr id="69637" name="Picture 5" descr="C:\AbrirPPS\Fotos2\13Panadería2.jpg"/>
          <p:cNvPicPr>
            <a:picLocks noChangeAspect="1" noChangeArrowheads="1"/>
          </p:cNvPicPr>
          <p:nvPr/>
        </p:nvPicPr>
        <p:blipFill>
          <a:blip r:embed="rId3"/>
          <a:srcRect/>
          <a:stretch>
            <a:fillRect/>
          </a:stretch>
        </p:blipFill>
        <p:spPr bwMode="auto">
          <a:xfrm>
            <a:off x="1295400" y="1066800"/>
            <a:ext cx="6375400" cy="4781550"/>
          </a:xfrm>
          <a:prstGeom prst="rect">
            <a:avLst/>
          </a:prstGeom>
          <a:noFill/>
        </p:spPr>
      </p:pic>
    </p:spTree>
  </p:cSld>
  <p:clrMapOvr>
    <a:masterClrMapping/>
  </p:clrMapOvr>
  <p:transition>
    <p:cut/>
  </p:transition>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0" y="0"/>
            <a:ext cx="9144000" cy="6858000"/>
          </a:xfrm>
          <a:solidFill>
            <a:schemeClr val="accent2"/>
          </a:solidFill>
        </p:spPr>
        <p:txBody>
          <a:bodyPr/>
          <a:lstStyle/>
          <a:p>
            <a:r>
              <a:rPr lang="es-ES" sz="2400">
                <a:latin typeface="Arial" charset="0"/>
                <a:cs typeface="Arial" charset="0"/>
              </a:rPr>
              <a:t>    </a:t>
            </a:r>
            <a:r>
              <a:rPr lang="es-ES" sz="2400" b="0">
                <a:latin typeface="Arial" charset="0"/>
                <a:cs typeface="Arial" charset="0"/>
              </a:rPr>
              <a:t>La Plaza antes no era rectangular, y estaba fuera de la muralla (de ahí su primer nombre: del Arrabal), en pendiente hacia la calle de Toledo.</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Para evitar pagar aranceles e impuestos, los productos que iban a entrar en Madrid se vendían aquí, fuera de la muralla. Felipe II encarga en1591 a Juan de Herrera un proyecto de una plaza grande, con la Casa de Panadería (para contratar los precios, consumo y peso de los cereales, y tener un depósito y administración del trigo y harina para la ciudad), mientras que la Casa de Carnicería se destinó a la venta de carne.</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En ambas casas, la parte superior se destinaba a salones. En la de Panadería los reyes tenían su palco en los festejos.</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En la Plaza se han celebrado canonizaciones, corridas, torneos, autos de fe, mercados, ejecuciones, etc. Ha sufrido tres grandes incendios (1631, 1672 y 1790).</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La fisonomía actual es de Juan de Villanueva (1854), y sus dimensiones son 129 x 94 m.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xfrm>
            <a:off x="0" y="228600"/>
            <a:ext cx="8686800" cy="457200"/>
          </a:xfrm>
        </p:spPr>
        <p:txBody>
          <a:bodyPr/>
          <a:lstStyle/>
          <a:p>
            <a:r>
              <a:rPr lang="es-ES" sz="2400">
                <a:latin typeface="Arial" charset="0"/>
                <a:cs typeface="Arial" charset="0"/>
              </a:rPr>
              <a:t>14. ...hay siete estrellas en el escudo de la ciudad?</a:t>
            </a:r>
            <a:endParaRPr lang="es-ES" sz="2400">
              <a:latin typeface="Arial" charset="0"/>
              <a:cs typeface="Times New Roman" charset="0"/>
            </a:endParaRPr>
          </a:p>
        </p:txBody>
      </p:sp>
      <p:sp>
        <p:nvSpPr>
          <p:cNvPr id="71684" name="Text Box 4"/>
          <p:cNvSpPr txBox="1">
            <a:spLocks noChangeArrowheads="1"/>
          </p:cNvSpPr>
          <p:nvPr/>
        </p:nvSpPr>
        <p:spPr bwMode="auto">
          <a:xfrm>
            <a:off x="381000" y="5791200"/>
            <a:ext cx="8077200" cy="457200"/>
          </a:xfrm>
          <a:prstGeom prst="rect">
            <a:avLst/>
          </a:prstGeom>
          <a:noFill/>
          <a:ln w="9525">
            <a:noFill/>
            <a:miter lim="800000"/>
            <a:headEnd/>
            <a:tailEnd/>
          </a:ln>
          <a:effectLst/>
        </p:spPr>
        <p:txBody>
          <a:bodyPr>
            <a:spAutoFit/>
          </a:bodyPr>
          <a:lstStyle/>
          <a:p>
            <a:pPr algn="ctr">
              <a:spcBef>
                <a:spcPct val="50000"/>
              </a:spcBef>
            </a:pPr>
            <a:r>
              <a:rPr lang="es-ES" sz="2400">
                <a:latin typeface="Times New Roman" charset="0"/>
              </a:rPr>
              <a:t>Están en la bandera de Comunidad de Madrid</a:t>
            </a:r>
          </a:p>
        </p:txBody>
      </p:sp>
      <p:pic>
        <p:nvPicPr>
          <p:cNvPr id="71685" name="Picture 5" descr="C:\AbrirPPS\Fotos2\14Estrellas2.jpg"/>
          <p:cNvPicPr>
            <a:picLocks noChangeAspect="1" noChangeArrowheads="1"/>
          </p:cNvPicPr>
          <p:nvPr/>
        </p:nvPicPr>
        <p:blipFill>
          <a:blip r:embed="rId3"/>
          <a:srcRect/>
          <a:stretch>
            <a:fillRect/>
          </a:stretch>
        </p:blipFill>
        <p:spPr bwMode="auto">
          <a:xfrm>
            <a:off x="1295400" y="1143000"/>
            <a:ext cx="5613400" cy="4210050"/>
          </a:xfrm>
          <a:prstGeom prst="rect">
            <a:avLst/>
          </a:prstGeom>
          <a:noFill/>
        </p:spPr>
      </p:pic>
    </p:spTree>
  </p:cSld>
  <p:clrMapOvr>
    <a:masterClrMapping/>
  </p:clrMapOvr>
  <p:transition>
    <p:cut/>
  </p:transition>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0" y="0"/>
            <a:ext cx="9144000" cy="6629400"/>
          </a:xfrm>
          <a:solidFill>
            <a:schemeClr val="accent2"/>
          </a:solidFill>
        </p:spPr>
        <p:txBody>
          <a:bodyPr/>
          <a:lstStyle/>
          <a:p>
            <a:r>
              <a:rPr lang="es-ES" sz="2400">
                <a:latin typeface="Arial" charset="0"/>
                <a:cs typeface="Arial" charset="0"/>
              </a:rPr>
              <a:t>    </a:t>
            </a:r>
            <a:r>
              <a:rPr lang="es-ES" sz="2400" b="0">
                <a:latin typeface="Arial" charset="0"/>
                <a:cs typeface="Arial" charset="0"/>
              </a:rPr>
              <a:t>Recuerdan</a:t>
            </a:r>
            <a:r>
              <a:rPr lang="es-ES" sz="2400">
                <a:latin typeface="Arial" charset="0"/>
                <a:cs typeface="Arial" charset="0"/>
              </a:rPr>
              <a:t> a </a:t>
            </a:r>
            <a:r>
              <a:rPr lang="es-ES" sz="2400" b="0">
                <a:latin typeface="Arial" charset="0"/>
                <a:cs typeface="Arial" charset="0"/>
              </a:rPr>
              <a:t>las siete estrellas de la Osa Menor (conocida como el Carro); también se quiere decir que Madrid estaba en la sierra Carpetana (o Carpentum, que en latín quiere decir carro).</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Mesonero Romanos (1861) dice lo siguiente sobre el escudo de Madrid:</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“Tomó las mismas estrellas que junto a la Ursa andan, por razón de que como en tiempo de don Alonso VI viniendo a ganar este reino de Toledo, el primer pueblo que ganaron fue Madrid, y para denotar que así como aquellas siete estrellas que anda al rededor (sic) son indicio de la revolución y del gobierno de los orbes celestiales, así Madrid como alcázar y casa real y primeramente ganado... tomó las siete estrellas que en el cielo llamamos Carro”.</a:t>
            </a:r>
            <a:endParaRPr lang="es-ES" sz="2400" b="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0" y="228600"/>
            <a:ext cx="7086600" cy="457200"/>
          </a:xfrm>
        </p:spPr>
        <p:txBody>
          <a:bodyPr/>
          <a:lstStyle/>
          <a:p>
            <a:r>
              <a:rPr lang="es-ES" sz="2400">
                <a:latin typeface="Arial" charset="0"/>
                <a:cs typeface="Arial" charset="0"/>
              </a:rPr>
              <a:t>15. ...el aperitivo se acompaña de una "tapa“?</a:t>
            </a:r>
            <a:endParaRPr lang="es-ES" sz="2400">
              <a:latin typeface="Arial" charset="0"/>
              <a:cs typeface="Times New Roman" charset="0"/>
            </a:endParaRPr>
          </a:p>
        </p:txBody>
      </p:sp>
      <p:pic>
        <p:nvPicPr>
          <p:cNvPr id="73732" name="Picture 4" descr="C:\AbrirPPS\Fotos2\Tapa12.jpg"/>
          <p:cNvPicPr>
            <a:picLocks noChangeAspect="1" noChangeArrowheads="1"/>
          </p:cNvPicPr>
          <p:nvPr/>
        </p:nvPicPr>
        <p:blipFill>
          <a:blip r:embed="rId3"/>
          <a:srcRect/>
          <a:stretch>
            <a:fillRect/>
          </a:stretch>
        </p:blipFill>
        <p:spPr bwMode="auto">
          <a:xfrm>
            <a:off x="304800" y="838200"/>
            <a:ext cx="4724400" cy="4572000"/>
          </a:xfrm>
          <a:prstGeom prst="rect">
            <a:avLst/>
          </a:prstGeom>
          <a:noFill/>
        </p:spPr>
      </p:pic>
      <p:pic>
        <p:nvPicPr>
          <p:cNvPr id="73733" name="Picture 5" descr="C:\AbrirPPS\Fotos2\Tapa22.jpg"/>
          <p:cNvPicPr>
            <a:picLocks noChangeAspect="1" noChangeArrowheads="1"/>
          </p:cNvPicPr>
          <p:nvPr/>
        </p:nvPicPr>
        <p:blipFill>
          <a:blip r:embed="rId4"/>
          <a:srcRect/>
          <a:stretch>
            <a:fillRect/>
          </a:stretch>
        </p:blipFill>
        <p:spPr bwMode="auto">
          <a:xfrm>
            <a:off x="5257800" y="914400"/>
            <a:ext cx="3657600" cy="4495800"/>
          </a:xfrm>
          <a:prstGeom prst="rect">
            <a:avLst/>
          </a:prstGeom>
          <a:noFill/>
        </p:spPr>
      </p:pic>
      <p:sp>
        <p:nvSpPr>
          <p:cNvPr id="73734" name="Text Box 6"/>
          <p:cNvSpPr txBox="1">
            <a:spLocks noChangeArrowheads="1"/>
          </p:cNvSpPr>
          <p:nvPr/>
        </p:nvSpPr>
        <p:spPr bwMode="auto">
          <a:xfrm>
            <a:off x="304800" y="5562600"/>
            <a:ext cx="8382000" cy="822325"/>
          </a:xfrm>
          <a:prstGeom prst="rect">
            <a:avLst/>
          </a:prstGeom>
          <a:noFill/>
          <a:ln w="9525">
            <a:noFill/>
            <a:miter lim="800000"/>
            <a:headEnd/>
            <a:tailEnd/>
          </a:ln>
          <a:effectLst/>
        </p:spPr>
        <p:txBody>
          <a:bodyPr>
            <a:spAutoFit/>
          </a:bodyPr>
          <a:lstStyle/>
          <a:p>
            <a:pPr>
              <a:spcBef>
                <a:spcPct val="50000"/>
              </a:spcBef>
            </a:pPr>
            <a:r>
              <a:rPr lang="es-ES" sz="2400">
                <a:latin typeface="Times New Roman" charset="0"/>
              </a:rPr>
              <a:t>    Una taberna antigua  y dentro de ella un vaso de vino con tapa de tortilla española.</a:t>
            </a:r>
          </a:p>
        </p:txBody>
      </p:sp>
    </p:spTree>
  </p:cSld>
  <p:clrMapOvr>
    <a:masterClrMapping/>
  </p:clrMapOvr>
  <p:transition>
    <p:cut/>
  </p:transition>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a:xfrm>
            <a:off x="0" y="0"/>
            <a:ext cx="9144000" cy="6858000"/>
          </a:xfrm>
          <a:solidFill>
            <a:schemeClr val="accent2"/>
          </a:solidFill>
        </p:spPr>
        <p:txBody>
          <a:bodyPr/>
          <a:lstStyle/>
          <a:p>
            <a:r>
              <a:rPr lang="es-ES" sz="2400">
                <a:latin typeface="Arial" charset="0"/>
                <a:cs typeface="Arial" charset="0"/>
              </a:rPr>
              <a:t>    </a:t>
            </a:r>
            <a:r>
              <a:rPr lang="es-ES" sz="2400" b="0">
                <a:latin typeface="Arial" charset="0"/>
                <a:cs typeface="Arial" charset="0"/>
              </a:rPr>
              <a:t>Debe este nombre a la rebanada de pan que comenzó a ponerse encima del vaso de vino para evitar que las moscas y mosquitos cayesen en el interior.</a:t>
            </a:r>
            <a:br>
              <a:rPr lang="es-ES" sz="2400" b="0">
                <a:latin typeface="Arial" charset="0"/>
                <a:cs typeface="Arial" charset="0"/>
              </a:rPr>
            </a:br>
            <a:r>
              <a:rPr lang="es-ES" sz="2400" b="0">
                <a:latin typeface="Arial" charset="0"/>
                <a:cs typeface="Arial" charset="0"/>
              </a:rPr>
              <a:t>   </a:t>
            </a:r>
            <a:br>
              <a:rPr lang="es-ES" sz="2400" b="0">
                <a:latin typeface="Arial" charset="0"/>
                <a:cs typeface="Arial" charset="0"/>
              </a:rPr>
            </a:br>
            <a:r>
              <a:rPr lang="es-ES" sz="2400" b="0">
                <a:latin typeface="Arial" charset="0"/>
                <a:cs typeface="Arial" charset="0"/>
              </a:rPr>
              <a:t>    Luego, encima del pan se puso una loncha de chorizo, de queso, de jamón, etc., y así ese aditamento madrileño se populariza con el nombre de “tapa”.</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En las fotos anteriores se ve una t</a:t>
            </a:r>
            <a:r>
              <a:rPr lang="es-ES" sz="2400" b="0">
                <a:solidFill>
                  <a:schemeClr val="tx1"/>
                </a:solidFill>
                <a:latin typeface="Arial" charset="0"/>
              </a:rPr>
              <a:t>aberna de 1870, en la calle Mesón de Paredes 13, de un tabernero que fue también torero y pintor (amigo de Zuloaga), y un vaso de vino con tapa de tortilla española, puesta encima para la foto.</a:t>
            </a:r>
            <a:br>
              <a:rPr lang="es-ES" sz="2400" b="0">
                <a:solidFill>
                  <a:schemeClr val="tx1"/>
                </a:solidFill>
                <a:latin typeface="Arial" charset="0"/>
              </a:rPr>
            </a:br>
            <a:r>
              <a:rPr lang="es-ES" sz="2400" b="0">
                <a:solidFill>
                  <a:schemeClr val="tx1"/>
                </a:solidFill>
                <a:latin typeface="Arial" charset="0"/>
              </a:rPr>
              <a:t> </a:t>
            </a:r>
            <a:br>
              <a:rPr lang="es-ES" sz="2400" b="0">
                <a:solidFill>
                  <a:schemeClr val="tx1"/>
                </a:solidFill>
                <a:latin typeface="Arial" charset="0"/>
              </a:rPr>
            </a:br>
            <a:endParaRPr lang="es-ES" sz="2400" b="0">
              <a:solidFill>
                <a:schemeClr val="tx1"/>
              </a:solidFill>
              <a:latin typeface="Arial"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xfrm>
            <a:off x="0" y="228600"/>
            <a:ext cx="6477000" cy="457200"/>
          </a:xfrm>
        </p:spPr>
        <p:txBody>
          <a:bodyPr/>
          <a:lstStyle/>
          <a:p>
            <a:r>
              <a:rPr lang="es-ES" sz="2400">
                <a:latin typeface="Arial" charset="0"/>
                <a:cs typeface="Times New Roman" charset="0"/>
              </a:rPr>
              <a:t>16. ...se llama Cascorro a Eloy Gonzalo? </a:t>
            </a:r>
          </a:p>
        </p:txBody>
      </p:sp>
      <p:pic>
        <p:nvPicPr>
          <p:cNvPr id="75784" name="Picture 8"/>
          <p:cNvPicPr>
            <a:picLocks noChangeAspect="1" noChangeArrowheads="1"/>
          </p:cNvPicPr>
          <p:nvPr/>
        </p:nvPicPr>
        <p:blipFill>
          <a:blip r:embed="rId3"/>
          <a:srcRect/>
          <a:stretch>
            <a:fillRect/>
          </a:stretch>
        </p:blipFill>
        <p:spPr bwMode="auto">
          <a:xfrm>
            <a:off x="228600" y="1524000"/>
            <a:ext cx="4000500" cy="3371850"/>
          </a:xfrm>
          <a:prstGeom prst="rect">
            <a:avLst/>
          </a:prstGeom>
          <a:noFill/>
          <a:ln w="9525">
            <a:noFill/>
            <a:miter lim="800000"/>
            <a:headEnd/>
            <a:tailEnd/>
          </a:ln>
          <a:effectLst/>
        </p:spPr>
      </p:pic>
      <p:sp>
        <p:nvSpPr>
          <p:cNvPr id="75785" name="Text Box 9"/>
          <p:cNvSpPr txBox="1">
            <a:spLocks noChangeArrowheads="1"/>
          </p:cNvSpPr>
          <p:nvPr/>
        </p:nvSpPr>
        <p:spPr bwMode="auto">
          <a:xfrm>
            <a:off x="228600" y="4038600"/>
            <a:ext cx="4114800" cy="1552575"/>
          </a:xfrm>
          <a:prstGeom prst="rect">
            <a:avLst/>
          </a:prstGeom>
          <a:solidFill>
            <a:schemeClr val="bg1"/>
          </a:solidFill>
          <a:ln w="9525">
            <a:noFill/>
            <a:miter lim="800000"/>
            <a:headEnd/>
            <a:tailEnd/>
          </a:ln>
          <a:effectLst/>
        </p:spPr>
        <p:txBody>
          <a:bodyPr>
            <a:spAutoFit/>
          </a:bodyPr>
          <a:lstStyle/>
          <a:p>
            <a:pPr>
              <a:spcBef>
                <a:spcPct val="50000"/>
              </a:spcBef>
            </a:pPr>
            <a:endParaRPr lang="es-ES" sz="2400">
              <a:latin typeface="Times New Roman" charset="0"/>
            </a:endParaRPr>
          </a:p>
          <a:p>
            <a:pPr>
              <a:spcBef>
                <a:spcPct val="50000"/>
              </a:spcBef>
            </a:pPr>
            <a:r>
              <a:rPr lang="es-ES" sz="2400">
                <a:latin typeface="Times New Roman" charset="0"/>
              </a:rPr>
              <a:t>Estatua en la Plaza de Cascorro</a:t>
            </a:r>
          </a:p>
          <a:p>
            <a:pPr>
              <a:spcBef>
                <a:spcPct val="50000"/>
              </a:spcBef>
            </a:pPr>
            <a:endParaRPr lang="es-ES" sz="2400">
              <a:latin typeface="Times New Roman" charset="0"/>
            </a:endParaRPr>
          </a:p>
        </p:txBody>
      </p:sp>
      <p:sp>
        <p:nvSpPr>
          <p:cNvPr id="75786" name="Text Box 10"/>
          <p:cNvSpPr txBox="1">
            <a:spLocks noChangeArrowheads="1"/>
          </p:cNvSpPr>
          <p:nvPr/>
        </p:nvSpPr>
        <p:spPr bwMode="auto">
          <a:xfrm>
            <a:off x="228600" y="1295400"/>
            <a:ext cx="4038600" cy="1552575"/>
          </a:xfrm>
          <a:prstGeom prst="rect">
            <a:avLst/>
          </a:prstGeom>
          <a:solidFill>
            <a:schemeClr val="bg1"/>
          </a:solidFill>
          <a:ln w="9525">
            <a:noFill/>
            <a:miter lim="800000"/>
            <a:headEnd/>
            <a:tailEnd/>
          </a:ln>
          <a:effectLst/>
        </p:spPr>
        <p:txBody>
          <a:bodyPr>
            <a:spAutoFit/>
          </a:bodyPr>
          <a:lstStyle/>
          <a:p>
            <a:pPr>
              <a:spcBef>
                <a:spcPct val="50000"/>
              </a:spcBef>
            </a:pPr>
            <a:r>
              <a:rPr lang="es-ES" sz="2400">
                <a:latin typeface="Times New Roman" charset="0"/>
              </a:rPr>
              <a:t>   Localidad de Cascorro, en la</a:t>
            </a:r>
          </a:p>
          <a:p>
            <a:pPr>
              <a:spcBef>
                <a:spcPct val="50000"/>
              </a:spcBef>
            </a:pPr>
            <a:r>
              <a:rPr lang="es-ES" sz="2400">
                <a:latin typeface="Times New Roman" charset="0"/>
              </a:rPr>
              <a:t>Provincia Camaguey, Cuba</a:t>
            </a:r>
          </a:p>
          <a:p>
            <a:pPr>
              <a:spcBef>
                <a:spcPct val="50000"/>
              </a:spcBef>
            </a:pPr>
            <a:endParaRPr lang="es-ES" sz="2400">
              <a:latin typeface="Times New Roman" charset="0"/>
            </a:endParaRPr>
          </a:p>
        </p:txBody>
      </p:sp>
      <p:sp>
        <p:nvSpPr>
          <p:cNvPr id="75787" name="Line 11"/>
          <p:cNvSpPr>
            <a:spLocks noChangeShapeType="1"/>
          </p:cNvSpPr>
          <p:nvPr/>
        </p:nvSpPr>
        <p:spPr bwMode="auto">
          <a:xfrm>
            <a:off x="2133600" y="2362200"/>
            <a:ext cx="762000" cy="1219200"/>
          </a:xfrm>
          <a:prstGeom prst="line">
            <a:avLst/>
          </a:prstGeom>
          <a:noFill/>
          <a:ln w="9525">
            <a:solidFill>
              <a:schemeClr val="tx1"/>
            </a:solidFill>
            <a:round/>
            <a:headEnd/>
            <a:tailEnd type="triangle" w="med" len="med"/>
          </a:ln>
          <a:effectLst/>
        </p:spPr>
        <p:txBody>
          <a:bodyPr/>
          <a:lstStyle/>
          <a:p>
            <a:endParaRPr lang="es-ES"/>
          </a:p>
        </p:txBody>
      </p:sp>
      <p:pic>
        <p:nvPicPr>
          <p:cNvPr id="75788" name="Picture 12" descr="C:\AbrirPPS\Fotos2\16Cascorro22.jpg"/>
          <p:cNvPicPr>
            <a:picLocks noChangeAspect="1" noChangeArrowheads="1"/>
          </p:cNvPicPr>
          <p:nvPr/>
        </p:nvPicPr>
        <p:blipFill>
          <a:blip r:embed="rId4"/>
          <a:srcRect/>
          <a:stretch>
            <a:fillRect/>
          </a:stretch>
        </p:blipFill>
        <p:spPr bwMode="auto">
          <a:xfrm>
            <a:off x="4572000" y="838200"/>
            <a:ext cx="4286250" cy="5715000"/>
          </a:xfrm>
          <a:prstGeom prst="rect">
            <a:avLst/>
          </a:prstGeom>
          <a:noFill/>
        </p:spPr>
      </p:pic>
    </p:spTree>
  </p:cSld>
  <p:clrMapOvr>
    <a:masterClrMapping/>
  </p:clrMapOvr>
  <p:transition>
    <p:cut/>
  </p:transition>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a:xfrm>
            <a:off x="0" y="0"/>
            <a:ext cx="9144000" cy="6858000"/>
          </a:xfrm>
          <a:solidFill>
            <a:schemeClr val="accent2"/>
          </a:solidFill>
        </p:spPr>
        <p:txBody>
          <a:bodyPr/>
          <a:lstStyle/>
          <a:p>
            <a:r>
              <a:rPr lang="es-ES" sz="2400" b="0">
                <a:latin typeface="Arial" charset="0"/>
                <a:cs typeface="Arial" charset="0"/>
              </a:rPr>
              <a:t>    Cascorro era el pueblo de Cuba (al este, provincia de Camaguey) que en 1898 defendía el soldado español Eloy Gonzalo, poco antes de la pérdida de las colonias del Caribe.</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Se ató una cuerda al pecho (para que pudiera ser arrastrado por sus compañeros si caía herido) y con una lata de gasolina prendió fuego a las casas del pueblo para evitar que el enemigo se refugiase en ellas.</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Cayó herido y pudo ser rescatado con la ayuda de la cuerda, pero murió meses después a consecuencia de las heridas.</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Para este héroe de Cascorro, Aniceto Marinas (1901) hizo una estatua (con antorcha, lata de gasolina y cuerda), situada en la Plaza de Cascorro, al inicio de la Ribera de Curtidores.</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Eloy Gonzalo tiene también una calle con su nombre, entre la Glorieta de Quevedo y la Plaza de Iglesia.</a:t>
            </a:r>
            <a:endParaRPr lang="es-ES" sz="2400" b="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1618" name="Rectangle 2"/>
          <p:cNvSpPr>
            <a:spLocks noGrp="1" noChangeArrowheads="1"/>
          </p:cNvSpPr>
          <p:nvPr>
            <p:ph type="title"/>
          </p:nvPr>
        </p:nvSpPr>
        <p:spPr>
          <a:xfrm>
            <a:off x="0" y="228600"/>
            <a:ext cx="7086600" cy="457200"/>
          </a:xfrm>
        </p:spPr>
        <p:txBody>
          <a:bodyPr/>
          <a:lstStyle/>
          <a:p>
            <a:r>
              <a:rPr lang="es-ES" sz="2400">
                <a:latin typeface="Arial" charset="0"/>
                <a:cs typeface="Times New Roman" charset="0"/>
              </a:rPr>
              <a:t>17. ...hay estatuas en la Plaza de Oriente? </a:t>
            </a:r>
          </a:p>
        </p:txBody>
      </p:sp>
      <p:sp>
        <p:nvSpPr>
          <p:cNvPr id="111622" name="Rectangle 6"/>
          <p:cNvSpPr>
            <a:spLocks noChangeArrowheads="1"/>
          </p:cNvSpPr>
          <p:nvPr/>
        </p:nvSpPr>
        <p:spPr bwMode="auto">
          <a:xfrm>
            <a:off x="1871663" y="-171450"/>
            <a:ext cx="9144000" cy="0"/>
          </a:xfrm>
          <a:prstGeom prst="rect">
            <a:avLst/>
          </a:prstGeom>
          <a:noFill/>
          <a:ln w="9525">
            <a:noFill/>
            <a:miter lim="800000"/>
            <a:headEnd/>
            <a:tailEnd/>
          </a:ln>
          <a:effectLst/>
        </p:spPr>
        <p:txBody>
          <a:bodyPr>
            <a:spAutoFit/>
          </a:bodyPr>
          <a:lstStyle/>
          <a:p>
            <a:endParaRPr lang="es-ES"/>
          </a:p>
        </p:txBody>
      </p:sp>
      <p:pic>
        <p:nvPicPr>
          <p:cNvPr id="111624" name="Picture 8" descr="C:\AbrirPPS\Fotos2\17Estatuas12.jpg"/>
          <p:cNvPicPr>
            <a:picLocks noChangeAspect="1" noChangeArrowheads="1"/>
          </p:cNvPicPr>
          <p:nvPr/>
        </p:nvPicPr>
        <p:blipFill>
          <a:blip r:embed="rId3"/>
          <a:srcRect/>
          <a:stretch>
            <a:fillRect/>
          </a:stretch>
        </p:blipFill>
        <p:spPr bwMode="auto">
          <a:xfrm>
            <a:off x="228600" y="3581400"/>
            <a:ext cx="3733800" cy="2800350"/>
          </a:xfrm>
          <a:prstGeom prst="rect">
            <a:avLst/>
          </a:prstGeom>
          <a:noFill/>
        </p:spPr>
      </p:pic>
      <p:pic>
        <p:nvPicPr>
          <p:cNvPr id="111625" name="Picture 9" descr="C:\AbrirPPS\Fotos2\17Estatuas22.jpg"/>
          <p:cNvPicPr>
            <a:picLocks noChangeAspect="1" noChangeArrowheads="1"/>
          </p:cNvPicPr>
          <p:nvPr/>
        </p:nvPicPr>
        <p:blipFill>
          <a:blip r:embed="rId4"/>
          <a:srcRect/>
          <a:stretch>
            <a:fillRect/>
          </a:stretch>
        </p:blipFill>
        <p:spPr bwMode="auto">
          <a:xfrm>
            <a:off x="228600" y="685800"/>
            <a:ext cx="3784600" cy="2838450"/>
          </a:xfrm>
          <a:prstGeom prst="rect">
            <a:avLst/>
          </a:prstGeom>
          <a:noFill/>
        </p:spPr>
      </p:pic>
      <p:pic>
        <p:nvPicPr>
          <p:cNvPr id="111626" name="Picture 10" descr="C:\AbrirPPS\Fotos2\17Estatuas32.jpg"/>
          <p:cNvPicPr>
            <a:picLocks noChangeAspect="1" noChangeArrowheads="1"/>
          </p:cNvPicPr>
          <p:nvPr/>
        </p:nvPicPr>
        <p:blipFill>
          <a:blip r:embed="rId5"/>
          <a:srcRect/>
          <a:stretch>
            <a:fillRect/>
          </a:stretch>
        </p:blipFill>
        <p:spPr bwMode="auto">
          <a:xfrm>
            <a:off x="4876800" y="685800"/>
            <a:ext cx="3600450" cy="4800600"/>
          </a:xfrm>
          <a:prstGeom prst="rect">
            <a:avLst/>
          </a:prstGeom>
          <a:noFill/>
        </p:spPr>
      </p:pic>
      <p:sp>
        <p:nvSpPr>
          <p:cNvPr id="111627" name="Text Box 11"/>
          <p:cNvSpPr txBox="1">
            <a:spLocks noChangeArrowheads="1"/>
          </p:cNvSpPr>
          <p:nvPr/>
        </p:nvSpPr>
        <p:spPr bwMode="auto">
          <a:xfrm>
            <a:off x="4724400" y="3733800"/>
            <a:ext cx="4114800" cy="2100263"/>
          </a:xfrm>
          <a:prstGeom prst="rect">
            <a:avLst/>
          </a:prstGeom>
          <a:solidFill>
            <a:schemeClr val="accent2"/>
          </a:solidFill>
          <a:ln w="9525">
            <a:noFill/>
            <a:miter lim="800000"/>
            <a:headEnd/>
            <a:tailEnd/>
          </a:ln>
          <a:effectLst/>
        </p:spPr>
        <p:txBody>
          <a:bodyPr>
            <a:spAutoFit/>
          </a:bodyPr>
          <a:lstStyle/>
          <a:p>
            <a:pPr>
              <a:spcBef>
                <a:spcPct val="50000"/>
              </a:spcBef>
            </a:pPr>
            <a:r>
              <a:rPr lang="es-ES" sz="2400">
                <a:latin typeface="Times New Roman" charset="0"/>
              </a:rPr>
              <a:t>   La mayoría de ellas está en la Plaza de Oriente. En el pie de la que está aquí encima, se lee: </a:t>
            </a:r>
          </a:p>
          <a:p>
            <a:pPr algn="ctr">
              <a:spcBef>
                <a:spcPct val="50000"/>
              </a:spcBef>
            </a:pPr>
            <a:r>
              <a:rPr lang="es-ES" sz="2400">
                <a:latin typeface="Times New Roman" charset="0"/>
              </a:rPr>
              <a:t>“D. PELAYO REI  DE ASTU. Mu. Aº DE 737.”</a:t>
            </a:r>
          </a:p>
        </p:txBody>
      </p:sp>
    </p:spTree>
  </p:cSld>
  <p:clrMapOvr>
    <a:masterClrMapping/>
  </p:clrMapOvr>
  <p:transition>
    <p:cut/>
  </p:transition>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3906" name="Rectangle 2"/>
          <p:cNvSpPr>
            <a:spLocks noGrp="1" noChangeArrowheads="1"/>
          </p:cNvSpPr>
          <p:nvPr>
            <p:ph type="title"/>
          </p:nvPr>
        </p:nvSpPr>
        <p:spPr>
          <a:xfrm>
            <a:off x="0" y="0"/>
            <a:ext cx="9144000" cy="6858000"/>
          </a:xfrm>
          <a:solidFill>
            <a:schemeClr val="accent2"/>
          </a:solidFill>
        </p:spPr>
        <p:txBody>
          <a:bodyPr/>
          <a:lstStyle/>
          <a:p>
            <a:r>
              <a:rPr lang="es-ES" sz="2400" b="0">
                <a:latin typeface="Arial" charset="0"/>
                <a:cs typeface="Times New Roman" charset="0"/>
              </a:rPr>
              <a:t>    Se realizaron a mediados del XVII para coronar el Palacio Real.</a:t>
            </a:r>
            <a:br>
              <a:rPr lang="es-ES" sz="2400" b="0">
                <a:latin typeface="Arial" charset="0"/>
                <a:cs typeface="Times New Roman" charset="0"/>
              </a:rPr>
            </a:br>
            <a:r>
              <a:rPr lang="es-ES" sz="2400" b="0">
                <a:latin typeface="Arial" charset="0"/>
                <a:cs typeface="Times New Roman" charset="0"/>
              </a:rPr>
              <a:t/>
            </a:r>
            <a:br>
              <a:rPr lang="es-ES" sz="2400" b="0">
                <a:latin typeface="Arial" charset="0"/>
                <a:cs typeface="Times New Roman" charset="0"/>
              </a:rPr>
            </a:br>
            <a:r>
              <a:rPr lang="es-ES" sz="2400" b="0">
                <a:latin typeface="Arial" charset="0"/>
                <a:cs typeface="Times New Roman" charset="0"/>
              </a:rPr>
              <a:t>    Pero cuenta la leyenda que la reina Isabel de Farnesio (mujer de Felipe V y madre de Carlos III), soñó una noche que, a causa de un terremoto, le caía encima una de las estatuas.</a:t>
            </a:r>
            <a:br>
              <a:rPr lang="es-ES" sz="2400" b="0">
                <a:latin typeface="Arial" charset="0"/>
                <a:cs typeface="Times New Roman" charset="0"/>
              </a:rPr>
            </a:br>
            <a:r>
              <a:rPr lang="es-ES" sz="2400" b="0">
                <a:latin typeface="Arial" charset="0"/>
                <a:cs typeface="Times New Roman" charset="0"/>
              </a:rPr>
              <a:t/>
            </a:r>
            <a:br>
              <a:rPr lang="es-ES" sz="2400" b="0">
                <a:latin typeface="Arial" charset="0"/>
                <a:cs typeface="Times New Roman" charset="0"/>
              </a:rPr>
            </a:br>
            <a:r>
              <a:rPr lang="es-ES" sz="2400" b="0">
                <a:latin typeface="Arial" charset="0"/>
                <a:cs typeface="Times New Roman" charset="0"/>
              </a:rPr>
              <a:t>     Lo cierto es que su enorme peso desaconsejó que se subieran a las cornisas del Palacio, y se repartieron por varios puntos de Madrid y de España, principalmente en la Plaza de Oriente, al borde los paseos.</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3666" name="Rectangle 2"/>
          <p:cNvSpPr>
            <a:spLocks noGrp="1" noChangeArrowheads="1"/>
          </p:cNvSpPr>
          <p:nvPr>
            <p:ph type="title"/>
          </p:nvPr>
        </p:nvSpPr>
        <p:spPr>
          <a:xfrm>
            <a:off x="0" y="381000"/>
            <a:ext cx="7086600" cy="304800"/>
          </a:xfrm>
        </p:spPr>
        <p:txBody>
          <a:bodyPr/>
          <a:lstStyle/>
          <a:p>
            <a:r>
              <a:rPr lang="es-ES" sz="2400">
                <a:latin typeface="Arial" charset="0"/>
                <a:cs typeface="Times New Roman" charset="0"/>
              </a:rPr>
              <a:t>18. ...San Isidro es patrón de Madrid?</a:t>
            </a:r>
          </a:p>
        </p:txBody>
      </p:sp>
      <p:sp>
        <p:nvSpPr>
          <p:cNvPr id="113668" name="Text Box 4"/>
          <p:cNvSpPr txBox="1">
            <a:spLocks noChangeArrowheads="1"/>
          </p:cNvSpPr>
          <p:nvPr/>
        </p:nvSpPr>
        <p:spPr bwMode="auto">
          <a:xfrm>
            <a:off x="4419600" y="1524000"/>
            <a:ext cx="4724400" cy="457200"/>
          </a:xfrm>
          <a:prstGeom prst="rect">
            <a:avLst/>
          </a:prstGeom>
          <a:noFill/>
          <a:ln w="9525">
            <a:noFill/>
            <a:miter lim="800000"/>
            <a:headEnd/>
            <a:tailEnd/>
          </a:ln>
          <a:effectLst/>
        </p:spPr>
        <p:txBody>
          <a:bodyPr>
            <a:spAutoFit/>
          </a:bodyPr>
          <a:lstStyle/>
          <a:p>
            <a:pPr>
              <a:spcBef>
                <a:spcPct val="50000"/>
              </a:spcBef>
            </a:pPr>
            <a:endParaRPr lang="es-ES" sz="2400">
              <a:latin typeface="Times New Roman" charset="0"/>
            </a:endParaRPr>
          </a:p>
        </p:txBody>
      </p:sp>
      <p:sp>
        <p:nvSpPr>
          <p:cNvPr id="113669" name="Text Box 5"/>
          <p:cNvSpPr txBox="1">
            <a:spLocks noChangeArrowheads="1"/>
          </p:cNvSpPr>
          <p:nvPr/>
        </p:nvSpPr>
        <p:spPr bwMode="auto">
          <a:xfrm>
            <a:off x="4191000" y="2057400"/>
            <a:ext cx="4724400" cy="3378200"/>
          </a:xfrm>
          <a:prstGeom prst="rect">
            <a:avLst/>
          </a:prstGeom>
          <a:noFill/>
          <a:ln w="9525">
            <a:noFill/>
            <a:miter lim="800000"/>
            <a:headEnd/>
            <a:tailEnd/>
          </a:ln>
          <a:effectLst/>
        </p:spPr>
        <p:txBody>
          <a:bodyPr>
            <a:spAutoFit/>
          </a:bodyPr>
          <a:lstStyle/>
          <a:p>
            <a:pPr>
              <a:spcBef>
                <a:spcPct val="50000"/>
              </a:spcBef>
            </a:pPr>
            <a:r>
              <a:rPr lang="es-ES" sz="2400">
                <a:latin typeface="Times New Roman" charset="0"/>
              </a:rPr>
              <a:t>   En esta cerámica, a la puerta de un restaurante, se lee:</a:t>
            </a:r>
          </a:p>
          <a:p>
            <a:pPr>
              <a:spcBef>
                <a:spcPct val="50000"/>
              </a:spcBef>
            </a:pPr>
            <a:r>
              <a:rPr lang="es-ES" sz="2400">
                <a:latin typeface="Times New Roman" charset="0"/>
              </a:rPr>
              <a:t> “Santus Isidorus, Hispan’ Agrícola Patron’. Matriti miraculis clarus. Obiit anno 1170. Canonizat’ a Greg XV 1622.”</a:t>
            </a:r>
          </a:p>
          <a:p>
            <a:pPr>
              <a:spcBef>
                <a:spcPct val="50000"/>
              </a:spcBef>
            </a:pPr>
            <a:r>
              <a:rPr lang="es-ES" sz="2400">
                <a:latin typeface="Times New Roman" charset="0"/>
              </a:rPr>
              <a:t>    Al fondo se ve un ángel con dos bueyes arando. </a:t>
            </a:r>
          </a:p>
        </p:txBody>
      </p:sp>
      <p:pic>
        <p:nvPicPr>
          <p:cNvPr id="113670" name="Picture 6" descr="C:\AbrirPPS\Fotos2\18SanIsidro2.jpg"/>
          <p:cNvPicPr>
            <a:picLocks noChangeAspect="1" noChangeArrowheads="1"/>
          </p:cNvPicPr>
          <p:nvPr/>
        </p:nvPicPr>
        <p:blipFill>
          <a:blip r:embed="rId3"/>
          <a:srcRect/>
          <a:stretch>
            <a:fillRect/>
          </a:stretch>
        </p:blipFill>
        <p:spPr bwMode="auto">
          <a:xfrm>
            <a:off x="228600" y="1219200"/>
            <a:ext cx="3714750" cy="4953000"/>
          </a:xfrm>
          <a:prstGeom prst="rect">
            <a:avLst/>
          </a:prstGeom>
          <a:noFill/>
        </p:spPr>
      </p:pic>
    </p:spTree>
  </p:cSld>
  <p:clrMapOvr>
    <a:masterClrMapping/>
  </p:clrMapOvr>
  <p:transition>
    <p:cut/>
  </p:transition>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9810" name="Rectangle 2"/>
          <p:cNvSpPr>
            <a:spLocks noGrp="1" noChangeArrowheads="1"/>
          </p:cNvSpPr>
          <p:nvPr>
            <p:ph type="title"/>
          </p:nvPr>
        </p:nvSpPr>
        <p:spPr>
          <a:xfrm>
            <a:off x="0" y="0"/>
            <a:ext cx="9144000" cy="6858000"/>
          </a:xfrm>
          <a:solidFill>
            <a:schemeClr val="accent2"/>
          </a:solidFill>
        </p:spPr>
        <p:txBody>
          <a:bodyPr/>
          <a:lstStyle/>
          <a:p>
            <a:r>
              <a:rPr lang="es-ES" sz="2400" b="0">
                <a:latin typeface="Arial" charset="0"/>
                <a:cs typeface="Arial" charset="0"/>
              </a:rPr>
              <a:t>    Es el patrón de Madrid desde su canonización, en 1622, en la Plaza Mayor. Pero también lo es de muchos otros pueblos de España y de América, y del gremio de los agricultores.</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Parece que nace en Madrid un 4 de abril de 1082, poco antes de la conquista por los cristianos; cuando los almorávides cercan Madrid la familia se traslada a Torrelaguna, (al norte de Madrid), donde Isidro conoce a María y se casan; él era labrador y pocero (muy hábil para encontrar manantiales subterráneos).</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El noble Iván de Vargas se lo lleva como labrador a una finca de Talamanca (algo más cerca de Madrid) y luego a otras en las afueras de Madrid: una huerta donde hoy está el Paseo de la Virgen del Puerto y una tierra de secano en lo que luego será la Pradera de San Isidro.</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Uno de sus milagros más conocidos es el de los ángeles que le ayudaban a arar mientras él rezaba.</a:t>
            </a:r>
            <a:endParaRPr lang="es-ES" sz="2400" b="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5714" name="Rectangle 2"/>
          <p:cNvSpPr>
            <a:spLocks noGrp="1" noChangeArrowheads="1"/>
          </p:cNvSpPr>
          <p:nvPr>
            <p:ph type="title"/>
          </p:nvPr>
        </p:nvSpPr>
        <p:spPr>
          <a:xfrm>
            <a:off x="0" y="228600"/>
            <a:ext cx="8839200" cy="457200"/>
          </a:xfrm>
        </p:spPr>
        <p:txBody>
          <a:bodyPr/>
          <a:lstStyle/>
          <a:p>
            <a:r>
              <a:rPr lang="es-ES" sz="2400">
                <a:latin typeface="Arial" charset="0"/>
                <a:cs typeface="Times New Roman" charset="0"/>
              </a:rPr>
              <a:t>19. ...las dos fachadas de la Puerta de Alcalá son distintas? </a:t>
            </a:r>
          </a:p>
        </p:txBody>
      </p:sp>
      <p:sp>
        <p:nvSpPr>
          <p:cNvPr id="115716" name="Text Box 4"/>
          <p:cNvSpPr txBox="1">
            <a:spLocks noChangeArrowheads="1"/>
          </p:cNvSpPr>
          <p:nvPr/>
        </p:nvSpPr>
        <p:spPr bwMode="auto">
          <a:xfrm>
            <a:off x="3124200" y="6019800"/>
            <a:ext cx="3260725" cy="457200"/>
          </a:xfrm>
          <a:prstGeom prst="rect">
            <a:avLst/>
          </a:prstGeom>
          <a:noFill/>
          <a:ln w="9525">
            <a:noFill/>
            <a:miter lim="800000"/>
            <a:headEnd/>
            <a:tailEnd/>
          </a:ln>
          <a:effectLst/>
        </p:spPr>
        <p:txBody>
          <a:bodyPr wrap="none">
            <a:spAutoFit/>
          </a:bodyPr>
          <a:lstStyle/>
          <a:p>
            <a:r>
              <a:rPr lang="es-ES" sz="2400">
                <a:latin typeface="Times New Roman" charset="0"/>
              </a:rPr>
              <a:t>Fachada este de la Puerta</a:t>
            </a:r>
          </a:p>
        </p:txBody>
      </p:sp>
      <p:pic>
        <p:nvPicPr>
          <p:cNvPr id="115717" name="Picture 5" descr="C:\AbrirPPS\Fotos2\19PuertaAlcalá2.jpg"/>
          <p:cNvPicPr>
            <a:picLocks noChangeAspect="1" noChangeArrowheads="1"/>
          </p:cNvPicPr>
          <p:nvPr/>
        </p:nvPicPr>
        <p:blipFill>
          <a:blip r:embed="rId3"/>
          <a:srcRect/>
          <a:stretch>
            <a:fillRect/>
          </a:stretch>
        </p:blipFill>
        <p:spPr bwMode="auto">
          <a:xfrm>
            <a:off x="533400" y="1066800"/>
            <a:ext cx="8153400" cy="5029200"/>
          </a:xfrm>
          <a:prstGeom prst="rect">
            <a:avLst/>
          </a:prstGeom>
          <a:noFill/>
        </p:spPr>
      </p:pic>
    </p:spTree>
  </p:cSld>
  <p:clrMapOvr>
    <a:masterClrMapping/>
  </p:clrMapOvr>
  <p:transition>
    <p:cut/>
  </p:transition>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1858" name="Rectangle 2"/>
          <p:cNvSpPr>
            <a:spLocks noGrp="1" noChangeArrowheads="1"/>
          </p:cNvSpPr>
          <p:nvPr>
            <p:ph type="title"/>
          </p:nvPr>
        </p:nvSpPr>
        <p:spPr>
          <a:xfrm>
            <a:off x="0" y="0"/>
            <a:ext cx="9144000" cy="6858000"/>
          </a:xfrm>
          <a:solidFill>
            <a:schemeClr val="accent2"/>
          </a:solidFill>
        </p:spPr>
        <p:txBody>
          <a:bodyPr/>
          <a:lstStyle/>
          <a:p>
            <a:r>
              <a:rPr lang="es-ES" sz="2400">
                <a:latin typeface="Arial" charset="0"/>
                <a:cs typeface="Arial" charset="0"/>
              </a:rPr>
              <a:t>    </a:t>
            </a:r>
            <a:r>
              <a:rPr lang="es-ES" sz="2400" b="0">
                <a:latin typeface="Arial" charset="0"/>
                <a:cs typeface="Arial" charset="0"/>
              </a:rPr>
              <a:t>Se dice que el arquitecto Francisco Sabatini presentó dos proyectos a Carlos III, y el rey, por despiste, eligió los dos. El diplomático Sabatini, para no ofender al rey, ejecutó los dos, uno a cada lado de la puerta.</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Se construyó entre 1774 y 1778, y tiene 19,95 m. de altura.</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Una diferencia notable </a:t>
            </a:r>
            <a:r>
              <a:rPr lang="es-ES" sz="2400" b="0">
                <a:latin typeface="Arial" charset="0"/>
                <a:cs typeface="Times New Roman" charset="0"/>
              </a:rPr>
              <a:t>entre ambas fachadas </a:t>
            </a:r>
            <a:r>
              <a:rPr lang="es-ES" sz="2400" b="0">
                <a:latin typeface="Arial" charset="0"/>
                <a:cs typeface="Arial" charset="0"/>
              </a:rPr>
              <a:t>es que la del este (en la foto anterior) tiene diez columnas, mientras que en la del oeste (la que da a Cibeles) sólo hay dos columnas en el arco central y el resto son pilastras. En la cornisa este hay cascos, banderas y escudos, en la del oeste hay unos niños con armas. </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a:t>
            </a:r>
            <a:r>
              <a:rPr lang="es-ES" sz="2400" b="0">
                <a:latin typeface="Arial" charset="0"/>
                <a:cs typeface="Times New Roman" charset="0"/>
              </a:rPr>
              <a:t> El paseante curioso puede buscar más diferencias en esta castiza Puerta de Alcalá (¡que las hay!).</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a:xfrm>
            <a:off x="0" y="228600"/>
            <a:ext cx="7086600" cy="457200"/>
          </a:xfrm>
        </p:spPr>
        <p:txBody>
          <a:bodyPr/>
          <a:lstStyle/>
          <a:p>
            <a:r>
              <a:rPr lang="es-ES" sz="2400">
                <a:latin typeface="Arial" charset="0"/>
                <a:cs typeface="Times New Roman" charset="0"/>
              </a:rPr>
              <a:t>20. ...la catedral de Madrid es muy moderna? </a:t>
            </a:r>
          </a:p>
        </p:txBody>
      </p:sp>
      <p:pic>
        <p:nvPicPr>
          <p:cNvPr id="107524" name="Picture 4" descr="C:\AbrirPPS\Fotos2\20Almudena2.jpg"/>
          <p:cNvPicPr>
            <a:picLocks noChangeAspect="1" noChangeArrowheads="1"/>
          </p:cNvPicPr>
          <p:nvPr/>
        </p:nvPicPr>
        <p:blipFill>
          <a:blip r:embed="rId3"/>
          <a:srcRect/>
          <a:stretch>
            <a:fillRect/>
          </a:stretch>
        </p:blipFill>
        <p:spPr bwMode="auto">
          <a:xfrm>
            <a:off x="1752600" y="1219200"/>
            <a:ext cx="5689600" cy="4267200"/>
          </a:xfrm>
          <a:prstGeom prst="rect">
            <a:avLst/>
          </a:prstGeom>
          <a:noFill/>
        </p:spPr>
      </p:pic>
      <p:sp>
        <p:nvSpPr>
          <p:cNvPr id="107526" name="Text Box 6"/>
          <p:cNvSpPr txBox="1">
            <a:spLocks noChangeArrowheads="1"/>
          </p:cNvSpPr>
          <p:nvPr/>
        </p:nvSpPr>
        <p:spPr bwMode="auto">
          <a:xfrm>
            <a:off x="381000" y="5638800"/>
            <a:ext cx="8534400" cy="457200"/>
          </a:xfrm>
          <a:prstGeom prst="rect">
            <a:avLst/>
          </a:prstGeom>
          <a:noFill/>
          <a:ln w="9525">
            <a:noFill/>
            <a:miter lim="800000"/>
            <a:headEnd/>
            <a:tailEnd/>
          </a:ln>
          <a:effectLst/>
        </p:spPr>
        <p:txBody>
          <a:bodyPr>
            <a:spAutoFit/>
          </a:bodyPr>
          <a:lstStyle/>
          <a:p>
            <a:pPr>
              <a:spcBef>
                <a:spcPct val="50000"/>
              </a:spcBef>
            </a:pPr>
            <a:r>
              <a:rPr lang="es-ES" sz="2400">
                <a:latin typeface="Times New Roman" charset="0"/>
              </a:rPr>
              <a:t>Fachada orientada al norte, frente a un lateral de Palacio de Oriente</a:t>
            </a:r>
          </a:p>
        </p:txBody>
      </p:sp>
    </p:spTree>
  </p:cSld>
  <p:clrMapOvr>
    <a:masterClrMapping/>
  </p:clrMapOvr>
  <p:transition>
    <p:cut/>
  </p:transition>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a:xfrm>
            <a:off x="0" y="0"/>
            <a:ext cx="9144000" cy="6858000"/>
          </a:xfrm>
          <a:solidFill>
            <a:schemeClr val="accent2"/>
          </a:solidFill>
        </p:spPr>
        <p:txBody>
          <a:bodyPr/>
          <a:lstStyle/>
          <a:p>
            <a:r>
              <a:rPr lang="es-ES" sz="2400" b="0">
                <a:latin typeface="Arial" charset="0"/>
                <a:cs typeface="Arial" charset="0"/>
              </a:rPr>
              <a:t>    Hasta 1885 no había en Madrid una diócesis propia (se dependía de Alcalá de Henares). En ese año una bula del Papa León XII se la concede, y así termina con un triple problema de aquel momento:</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1) Responder a la pretensión de la ciudad desde el siglo XVI de tener catedral (a lo que se oponía el arzobispo de Toledo);</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2) Qué hacer con el hueco del derribo en 1869 de la parroquia de Santa María (cruce de las calles Mayor y Bailén) y,</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3) Poder construir una catedral donde enterrar a la reina Mercedes, esposa de Alfonso XII, porque había muerto sin sucesión y no podía ser enterrada en el Panteón de Reyes de El Escorial.</a:t>
            </a:r>
            <a:br>
              <a:rPr lang="es-ES" sz="2400" b="0">
                <a:latin typeface="Arial" charset="0"/>
                <a:cs typeface="Arial" charset="0"/>
              </a:rPr>
            </a:br>
            <a:r>
              <a:rPr lang="es-ES" sz="2400" b="0">
                <a:latin typeface="Arial" charset="0"/>
                <a:cs typeface="Arial" charset="0"/>
              </a:rPr>
              <a:t/>
            </a:r>
            <a:br>
              <a:rPr lang="es-ES" sz="2400" b="0">
                <a:latin typeface="Arial" charset="0"/>
                <a:cs typeface="Arial" charset="0"/>
              </a:rPr>
            </a:br>
            <a:r>
              <a:rPr lang="es-ES" sz="2400" b="0">
                <a:latin typeface="Arial" charset="0"/>
                <a:cs typeface="Arial" charset="0"/>
              </a:rPr>
              <a:t>    El proyecto inicial es del Marqués de Cubas (1883), que muere antes de terminar la cripta; hay varias interrupciones (entre ellas la de la Guerra Civil de 1936) y la obra se termina entre 1950 y 1992; en este año la bendice el Papa Juan Pablo II.</a:t>
            </a:r>
            <a:endParaRPr lang="es-ES" sz="2400" b="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20 Preguntas sobre Madrid">
  <a:themeElements>
    <a:clrScheme name="General 1">
      <a:dk1>
        <a:srgbClr val="800000"/>
      </a:dk1>
      <a:lt1>
        <a:srgbClr val="FFFFFF"/>
      </a:lt1>
      <a:dk2>
        <a:srgbClr val="000000"/>
      </a:dk2>
      <a:lt2>
        <a:srgbClr val="FFFFCC"/>
      </a:lt2>
      <a:accent1>
        <a:srgbClr val="777777"/>
      </a:accent1>
      <a:accent2>
        <a:srgbClr val="0033CC"/>
      </a:accent2>
      <a:accent3>
        <a:srgbClr val="AAAAAA"/>
      </a:accent3>
      <a:accent4>
        <a:srgbClr val="DADADA"/>
      </a:accent4>
      <a:accent5>
        <a:srgbClr val="BDBDBD"/>
      </a:accent5>
      <a:accent6>
        <a:srgbClr val="002DB9"/>
      </a:accent6>
      <a:hlink>
        <a:srgbClr val="800000"/>
      </a:hlink>
      <a:folHlink>
        <a:srgbClr val="660066"/>
      </a:folHlink>
    </a:clrScheme>
    <a:fontScheme name="General">
      <a:majorFont>
        <a:latin typeface="Arial Narrow"/>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General 1">
        <a:dk1>
          <a:srgbClr val="800000"/>
        </a:dk1>
        <a:lt1>
          <a:srgbClr val="FFFFFF"/>
        </a:lt1>
        <a:dk2>
          <a:srgbClr val="000000"/>
        </a:dk2>
        <a:lt2>
          <a:srgbClr val="FFFFCC"/>
        </a:lt2>
        <a:accent1>
          <a:srgbClr val="777777"/>
        </a:accent1>
        <a:accent2>
          <a:srgbClr val="0033CC"/>
        </a:accent2>
        <a:accent3>
          <a:srgbClr val="AAAAAA"/>
        </a:accent3>
        <a:accent4>
          <a:srgbClr val="DADADA"/>
        </a:accent4>
        <a:accent5>
          <a:srgbClr val="BDBDBD"/>
        </a:accent5>
        <a:accent6>
          <a:srgbClr val="002DB9"/>
        </a:accent6>
        <a:hlink>
          <a:srgbClr val="800000"/>
        </a:hlink>
        <a:folHlink>
          <a:srgbClr val="660066"/>
        </a:folHlink>
      </a:clrScheme>
      <a:clrMap bg1="dk2" tx1="lt1" bg2="dk1" tx2="lt2" accent1="accent1" accent2="accent2" accent3="accent3" accent4="accent4" accent5="accent5" accent6="accent6" hlink="hlink" folHlink="folHlink"/>
    </a:extraClrScheme>
    <a:extraClrScheme>
      <a:clrScheme name="General 2">
        <a:dk1>
          <a:srgbClr val="009999"/>
        </a:dk1>
        <a:lt1>
          <a:srgbClr val="FFFFFF"/>
        </a:lt1>
        <a:dk2>
          <a:srgbClr val="336699"/>
        </a:dk2>
        <a:lt2>
          <a:srgbClr val="010000"/>
        </a:lt2>
        <a:accent1>
          <a:srgbClr val="CCECFF"/>
        </a:accent1>
        <a:accent2>
          <a:srgbClr val="FFFFCC"/>
        </a:accent2>
        <a:accent3>
          <a:srgbClr val="FFFFFF"/>
        </a:accent3>
        <a:accent4>
          <a:srgbClr val="008282"/>
        </a:accent4>
        <a:accent5>
          <a:srgbClr val="E2F4FF"/>
        </a:accent5>
        <a:accent6>
          <a:srgbClr val="E7E7B9"/>
        </a:accent6>
        <a:hlink>
          <a:srgbClr val="FF9966"/>
        </a:hlink>
        <a:folHlink>
          <a:srgbClr val="FFCC66"/>
        </a:folHlink>
      </a:clrScheme>
      <a:clrMap bg1="lt1" tx1="dk1" bg2="lt2" tx2="dk2" accent1="accent1" accent2="accent2" accent3="accent3" accent4="accent4" accent5="accent5" accent6="accent6" hlink="hlink" folHlink="folHlink"/>
    </a:extraClrScheme>
    <a:extraClrScheme>
      <a:clrScheme name="General 3">
        <a:dk1>
          <a:srgbClr val="000000"/>
        </a:dk1>
        <a:lt1>
          <a:srgbClr val="FFFFFF"/>
        </a:lt1>
        <a:dk2>
          <a:srgbClr val="000000"/>
        </a:dk2>
        <a:lt2>
          <a:srgbClr val="CBCBCB"/>
        </a:lt2>
        <a:accent1>
          <a:srgbClr val="C0C0C0"/>
        </a:accent1>
        <a:accent2>
          <a:srgbClr val="DDDDDD"/>
        </a:accent2>
        <a:accent3>
          <a:srgbClr val="FFFFFF"/>
        </a:accent3>
        <a:accent4>
          <a:srgbClr val="000000"/>
        </a:accent4>
        <a:accent5>
          <a:srgbClr val="DCDCDC"/>
        </a:accent5>
        <a:accent6>
          <a:srgbClr val="C8C8C8"/>
        </a:accent6>
        <a:hlink>
          <a:srgbClr val="5F5F5F"/>
        </a:hlink>
        <a:folHlink>
          <a:srgbClr val="DDDDDD"/>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20 Preguntas sobre Madrid</Template>
  <TotalTime>2</TotalTime>
  <Words>1586</Words>
  <Application>Microsoft PowerPoint 7.0</Application>
  <PresentationFormat>Presentación en pantalla (4:3)</PresentationFormat>
  <Paragraphs>170</Paragraphs>
  <Slides>44</Slides>
  <Notes>43</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44</vt:i4>
      </vt:variant>
    </vt:vector>
  </HeadingPairs>
  <TitlesOfParts>
    <vt:vector size="50" baseType="lpstr">
      <vt:lpstr>Times New Roman</vt:lpstr>
      <vt:lpstr>Arial Narrow</vt:lpstr>
      <vt:lpstr>Arial</vt:lpstr>
      <vt:lpstr>Wingdings</vt:lpstr>
      <vt:lpstr>20 Preguntas sobre Madrid</vt:lpstr>
      <vt:lpstr>Diseño predeterminado</vt:lpstr>
      <vt:lpstr>20 preguntas sobre Madrid</vt:lpstr>
      <vt:lpstr>Diapositiva 2</vt:lpstr>
      <vt:lpstr>Diapositiva 3</vt:lpstr>
      <vt:lpstr>Diapositiva 4</vt:lpstr>
      <vt:lpstr>Diapositiva 5</vt:lpstr>
      <vt:lpstr>Diapositiva 6</vt:lpstr>
      <vt:lpstr>Diapositiva 7</vt:lpstr>
      <vt:lpstr>3. ...es kilómetro 0 de las carreteras españolas?</vt:lpstr>
      <vt:lpstr>    Hasta el siglo XVIII la red viaria era pésima; incluso se vadeaban muchos arroyos y ríos, y ante una crecida el viajero tenía que esperar días.       En ese siglo XVIII se crea el sistema radial de los Caminos Reales, y en 1720 se eligen 6 itinerarios para las postas del correo que salían de Madrid (una calle cercana se llama Postas, entre Sol y Plaza Mayor).       Las seis vías eran: 1 (hacia el País Vasco), 2 (hacia Cataluña), 3 (hacia Valencia), 4 (hacia Andalucía), 5 (hacia Extremadura) y 6 (hacia Galicia). Su numeración siguió las agujas de un reloj, a partir de las 12, y se emplearon números romanos .           Estas vías nacen en la Puerta del Sol, donde en 1950 se pone una señal como Km. 0 en la acera junto al que entonces era Ministerio de Gobernación (hoy Presidencia de la Comunidad de Madrid).</vt:lpstr>
      <vt:lpstr>4.  ...la calle de Cádiz es la más "larga" de España </vt:lpstr>
      <vt:lpstr>    En realidad es muy corta y está cerca de la Puerta del Sol.      Sale de la calle Carretas, subiendo a la izquierda, y el humor madrileño la conoce como "la más larga", porque nace en Cádiz y termina pasada Barcelona, bocacalle de la de Cádiz.      En la actualidad hasta un restaurante que hace esquina se aprovecha de ese humor para engrandecer su local diciendo: “El más grande del mundo. Si entras por Cádiz sales por Barcelona” (en la foto anterior, a la derecha y en amarillo) .        Entre esas dos ciudades de España hay más de mil kilómetros.</vt:lpstr>
      <vt:lpstr>5. ...hay puertas pero casi no hay murallas?</vt:lpstr>
      <vt:lpstr>    Madrid tuvo una muralla árabe que protegía el Alcázar (llamado Mayrit, nombre que se castellanizó como Magerit, situado donde hoy está el Palacio Real de Oriente) con 3 puertas: Vega, Santa María y Sagra.      Después se amplió la muralla y pasó a tener  cinco puertas: Vega, Moros, Cerrada, Guadalajara y Valnadú. Luego se añaden las murallas del Arrabal, la de Felipe II y la de Felipe IV.      Hoy quedan en pie las puertas de Alcalá (1778), de Toledo (1827) y de San Vicente (rehecha en 1995).       La Puerta de Hierro (1753) nunca fue puerta de Madrid, sino del coto de caza Real de El Pardo.</vt:lpstr>
      <vt:lpstr>6. ...el nombre del Rastro? </vt:lpstr>
      <vt:lpstr>    Muchas ciudades españolas tienen un mercado semanal. En Madrid es el domingo y se hace en el Rastro (así, con mayúscula), en muchas calles cercanas a la Ribera de Curtidores y de la estatua de Cascorro.       Es un mercado de segunda mano. A mediados del siglo XVI hubo un matadero en el llamado Cerrillo del Rastro, porque el reguero o rastro de sangre de las reses matadas de madrugada bajaba por la Ribera de Curtidores (había tenerías donde se trabajaban las pieles).       A finales del siglo XVII se comenzaron a vender por la calle los curtidos (principalmente aperos para el ganado), y luego la venta se fue extendiendo a otros productos (siglo XVIII).      Desde el siglo XIX el Rastro se ha dedicado a la compraventa de cosas viejas, usadas y antiguas.</vt:lpstr>
      <vt:lpstr>7. ...San Antonio, el santo casamentero y los alfileres?</vt:lpstr>
      <vt:lpstr>    En la primitiva ermita de S. Antonio de la Florida estaba el "santo casamentero", en cuya fiesta (13 de junio) las mozas se acercan a pedirle un marido.      Esta costumbre la inician las modistillas que acuden a la verbena del Santo. Cuando iban llegando echaban sus alfileres en la pila bautismal.      Luego, cuando acercaba alguna moza y hacía su petición al santo, metía su mano con fuerza en la pila; y se dice que tendría tantos novios como alfileres sacase prendidos en su mano.        Para esa ermita Goya pintó sus famosos frescos en 1798, y luego, en 1928, para el culto se construyó al lado una ermita gemela, a la que siguen acudiendo las mozas en el día del patrón.      Las pinturas han sido restauradas hace pocos años.</vt:lpstr>
      <vt:lpstr>8. ...el nombre de Parque del Retiro?</vt:lpstr>
      <vt:lpstr>    En ese lugar el rey Carlos I mandó construir unos aposentos adosados a la Iglesia de los Jerónimos.       Se llamó Cuarto Real, y el rey se “retiraba” allí en épocas de luto, cuaresma o penitencia (y en ocasiones se recibía a personalidades que llegaban a la Corte).        En el reinado de Felipe IV, el conde duque de Olivares regaló al rey una quinta cercana a ese lugar; entonces se compraron los terrenos circundantes y se construyó el Palacio del Buen Retiro (villa suburbana de descanso), que pasó al municipio en 1868.</vt:lpstr>
      <vt:lpstr>9. ...hay una Carretera de la Playa donde no hay playa? </vt:lpstr>
      <vt:lpstr>     Hoy es la avenida del Cardenal Herrera Oria, pero entonces esa carretera salía del pueblo de Fuencarral y llegaba a las orillas del Manzanares, donde en 1932 se inauguró una presa y una playa, junto a la desembocadura del arroyo del Fresno.      Esta playa artificial tenía 30.000 metros cuadrados, en los que el madrileño podía bañarse y disfrutar de restaurante, frontón, etc.      Con el tiempo  se cerró, debido a la contaminación del río, y el embalse se usó durante algún tiempo para recreo con paseos en barca.       Actualmente es un complejo deportivo de tipo privado, y en el río se han plantado muchos chopos.      El caudal de este ”aprendiz” de río (caudaloso en sus orígenes) es pequeño en este tramo, debido a la represa de dos embalses (Pardo y Santillana) que hay aguas arriba.</vt:lpstr>
      <vt:lpstr>10. ...el nombre del Corte Inglés?</vt:lpstr>
      <vt:lpstr>    La actividad comercial se inicia en 1890 en la calle de Rompelanzas (hoy Preciados) como tienda de sastrería de ropa de niños. Allí se "cortaban" las telas para hacer la confección.       El dueño, Juan Gordo de Centenera, se la vendió a Ramón Areces por 150.000 pesetas; Areces, que había sido emigrante en Cuba, tomó la idea de un gran almacén cubano (El Encanto), donde había sido aprendiz.       Nace con siete empleados y hoy, con más cien mil, tiene sucursales en muchas ciudades españolas y algunas en el extranjero, como en Portugal (en Lisboa y en Oporto). Actualmente es un conjunto de empresas diversas.</vt:lpstr>
      <vt:lpstr>11. ...el nombre de la Casa de Campo? </vt:lpstr>
      <vt:lpstr>    Con sus 17 Km. cuadrados es el pulmón de Madrid. En el siglo XVI era propiedad de la familia Vargas. Se la compró Felipe II (1562) para hacerse un palacete de recreo o casa de campo (y de ahí su nombre).       En 1746 Fernando VI lo convierte en Real Sitio y se une al de El Pardo, con una tapia que lo rodeaba para evitar la entrada de cazadores furtivos. Fue el cazadero más grande de Europa y Sabatini reconstruye la tapia (en el siglo XVIII), de la que hoy quedan algunos tramos, en la zona colindante con Húmera y Aravaca.       En 1931 pasa al municipio como parque público. Dentro del recinto se han construído el Zoo y el Parque de atracciones de Madrid, así como un embalse con barcas de recreo.       El palacete quedó en ruinas en la Guerra Civil y se reconstruye en 1968; el escudo de los Vargas sigue en la fachada.</vt:lpstr>
      <vt:lpstr>12. ...en Madrid hay un templo egipcio?</vt:lpstr>
      <vt:lpstr>    Entre la Plaza de España y el paseo de Rosales, sobre el solar del antiguo Cuartel de la Montaña, está el Templo de Debod, que el faraón Azakheramón construyó junto al Nilo en siglo IV antes de Cristo, en honor al dios Amón.      El templo estaba en ruinas, a 20 Km. al sur de Asuán (aguas arriba en el Nilo), y sólo era visible en verano, cuando bajaba el nivel de un embalse que construyeron los ingleses en 1913.      Al comenzar las obras de la nueva presa de Asuán (1959), el presidente Nasser ofreció donar a quien lo solicitara los monumentos que iban a quedar anegados por el embalse. También se dice que la donación fue una respuesta a las ayudas recibidas desde España para construir la presa.  </vt:lpstr>
      <vt:lpstr>13. ...hay una Casa de Panadería y una Casa de Carnicería en la Plaza Mayor?</vt:lpstr>
      <vt:lpstr>    La Plaza antes no era rectangular, y estaba fuera de la muralla (de ahí su primer nombre: del Arrabal), en pendiente hacia la calle de Toledo.      Para evitar pagar aranceles e impuestos, los productos que iban a entrar en Madrid se vendían aquí, fuera de la muralla. Felipe II encarga en1591 a Juan de Herrera un proyecto de una plaza grande, con la Casa de Panadería (para contratar los precios, consumo y peso de los cereales, y tener un depósito y administración del trigo y harina para la ciudad), mientras que la Casa de Carnicería se destinó a la venta de carne.      En ambas casas, la parte superior se destinaba a salones. En la de Panadería los reyes tenían su palco en los festejos.     En la Plaza se han celebrado canonizaciones, corridas, torneos, autos de fe, mercados, ejecuciones, etc. Ha sufrido tres grandes incendios (1631, 1672 y 1790).   La fisonomía actual es de Juan de Villanueva (1854), y sus dimensiones son 129 x 94 m. </vt:lpstr>
      <vt:lpstr>14. ...hay siete estrellas en el escudo de la ciudad?</vt:lpstr>
      <vt:lpstr>    Recuerdan a las siete estrellas de la Osa Menor (conocida como el Carro); también se quiere decir que Madrid estaba en la sierra Carpetana (o Carpentum, que en latín quiere decir carro).      Mesonero Romanos (1861) dice lo siguiente sobre el escudo de Madrid:     “Tomó las mismas estrellas que junto a la Ursa andan, por razón de que como en tiempo de don Alonso VI viniendo a ganar este reino de Toledo, el primer pueblo que ganaron fue Madrid, y para denotar que así como aquellas siete estrellas que anda al rededor (sic) son indicio de la revolución y del gobierno de los orbes celestiales, así Madrid como alcázar y casa real y primeramente ganado... tomó las siete estrellas que en el cielo llamamos Carro”.</vt:lpstr>
      <vt:lpstr>15. ...el aperitivo se acompaña de una "tapa“?</vt:lpstr>
      <vt:lpstr>    Debe este nombre a la rebanada de pan que comenzó a ponerse encima del vaso de vino para evitar que las moscas y mosquitos cayesen en el interior.         Luego, encima del pan se puso una loncha de chorizo, de queso, de jamón, etc., y así ese aditamento madrileño se populariza con el nombre de “tapa”.      En las fotos anteriores se ve una taberna de 1870, en la calle Mesón de Paredes 13, de un tabernero que fue también torero y pintor (amigo de Zuloaga), y un vaso de vino con tapa de tortilla española, puesta encima para la foto.   </vt:lpstr>
      <vt:lpstr>16. ...se llama Cascorro a Eloy Gonzalo? </vt:lpstr>
      <vt:lpstr>    Cascorro era el pueblo de Cuba (al este, provincia de Camaguey) que en 1898 defendía el soldado español Eloy Gonzalo, poco antes de la pérdida de las colonias del Caribe.      Se ató una cuerda al pecho (para que pudiera ser arrastrado por sus compañeros si caía herido) y con una lata de gasolina prendió fuego a las casas del pueblo para evitar que el enemigo se refugiase en ellas.      Cayó herido y pudo ser rescatado con la ayuda de la cuerda, pero murió meses después a consecuencia de las heridas.       Para este héroe de Cascorro, Aniceto Marinas (1901) hizo una estatua (con antorcha, lata de gasolina y cuerda), situada en la Plaza de Cascorro, al inicio de la Ribera de Curtidores.      Eloy Gonzalo tiene también una calle con su nombre, entre la Glorieta de Quevedo y la Plaza de Iglesia.</vt:lpstr>
      <vt:lpstr>17. ...hay estatuas en la Plaza de Oriente? </vt:lpstr>
      <vt:lpstr>    Se realizaron a mediados del XVII para coronar el Palacio Real.      Pero cuenta la leyenda que la reina Isabel de Farnesio (mujer de Felipe V y madre de Carlos III), soñó una noche que, a causa de un terremoto, le caía encima una de las estatuas.       Lo cierto es que su enorme peso desaconsejó que se subieran a las cornisas del Palacio, y se repartieron por varios puntos de Madrid y de España, principalmente en la Plaza de Oriente, al borde los paseos.</vt:lpstr>
      <vt:lpstr>18. ...San Isidro es patrón de Madrid?</vt:lpstr>
      <vt:lpstr>    Es el patrón de Madrid desde su canonización, en 1622, en la Plaza Mayor. Pero también lo es de muchos otros pueblos de España y de América, y del gremio de los agricultores.      Parece que nace en Madrid un 4 de abril de 1082, poco antes de la conquista por los cristianos; cuando los almorávides cercan Madrid la familia se traslada a Torrelaguna, (al norte de Madrid), donde Isidro conoce a María y se casan; él era labrador y pocero (muy hábil para encontrar manantiales subterráneos).       El noble Iván de Vargas se lo lleva como labrador a una finca de Talamanca (algo más cerca de Madrid) y luego a otras en las afueras de Madrid: una huerta donde hoy está el Paseo de la Virgen del Puerto y una tierra de secano en lo que luego será la Pradera de San Isidro.      Uno de sus milagros más conocidos es el de los ángeles que le ayudaban a arar mientras él rezaba.</vt:lpstr>
      <vt:lpstr>19. ...las dos fachadas de la Puerta de Alcalá son distintas? </vt:lpstr>
      <vt:lpstr>    Se dice que el arquitecto Francisco Sabatini presentó dos proyectos a Carlos III, y el rey, por despiste, eligió los dos. El diplomático Sabatini, para no ofender al rey, ejecutó los dos, uno a cada lado de la puerta.     Se construyó entre 1774 y 1778, y tiene 19,95 m. de altura.      Una diferencia notable entre ambas fachadas es que la del este (en la foto anterior) tiene diez columnas, mientras que en la del oeste (la que da a Cibeles) sólo hay dos columnas en el arco central y el resto son pilastras. En la cornisa este hay cascos, banderas y escudos, en la del oeste hay unos niños con armas.       El paseante curioso puede buscar más diferencias en esta castiza Puerta de Alcalá (¡que las hay!).</vt:lpstr>
      <vt:lpstr>20. ...la catedral de Madrid es muy moderna? </vt:lpstr>
      <vt:lpstr>    Hasta 1885 no había en Madrid una diócesis propia (se dependía de Alcalá de Henares). En ese año una bula del Papa León XII se la concede, y así termina con un triple problema de aquel momento:  1) Responder a la pretensión de la ciudad desde el siglo XVI de tener catedral (a lo que se oponía el arzobispo de Toledo);  2) Qué hacer con el hueco del derribo en 1869 de la parroquia de Santa María (cruce de las calles Mayor y Bailén) y,  3) Poder construir una catedral donde enterrar a la reina Mercedes, esposa de Alfonso XII, porque había muerto sin sucesión y no podía ser enterrada en el Panteón de Reyes de El Escorial.      El proyecto inicial es del Marqués de Cubas (1883), que muere antes de terminar la cripta; hay varias interrupciones (entre ellas la de la Guerra Civil de 1936) y la obra se termina entre 1950 y 1992; en este año la bendice el Papa Juan Pablo II.</vt:lpstr>
      <vt:lpstr>Diapositiva 44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 preguntas sobre Madrid</dc:title>
  <dc:creator>JOSE LUIS</dc:creator>
  <cp:lastModifiedBy>JOSE LUIS</cp:lastModifiedBy>
  <cp:revision>1</cp:revision>
  <cp:lastPrinted>1601-01-01T00:00:00Z</cp:lastPrinted>
  <dcterms:created xsi:type="dcterms:W3CDTF">2014-01-18T18:05:06Z</dcterms:created>
  <dcterms:modified xsi:type="dcterms:W3CDTF">2014-01-18T18:07:11Z</dcterms:modified>
</cp:coreProperties>
</file>