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4" r:id="rId3"/>
    <p:sldId id="285" r:id="rId4"/>
    <p:sldId id="286" r:id="rId5"/>
    <p:sldId id="287" r:id="rId6"/>
    <p:sldId id="288" r:id="rId7"/>
    <p:sldId id="289" r:id="rId8"/>
    <p:sldId id="290" r:id="rId9"/>
    <p:sldId id="291" r:id="rId10"/>
    <p:sldId id="292" r:id="rId11"/>
    <p:sldId id="303" r:id="rId12"/>
    <p:sldId id="304" r:id="rId13"/>
    <p:sldId id="305" r:id="rId14"/>
    <p:sldId id="306" r:id="rId15"/>
    <p:sldId id="307" r:id="rId16"/>
    <p:sldId id="308" r:id="rId17"/>
    <p:sldId id="309" r:id="rId18"/>
    <p:sldId id="293" r:id="rId19"/>
    <p:sldId id="294" r:id="rId20"/>
    <p:sldId id="295" r:id="rId21"/>
    <p:sldId id="296" r:id="rId22"/>
    <p:sldId id="298" r:id="rId23"/>
    <p:sldId id="297" r:id="rId24"/>
    <p:sldId id="299" r:id="rId25"/>
    <p:sldId id="300" r:id="rId26"/>
    <p:sldId id="301" r:id="rId27"/>
    <p:sldId id="302" r:id="rId28"/>
    <p:sldId id="319" r:id="rId29"/>
    <p:sldId id="320" r:id="rId30"/>
    <p:sldId id="321" r:id="rId31"/>
    <p:sldId id="322" r:id="rId32"/>
    <p:sldId id="323" r:id="rId33"/>
    <p:sldId id="324" r:id="rId34"/>
    <p:sldId id="310" r:id="rId35"/>
    <p:sldId id="311" r:id="rId36"/>
    <p:sldId id="312" r:id="rId37"/>
    <p:sldId id="313" r:id="rId38"/>
    <p:sldId id="314" r:id="rId39"/>
    <p:sldId id="315" r:id="rId40"/>
    <p:sldId id="316" r:id="rId41"/>
    <p:sldId id="317" r:id="rId42"/>
    <p:sldId id="318" r:id="rId43"/>
    <p:sldId id="325" r:id="rId44"/>
    <p:sldId id="326" r:id="rId45"/>
    <p:sldId id="334" r:id="rId46"/>
    <p:sldId id="335" r:id="rId47"/>
    <p:sldId id="336" r:id="rId48"/>
    <p:sldId id="337" r:id="rId49"/>
    <p:sldId id="338" r:id="rId50"/>
    <p:sldId id="339" r:id="rId51"/>
    <p:sldId id="340" r:id="rId52"/>
    <p:sldId id="341" r:id="rId53"/>
    <p:sldId id="342" r:id="rId54"/>
    <p:sldId id="343" r:id="rId55"/>
    <p:sldId id="327" r:id="rId56"/>
    <p:sldId id="328" r:id="rId57"/>
    <p:sldId id="329" r:id="rId58"/>
    <p:sldId id="330" r:id="rId59"/>
    <p:sldId id="344" r:id="rId60"/>
    <p:sldId id="345" r:id="rId61"/>
    <p:sldId id="346" r:id="rId62"/>
    <p:sldId id="347" r:id="rId63"/>
    <p:sldId id="348" r:id="rId64"/>
    <p:sldId id="331" r:id="rId65"/>
    <p:sldId id="332" r:id="rId66"/>
    <p:sldId id="333" r:id="rId67"/>
    <p:sldId id="349" r:id="rId68"/>
  </p:sldIdLst>
  <p:sldSz cx="9001125" cy="6840538"/>
  <p:notesSz cx="6669088" cy="9926638"/>
  <p:defaultTextStyle>
    <a:defPPr>
      <a:defRPr lang="es-E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R4EFIzUTxI5Ch8YhNqMMdw==" hashData="SGtLO4X93l+UyOEV8Z5Q52knUC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800080"/>
    <a:srgbClr val="FFFF00"/>
    <a:srgbClr val="FF3300"/>
    <a:srgbClr val="00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1914" autoAdjust="0"/>
    <p:restoredTop sz="91111" autoAdjust="0"/>
  </p:normalViewPr>
  <p:slideViewPr>
    <p:cSldViewPr>
      <p:cViewPr varScale="1">
        <p:scale>
          <a:sx n="72" d="100"/>
          <a:sy n="72" d="100"/>
        </p:scale>
        <p:origin x="-972" y="-90"/>
      </p:cViewPr>
      <p:guideLst>
        <p:guide orient="horz" pos="2155"/>
        <p:guide pos="2835"/>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74688" y="2125663"/>
            <a:ext cx="7651750" cy="146526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50963" y="3876675"/>
            <a:ext cx="6300787" cy="174783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0021A30-9060-42BB-9898-5EE9F289C5D9}"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D773E6E-3C7E-4994-AB21-15DA19448215}"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4395788"/>
            <a:ext cx="7650163" cy="135890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11200" y="2898775"/>
            <a:ext cx="7650163" cy="149701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6D1A84A-7959-4E4D-96CC-4ECED45B60C5}"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77863" y="1971675"/>
            <a:ext cx="3746500" cy="41084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576763" y="1971675"/>
            <a:ext cx="3748087" cy="41084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E34083A-EB48-4284-8A8B-BA872A8ABFD4}"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0850" y="274638"/>
            <a:ext cx="8101013" cy="113982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0850" y="1531938"/>
            <a:ext cx="3976688" cy="6381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0850" y="2170113"/>
            <a:ext cx="3976688" cy="39401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572000" y="1531938"/>
            <a:ext cx="3979863" cy="6381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572000" y="2170113"/>
            <a:ext cx="3979863" cy="39401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7B97DA57-5C6F-4222-B770-A1EC088D0F53}"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6561FD13-8C69-406C-8EF4-BA0FA217C129}"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EE21C69B-B818-4BE8-9575-83CD6D06F87C}"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0850" y="273050"/>
            <a:ext cx="2960688" cy="11588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19488" y="273050"/>
            <a:ext cx="5032375" cy="583723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0850" y="1431925"/>
            <a:ext cx="2960688" cy="46783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F09425ED-9C55-4965-815C-3A5B8160B69A}"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63713" y="4787900"/>
            <a:ext cx="5400675" cy="56515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63713" y="611188"/>
            <a:ext cx="5400675" cy="41036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63713" y="5353050"/>
            <a:ext cx="5400675" cy="8032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508AB35-1BBB-49F8-B192-84CB75A554F1}"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F6835DAF-F7A6-45DA-B9BE-E8CA549878D8}"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413500" y="606425"/>
            <a:ext cx="1911350" cy="54737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77863" y="606425"/>
            <a:ext cx="5583237" cy="54737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2783FDD-7F76-48B3-BE69-31FD452D67C6}"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75085" y="2125002"/>
            <a:ext cx="7650956" cy="146628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50169" y="3876305"/>
            <a:ext cx="6300788" cy="1748137"/>
          </a:xfrm>
        </p:spPr>
        <p:txBody>
          <a:bodyPr/>
          <a:lstStyle>
            <a:lvl1pPr marL="0" indent="0" algn="ctr">
              <a:buNone/>
              <a:defRPr/>
            </a:lvl1pPr>
            <a:lvl2pPr marL="452536" indent="0" algn="ctr">
              <a:buNone/>
              <a:defRPr/>
            </a:lvl2pPr>
            <a:lvl3pPr marL="905072" indent="0" algn="ctr">
              <a:buNone/>
              <a:defRPr/>
            </a:lvl3pPr>
            <a:lvl4pPr marL="1357608" indent="0" algn="ctr">
              <a:buNone/>
              <a:defRPr/>
            </a:lvl4pPr>
            <a:lvl5pPr marL="1810144" indent="0" algn="ctr">
              <a:buNone/>
              <a:defRPr/>
            </a:lvl5pPr>
            <a:lvl6pPr marL="2262680" indent="0" algn="ctr">
              <a:buNone/>
              <a:defRPr/>
            </a:lvl6pPr>
            <a:lvl7pPr marL="2715217" indent="0" algn="ctr">
              <a:buNone/>
              <a:defRPr/>
            </a:lvl7pPr>
            <a:lvl8pPr marL="3167753" indent="0" algn="ctr">
              <a:buNone/>
              <a:defRPr/>
            </a:lvl8pPr>
            <a:lvl9pPr marL="3620289"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1556F27-89CA-40D4-9C2D-97199884DE1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77863" y="606425"/>
            <a:ext cx="7646987" cy="1139825"/>
          </a:xfrm>
          <a:prstGeom prst="rect">
            <a:avLst/>
          </a:prstGeom>
          <a:noFill/>
          <a:ln w="9525">
            <a:noFill/>
            <a:miter lim="800000"/>
            <a:headEnd/>
            <a:tailEnd/>
          </a:ln>
        </p:spPr>
        <p:txBody>
          <a:bodyPr vert="horz" wrap="square" lIns="49660" tIns="24830" rIns="49660" bIns="24830" numCol="1" anchor="ctr" anchorCtr="0" compatLnSpc="1">
            <a:prstTxWarp prst="textNoShape">
              <a:avLst/>
            </a:prstTxWarp>
          </a:bodyPr>
          <a:lstStyle/>
          <a:p>
            <a:pPr lvl="0"/>
            <a:r>
              <a:rPr lang="es-ES" altLang="es-ES" smtClean="0"/>
              <a:t>Haga clic para modificar el estilo de título del patrón</a:t>
            </a:r>
          </a:p>
        </p:txBody>
      </p:sp>
      <p:sp>
        <p:nvSpPr>
          <p:cNvPr id="1027" name="Rectangle 3"/>
          <p:cNvSpPr>
            <a:spLocks noGrp="1" noChangeArrowheads="1"/>
          </p:cNvSpPr>
          <p:nvPr>
            <p:ph type="body" idx="1"/>
          </p:nvPr>
        </p:nvSpPr>
        <p:spPr bwMode="auto">
          <a:xfrm>
            <a:off x="677863" y="1971675"/>
            <a:ext cx="7646987" cy="4108450"/>
          </a:xfrm>
          <a:prstGeom prst="rect">
            <a:avLst/>
          </a:prstGeom>
          <a:noFill/>
          <a:ln w="9525">
            <a:noFill/>
            <a:miter lim="800000"/>
            <a:headEnd/>
            <a:tailEnd/>
          </a:ln>
        </p:spPr>
        <p:txBody>
          <a:bodyPr vert="horz" wrap="square" lIns="49660" tIns="24830" rIns="49660" bIns="2483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p:cNvSpPr>
            <a:spLocks noGrp="1" noChangeArrowheads="1"/>
          </p:cNvSpPr>
          <p:nvPr>
            <p:ph type="dt" sz="half" idx="2"/>
          </p:nvPr>
        </p:nvSpPr>
        <p:spPr bwMode="auto">
          <a:xfrm>
            <a:off x="677863" y="6235700"/>
            <a:ext cx="1874837" cy="450850"/>
          </a:xfrm>
          <a:prstGeom prst="rect">
            <a:avLst/>
          </a:prstGeom>
          <a:noFill/>
          <a:ln w="9525">
            <a:noFill/>
            <a:miter lim="800000"/>
            <a:headEnd/>
            <a:tailEnd/>
          </a:ln>
          <a:effectLst/>
        </p:spPr>
        <p:txBody>
          <a:bodyPr vert="horz" wrap="square" lIns="49660" tIns="24830" rIns="49660" bIns="24830" numCol="1" anchor="t" anchorCtr="0" compatLnSpc="1">
            <a:prstTxWarp prst="textNoShape">
              <a:avLst/>
            </a:prstTxWarp>
          </a:bodyPr>
          <a:lstStyle>
            <a:lvl1pPr>
              <a:defRPr sz="800"/>
            </a:lvl1pPr>
          </a:lstStyle>
          <a:p>
            <a:pPr>
              <a:defRPr/>
            </a:pPr>
            <a:endParaRPr lang="es-ES"/>
          </a:p>
        </p:txBody>
      </p:sp>
      <p:sp>
        <p:nvSpPr>
          <p:cNvPr id="1029" name="Rectangle 5"/>
          <p:cNvSpPr>
            <a:spLocks noGrp="1" noChangeArrowheads="1"/>
          </p:cNvSpPr>
          <p:nvPr>
            <p:ph type="ftr" sz="quarter" idx="3"/>
          </p:nvPr>
        </p:nvSpPr>
        <p:spPr bwMode="auto">
          <a:xfrm>
            <a:off x="3073400" y="6235700"/>
            <a:ext cx="2855913" cy="450850"/>
          </a:xfrm>
          <a:prstGeom prst="rect">
            <a:avLst/>
          </a:prstGeom>
          <a:noFill/>
          <a:ln w="9525">
            <a:noFill/>
            <a:miter lim="800000"/>
            <a:headEnd/>
            <a:tailEnd/>
          </a:ln>
          <a:effectLst/>
        </p:spPr>
        <p:txBody>
          <a:bodyPr vert="horz" wrap="square" lIns="49660" tIns="24830" rIns="49660" bIns="24830" numCol="1" anchor="t" anchorCtr="0" compatLnSpc="1">
            <a:prstTxWarp prst="textNoShape">
              <a:avLst/>
            </a:prstTxWarp>
          </a:bodyPr>
          <a:lstStyle>
            <a:lvl1pPr algn="ctr">
              <a:defRPr sz="800"/>
            </a:lvl1pPr>
          </a:lstStyle>
          <a:p>
            <a:pPr>
              <a:defRPr/>
            </a:pPr>
            <a:endParaRPr lang="es-ES"/>
          </a:p>
        </p:txBody>
      </p:sp>
      <p:sp>
        <p:nvSpPr>
          <p:cNvPr id="1030" name="Rectangle 6"/>
          <p:cNvSpPr>
            <a:spLocks noGrp="1" noChangeArrowheads="1"/>
          </p:cNvSpPr>
          <p:nvPr>
            <p:ph type="sldNum" sz="quarter" idx="4"/>
          </p:nvPr>
        </p:nvSpPr>
        <p:spPr bwMode="auto">
          <a:xfrm>
            <a:off x="6450013" y="6235700"/>
            <a:ext cx="1874837" cy="450850"/>
          </a:xfrm>
          <a:prstGeom prst="rect">
            <a:avLst/>
          </a:prstGeom>
          <a:noFill/>
          <a:ln w="9525">
            <a:noFill/>
            <a:miter lim="800000"/>
            <a:headEnd/>
            <a:tailEnd/>
          </a:ln>
          <a:effectLst/>
        </p:spPr>
        <p:txBody>
          <a:bodyPr vert="horz" wrap="square" lIns="49660" tIns="24830" rIns="49660" bIns="24830" numCol="1" anchor="t" anchorCtr="0" compatLnSpc="1">
            <a:prstTxWarp prst="textNoShape">
              <a:avLst/>
            </a:prstTxWarp>
          </a:bodyPr>
          <a:lstStyle>
            <a:lvl1pPr algn="r">
              <a:defRPr sz="800"/>
            </a:lvl1pPr>
          </a:lstStyle>
          <a:p>
            <a:pPr>
              <a:defRPr/>
            </a:pPr>
            <a:fld id="{E48019F7-7E10-4211-B4B7-5FF72C1FBBD5}"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496888" rtl="0" eaLnBrk="1" fontAlgn="base" hangingPunct="1">
        <a:spcBef>
          <a:spcPct val="0"/>
        </a:spcBef>
        <a:spcAft>
          <a:spcPct val="0"/>
        </a:spcAft>
        <a:defRPr sz="2400">
          <a:solidFill>
            <a:schemeClr val="tx2"/>
          </a:solidFill>
          <a:latin typeface="+mj-lt"/>
          <a:ea typeface="+mj-ea"/>
          <a:cs typeface="+mj-cs"/>
        </a:defRPr>
      </a:lvl1pPr>
      <a:lvl2pPr algn="ctr" defTabSz="496888" rtl="0" eaLnBrk="1" fontAlgn="base" hangingPunct="1">
        <a:spcBef>
          <a:spcPct val="0"/>
        </a:spcBef>
        <a:spcAft>
          <a:spcPct val="0"/>
        </a:spcAft>
        <a:defRPr sz="2400">
          <a:solidFill>
            <a:schemeClr val="tx2"/>
          </a:solidFill>
          <a:latin typeface="Times New Roman" pitchFamily="18" charset="0"/>
        </a:defRPr>
      </a:lvl2pPr>
      <a:lvl3pPr algn="ctr" defTabSz="496888" rtl="0" eaLnBrk="1" fontAlgn="base" hangingPunct="1">
        <a:spcBef>
          <a:spcPct val="0"/>
        </a:spcBef>
        <a:spcAft>
          <a:spcPct val="0"/>
        </a:spcAft>
        <a:defRPr sz="2400">
          <a:solidFill>
            <a:schemeClr val="tx2"/>
          </a:solidFill>
          <a:latin typeface="Times New Roman" pitchFamily="18" charset="0"/>
        </a:defRPr>
      </a:lvl3pPr>
      <a:lvl4pPr algn="ctr" defTabSz="496888" rtl="0" eaLnBrk="1" fontAlgn="base" hangingPunct="1">
        <a:spcBef>
          <a:spcPct val="0"/>
        </a:spcBef>
        <a:spcAft>
          <a:spcPct val="0"/>
        </a:spcAft>
        <a:defRPr sz="2400">
          <a:solidFill>
            <a:schemeClr val="tx2"/>
          </a:solidFill>
          <a:latin typeface="Times New Roman" pitchFamily="18" charset="0"/>
        </a:defRPr>
      </a:lvl4pPr>
      <a:lvl5pPr algn="ctr" defTabSz="496888" rtl="0" eaLnBrk="1" fontAlgn="base" hangingPunct="1">
        <a:spcBef>
          <a:spcPct val="0"/>
        </a:spcBef>
        <a:spcAft>
          <a:spcPct val="0"/>
        </a:spcAft>
        <a:defRPr sz="2400">
          <a:solidFill>
            <a:schemeClr val="tx2"/>
          </a:solidFill>
          <a:latin typeface="Times New Roman" pitchFamily="18" charset="0"/>
        </a:defRPr>
      </a:lvl5pPr>
      <a:lvl6pPr marL="457200" algn="ctr" defTabSz="496888" rtl="0" eaLnBrk="1" fontAlgn="base" hangingPunct="1">
        <a:spcBef>
          <a:spcPct val="0"/>
        </a:spcBef>
        <a:spcAft>
          <a:spcPct val="0"/>
        </a:spcAft>
        <a:defRPr sz="2400">
          <a:solidFill>
            <a:schemeClr val="tx2"/>
          </a:solidFill>
          <a:latin typeface="Times New Roman" pitchFamily="18" charset="0"/>
        </a:defRPr>
      </a:lvl6pPr>
      <a:lvl7pPr marL="914400" algn="ctr" defTabSz="496888" rtl="0" eaLnBrk="1" fontAlgn="base" hangingPunct="1">
        <a:spcBef>
          <a:spcPct val="0"/>
        </a:spcBef>
        <a:spcAft>
          <a:spcPct val="0"/>
        </a:spcAft>
        <a:defRPr sz="2400">
          <a:solidFill>
            <a:schemeClr val="tx2"/>
          </a:solidFill>
          <a:latin typeface="Times New Roman" pitchFamily="18" charset="0"/>
        </a:defRPr>
      </a:lvl7pPr>
      <a:lvl8pPr marL="1371600" algn="ctr" defTabSz="496888" rtl="0" eaLnBrk="1" fontAlgn="base" hangingPunct="1">
        <a:spcBef>
          <a:spcPct val="0"/>
        </a:spcBef>
        <a:spcAft>
          <a:spcPct val="0"/>
        </a:spcAft>
        <a:defRPr sz="2400">
          <a:solidFill>
            <a:schemeClr val="tx2"/>
          </a:solidFill>
          <a:latin typeface="Times New Roman" pitchFamily="18" charset="0"/>
        </a:defRPr>
      </a:lvl8pPr>
      <a:lvl9pPr marL="1828800" algn="ctr" defTabSz="496888" rtl="0" eaLnBrk="1" fontAlgn="base" hangingPunct="1">
        <a:spcBef>
          <a:spcPct val="0"/>
        </a:spcBef>
        <a:spcAft>
          <a:spcPct val="0"/>
        </a:spcAft>
        <a:defRPr sz="2400">
          <a:solidFill>
            <a:schemeClr val="tx2"/>
          </a:solidFill>
          <a:latin typeface="Times New Roman" pitchFamily="18" charset="0"/>
        </a:defRPr>
      </a:lvl9pPr>
    </p:titleStyle>
    <p:bodyStyle>
      <a:lvl1pPr marL="187325" indent="-187325" algn="l" defTabSz="496888" rtl="0" eaLnBrk="1" fontAlgn="base" hangingPunct="1">
        <a:spcBef>
          <a:spcPct val="20000"/>
        </a:spcBef>
        <a:spcAft>
          <a:spcPct val="0"/>
        </a:spcAft>
        <a:buChar char="•"/>
        <a:defRPr sz="1700">
          <a:solidFill>
            <a:schemeClr val="tx1"/>
          </a:solidFill>
          <a:latin typeface="+mn-lt"/>
          <a:ea typeface="+mn-ea"/>
          <a:cs typeface="+mn-cs"/>
        </a:defRPr>
      </a:lvl1pPr>
      <a:lvl2pPr marL="403225" indent="-157163" algn="l" defTabSz="496888" rtl="0" eaLnBrk="1" fontAlgn="base" hangingPunct="1">
        <a:spcBef>
          <a:spcPct val="20000"/>
        </a:spcBef>
        <a:spcAft>
          <a:spcPct val="0"/>
        </a:spcAft>
        <a:buChar char="–"/>
        <a:defRPr sz="1500">
          <a:solidFill>
            <a:schemeClr val="tx1"/>
          </a:solidFill>
          <a:latin typeface="+mn-lt"/>
        </a:defRPr>
      </a:lvl2pPr>
      <a:lvl3pPr marL="622300" indent="-125413" algn="l" defTabSz="496888" rtl="0" eaLnBrk="1" fontAlgn="base" hangingPunct="1">
        <a:spcBef>
          <a:spcPct val="20000"/>
        </a:spcBef>
        <a:spcAft>
          <a:spcPct val="0"/>
        </a:spcAft>
        <a:buChar char="•"/>
        <a:defRPr sz="1400">
          <a:solidFill>
            <a:schemeClr val="tx1"/>
          </a:solidFill>
          <a:latin typeface="+mn-lt"/>
        </a:defRPr>
      </a:lvl3pPr>
      <a:lvl4pPr marL="868363" indent="-122238" algn="l" defTabSz="496888" rtl="0" eaLnBrk="1" fontAlgn="base" hangingPunct="1">
        <a:spcBef>
          <a:spcPct val="20000"/>
        </a:spcBef>
        <a:spcAft>
          <a:spcPct val="0"/>
        </a:spcAft>
        <a:buChar char="–"/>
        <a:defRPr sz="1200">
          <a:solidFill>
            <a:schemeClr val="tx1"/>
          </a:solidFill>
          <a:latin typeface="+mn-lt"/>
        </a:defRPr>
      </a:lvl4pPr>
      <a:lvl5pPr marL="1117600" indent="-123825" algn="l" defTabSz="496888" rtl="0" eaLnBrk="1" fontAlgn="base" hangingPunct="1">
        <a:spcBef>
          <a:spcPct val="20000"/>
        </a:spcBef>
        <a:spcAft>
          <a:spcPct val="0"/>
        </a:spcAft>
        <a:buChar char="»"/>
        <a:defRPr sz="1200">
          <a:solidFill>
            <a:schemeClr val="tx1"/>
          </a:solidFill>
          <a:latin typeface="+mn-lt"/>
        </a:defRPr>
      </a:lvl5pPr>
      <a:lvl6pPr marL="1574800" indent="-123825" algn="l" defTabSz="496888" rtl="0" eaLnBrk="1" fontAlgn="base" hangingPunct="1">
        <a:spcBef>
          <a:spcPct val="20000"/>
        </a:spcBef>
        <a:spcAft>
          <a:spcPct val="0"/>
        </a:spcAft>
        <a:buChar char="»"/>
        <a:defRPr sz="1200">
          <a:solidFill>
            <a:schemeClr val="tx1"/>
          </a:solidFill>
          <a:latin typeface="+mn-lt"/>
        </a:defRPr>
      </a:lvl6pPr>
      <a:lvl7pPr marL="2032000" indent="-123825" algn="l" defTabSz="496888" rtl="0" eaLnBrk="1" fontAlgn="base" hangingPunct="1">
        <a:spcBef>
          <a:spcPct val="20000"/>
        </a:spcBef>
        <a:spcAft>
          <a:spcPct val="0"/>
        </a:spcAft>
        <a:buChar char="»"/>
        <a:defRPr sz="1200">
          <a:solidFill>
            <a:schemeClr val="tx1"/>
          </a:solidFill>
          <a:latin typeface="+mn-lt"/>
        </a:defRPr>
      </a:lvl7pPr>
      <a:lvl8pPr marL="2489200" indent="-123825" algn="l" defTabSz="496888" rtl="0" eaLnBrk="1" fontAlgn="base" hangingPunct="1">
        <a:spcBef>
          <a:spcPct val="20000"/>
        </a:spcBef>
        <a:spcAft>
          <a:spcPct val="0"/>
        </a:spcAft>
        <a:buChar char="»"/>
        <a:defRPr sz="1200">
          <a:solidFill>
            <a:schemeClr val="tx1"/>
          </a:solidFill>
          <a:latin typeface="+mn-lt"/>
        </a:defRPr>
      </a:lvl8pPr>
      <a:lvl9pPr marL="2946400" indent="-123825" algn="l" defTabSz="496888" rtl="0" eaLnBrk="1" fontAlgn="base" hangingPunct="1">
        <a:spcBef>
          <a:spcPct val="20000"/>
        </a:spcBef>
        <a:spcAft>
          <a:spcPct val="0"/>
        </a:spcAft>
        <a:buChar char="»"/>
        <a:defRPr sz="12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0056" y="273939"/>
            <a:ext cx="8101013" cy="1140090"/>
          </a:xfrm>
          <a:prstGeom prst="rect">
            <a:avLst/>
          </a:prstGeom>
          <a:noFill/>
          <a:ln w="9525">
            <a:noFill/>
            <a:miter lim="800000"/>
            <a:headEnd/>
            <a:tailEnd/>
          </a:ln>
          <a:effectLst/>
        </p:spPr>
        <p:txBody>
          <a:bodyPr vert="horz" wrap="square" lIns="90516" tIns="45258" rIns="90516" bIns="45258"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0056" y="1596126"/>
            <a:ext cx="8101013" cy="4514439"/>
          </a:xfrm>
          <a:prstGeom prst="rect">
            <a:avLst/>
          </a:prstGeom>
          <a:noFill/>
          <a:ln w="9525">
            <a:noFill/>
            <a:miter lim="800000"/>
            <a:headEnd/>
            <a:tailEnd/>
          </a:ln>
          <a:effectLst/>
        </p:spPr>
        <p:txBody>
          <a:bodyPr vert="horz" wrap="square" lIns="90516" tIns="45258" rIns="90516" bIns="45258"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0056" y="6229323"/>
            <a:ext cx="2100263" cy="475037"/>
          </a:xfrm>
          <a:prstGeom prst="rect">
            <a:avLst/>
          </a:prstGeom>
          <a:noFill/>
          <a:ln w="9525">
            <a:noFill/>
            <a:miter lim="800000"/>
            <a:headEnd/>
            <a:tailEnd/>
          </a:ln>
          <a:effectLst/>
        </p:spPr>
        <p:txBody>
          <a:bodyPr vert="horz" wrap="square" lIns="90516" tIns="45258" rIns="90516" bIns="45258" numCol="1" anchor="t" anchorCtr="0" compatLnSpc="1">
            <a:prstTxWarp prst="textNoShape">
              <a:avLst/>
            </a:prstTxWarp>
          </a:bodyPr>
          <a:lstStyle>
            <a:lvl1pPr>
              <a:defRPr sz="1400"/>
            </a:lvl1pPr>
          </a:lstStyle>
          <a:p>
            <a:endParaRPr lang="es-ES_tradnl">
              <a:solidFill>
                <a:srgbClr val="000000"/>
              </a:solidFill>
              <a:latin typeface="Arial" charset="0"/>
            </a:endParaRPr>
          </a:p>
        </p:txBody>
      </p:sp>
      <p:sp>
        <p:nvSpPr>
          <p:cNvPr id="1029" name="Rectangle 5"/>
          <p:cNvSpPr>
            <a:spLocks noGrp="1" noChangeArrowheads="1"/>
          </p:cNvSpPr>
          <p:nvPr>
            <p:ph type="ftr" sz="quarter" idx="3"/>
          </p:nvPr>
        </p:nvSpPr>
        <p:spPr bwMode="auto">
          <a:xfrm>
            <a:off x="3075385" y="6229323"/>
            <a:ext cx="2850356" cy="475037"/>
          </a:xfrm>
          <a:prstGeom prst="rect">
            <a:avLst/>
          </a:prstGeom>
          <a:noFill/>
          <a:ln w="9525">
            <a:noFill/>
            <a:miter lim="800000"/>
            <a:headEnd/>
            <a:tailEnd/>
          </a:ln>
          <a:effectLst/>
        </p:spPr>
        <p:txBody>
          <a:bodyPr vert="horz" wrap="square" lIns="90516" tIns="45258" rIns="90516" bIns="45258" numCol="1" anchor="t" anchorCtr="0" compatLnSpc="1">
            <a:prstTxWarp prst="textNoShape">
              <a:avLst/>
            </a:prstTxWarp>
          </a:bodyPr>
          <a:lstStyle>
            <a:lvl1pPr algn="ctr">
              <a:defRPr sz="1400"/>
            </a:lvl1pPr>
          </a:lstStyle>
          <a:p>
            <a:endParaRPr lang="es-ES_tradnl">
              <a:solidFill>
                <a:srgbClr val="000000"/>
              </a:solidFill>
              <a:latin typeface="Arial" charset="0"/>
            </a:endParaRPr>
          </a:p>
        </p:txBody>
      </p:sp>
      <p:sp>
        <p:nvSpPr>
          <p:cNvPr id="1030" name="Rectangle 6"/>
          <p:cNvSpPr>
            <a:spLocks noGrp="1" noChangeArrowheads="1"/>
          </p:cNvSpPr>
          <p:nvPr>
            <p:ph type="sldNum" sz="quarter" idx="4"/>
          </p:nvPr>
        </p:nvSpPr>
        <p:spPr bwMode="auto">
          <a:xfrm>
            <a:off x="6450806" y="6229323"/>
            <a:ext cx="2100263" cy="475037"/>
          </a:xfrm>
          <a:prstGeom prst="rect">
            <a:avLst/>
          </a:prstGeom>
          <a:noFill/>
          <a:ln w="9525">
            <a:noFill/>
            <a:miter lim="800000"/>
            <a:headEnd/>
            <a:tailEnd/>
          </a:ln>
          <a:effectLst/>
        </p:spPr>
        <p:txBody>
          <a:bodyPr vert="horz" wrap="square" lIns="90516" tIns="45258" rIns="90516" bIns="45258" numCol="1" anchor="t" anchorCtr="0" compatLnSpc="1">
            <a:prstTxWarp prst="textNoShape">
              <a:avLst/>
            </a:prstTxWarp>
          </a:bodyPr>
          <a:lstStyle>
            <a:lvl1pPr algn="r">
              <a:defRPr sz="1400"/>
            </a:lvl1pPr>
          </a:lstStyle>
          <a:p>
            <a:fld id="{D109BAFA-E026-49B7-9D74-697A2C3E6F29}" type="slidenum">
              <a:rPr lang="es-ES_tradnl">
                <a:solidFill>
                  <a:srgbClr val="000000"/>
                </a:solidFill>
                <a:latin typeface="Arial" charset="0"/>
              </a:rPr>
              <a:pPr/>
              <a:t>‹Nº›</a:t>
            </a:fld>
            <a:endParaRPr lang="es-ES_tradnl">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2582" algn="ctr" rtl="0" fontAlgn="base">
        <a:spcBef>
          <a:spcPct val="0"/>
        </a:spcBef>
        <a:spcAft>
          <a:spcPct val="0"/>
        </a:spcAft>
        <a:defRPr sz="4400">
          <a:solidFill>
            <a:schemeClr val="tx2"/>
          </a:solidFill>
          <a:latin typeface="Arial" charset="0"/>
        </a:defRPr>
      </a:lvl6pPr>
      <a:lvl7pPr marL="905165" algn="ctr" rtl="0" fontAlgn="base">
        <a:spcBef>
          <a:spcPct val="0"/>
        </a:spcBef>
        <a:spcAft>
          <a:spcPct val="0"/>
        </a:spcAft>
        <a:defRPr sz="4400">
          <a:solidFill>
            <a:schemeClr val="tx2"/>
          </a:solidFill>
          <a:latin typeface="Arial" charset="0"/>
        </a:defRPr>
      </a:lvl7pPr>
      <a:lvl8pPr marL="1357747" algn="ctr" rtl="0" fontAlgn="base">
        <a:spcBef>
          <a:spcPct val="0"/>
        </a:spcBef>
        <a:spcAft>
          <a:spcPct val="0"/>
        </a:spcAft>
        <a:defRPr sz="4400">
          <a:solidFill>
            <a:schemeClr val="tx2"/>
          </a:solidFill>
          <a:latin typeface="Arial" charset="0"/>
        </a:defRPr>
      </a:lvl8pPr>
      <a:lvl9pPr marL="1810329" algn="ctr" rtl="0" fontAlgn="base">
        <a:spcBef>
          <a:spcPct val="0"/>
        </a:spcBef>
        <a:spcAft>
          <a:spcPct val="0"/>
        </a:spcAft>
        <a:defRPr sz="4400">
          <a:solidFill>
            <a:schemeClr val="tx2"/>
          </a:solidFill>
          <a:latin typeface="Arial" charset="0"/>
        </a:defRPr>
      </a:lvl9pPr>
    </p:titleStyle>
    <p:bodyStyle>
      <a:lvl1pPr marL="339437" indent="-339437" algn="l" rtl="0" fontAlgn="base">
        <a:spcBef>
          <a:spcPct val="20000"/>
        </a:spcBef>
        <a:spcAft>
          <a:spcPct val="0"/>
        </a:spcAft>
        <a:buChar char="•"/>
        <a:defRPr sz="3200">
          <a:solidFill>
            <a:schemeClr val="tx1"/>
          </a:solidFill>
          <a:latin typeface="+mn-lt"/>
          <a:ea typeface="+mn-ea"/>
          <a:cs typeface="+mn-cs"/>
        </a:defRPr>
      </a:lvl1pPr>
      <a:lvl2pPr marL="735446" indent="-282864" algn="l" rtl="0" fontAlgn="base">
        <a:spcBef>
          <a:spcPct val="20000"/>
        </a:spcBef>
        <a:spcAft>
          <a:spcPct val="0"/>
        </a:spcAft>
        <a:buChar char="–"/>
        <a:defRPr sz="2800">
          <a:solidFill>
            <a:schemeClr val="tx1"/>
          </a:solidFill>
          <a:latin typeface="+mn-lt"/>
        </a:defRPr>
      </a:lvl2pPr>
      <a:lvl3pPr marL="1131456" indent="-226291" algn="l" rtl="0" fontAlgn="base">
        <a:spcBef>
          <a:spcPct val="20000"/>
        </a:spcBef>
        <a:spcAft>
          <a:spcPct val="0"/>
        </a:spcAft>
        <a:buChar char="•"/>
        <a:defRPr sz="2400">
          <a:solidFill>
            <a:schemeClr val="tx1"/>
          </a:solidFill>
          <a:latin typeface="+mn-lt"/>
        </a:defRPr>
      </a:lvl3pPr>
      <a:lvl4pPr marL="1584038" indent="-226291" algn="l" rtl="0" fontAlgn="base">
        <a:spcBef>
          <a:spcPct val="20000"/>
        </a:spcBef>
        <a:spcAft>
          <a:spcPct val="0"/>
        </a:spcAft>
        <a:buChar char="–"/>
        <a:defRPr sz="2000">
          <a:solidFill>
            <a:schemeClr val="tx1"/>
          </a:solidFill>
          <a:latin typeface="+mn-lt"/>
        </a:defRPr>
      </a:lvl4pPr>
      <a:lvl5pPr marL="2036620" indent="-226291" algn="l" rtl="0" fontAlgn="base">
        <a:spcBef>
          <a:spcPct val="20000"/>
        </a:spcBef>
        <a:spcAft>
          <a:spcPct val="0"/>
        </a:spcAft>
        <a:buChar char="»"/>
        <a:defRPr sz="2000">
          <a:solidFill>
            <a:schemeClr val="tx1"/>
          </a:solidFill>
          <a:latin typeface="+mn-lt"/>
        </a:defRPr>
      </a:lvl5pPr>
      <a:lvl6pPr marL="2489203" indent="-226291" algn="l" rtl="0" fontAlgn="base">
        <a:spcBef>
          <a:spcPct val="20000"/>
        </a:spcBef>
        <a:spcAft>
          <a:spcPct val="0"/>
        </a:spcAft>
        <a:buChar char="»"/>
        <a:defRPr sz="2000">
          <a:solidFill>
            <a:schemeClr val="tx1"/>
          </a:solidFill>
          <a:latin typeface="+mn-lt"/>
        </a:defRPr>
      </a:lvl6pPr>
      <a:lvl7pPr marL="2941785" indent="-226291" algn="l" rtl="0" fontAlgn="base">
        <a:spcBef>
          <a:spcPct val="20000"/>
        </a:spcBef>
        <a:spcAft>
          <a:spcPct val="0"/>
        </a:spcAft>
        <a:buChar char="»"/>
        <a:defRPr sz="2000">
          <a:solidFill>
            <a:schemeClr val="tx1"/>
          </a:solidFill>
          <a:latin typeface="+mn-lt"/>
        </a:defRPr>
      </a:lvl7pPr>
      <a:lvl8pPr marL="3394367" indent="-226291" algn="l" rtl="0" fontAlgn="base">
        <a:spcBef>
          <a:spcPct val="20000"/>
        </a:spcBef>
        <a:spcAft>
          <a:spcPct val="0"/>
        </a:spcAft>
        <a:buChar char="»"/>
        <a:defRPr sz="2000">
          <a:solidFill>
            <a:schemeClr val="tx1"/>
          </a:solidFill>
          <a:latin typeface="+mn-lt"/>
        </a:defRPr>
      </a:lvl8pPr>
      <a:lvl9pPr marL="3846949" indent="-226291" algn="l" rtl="0" fontAlgn="base">
        <a:spcBef>
          <a:spcPct val="20000"/>
        </a:spcBef>
        <a:spcAft>
          <a:spcPct val="0"/>
        </a:spcAft>
        <a:buChar char="»"/>
        <a:defRPr sz="2000">
          <a:solidFill>
            <a:schemeClr val="tx1"/>
          </a:solidFill>
          <a:latin typeface="+mn-lt"/>
        </a:defRPr>
      </a:lvl9pPr>
    </p:bodyStyle>
    <p:otherStyle>
      <a:defPPr>
        <a:defRPr lang="es-ES"/>
      </a:defPPr>
      <a:lvl1pPr marL="0" algn="l" defTabSz="905165" rtl="0" eaLnBrk="1" latinLnBrk="0" hangingPunct="1">
        <a:defRPr sz="1800" kern="1200">
          <a:solidFill>
            <a:schemeClr val="tx1"/>
          </a:solidFill>
          <a:latin typeface="+mn-lt"/>
          <a:ea typeface="+mn-ea"/>
          <a:cs typeface="+mn-cs"/>
        </a:defRPr>
      </a:lvl1pPr>
      <a:lvl2pPr marL="452582" algn="l" defTabSz="905165" rtl="0" eaLnBrk="1" latinLnBrk="0" hangingPunct="1">
        <a:defRPr sz="1800" kern="1200">
          <a:solidFill>
            <a:schemeClr val="tx1"/>
          </a:solidFill>
          <a:latin typeface="+mn-lt"/>
          <a:ea typeface="+mn-ea"/>
          <a:cs typeface="+mn-cs"/>
        </a:defRPr>
      </a:lvl2pPr>
      <a:lvl3pPr marL="905165" algn="l" defTabSz="905165" rtl="0" eaLnBrk="1" latinLnBrk="0" hangingPunct="1">
        <a:defRPr sz="1800" kern="1200">
          <a:solidFill>
            <a:schemeClr val="tx1"/>
          </a:solidFill>
          <a:latin typeface="+mn-lt"/>
          <a:ea typeface="+mn-ea"/>
          <a:cs typeface="+mn-cs"/>
        </a:defRPr>
      </a:lvl3pPr>
      <a:lvl4pPr marL="1357747" algn="l" defTabSz="905165" rtl="0" eaLnBrk="1" latinLnBrk="0" hangingPunct="1">
        <a:defRPr sz="1800" kern="1200">
          <a:solidFill>
            <a:schemeClr val="tx1"/>
          </a:solidFill>
          <a:latin typeface="+mn-lt"/>
          <a:ea typeface="+mn-ea"/>
          <a:cs typeface="+mn-cs"/>
        </a:defRPr>
      </a:lvl4pPr>
      <a:lvl5pPr marL="1810329" algn="l" defTabSz="905165" rtl="0" eaLnBrk="1" latinLnBrk="0" hangingPunct="1">
        <a:defRPr sz="1800" kern="1200">
          <a:solidFill>
            <a:schemeClr val="tx1"/>
          </a:solidFill>
          <a:latin typeface="+mn-lt"/>
          <a:ea typeface="+mn-ea"/>
          <a:cs typeface="+mn-cs"/>
        </a:defRPr>
      </a:lvl5pPr>
      <a:lvl6pPr marL="2262911" algn="l" defTabSz="905165" rtl="0" eaLnBrk="1" latinLnBrk="0" hangingPunct="1">
        <a:defRPr sz="1800" kern="1200">
          <a:solidFill>
            <a:schemeClr val="tx1"/>
          </a:solidFill>
          <a:latin typeface="+mn-lt"/>
          <a:ea typeface="+mn-ea"/>
          <a:cs typeface="+mn-cs"/>
        </a:defRPr>
      </a:lvl6pPr>
      <a:lvl7pPr marL="2715494" algn="l" defTabSz="905165" rtl="0" eaLnBrk="1" latinLnBrk="0" hangingPunct="1">
        <a:defRPr sz="1800" kern="1200">
          <a:solidFill>
            <a:schemeClr val="tx1"/>
          </a:solidFill>
          <a:latin typeface="+mn-lt"/>
          <a:ea typeface="+mn-ea"/>
          <a:cs typeface="+mn-cs"/>
        </a:defRPr>
      </a:lvl7pPr>
      <a:lvl8pPr marL="3168076" algn="l" defTabSz="905165" rtl="0" eaLnBrk="1" latinLnBrk="0" hangingPunct="1">
        <a:defRPr sz="1800" kern="1200">
          <a:solidFill>
            <a:schemeClr val="tx1"/>
          </a:solidFill>
          <a:latin typeface="+mn-lt"/>
          <a:ea typeface="+mn-ea"/>
          <a:cs typeface="+mn-cs"/>
        </a:defRPr>
      </a:lvl8pPr>
      <a:lvl9pPr marL="3620658" algn="l" defTabSz="9051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hyperlink" Target="http://es.wikipedia.org/wiki/Parque_nacional_de_Garajonay"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hyperlink" Target="http://es.wikipedia.org/wiki/Cuevas_del_Drach" TargetMode="Externa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Rectángulo"/>
          <p:cNvSpPr>
            <a:spLocks noChangeArrowheads="1"/>
          </p:cNvSpPr>
          <p:nvPr/>
        </p:nvSpPr>
        <p:spPr bwMode="auto">
          <a:xfrm>
            <a:off x="431800" y="285750"/>
            <a:ext cx="8172450" cy="1066800"/>
          </a:xfrm>
          <a:prstGeom prst="rect">
            <a:avLst/>
          </a:prstGeom>
          <a:noFill/>
          <a:ln w="9525">
            <a:noFill/>
            <a:miter lim="800000"/>
            <a:headEnd/>
            <a:tailEnd/>
          </a:ln>
        </p:spPr>
        <p:txBody>
          <a:bodyPr>
            <a:spAutoFit/>
          </a:bodyPr>
          <a:lstStyle/>
          <a:p>
            <a:r>
              <a:rPr lang="es-ES" sz="3200" b="1">
                <a:solidFill>
                  <a:srgbClr val="000000"/>
                </a:solidFill>
                <a:latin typeface="Helvetica" pitchFamily="34" charset="0"/>
              </a:rPr>
              <a:t>20 lugares curiosos de España que tal vez no sabías que existían:</a:t>
            </a:r>
            <a:endParaRPr lang="es-ES" sz="3200"/>
          </a:p>
        </p:txBody>
      </p:sp>
      <p:sp>
        <p:nvSpPr>
          <p:cNvPr id="2051" name="2 Rectángulo"/>
          <p:cNvSpPr>
            <a:spLocks noChangeArrowheads="1"/>
          </p:cNvSpPr>
          <p:nvPr/>
        </p:nvSpPr>
        <p:spPr bwMode="auto">
          <a:xfrm>
            <a:off x="71438" y="1403350"/>
            <a:ext cx="8821737" cy="5310188"/>
          </a:xfrm>
          <a:prstGeom prst="rect">
            <a:avLst/>
          </a:prstGeom>
          <a:noFill/>
          <a:ln w="9525">
            <a:noFill/>
            <a:miter lim="800000"/>
            <a:headEnd/>
            <a:tailEnd/>
          </a:ln>
        </p:spPr>
        <p:txBody>
          <a:bodyPr>
            <a:spAutoFit/>
          </a:bodyPr>
          <a:lstStyle/>
          <a:p>
            <a:r>
              <a:rPr lang="es-ES">
                <a:solidFill>
                  <a:srgbClr val="000000"/>
                </a:solidFill>
                <a:latin typeface="Helvetica" pitchFamily="34" charset="0"/>
              </a:rPr>
              <a:t> </a:t>
            </a:r>
            <a:endParaRPr lang="es-ES"/>
          </a:p>
          <a:p>
            <a:pPr algn="just"/>
            <a:r>
              <a:rPr lang="es-ES" sz="2100">
                <a:solidFill>
                  <a:srgbClr val="000000"/>
                </a:solidFill>
                <a:latin typeface="Helvetica" pitchFamily="34" charset="0"/>
              </a:rPr>
              <a:t>No es que no haya razones suficientes para</a:t>
            </a:r>
            <a:r>
              <a:rPr lang="es-ES" sz="2100" b="1">
                <a:solidFill>
                  <a:srgbClr val="000000"/>
                </a:solidFill>
                <a:latin typeface="Helvetica" pitchFamily="34" charset="0"/>
              </a:rPr>
              <a:t> viajar por España </a:t>
            </a:r>
            <a:r>
              <a:rPr lang="es-ES" sz="2100">
                <a:solidFill>
                  <a:srgbClr val="000000"/>
                </a:solidFill>
                <a:latin typeface="Helvetica" pitchFamily="34" charset="0"/>
              </a:rPr>
              <a:t>(eso está más que claro con los 60 millones de turistas que visitaron el país en el año 2013). Pero aún para quienes crean que tengan registrado todo lo que vale la pena ver en el país, lo que sigue es una lista de rincones que no están en las rutas más usuales, ni entre los destinos más visitados. Algunos son playas, pero no las más accesibles o concurridas, sino rincones escondidos entre acantilados gigantes o bañadas por agua turquesa como una piscina. Algunos son pueblos, pero no los más clásicos que protagonizan afiches en agencias de viaje, sino pueblos menos conocidos, encaramados en algún risco o promontorio. Otros son pasajes, paisajes, ríos de color turquesa, lagos bajo tierra. Muchos los había incluido en otras listas con otras temáticas, pero redoblo la apuesta. Una colección de rincones curiosos para marcar en el mapa y emprender una ruta soñada por la España más curiosa, y tal vez menos conocida:</a:t>
            </a:r>
            <a:endParaRPr lang="es-ES" sz="21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Rectángulo"/>
          <p:cNvSpPr>
            <a:spLocks noChangeArrowheads="1"/>
          </p:cNvSpPr>
          <p:nvPr/>
        </p:nvSpPr>
        <p:spPr bwMode="auto">
          <a:xfrm>
            <a:off x="396875" y="755650"/>
            <a:ext cx="8064500" cy="3786188"/>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 Una playa encerrada entre acantilados (Sa Calobra):</a:t>
            </a:r>
            <a:endParaRPr lang="es-ES"/>
          </a:p>
          <a:p>
            <a:pPr algn="just"/>
            <a:r>
              <a:rPr lang="es-ES">
                <a:solidFill>
                  <a:srgbClr val="000000"/>
                </a:solidFill>
                <a:latin typeface="Helvetica" pitchFamily="34" charset="0"/>
              </a:rPr>
              <a:t> </a:t>
            </a:r>
            <a:endParaRPr lang="es-ES"/>
          </a:p>
          <a:p>
            <a:r>
              <a:rPr lang="es-ES">
                <a:solidFill>
                  <a:srgbClr val="000000"/>
                </a:solidFill>
                <a:latin typeface="Helvetica" pitchFamily="34" charset="0"/>
              </a:rPr>
              <a:t>En su último tramo el curso de agua </a:t>
            </a:r>
            <a:r>
              <a:rPr lang="es-ES" b="1">
                <a:solidFill>
                  <a:srgbClr val="000000"/>
                </a:solidFill>
                <a:latin typeface="Helvetica" pitchFamily="34" charset="0"/>
              </a:rPr>
              <a:t>Torrent de Pareis</a:t>
            </a:r>
            <a:r>
              <a:rPr lang="es-ES">
                <a:solidFill>
                  <a:srgbClr val="000000"/>
                </a:solidFill>
                <a:latin typeface="Helvetica" pitchFamily="34" charset="0"/>
              </a:rPr>
              <a:t> atraviesa un lecho de cantos rodados hasta desembocar en un mar azul intenso y transparente, todo entre acantilados que alcanzan los 200 metros de altura. Se llama </a:t>
            </a:r>
            <a:r>
              <a:rPr lang="es-ES" b="1">
                <a:solidFill>
                  <a:srgbClr val="000000"/>
                </a:solidFill>
                <a:latin typeface="Helvetica" pitchFamily="34" charset="0"/>
              </a:rPr>
              <a:t>cala de Sa Calobra</a:t>
            </a:r>
            <a:r>
              <a:rPr lang="es-ES">
                <a:solidFill>
                  <a:srgbClr val="000000"/>
                </a:solidFill>
                <a:latin typeface="Helvetica" pitchFamily="34" charset="0"/>
              </a:rPr>
              <a:t>, un espacio estrecho, de apenas 25 metros de playa.</a:t>
            </a:r>
            <a:endParaRPr lang="es-E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p:cNvPicPr>
            <a:picLocks noChangeAspect="1" noChangeArrowheads="1"/>
          </p:cNvPicPr>
          <p:nvPr/>
        </p:nvPicPr>
        <p:blipFill>
          <a:blip r:embed="rId2" cstate="print"/>
          <a:srcRect/>
          <a:stretch>
            <a:fillRect/>
          </a:stretch>
        </p:blipFill>
        <p:spPr bwMode="auto">
          <a:xfrm>
            <a:off x="0" y="0"/>
            <a:ext cx="9001125" cy="6840538"/>
          </a:xfrm>
          <a:prstGeom prst="rect">
            <a:avLst/>
          </a:prstGeom>
          <a:noFill/>
          <a:ln w="9525">
            <a:noFill/>
            <a:miter lim="800000"/>
            <a:headEnd/>
            <a:tailEnd/>
          </a:ln>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http://farm3.staticflickr.com/2359/2456019545_ce1a1d1f6e_z.jpg?zz=1"/>
          <p:cNvPicPr>
            <a:picLocks noChangeAspect="1" noChangeArrowheads="1"/>
          </p:cNvPicPr>
          <p:nvPr/>
        </p:nvPicPr>
        <p:blipFill>
          <a:blip r:embed="rId2" cstate="print"/>
          <a:srcRect/>
          <a:stretch>
            <a:fillRect/>
          </a:stretch>
        </p:blipFill>
        <p:spPr bwMode="auto">
          <a:xfrm>
            <a:off x="61913" y="34925"/>
            <a:ext cx="8902700" cy="6840538"/>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http://farm3.staticflickr.com/2876/8963198257_b182218ff8_z.jpg"/>
          <p:cNvPicPr>
            <a:picLocks noChangeAspect="1" noChangeArrowheads="1"/>
          </p:cNvPicPr>
          <p:nvPr/>
        </p:nvPicPr>
        <p:blipFill>
          <a:blip r:embed="rId2" cstate="print"/>
          <a:srcRect/>
          <a:stretch>
            <a:fillRect/>
          </a:stretch>
        </p:blipFill>
        <p:spPr bwMode="auto">
          <a:xfrm>
            <a:off x="0" y="0"/>
            <a:ext cx="9001125" cy="6840538"/>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179388" y="539750"/>
            <a:ext cx="8497887" cy="3786188"/>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2. Un tubo volcánico que se extiende por seis kilómetros en Canarias:</a:t>
            </a:r>
            <a:endParaRPr lang="es-ES"/>
          </a:p>
          <a:p>
            <a:pPr algn="just"/>
            <a:r>
              <a:rPr lang="es-ES">
                <a:solidFill>
                  <a:srgbClr val="000000"/>
                </a:solidFill>
                <a:latin typeface="Helvetica" pitchFamily="34" charset="0"/>
              </a:rPr>
              <a:t> </a:t>
            </a:r>
            <a:endParaRPr lang="es-ES"/>
          </a:p>
          <a:p>
            <a:pPr algn="just"/>
            <a:r>
              <a:rPr lang="es-ES">
                <a:solidFill>
                  <a:srgbClr val="000000"/>
                </a:solidFill>
                <a:latin typeface="Helvetica" pitchFamily="34" charset="0"/>
              </a:rPr>
              <a:t>Caminar e internarse en la </a:t>
            </a:r>
            <a:r>
              <a:rPr lang="es-ES" b="1">
                <a:solidFill>
                  <a:srgbClr val="000000"/>
                </a:solidFill>
                <a:latin typeface="Helvetica" pitchFamily="34" charset="0"/>
              </a:rPr>
              <a:t>Cueva de los Verdes</a:t>
            </a:r>
            <a:r>
              <a:rPr lang="es-ES">
                <a:solidFill>
                  <a:srgbClr val="000000"/>
                </a:solidFill>
                <a:latin typeface="Helvetica" pitchFamily="34" charset="0"/>
              </a:rPr>
              <a:t> supone un viaje a las entrañas de la tierra. Se trata de un túnel natural formado por el </a:t>
            </a:r>
            <a:r>
              <a:rPr lang="es-ES" b="1">
                <a:solidFill>
                  <a:srgbClr val="000000"/>
                </a:solidFill>
                <a:latin typeface="Helvetica" pitchFamily="34" charset="0"/>
              </a:rPr>
              <a:t>Volcán Corona</a:t>
            </a:r>
            <a:r>
              <a:rPr lang="es-ES">
                <a:solidFill>
                  <a:srgbClr val="000000"/>
                </a:solidFill>
                <a:latin typeface="Helvetica" pitchFamily="34" charset="0"/>
              </a:rPr>
              <a:t> hace unos 5.000 años, al norte de la isla de </a:t>
            </a:r>
            <a:r>
              <a:rPr lang="es-ES" b="1">
                <a:solidFill>
                  <a:srgbClr val="000000"/>
                </a:solidFill>
                <a:latin typeface="Helvetica" pitchFamily="34" charset="0"/>
              </a:rPr>
              <a:t>Lanzarote</a:t>
            </a:r>
            <a:r>
              <a:rPr lang="es-ES">
                <a:solidFill>
                  <a:srgbClr val="000000"/>
                </a:solidFill>
                <a:latin typeface="Helvetica" pitchFamily="34" charset="0"/>
              </a:rPr>
              <a:t>. De hecho es uno de los túneles más extensos en su tipo (y considerado el tubo de lava más largo del mundo) </a:t>
            </a:r>
            <a:endParaRPr lang="es-E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farm4.staticflickr.com/3257/2778531536_7258efd1fe_z.jpg"/>
          <p:cNvPicPr>
            <a:picLocks noChangeAspect="1" noChangeArrowheads="1"/>
          </p:cNvPicPr>
          <p:nvPr/>
        </p:nvPicPr>
        <p:blipFill>
          <a:blip r:embed="rId2" cstate="print"/>
          <a:srcRect/>
          <a:stretch>
            <a:fillRect/>
          </a:stretch>
        </p:blipFill>
        <p:spPr bwMode="auto">
          <a:xfrm>
            <a:off x="0" y="0"/>
            <a:ext cx="8988425" cy="6840538"/>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farm4.staticflickr.com/3564/3476807675_c1d5dcf62f_z.jpg"/>
          <p:cNvPicPr>
            <a:picLocks noChangeAspect="1" noChangeArrowheads="1"/>
          </p:cNvPicPr>
          <p:nvPr/>
        </p:nvPicPr>
        <p:blipFill>
          <a:blip r:embed="rId2" cstate="print"/>
          <a:srcRect/>
          <a:stretch>
            <a:fillRect/>
          </a:stretch>
        </p:blipFill>
        <p:spPr bwMode="auto">
          <a:xfrm>
            <a:off x="0" y="0"/>
            <a:ext cx="9032875" cy="6840538"/>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2 Rectángulo"/>
          <p:cNvSpPr>
            <a:spLocks noChangeArrowheads="1"/>
          </p:cNvSpPr>
          <p:nvPr/>
        </p:nvSpPr>
        <p:spPr bwMode="auto">
          <a:xfrm>
            <a:off x="493713" y="1187450"/>
            <a:ext cx="7920037" cy="3416300"/>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3. Un santuario emplazado sobre una cueva y cascada, en Asturias:</a:t>
            </a:r>
            <a:endParaRPr lang="es-ES"/>
          </a:p>
          <a:p>
            <a:pPr algn="just"/>
            <a:r>
              <a:rPr lang="es-ES">
                <a:solidFill>
                  <a:srgbClr val="000000"/>
                </a:solidFill>
                <a:latin typeface="Helvetica" pitchFamily="34" charset="0"/>
              </a:rPr>
              <a:t> </a:t>
            </a:r>
            <a:endParaRPr lang="es-ES"/>
          </a:p>
          <a:p>
            <a:pPr algn="just"/>
            <a:r>
              <a:rPr lang="es-ES">
                <a:solidFill>
                  <a:srgbClr val="000000"/>
                </a:solidFill>
                <a:latin typeface="Helvetica" pitchFamily="34" charset="0"/>
              </a:rPr>
              <a:t>La </a:t>
            </a:r>
            <a:r>
              <a:rPr lang="es-ES" b="1">
                <a:solidFill>
                  <a:srgbClr val="000000"/>
                </a:solidFill>
                <a:latin typeface="Helvetica" pitchFamily="34" charset="0"/>
              </a:rPr>
              <a:t>Santa Cueva de Covadonga</a:t>
            </a:r>
            <a:r>
              <a:rPr lang="es-ES">
                <a:solidFill>
                  <a:srgbClr val="000000"/>
                </a:solidFill>
                <a:latin typeface="Helvetica" pitchFamily="34" charset="0"/>
              </a:rPr>
              <a:t> (</a:t>
            </a:r>
            <a:r>
              <a:rPr lang="es-ES" i="1">
                <a:solidFill>
                  <a:srgbClr val="000000"/>
                </a:solidFill>
                <a:latin typeface="Helvetica" pitchFamily="34" charset="0"/>
              </a:rPr>
              <a:t>Cuadonga</a:t>
            </a:r>
            <a:r>
              <a:rPr lang="es-ES">
                <a:solidFill>
                  <a:srgbClr val="000000"/>
                </a:solidFill>
                <a:latin typeface="Helvetica" pitchFamily="34" charset="0"/>
              </a:rPr>
              <a:t> en asturiano) es, ni más ni menos, una gruta natural  modelada por un curso de agua y cascada que queda en el Monte Auseva y que no ha parado de atraer la atención de los viajeros.</a:t>
            </a:r>
            <a:endParaRPr lang="es-E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farm4.staticflickr.com/3031/2783714553_d0acbed59e_z.jpg"/>
          <p:cNvPicPr>
            <a:picLocks noChangeAspect="1" noChangeArrowheads="1"/>
          </p:cNvPicPr>
          <p:nvPr/>
        </p:nvPicPr>
        <p:blipFill>
          <a:blip r:embed="rId2" cstate="print"/>
          <a:srcRect/>
          <a:stretch>
            <a:fillRect/>
          </a:stretch>
        </p:blipFill>
        <p:spPr bwMode="auto">
          <a:xfrm>
            <a:off x="0" y="0"/>
            <a:ext cx="8990013" cy="6840538"/>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farm4.staticflickr.com/3581/3837238618_7179bc417c_z.jpg"/>
          <p:cNvPicPr>
            <a:picLocks noChangeAspect="1" noChangeArrowheads="1"/>
          </p:cNvPicPr>
          <p:nvPr/>
        </p:nvPicPr>
        <p:blipFill>
          <a:blip r:embed="rId2" cstate="print"/>
          <a:srcRect/>
          <a:stretch>
            <a:fillRect/>
          </a:stretch>
        </p:blipFill>
        <p:spPr bwMode="auto">
          <a:xfrm>
            <a:off x="2014538" y="71438"/>
            <a:ext cx="5149850" cy="6732587"/>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511175" y="1044575"/>
            <a:ext cx="7632700" cy="3416300"/>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4. Un pueblo al que se llega por una cueva natural en Asturias:</a:t>
            </a:r>
            <a:endParaRPr lang="es-ES"/>
          </a:p>
          <a:p>
            <a:pPr algn="just"/>
            <a:r>
              <a:rPr lang="es-ES">
                <a:solidFill>
                  <a:srgbClr val="000000"/>
                </a:solidFill>
                <a:latin typeface="Helvetica" pitchFamily="34" charset="0"/>
              </a:rPr>
              <a:t> </a:t>
            </a:r>
            <a:endParaRPr lang="es-ES"/>
          </a:p>
          <a:p>
            <a:pPr algn="just"/>
            <a:r>
              <a:rPr lang="es-ES">
                <a:solidFill>
                  <a:srgbClr val="000000"/>
                </a:solidFill>
                <a:latin typeface="Helvetica" pitchFamily="34" charset="0"/>
              </a:rPr>
              <a:t>Éste pueblo es otra de las curiosas rarezas de España, ya que para llegar a Cuevas del Agua, hay que atravesar una cueva atravesada por un pequeño arroyo junto al camino a lo largo de 300 metros. Cuevas del Agua está cerca de Llanes.</a:t>
            </a:r>
            <a:endParaRPr lang="es-E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viajes.101lugaresincreibles.com/wp-content/uploads/2012/02/cuevona1edited.jpg"/>
          <p:cNvPicPr>
            <a:picLocks noChangeAspect="1" noChangeArrowheads="1"/>
          </p:cNvPicPr>
          <p:nvPr/>
        </p:nvPicPr>
        <p:blipFill>
          <a:blip r:embed="rId2" cstate="print"/>
          <a:srcRect/>
          <a:stretch>
            <a:fillRect/>
          </a:stretch>
        </p:blipFill>
        <p:spPr bwMode="auto">
          <a:xfrm>
            <a:off x="0" y="0"/>
            <a:ext cx="9053513" cy="6840538"/>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farm5.staticflickr.com/4119/4891422351_cde271ea4f_z.jpg"/>
          <p:cNvPicPr>
            <a:picLocks noChangeAspect="1" noChangeArrowheads="1"/>
          </p:cNvPicPr>
          <p:nvPr/>
        </p:nvPicPr>
        <p:blipFill>
          <a:blip r:embed="rId2" cstate="print"/>
          <a:srcRect/>
          <a:stretch>
            <a:fillRect/>
          </a:stretch>
        </p:blipFill>
        <p:spPr bwMode="auto">
          <a:xfrm>
            <a:off x="1620838" y="0"/>
            <a:ext cx="5508625" cy="686435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Rectángulo"/>
          <p:cNvSpPr>
            <a:spLocks noChangeArrowheads="1"/>
          </p:cNvSpPr>
          <p:nvPr/>
        </p:nvSpPr>
        <p:spPr bwMode="auto">
          <a:xfrm>
            <a:off x="900113" y="1187450"/>
            <a:ext cx="7272337" cy="3786188"/>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5. Un recinto amurallado junto a la playa, en Tossa de Mar:</a:t>
            </a:r>
            <a:endParaRPr lang="es-ES"/>
          </a:p>
          <a:p>
            <a:pPr algn="just"/>
            <a:r>
              <a:rPr lang="es-ES">
                <a:solidFill>
                  <a:srgbClr val="000000"/>
                </a:solidFill>
                <a:latin typeface="Helvetica" pitchFamily="34" charset="0"/>
              </a:rPr>
              <a:t> </a:t>
            </a:r>
            <a:endParaRPr lang="es-ES"/>
          </a:p>
          <a:p>
            <a:pPr algn="just"/>
            <a:r>
              <a:rPr lang="es-ES" b="1">
                <a:solidFill>
                  <a:srgbClr val="000000"/>
                </a:solidFill>
                <a:latin typeface="Helvetica" pitchFamily="34" charset="0"/>
              </a:rPr>
              <a:t>Tossa de Ma</a:t>
            </a:r>
            <a:r>
              <a:rPr lang="es-ES">
                <a:solidFill>
                  <a:srgbClr val="000000"/>
                </a:solidFill>
                <a:latin typeface="Helvetica" pitchFamily="34" charset="0"/>
              </a:rPr>
              <a:t>r está en la costa de la provincia de Girona, en la Costa Brava, y posee una de las fortalezas junto al mar más fotogénicas de todo el país, además de estar cerca de pequeñas calas de agua transparente que hacen honor a la buena fama de la Costa Brava:</a:t>
            </a:r>
            <a:endParaRPr lang="es-E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tossa-de-mar"/>
          <p:cNvPicPr>
            <a:picLocks noChangeAspect="1" noChangeArrowheads="1"/>
          </p:cNvPicPr>
          <p:nvPr/>
        </p:nvPicPr>
        <p:blipFill>
          <a:blip r:embed="rId2" cstate="print"/>
          <a:srcRect/>
          <a:stretch>
            <a:fillRect/>
          </a:stretch>
        </p:blipFill>
        <p:spPr bwMode="auto">
          <a:xfrm>
            <a:off x="0" y="0"/>
            <a:ext cx="8988425" cy="684053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farm4.staticflickr.com/3518/3976127443_aebb4f2eec_z.jpg"/>
          <p:cNvPicPr>
            <a:picLocks noChangeAspect="1" noChangeArrowheads="1"/>
          </p:cNvPicPr>
          <p:nvPr/>
        </p:nvPicPr>
        <p:blipFill>
          <a:blip r:embed="rId2" cstate="print"/>
          <a:srcRect/>
          <a:stretch>
            <a:fillRect/>
          </a:stretch>
        </p:blipFill>
        <p:spPr bwMode="auto">
          <a:xfrm>
            <a:off x="0" y="0"/>
            <a:ext cx="9001125" cy="6840538"/>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684213" y="539750"/>
            <a:ext cx="7632700" cy="4894263"/>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6. Una playa tierra adentro, en Asturias:</a:t>
            </a:r>
            <a:endParaRPr lang="es-ES"/>
          </a:p>
          <a:p>
            <a:pPr algn="just"/>
            <a:r>
              <a:rPr lang="es-ES">
                <a:solidFill>
                  <a:srgbClr val="000000"/>
                </a:solidFill>
                <a:latin typeface="Helvetica" pitchFamily="34" charset="0"/>
              </a:rPr>
              <a:t> </a:t>
            </a:r>
            <a:endParaRPr lang="es-ES"/>
          </a:p>
          <a:p>
            <a:pPr algn="just"/>
            <a:r>
              <a:rPr lang="es-ES" b="1">
                <a:solidFill>
                  <a:srgbClr val="000000"/>
                </a:solidFill>
                <a:latin typeface="Helvetica" pitchFamily="34" charset="0"/>
              </a:rPr>
              <a:t>Gulpiyuri</a:t>
            </a:r>
            <a:r>
              <a:rPr lang="es-ES">
                <a:solidFill>
                  <a:srgbClr val="000000"/>
                </a:solidFill>
                <a:latin typeface="Helvetica" pitchFamily="34" charset="0"/>
              </a:rPr>
              <a:t> es una playa que curiosamente, se encuentra tierra adentro y entre verdes prados . La explicación es que en una costa de acantilados de origen karst, el mar supo cavar una cueva hacia el interior, al mismo tiempo que un hundimiento (en forma de dolina) dejó un hueco a 100 metros de la costa y conectado con el mar. La cueva, conecta entonces con la arena y la “playa interior” que además, es de una belleza envidiable.</a:t>
            </a:r>
            <a:endParaRPr lang="es-E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Playa Asturias España"/>
          <p:cNvPicPr>
            <a:picLocks noChangeAspect="1" noChangeArrowheads="1"/>
          </p:cNvPicPr>
          <p:nvPr/>
        </p:nvPicPr>
        <p:blipFill>
          <a:blip r:embed="rId2" cstate="print"/>
          <a:srcRect/>
          <a:stretch>
            <a:fillRect/>
          </a:stretch>
        </p:blipFill>
        <p:spPr bwMode="auto">
          <a:xfrm>
            <a:off x="0" y="0"/>
            <a:ext cx="9001125" cy="684053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Rectángulo"/>
          <p:cNvSpPr>
            <a:spLocks noChangeArrowheads="1"/>
          </p:cNvSpPr>
          <p:nvPr/>
        </p:nvSpPr>
        <p:spPr bwMode="auto">
          <a:xfrm>
            <a:off x="730250" y="1116013"/>
            <a:ext cx="7416800" cy="3970337"/>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7. Un paisaje formado por una antigua explotación minera romana, en Castilla y León:</a:t>
            </a:r>
            <a:endParaRPr lang="es-ES"/>
          </a:p>
          <a:p>
            <a:pPr algn="just"/>
            <a:r>
              <a:rPr lang="es-ES">
                <a:solidFill>
                  <a:srgbClr val="000000"/>
                </a:solidFill>
                <a:latin typeface="Helvetica" pitchFamily="34" charset="0"/>
              </a:rPr>
              <a:t> </a:t>
            </a:r>
            <a:endParaRPr lang="es-ES"/>
          </a:p>
          <a:p>
            <a:pPr algn="just"/>
            <a:r>
              <a:rPr lang="es-ES">
                <a:solidFill>
                  <a:srgbClr val="000000"/>
                </a:solidFill>
                <a:latin typeface="Helvetica" pitchFamily="34" charset="0"/>
              </a:rPr>
              <a:t>La extracción de oro en tiempos romanos dejó una huella notable en éste paisaje de montaña en Las Médulas. Pero la naturaleza se encarga de restaurarlo para desplegar uno de los paisajes de arenas rojizas más bonitos del planeta:</a:t>
            </a:r>
            <a:endParaRPr lang="es-E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farm3.static.flickr.com/2422/3599402260_4016b4ab71_z.jpg"/>
          <p:cNvPicPr>
            <a:picLocks noChangeAspect="1" noChangeArrowheads="1"/>
          </p:cNvPicPr>
          <p:nvPr/>
        </p:nvPicPr>
        <p:blipFill>
          <a:blip r:embed="rId2" cstate="print"/>
          <a:srcRect/>
          <a:stretch>
            <a:fillRect/>
          </a:stretch>
        </p:blipFill>
        <p:spPr bwMode="auto">
          <a:xfrm>
            <a:off x="0" y="0"/>
            <a:ext cx="9043988" cy="6840538"/>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farm6.staticflickr.com/5235/7059037695_0cafbd508a_z.jpg"/>
          <p:cNvPicPr>
            <a:picLocks noChangeAspect="1" noChangeArrowheads="1"/>
          </p:cNvPicPr>
          <p:nvPr/>
        </p:nvPicPr>
        <p:blipFill>
          <a:blip r:embed="rId2" cstate="print"/>
          <a:srcRect/>
          <a:stretch>
            <a:fillRect/>
          </a:stretch>
        </p:blipFill>
        <p:spPr bwMode="auto">
          <a:xfrm>
            <a:off x="0" y="0"/>
            <a:ext cx="9032875" cy="6840538"/>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farm4.staticflickr.com/3645/5704694982_7130af1eef_z.jpg"/>
          <p:cNvPicPr>
            <a:picLocks noChangeAspect="1" noChangeArrowheads="1"/>
          </p:cNvPicPr>
          <p:nvPr/>
        </p:nvPicPr>
        <p:blipFill>
          <a:blip r:embed="rId2" cstate="print"/>
          <a:srcRect/>
          <a:stretch>
            <a:fillRect/>
          </a:stretch>
        </p:blipFill>
        <p:spPr bwMode="auto">
          <a:xfrm>
            <a:off x="60325" y="0"/>
            <a:ext cx="8977313" cy="6840538"/>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Rectángulo"/>
          <p:cNvSpPr>
            <a:spLocks noChangeArrowheads="1"/>
          </p:cNvSpPr>
          <p:nvPr/>
        </p:nvSpPr>
        <p:spPr bwMode="auto">
          <a:xfrm>
            <a:off x="828675" y="1157288"/>
            <a:ext cx="7127875" cy="2862262"/>
          </a:xfrm>
          <a:prstGeom prst="rect">
            <a:avLst/>
          </a:prstGeom>
          <a:noFill/>
          <a:ln w="9525">
            <a:noFill/>
            <a:miter lim="800000"/>
            <a:headEnd/>
            <a:tailEnd/>
          </a:ln>
        </p:spPr>
        <p:txBody>
          <a:bodyPr>
            <a:spAutoFit/>
          </a:bodyPr>
          <a:lstStyle/>
          <a:p>
            <a:r>
              <a:rPr lang="es-ES" sz="3600" b="1">
                <a:solidFill>
                  <a:srgbClr val="000000"/>
                </a:solidFill>
                <a:latin typeface="Helvetica" pitchFamily="34" charset="0"/>
              </a:rPr>
              <a:t>8. Un río turquesa, en Navarra:</a:t>
            </a:r>
            <a:r>
              <a:rPr lang="es-ES">
                <a:solidFill>
                  <a:srgbClr val="000000"/>
                </a:solidFill>
                <a:latin typeface="Helvetica" pitchFamily="34" charset="0"/>
              </a:rPr>
              <a:t/>
            </a:r>
            <a:br>
              <a:rPr lang="es-ES">
                <a:solidFill>
                  <a:srgbClr val="000000"/>
                </a:solidFill>
                <a:latin typeface="Helvetica" pitchFamily="34" charset="0"/>
              </a:rPr>
            </a:br>
            <a:r>
              <a:rPr lang="es-ES">
                <a:solidFill>
                  <a:srgbClr val="000000"/>
                </a:solidFill>
                <a:latin typeface="Helvetica" pitchFamily="34" charset="0"/>
              </a:rPr>
              <a:t> </a:t>
            </a:r>
            <a:br>
              <a:rPr lang="es-ES">
                <a:solidFill>
                  <a:srgbClr val="000000"/>
                </a:solidFill>
                <a:latin typeface="Helvetica" pitchFamily="34" charset="0"/>
              </a:rPr>
            </a:br>
            <a:r>
              <a:rPr lang="es-ES">
                <a:solidFill>
                  <a:srgbClr val="000000"/>
                </a:solidFill>
                <a:latin typeface="Helvetica" pitchFamily="34" charset="0"/>
              </a:rPr>
              <a:t>Se llama río Urederra y significa </a:t>
            </a:r>
            <a:r>
              <a:rPr lang="es-ES" b="1">
                <a:solidFill>
                  <a:srgbClr val="000000"/>
                </a:solidFill>
                <a:latin typeface="Helvetica" pitchFamily="34" charset="0"/>
              </a:rPr>
              <a:t>agua hermosa</a:t>
            </a:r>
            <a:r>
              <a:rPr lang="es-ES">
                <a:solidFill>
                  <a:srgbClr val="000000"/>
                </a:solidFill>
                <a:latin typeface="Helvetica" pitchFamily="34" charset="0"/>
              </a:rPr>
              <a:t>. Nace en el </a:t>
            </a:r>
            <a:r>
              <a:rPr lang="es-ES" b="1">
                <a:solidFill>
                  <a:srgbClr val="000000"/>
                </a:solidFill>
                <a:latin typeface="Helvetica" pitchFamily="34" charset="0"/>
              </a:rPr>
              <a:t>Parque Natural Urbasa Andía</a:t>
            </a:r>
            <a:r>
              <a:rPr lang="es-ES">
                <a:solidFill>
                  <a:srgbClr val="000000"/>
                </a:solidFill>
                <a:latin typeface="Helvetica" pitchFamily="34" charset="0"/>
              </a:rPr>
              <a:t> dentro de Navarra, y recorre apenas 19 kilómetros hasta desembocar en un afluente del </a:t>
            </a:r>
            <a:r>
              <a:rPr lang="es-ES" b="1">
                <a:solidFill>
                  <a:srgbClr val="000000"/>
                </a:solidFill>
                <a:latin typeface="Helvetica" pitchFamily="34" charset="0"/>
              </a:rPr>
              <a:t>Ebro</a:t>
            </a:r>
            <a:r>
              <a:rPr lang="es-ES">
                <a:solidFill>
                  <a:srgbClr val="000000"/>
                </a:solidFill>
                <a:latin typeface="Helvetica" pitchFamily="34" charset="0"/>
              </a:rPr>
              <a:t/>
            </a:r>
            <a:br>
              <a:rPr lang="es-ES">
                <a:solidFill>
                  <a:srgbClr val="000000"/>
                </a:solidFill>
                <a:latin typeface="Helvetica" pitchFamily="34" charset="0"/>
              </a:rPr>
            </a:br>
            <a:endParaRPr lang="es-E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farm4.staticflickr.com/3246/5868940386_2e1327808c_z.jpg"/>
          <p:cNvPicPr>
            <a:picLocks noChangeAspect="1" noChangeArrowheads="1"/>
          </p:cNvPicPr>
          <p:nvPr/>
        </p:nvPicPr>
        <p:blipFill>
          <a:blip r:embed="rId2" cstate="print"/>
          <a:srcRect/>
          <a:stretch>
            <a:fillRect/>
          </a:stretch>
        </p:blipFill>
        <p:spPr bwMode="auto">
          <a:xfrm>
            <a:off x="0" y="0"/>
            <a:ext cx="8990013" cy="6840538"/>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101lugaresincreibles.com/wp-content/uploads/2013/01/rio-urederra-espana.jpg"/>
          <p:cNvPicPr>
            <a:picLocks noChangeAspect="1" noChangeArrowheads="1"/>
          </p:cNvPicPr>
          <p:nvPr/>
        </p:nvPicPr>
        <p:blipFill>
          <a:blip r:embed="rId2" cstate="print"/>
          <a:srcRect/>
          <a:stretch>
            <a:fillRect/>
          </a:stretch>
        </p:blipFill>
        <p:spPr bwMode="auto">
          <a:xfrm>
            <a:off x="0" y="0"/>
            <a:ext cx="9001125" cy="6840538"/>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71550" y="828675"/>
            <a:ext cx="7345363" cy="4154488"/>
          </a:xfrm>
          <a:prstGeom prst="rect">
            <a:avLst/>
          </a:prstGeom>
        </p:spPr>
        <p:txBody>
          <a:bodyPr>
            <a:spAutoFit/>
          </a:bodyPr>
          <a:lstStyle/>
          <a:p>
            <a:pPr>
              <a:defRPr/>
            </a:pPr>
            <a:r>
              <a:rPr lang="es-ES" sz="3600" b="1" dirty="0">
                <a:solidFill>
                  <a:srgbClr val="000000"/>
                </a:solidFill>
                <a:latin typeface="Helvetica"/>
                <a:ea typeface="Calibri"/>
              </a:rPr>
              <a:t>9. Un bosque húmedo y en la niebla, en Canarias:</a:t>
            </a:r>
            <a:r>
              <a:rPr lang="es-ES" dirty="0">
                <a:solidFill>
                  <a:srgbClr val="000000"/>
                </a:solidFill>
                <a:latin typeface="Helvetica"/>
                <a:ea typeface="Calibri"/>
              </a:rPr>
              <a:t/>
            </a:r>
            <a:br>
              <a:rPr lang="es-ES" dirty="0">
                <a:solidFill>
                  <a:srgbClr val="000000"/>
                </a:solidFill>
                <a:latin typeface="Helvetica"/>
                <a:ea typeface="Calibri"/>
              </a:rPr>
            </a:br>
            <a:r>
              <a:rPr lang="es-ES" dirty="0">
                <a:solidFill>
                  <a:srgbClr val="000000"/>
                </a:solidFill>
                <a:latin typeface="Helvetica"/>
                <a:ea typeface="Calibri"/>
              </a:rPr>
              <a:t> </a:t>
            </a:r>
            <a:br>
              <a:rPr lang="es-ES" dirty="0">
                <a:solidFill>
                  <a:srgbClr val="000000"/>
                </a:solidFill>
                <a:latin typeface="Helvetica"/>
                <a:ea typeface="Calibri"/>
              </a:rPr>
            </a:br>
            <a:r>
              <a:rPr lang="es-ES" dirty="0">
                <a:solidFill>
                  <a:srgbClr val="000000"/>
                </a:solidFill>
                <a:latin typeface="Helvetica"/>
                <a:ea typeface="Calibri"/>
              </a:rPr>
              <a:t>Es parte de un paisaje reconocido como Patrimonio de la Humanidad, y está en la isla de La Gomera en Canarias. Lo que más llama la atención, es su bosque húmedo, frondoso y casi siempre envuelto por la niebla. </a:t>
            </a:r>
            <a:r>
              <a:rPr lang="en-US" dirty="0">
                <a:solidFill>
                  <a:srgbClr val="000000"/>
                </a:solidFill>
                <a:latin typeface="Helvetica"/>
                <a:ea typeface="Calibri"/>
              </a:rPr>
              <a:t>Se llama </a:t>
            </a:r>
            <a:r>
              <a:rPr lang="en-US" b="1" u="sng" dirty="0" err="1">
                <a:solidFill>
                  <a:srgbClr val="0000FF"/>
                </a:solidFill>
                <a:effectLst>
                  <a:outerShdw blurRad="38100" dist="38100" dir="2700000" algn="tl">
                    <a:srgbClr val="000000">
                      <a:alpha val="43137"/>
                    </a:srgbClr>
                  </a:outerShdw>
                </a:effectLst>
                <a:latin typeface="Helvetica"/>
                <a:ea typeface="Calibri"/>
                <a:hlinkClick r:id="rId2"/>
              </a:rPr>
              <a:t>Parque</a:t>
            </a:r>
            <a:r>
              <a:rPr lang="en-US" b="1" u="sng" dirty="0">
                <a:solidFill>
                  <a:srgbClr val="0000FF"/>
                </a:solidFill>
                <a:effectLst>
                  <a:outerShdw blurRad="38100" dist="38100" dir="2700000" algn="tl">
                    <a:srgbClr val="000000">
                      <a:alpha val="43137"/>
                    </a:srgbClr>
                  </a:outerShdw>
                </a:effectLst>
                <a:latin typeface="Helvetica"/>
                <a:ea typeface="Calibri"/>
                <a:hlinkClick r:id="rId2"/>
              </a:rPr>
              <a:t> </a:t>
            </a:r>
            <a:r>
              <a:rPr lang="en-US" b="1" u="sng" dirty="0" err="1">
                <a:solidFill>
                  <a:srgbClr val="0000FF"/>
                </a:solidFill>
                <a:effectLst>
                  <a:outerShdw blurRad="38100" dist="38100" dir="2700000" algn="tl">
                    <a:srgbClr val="000000">
                      <a:alpha val="43137"/>
                    </a:srgbClr>
                  </a:outerShdw>
                </a:effectLst>
                <a:latin typeface="Helvetica"/>
                <a:ea typeface="Calibri"/>
                <a:hlinkClick r:id="rId2"/>
              </a:rPr>
              <a:t>Nacional</a:t>
            </a:r>
            <a:r>
              <a:rPr lang="en-US" b="1" u="sng" dirty="0">
                <a:solidFill>
                  <a:srgbClr val="0000FF"/>
                </a:solidFill>
                <a:effectLst>
                  <a:outerShdw blurRad="38100" dist="38100" dir="2700000" algn="tl">
                    <a:srgbClr val="000000">
                      <a:alpha val="43137"/>
                    </a:srgbClr>
                  </a:outerShdw>
                </a:effectLst>
                <a:latin typeface="Helvetica"/>
                <a:ea typeface="Calibri"/>
                <a:hlinkClick r:id="rId2"/>
              </a:rPr>
              <a:t> de </a:t>
            </a:r>
            <a:r>
              <a:rPr lang="en-US" b="1" u="sng" dirty="0" err="1">
                <a:solidFill>
                  <a:srgbClr val="0000FF"/>
                </a:solidFill>
                <a:effectLst>
                  <a:outerShdw blurRad="38100" dist="38100" dir="2700000" algn="tl">
                    <a:srgbClr val="000000">
                      <a:alpha val="43137"/>
                    </a:srgbClr>
                  </a:outerShdw>
                </a:effectLst>
                <a:latin typeface="Helvetica"/>
                <a:ea typeface="Calibri"/>
                <a:hlinkClick r:id="rId2"/>
              </a:rPr>
              <a:t>Garajonay</a:t>
            </a:r>
            <a:r>
              <a:rPr lang="en-US" b="1" dirty="0">
                <a:solidFill>
                  <a:srgbClr val="0000FF"/>
                </a:solidFill>
                <a:effectLst>
                  <a:outerShdw blurRad="38100" dist="38100" dir="2700000" algn="tl">
                    <a:srgbClr val="000000">
                      <a:alpha val="43137"/>
                    </a:srgbClr>
                  </a:outerShdw>
                </a:effectLst>
                <a:latin typeface="Helvetica"/>
                <a:ea typeface="Calibri"/>
              </a:rPr>
              <a:t>.</a:t>
            </a:r>
            <a:r>
              <a:rPr lang="es-ES" b="1" dirty="0">
                <a:solidFill>
                  <a:srgbClr val="000000"/>
                </a:solidFill>
                <a:latin typeface="Helvetica"/>
                <a:ea typeface="Calibri"/>
              </a:rPr>
              <a:t/>
            </a:r>
            <a:br>
              <a:rPr lang="es-ES" b="1" dirty="0">
                <a:solidFill>
                  <a:srgbClr val="000000"/>
                </a:solidFill>
                <a:latin typeface="Helvetica"/>
                <a:ea typeface="Calibri"/>
              </a:rPr>
            </a:br>
            <a:endParaRPr lang="es-ES" b="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farm6.static.flickr.com/5021/5676044594_361475e08a_z.jpg"/>
          <p:cNvPicPr>
            <a:picLocks noChangeAspect="1" noChangeArrowheads="1"/>
          </p:cNvPicPr>
          <p:nvPr/>
        </p:nvPicPr>
        <p:blipFill>
          <a:blip r:embed="rId2" cstate="print"/>
          <a:srcRect/>
          <a:stretch>
            <a:fillRect/>
          </a:stretch>
        </p:blipFill>
        <p:spPr bwMode="auto">
          <a:xfrm>
            <a:off x="0" y="0"/>
            <a:ext cx="9032875" cy="6840538"/>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Rectángulo"/>
          <p:cNvSpPr>
            <a:spLocks noChangeArrowheads="1"/>
          </p:cNvSpPr>
          <p:nvPr/>
        </p:nvSpPr>
        <p:spPr bwMode="auto">
          <a:xfrm>
            <a:off x="6035675" y="179388"/>
            <a:ext cx="2786063" cy="1200150"/>
          </a:xfrm>
          <a:prstGeom prst="rect">
            <a:avLst/>
          </a:prstGeom>
          <a:noFill/>
          <a:ln w="9525">
            <a:noFill/>
            <a:miter lim="800000"/>
            <a:headEnd/>
            <a:tailEnd/>
          </a:ln>
        </p:spPr>
        <p:txBody>
          <a:bodyPr>
            <a:spAutoFit/>
          </a:bodyPr>
          <a:lstStyle/>
          <a:p>
            <a:r>
              <a:rPr lang="es-ES">
                <a:solidFill>
                  <a:srgbClr val="000000"/>
                </a:solidFill>
                <a:latin typeface="Helvetica" pitchFamily="34" charset="0"/>
              </a:rPr>
              <a:t>Parque Nacional Garajonay, Isla Gomera</a:t>
            </a:r>
            <a:endParaRPr lang="es-ES"/>
          </a:p>
        </p:txBody>
      </p:sp>
      <p:pic>
        <p:nvPicPr>
          <p:cNvPr id="30723" name="Picture 2" descr="http://farm3.staticflickr.com/2083/2414192792_81d4140e24_z.jpg"/>
          <p:cNvPicPr>
            <a:picLocks noChangeAspect="1" noChangeArrowheads="1"/>
          </p:cNvPicPr>
          <p:nvPr/>
        </p:nvPicPr>
        <p:blipFill>
          <a:blip r:embed="rId2" cstate="print"/>
          <a:srcRect/>
          <a:stretch>
            <a:fillRect/>
          </a:stretch>
        </p:blipFill>
        <p:spPr bwMode="auto">
          <a:xfrm>
            <a:off x="0" y="0"/>
            <a:ext cx="5653088" cy="681990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Rectángulo"/>
          <p:cNvSpPr>
            <a:spLocks noChangeArrowheads="1"/>
          </p:cNvSpPr>
          <p:nvPr/>
        </p:nvSpPr>
        <p:spPr bwMode="auto">
          <a:xfrm>
            <a:off x="900113" y="1187450"/>
            <a:ext cx="7129462" cy="3786188"/>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10. Una paraíso escondido en Asturias (Playa del Silencio):</a:t>
            </a:r>
            <a:endParaRPr lang="es-ES"/>
          </a:p>
          <a:p>
            <a:pPr algn="just"/>
            <a:r>
              <a:rPr lang="es-ES">
                <a:solidFill>
                  <a:srgbClr val="000000"/>
                </a:solidFill>
                <a:latin typeface="Helvetica" pitchFamily="34" charset="0"/>
              </a:rPr>
              <a:t> </a:t>
            </a:r>
            <a:endParaRPr lang="es-ES"/>
          </a:p>
          <a:p>
            <a:pPr algn="just"/>
            <a:r>
              <a:rPr lang="es-ES">
                <a:solidFill>
                  <a:srgbClr val="000000"/>
                </a:solidFill>
                <a:latin typeface="Helvetica" pitchFamily="34" charset="0"/>
              </a:rPr>
              <a:t>Para llegar a esta bella playa hay que </a:t>
            </a:r>
            <a:r>
              <a:rPr lang="es-ES" b="1">
                <a:solidFill>
                  <a:srgbClr val="000000"/>
                </a:solidFill>
                <a:latin typeface="Helvetica" pitchFamily="34" charset="0"/>
              </a:rPr>
              <a:t>ir al pueblo de Castañeras</a:t>
            </a:r>
            <a:r>
              <a:rPr lang="es-ES">
                <a:solidFill>
                  <a:srgbClr val="000000"/>
                </a:solidFill>
                <a:latin typeface="Helvetica" pitchFamily="34" charset="0"/>
              </a:rPr>
              <a:t> y dejar allí el vehículo. Luego, tomar el camino descendente por unas escaleras algo empinadas. El premio en un recóndito paraíso inalterado, una porción intacta de costa a resguardo de la especulación inmobiliaria.</a:t>
            </a:r>
            <a:endParaRPr lang="es-E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farm3.staticflickr.com/2434/3860252716_3952c2814d_z.jpg"/>
          <p:cNvPicPr>
            <a:picLocks noChangeAspect="1" noChangeArrowheads="1"/>
          </p:cNvPicPr>
          <p:nvPr/>
        </p:nvPicPr>
        <p:blipFill>
          <a:blip r:embed="rId2" cstate="print"/>
          <a:srcRect/>
          <a:stretch>
            <a:fillRect/>
          </a:stretch>
        </p:blipFill>
        <p:spPr bwMode="auto">
          <a:xfrm>
            <a:off x="0" y="0"/>
            <a:ext cx="9120188" cy="6840538"/>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farm3.staticflickr.com/2598/3859471267_43ac38050a_z.jpg"/>
          <p:cNvPicPr>
            <a:picLocks noChangeAspect="1" noChangeArrowheads="1"/>
          </p:cNvPicPr>
          <p:nvPr/>
        </p:nvPicPr>
        <p:blipFill>
          <a:blip r:embed="rId2" cstate="print"/>
          <a:srcRect/>
          <a:stretch>
            <a:fillRect/>
          </a:stretch>
        </p:blipFill>
        <p:spPr bwMode="auto">
          <a:xfrm>
            <a:off x="0" y="0"/>
            <a:ext cx="9001125" cy="6840538"/>
          </a:xfrm>
          <a:prstGeom prst="rect">
            <a:avLst/>
          </a:prstGeom>
          <a:noFill/>
          <a:ln w="9525">
            <a:noFill/>
            <a:miter lim="800000"/>
            <a:headEnd/>
            <a:tailEnd/>
          </a:ln>
        </p:spPr>
      </p:pic>
      <p:sp>
        <p:nvSpPr>
          <p:cNvPr id="33795" name="1 Rectángulo"/>
          <p:cNvSpPr>
            <a:spLocks noChangeArrowheads="1"/>
          </p:cNvSpPr>
          <p:nvPr/>
        </p:nvSpPr>
        <p:spPr bwMode="auto">
          <a:xfrm>
            <a:off x="5105400" y="6372225"/>
            <a:ext cx="3883025" cy="460375"/>
          </a:xfrm>
          <a:prstGeom prst="rect">
            <a:avLst/>
          </a:prstGeom>
          <a:noFill/>
          <a:ln w="9525">
            <a:noFill/>
            <a:miter lim="800000"/>
            <a:headEnd/>
            <a:tailEnd/>
          </a:ln>
        </p:spPr>
        <p:txBody>
          <a:bodyPr wrap="none">
            <a:spAutoFit/>
          </a:bodyPr>
          <a:lstStyle/>
          <a:p>
            <a:r>
              <a:rPr lang="es-ES">
                <a:solidFill>
                  <a:schemeClr val="bg1"/>
                </a:solidFill>
                <a:latin typeface="Helvetica" pitchFamily="34" charset="0"/>
              </a:rPr>
              <a:t>Playa del Silencio, Asturias</a:t>
            </a:r>
            <a:endParaRPr lang="es-ES">
              <a:solidFill>
                <a:schemeClr val="bg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Rectángulo"/>
          <p:cNvSpPr>
            <a:spLocks noChangeArrowheads="1"/>
          </p:cNvSpPr>
          <p:nvPr/>
        </p:nvSpPr>
        <p:spPr bwMode="auto">
          <a:xfrm>
            <a:off x="828675" y="1044575"/>
            <a:ext cx="7632700" cy="3416300"/>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11. Un castillo templario, en Castilla y León:</a:t>
            </a:r>
            <a:endParaRPr lang="es-ES" sz="3600" b="1"/>
          </a:p>
          <a:p>
            <a:pPr algn="just"/>
            <a:r>
              <a:rPr lang="es-ES">
                <a:solidFill>
                  <a:srgbClr val="000000"/>
                </a:solidFill>
                <a:latin typeface="Helvetica" pitchFamily="34" charset="0"/>
              </a:rPr>
              <a:t>El castillo de Ponferrada se encuentra en la comarca de El Bierzo, sobre una colina desde donde domina las vistas hacia la ciudad. Con varios siglos de historia, el castillo pudo sobrevivir a todo tipo de asedios y amenazas para convertirse en una postal atractiva y legendaria:</a:t>
            </a:r>
            <a:endParaRPr lang="es-E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OLYMPUS DIGITAL CAMERA"/>
          <p:cNvPicPr>
            <a:picLocks noChangeAspect="1" noChangeArrowheads="1"/>
          </p:cNvPicPr>
          <p:nvPr/>
        </p:nvPicPr>
        <p:blipFill>
          <a:blip r:embed="rId2" cstate="print"/>
          <a:srcRect/>
          <a:stretch>
            <a:fillRect/>
          </a:stretch>
        </p:blipFill>
        <p:spPr bwMode="auto">
          <a:xfrm>
            <a:off x="0" y="0"/>
            <a:ext cx="9001125" cy="686435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farm1.staticflickr.com/29/65960851_1ac150563a_z.jpg?zz=1"/>
          <p:cNvPicPr>
            <a:picLocks noChangeAspect="1" noChangeArrowheads="1"/>
          </p:cNvPicPr>
          <p:nvPr/>
        </p:nvPicPr>
        <p:blipFill>
          <a:blip r:embed="rId2" cstate="print"/>
          <a:srcRect/>
          <a:stretch>
            <a:fillRect/>
          </a:stretch>
        </p:blipFill>
        <p:spPr bwMode="auto">
          <a:xfrm>
            <a:off x="0" y="0"/>
            <a:ext cx="9120188" cy="6840538"/>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farm6.staticflickr.com/5444/7096626673_802aec9b3e_z.jpg"/>
          <p:cNvPicPr>
            <a:picLocks noChangeAspect="1" noChangeArrowheads="1"/>
          </p:cNvPicPr>
          <p:nvPr/>
        </p:nvPicPr>
        <p:blipFill>
          <a:blip r:embed="rId2" cstate="print"/>
          <a:srcRect/>
          <a:stretch>
            <a:fillRect/>
          </a:stretch>
        </p:blipFill>
        <p:spPr bwMode="auto">
          <a:xfrm>
            <a:off x="0" y="0"/>
            <a:ext cx="9032875" cy="6840538"/>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684213" y="1620838"/>
            <a:ext cx="7561262" cy="2492375"/>
          </a:xfrm>
          <a:prstGeom prst="rect">
            <a:avLst/>
          </a:prstGeom>
          <a:noFill/>
          <a:ln w="9525">
            <a:noFill/>
            <a:miter lim="800000"/>
            <a:headEnd/>
            <a:tailEnd/>
          </a:ln>
        </p:spPr>
        <p:txBody>
          <a:bodyPr>
            <a:spAutoFit/>
          </a:bodyPr>
          <a:lstStyle/>
          <a:p>
            <a:r>
              <a:rPr lang="es-ES" sz="3600" b="1">
                <a:solidFill>
                  <a:srgbClr val="000000"/>
                </a:solidFill>
                <a:latin typeface="Helvetica" pitchFamily="34" charset="0"/>
              </a:rPr>
              <a:t>12. Una escalinata sobre el mar:</a:t>
            </a:r>
            <a:endParaRPr lang="es-ES" sz="3600" b="1"/>
          </a:p>
          <a:p>
            <a:pPr algn="just"/>
            <a:r>
              <a:rPr lang="es-ES" b="1">
                <a:solidFill>
                  <a:srgbClr val="000000"/>
                </a:solidFill>
                <a:latin typeface="Helvetica" pitchFamily="34" charset="0"/>
              </a:rPr>
              <a:t>Gaztelugatxe</a:t>
            </a:r>
            <a:r>
              <a:rPr lang="es-ES">
                <a:solidFill>
                  <a:srgbClr val="000000"/>
                </a:solidFill>
                <a:latin typeface="Helvetica" pitchFamily="34" charset="0"/>
              </a:rPr>
              <a:t> es un islote en la costa agreste de la localidad de </a:t>
            </a:r>
            <a:r>
              <a:rPr lang="es-ES" b="1">
                <a:solidFill>
                  <a:srgbClr val="000000"/>
                </a:solidFill>
                <a:latin typeface="Helvetica" pitchFamily="34" charset="0"/>
              </a:rPr>
              <a:t>Bermeo</a:t>
            </a:r>
            <a:r>
              <a:rPr lang="es-ES">
                <a:solidFill>
                  <a:srgbClr val="000000"/>
                </a:solidFill>
                <a:latin typeface="Helvetica" pitchFamily="34" charset="0"/>
              </a:rPr>
              <a:t>, en el </a:t>
            </a:r>
            <a:r>
              <a:rPr lang="es-ES" b="1">
                <a:solidFill>
                  <a:srgbClr val="000000"/>
                </a:solidFill>
                <a:latin typeface="Helvetica" pitchFamily="34" charset="0"/>
              </a:rPr>
              <a:t>País Vasco</a:t>
            </a:r>
            <a:r>
              <a:rPr lang="es-ES">
                <a:solidFill>
                  <a:srgbClr val="000000"/>
                </a:solidFill>
                <a:latin typeface="Helvetica" pitchFamily="34" charset="0"/>
              </a:rPr>
              <a:t>, </a:t>
            </a:r>
            <a:r>
              <a:rPr lang="es-ES" b="1">
                <a:solidFill>
                  <a:srgbClr val="000000"/>
                </a:solidFill>
                <a:latin typeface="Helvetica" pitchFamily="34" charset="0"/>
              </a:rPr>
              <a:t>España</a:t>
            </a:r>
            <a:r>
              <a:rPr lang="es-ES">
                <a:solidFill>
                  <a:srgbClr val="000000"/>
                </a:solidFill>
                <a:latin typeface="Helvetica" pitchFamily="34" charset="0"/>
              </a:rPr>
              <a:t>.  La isla que emerge como un peñasco, está unida a tierra por un puente con dos arcos y un sendero un tanto enrevesado y espectacular.</a:t>
            </a:r>
            <a:endParaRPr lang="es-E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farm8.staticflickr.com/7161/6414258945_9ef68689bb_z.jpg"/>
          <p:cNvPicPr>
            <a:picLocks noChangeAspect="1" noChangeArrowheads="1"/>
          </p:cNvPicPr>
          <p:nvPr/>
        </p:nvPicPr>
        <p:blipFill>
          <a:blip r:embed="rId2" cstate="print"/>
          <a:srcRect/>
          <a:stretch>
            <a:fillRect/>
          </a:stretch>
        </p:blipFill>
        <p:spPr bwMode="auto">
          <a:xfrm>
            <a:off x="0" y="0"/>
            <a:ext cx="9120188" cy="6840538"/>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farm2.staticflickr.com/1190/1247085038_96413135fb_z.jpg?zz=1"/>
          <p:cNvPicPr>
            <a:picLocks noChangeAspect="1" noChangeArrowheads="1"/>
          </p:cNvPicPr>
          <p:nvPr/>
        </p:nvPicPr>
        <p:blipFill>
          <a:blip r:embed="rId2" cstate="print"/>
          <a:srcRect/>
          <a:stretch>
            <a:fillRect/>
          </a:stretch>
        </p:blipFill>
        <p:spPr bwMode="auto">
          <a:xfrm>
            <a:off x="0" y="0"/>
            <a:ext cx="9120188" cy="6840538"/>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Rectángulo"/>
          <p:cNvSpPr>
            <a:spLocks noChangeArrowheads="1"/>
          </p:cNvSpPr>
          <p:nvPr/>
        </p:nvSpPr>
        <p:spPr bwMode="auto">
          <a:xfrm>
            <a:off x="1044575" y="1260475"/>
            <a:ext cx="7343775" cy="3416300"/>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13. Un caprichoso paisaje de arenisca en Navarra:</a:t>
            </a:r>
            <a:endParaRPr lang="es-ES" sz="3600" b="1"/>
          </a:p>
          <a:p>
            <a:pPr algn="just"/>
            <a:r>
              <a:rPr lang="es-ES">
                <a:solidFill>
                  <a:srgbClr val="000000"/>
                </a:solidFill>
                <a:latin typeface="Helvetica" pitchFamily="34" charset="0"/>
              </a:rPr>
              <a:t>Entre los paisajes de arenisca más curiosos, las Bardenas Reales de Navarra aspiran a quedarse con el título. Un paraje natural semidesértico al sur de Navarra, donde los suelos arcillosos fueron erosionados de un modo magistral por el agua y el viento:</a:t>
            </a:r>
            <a:endParaRPr lang="es-E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farm9.staticflickr.com/8342/8180063071_766553f306_z.jpg"/>
          <p:cNvPicPr>
            <a:picLocks noChangeAspect="1" noChangeArrowheads="1"/>
          </p:cNvPicPr>
          <p:nvPr/>
        </p:nvPicPr>
        <p:blipFill>
          <a:blip r:embed="rId2" cstate="print"/>
          <a:srcRect/>
          <a:stretch>
            <a:fillRect/>
          </a:stretch>
        </p:blipFill>
        <p:spPr bwMode="auto">
          <a:xfrm>
            <a:off x="0" y="0"/>
            <a:ext cx="9012238" cy="6840538"/>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farm3.static.flickr.com/2315/1940899854_fc738a01ec_z.jpg"/>
          <p:cNvPicPr>
            <a:picLocks noChangeAspect="1" noChangeArrowheads="1"/>
          </p:cNvPicPr>
          <p:nvPr/>
        </p:nvPicPr>
        <p:blipFill>
          <a:blip r:embed="rId2" cstate="print"/>
          <a:srcRect/>
          <a:stretch>
            <a:fillRect/>
          </a:stretch>
        </p:blipFill>
        <p:spPr bwMode="auto">
          <a:xfrm>
            <a:off x="0" y="0"/>
            <a:ext cx="9021763" cy="6840538"/>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farm9.staticflickr.com/8483/8181660502_3a6741b2d9_z.jpg"/>
          <p:cNvPicPr>
            <a:picLocks noChangeAspect="1" noChangeArrowheads="1"/>
          </p:cNvPicPr>
          <p:nvPr/>
        </p:nvPicPr>
        <p:blipFill>
          <a:blip r:embed="rId2" cstate="print"/>
          <a:srcRect/>
          <a:stretch>
            <a:fillRect/>
          </a:stretch>
        </p:blipFill>
        <p:spPr bwMode="auto">
          <a:xfrm>
            <a:off x="0" y="0"/>
            <a:ext cx="9012238" cy="6840538"/>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Rectángulo"/>
          <p:cNvSpPr>
            <a:spLocks noChangeArrowheads="1"/>
          </p:cNvSpPr>
          <p:nvPr/>
        </p:nvSpPr>
        <p:spPr bwMode="auto">
          <a:xfrm>
            <a:off x="539750" y="1331913"/>
            <a:ext cx="7777163" cy="3416300"/>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14. Un pueblo adosado a una roca (Setenil de las Bodegas, Cádiz):</a:t>
            </a:r>
            <a:endParaRPr lang="es-ES" sz="3600" b="1"/>
          </a:p>
          <a:p>
            <a:pPr algn="just"/>
            <a:r>
              <a:rPr lang="es-ES">
                <a:solidFill>
                  <a:srgbClr val="000000"/>
                </a:solidFill>
                <a:latin typeface="Helvetica" pitchFamily="34" charset="0"/>
              </a:rPr>
              <a:t>Pareciera que una enorme roca está a punto de desmoronarse y aplastar las casas de Setenil de las Bodegas. El río Guadalporcún, ha modelado un impresionantes tajo a su paso por la ciudad. </a:t>
            </a:r>
            <a:r>
              <a:rPr lang="en-US">
                <a:solidFill>
                  <a:srgbClr val="000000"/>
                </a:solidFill>
                <a:latin typeface="Helvetica" pitchFamily="34" charset="0"/>
              </a:rPr>
              <a:t>Y sus habitantes, han decidido no desaprovechar ningún espacio:</a:t>
            </a:r>
            <a:endParaRPr lang="es-E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pueblos curiosos"/>
          <p:cNvPicPr>
            <a:picLocks noChangeAspect="1" noChangeArrowheads="1"/>
          </p:cNvPicPr>
          <p:nvPr/>
        </p:nvPicPr>
        <p:blipFill>
          <a:blip r:embed="rId2" cstate="print"/>
          <a:srcRect/>
          <a:stretch>
            <a:fillRect/>
          </a:stretch>
        </p:blipFill>
        <p:spPr bwMode="auto">
          <a:xfrm>
            <a:off x="0" y="0"/>
            <a:ext cx="9120188" cy="6840538"/>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pueblos curiosos"/>
          <p:cNvPicPr>
            <a:picLocks noChangeAspect="1" noChangeArrowheads="1"/>
          </p:cNvPicPr>
          <p:nvPr/>
        </p:nvPicPr>
        <p:blipFill>
          <a:blip r:embed="rId2" cstate="print"/>
          <a:srcRect/>
          <a:stretch>
            <a:fillRect/>
          </a:stretch>
        </p:blipFill>
        <p:spPr bwMode="auto">
          <a:xfrm>
            <a:off x="0" y="0"/>
            <a:ext cx="9120188" cy="6840538"/>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Rectángulo"/>
          <p:cNvSpPr>
            <a:spLocks noChangeArrowheads="1"/>
          </p:cNvSpPr>
          <p:nvPr/>
        </p:nvSpPr>
        <p:spPr bwMode="auto">
          <a:xfrm>
            <a:off x="900113" y="1260475"/>
            <a:ext cx="7200900" cy="3230563"/>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15. Un pintoresco pueblo medieval coronado por un castillo en Cataluña (Miravet):</a:t>
            </a:r>
            <a:endParaRPr lang="es-ES" sz="3600" b="1"/>
          </a:p>
          <a:p>
            <a:pPr algn="just"/>
            <a:r>
              <a:rPr lang="es-ES">
                <a:solidFill>
                  <a:srgbClr val="000000"/>
                </a:solidFill>
                <a:latin typeface="Helvetica" pitchFamily="34" charset="0"/>
              </a:rPr>
              <a:t>Miravet es un caserío que parece trepar desde la ribera del Ebro hasta terminar coronado por una muralla y un castillo templario en lo alto de una colina. </a:t>
            </a:r>
            <a:r>
              <a:rPr lang="en-US">
                <a:solidFill>
                  <a:srgbClr val="000000"/>
                </a:solidFill>
                <a:latin typeface="Helvetica" pitchFamily="34" charset="0"/>
              </a:rPr>
              <a:t>Está situado en Tarragona:</a:t>
            </a:r>
            <a:endParaRPr lang="es-E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farm4.staticflickr.com/3064/3098257374_ea7c89597a_z.jpg?zz=1"/>
          <p:cNvPicPr>
            <a:picLocks noChangeAspect="1" noChangeArrowheads="1"/>
          </p:cNvPicPr>
          <p:nvPr/>
        </p:nvPicPr>
        <p:blipFill>
          <a:blip r:embed="rId2" cstate="print"/>
          <a:srcRect/>
          <a:stretch>
            <a:fillRect/>
          </a:stretch>
        </p:blipFill>
        <p:spPr bwMode="auto">
          <a:xfrm>
            <a:off x="0" y="0"/>
            <a:ext cx="9007475" cy="6840538"/>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farm9.staticflickr.com/8496/8269786215_168169a93d_z.jpg"/>
          <p:cNvPicPr>
            <a:picLocks noChangeAspect="1" noChangeArrowheads="1"/>
          </p:cNvPicPr>
          <p:nvPr/>
        </p:nvPicPr>
        <p:blipFill>
          <a:blip r:embed="rId2" cstate="print"/>
          <a:srcRect/>
          <a:stretch>
            <a:fillRect/>
          </a:stretch>
        </p:blipFill>
        <p:spPr bwMode="auto">
          <a:xfrm>
            <a:off x="0" y="0"/>
            <a:ext cx="9075738" cy="6840538"/>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Rectángulo"/>
          <p:cNvSpPr>
            <a:spLocks noChangeArrowheads="1"/>
          </p:cNvSpPr>
          <p:nvPr/>
        </p:nvSpPr>
        <p:spPr bwMode="auto">
          <a:xfrm>
            <a:off x="608013" y="1547813"/>
            <a:ext cx="7705725" cy="2308225"/>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16.Un imponente arco natural de roca en Asturias, España:</a:t>
            </a:r>
            <a:endParaRPr lang="es-ES" sz="3600" b="1"/>
          </a:p>
          <a:p>
            <a:pPr algn="just"/>
            <a:r>
              <a:rPr lang="es-ES">
                <a:solidFill>
                  <a:srgbClr val="000000"/>
                </a:solidFill>
                <a:latin typeface="Helvetica" pitchFamily="34" charset="0"/>
              </a:rPr>
              <a:t>Se llama </a:t>
            </a:r>
            <a:r>
              <a:rPr lang="es-ES" b="1">
                <a:solidFill>
                  <a:srgbClr val="000000"/>
                </a:solidFill>
                <a:latin typeface="Helvetica" pitchFamily="34" charset="0"/>
              </a:rPr>
              <a:t>Ojo del Buey</a:t>
            </a:r>
            <a:r>
              <a:rPr lang="es-ES">
                <a:solidFill>
                  <a:srgbClr val="000000"/>
                </a:solidFill>
                <a:latin typeface="Helvetica" pitchFamily="34" charset="0"/>
              </a:rPr>
              <a:t> en la cumbre de </a:t>
            </a:r>
            <a:r>
              <a:rPr lang="es-ES" b="1">
                <a:solidFill>
                  <a:srgbClr val="000000"/>
                </a:solidFill>
                <a:latin typeface="Helvetica" pitchFamily="34" charset="0"/>
              </a:rPr>
              <a:t>Peña Mea</a:t>
            </a:r>
            <a:r>
              <a:rPr lang="es-ES">
                <a:solidFill>
                  <a:srgbClr val="000000"/>
                </a:solidFill>
                <a:latin typeface="Helvetica" pitchFamily="34" charset="0"/>
              </a:rPr>
              <a:t>, un monte que tiene 1557 metros de altura y una silueta, a causa de su arco, inconfundible.</a:t>
            </a:r>
            <a:endParaRPr lang="es-E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farm5.staticflickr.com/4089/5088502987_ce433a76a9_z.jpg"/>
          <p:cNvPicPr>
            <a:picLocks noChangeAspect="1" noChangeArrowheads="1"/>
          </p:cNvPicPr>
          <p:nvPr/>
        </p:nvPicPr>
        <p:blipFill>
          <a:blip r:embed="rId2" cstate="print"/>
          <a:srcRect/>
          <a:stretch>
            <a:fillRect/>
          </a:stretch>
        </p:blipFill>
        <p:spPr bwMode="auto">
          <a:xfrm>
            <a:off x="0" y="0"/>
            <a:ext cx="9120188" cy="6840538"/>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farm6.staticflickr.com/5175/5480637386_d5612ba567_z.jpg"/>
          <p:cNvPicPr>
            <a:picLocks noChangeAspect="1" noChangeArrowheads="1"/>
          </p:cNvPicPr>
          <p:nvPr/>
        </p:nvPicPr>
        <p:blipFill>
          <a:blip r:embed="rId2" cstate="print"/>
          <a:srcRect/>
          <a:stretch>
            <a:fillRect/>
          </a:stretch>
        </p:blipFill>
        <p:spPr bwMode="auto">
          <a:xfrm>
            <a:off x="2052638" y="0"/>
            <a:ext cx="5003800" cy="6853238"/>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Rectángulo"/>
          <p:cNvSpPr>
            <a:spLocks noChangeArrowheads="1"/>
          </p:cNvSpPr>
          <p:nvPr/>
        </p:nvSpPr>
        <p:spPr bwMode="auto">
          <a:xfrm>
            <a:off x="755650" y="1260475"/>
            <a:ext cx="7416800" cy="3416300"/>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17. Un lago subterráneo en Cuevas del Drach (Mallorca):</a:t>
            </a:r>
            <a:endParaRPr lang="es-ES" sz="3600" b="1"/>
          </a:p>
          <a:p>
            <a:pPr algn="just"/>
            <a:r>
              <a:rPr lang="es-ES">
                <a:solidFill>
                  <a:srgbClr val="000000"/>
                </a:solidFill>
                <a:latin typeface="Helvetica" pitchFamily="34" charset="0"/>
              </a:rPr>
              <a:t>En la costa este de Mallorca, las</a:t>
            </a:r>
            <a:r>
              <a:rPr lang="es-ES" b="1">
                <a:solidFill>
                  <a:srgbClr val="000000"/>
                </a:solidFill>
                <a:latin typeface="Helvetica" pitchFamily="34" charset="0"/>
              </a:rPr>
              <a:t> </a:t>
            </a:r>
            <a:r>
              <a:rPr lang="es-ES" u="sng">
                <a:solidFill>
                  <a:srgbClr val="000000"/>
                </a:solidFill>
                <a:latin typeface="Helvetica" pitchFamily="34" charset="0"/>
                <a:hlinkClick r:id="rId2"/>
              </a:rPr>
              <a:t>Cuevas del Drach </a:t>
            </a:r>
            <a:r>
              <a:rPr lang="es-ES">
                <a:solidFill>
                  <a:srgbClr val="000000"/>
                </a:solidFill>
                <a:latin typeface="Helvetica" pitchFamily="34" charset="0"/>
              </a:rPr>
              <a:t>son una de las maravillas naturales de la isla, en realidad, cuatro cuevas que se extienden por unos 2,4 kilómetros y 25 metros de profundidad. En una de las cuevas, se encuentra un enorme lago subterráneo (</a:t>
            </a:r>
            <a:r>
              <a:rPr lang="es-ES" i="1">
                <a:solidFill>
                  <a:srgbClr val="000000"/>
                </a:solidFill>
                <a:latin typeface="Helvetica" pitchFamily="34" charset="0"/>
              </a:rPr>
              <a:t>Llac Martel</a:t>
            </a:r>
            <a:r>
              <a:rPr lang="es-ES">
                <a:solidFill>
                  <a:srgbClr val="000000"/>
                </a:solidFill>
                <a:latin typeface="Helvetica" pitchFamily="34" charset="0"/>
              </a:rPr>
              <a:t>) de 115 metros de longitud.</a:t>
            </a:r>
            <a:endParaRPr lang="es-E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farm9.staticflickr.com/8510/8504998462_753972fdc8_z.jpg"/>
          <p:cNvPicPr>
            <a:picLocks noChangeAspect="1" noChangeArrowheads="1"/>
          </p:cNvPicPr>
          <p:nvPr/>
        </p:nvPicPr>
        <p:blipFill>
          <a:blip r:embed="rId2" cstate="print"/>
          <a:srcRect/>
          <a:stretch>
            <a:fillRect/>
          </a:stretch>
        </p:blipFill>
        <p:spPr bwMode="auto">
          <a:xfrm>
            <a:off x="0" y="0"/>
            <a:ext cx="8983663" cy="6840538"/>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farm9.staticflickr.com/8105/8531370581_d70a374c50_z.jpg"/>
          <p:cNvPicPr>
            <a:picLocks noChangeAspect="1" noChangeArrowheads="1"/>
          </p:cNvPicPr>
          <p:nvPr/>
        </p:nvPicPr>
        <p:blipFill>
          <a:blip r:embed="rId2" cstate="print"/>
          <a:srcRect/>
          <a:stretch>
            <a:fillRect/>
          </a:stretch>
        </p:blipFill>
        <p:spPr bwMode="auto">
          <a:xfrm>
            <a:off x="0" y="0"/>
            <a:ext cx="9001125" cy="6840538"/>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Rectángulo"/>
          <p:cNvSpPr>
            <a:spLocks noChangeArrowheads="1"/>
          </p:cNvSpPr>
          <p:nvPr/>
        </p:nvSpPr>
        <p:spPr bwMode="auto">
          <a:xfrm>
            <a:off x="931863" y="1692275"/>
            <a:ext cx="7200900" cy="2678113"/>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18. Un pueblo al borde de un acantilado de basalto:</a:t>
            </a:r>
            <a:endParaRPr lang="es-ES" sz="3600" b="1"/>
          </a:p>
          <a:p>
            <a:pPr algn="just"/>
            <a:r>
              <a:rPr lang="es-ES" b="1">
                <a:solidFill>
                  <a:srgbClr val="000000"/>
                </a:solidFill>
                <a:latin typeface="Helvetica" pitchFamily="34" charset="0"/>
              </a:rPr>
              <a:t>Castellfollit de la Roca</a:t>
            </a:r>
            <a:r>
              <a:rPr lang="es-ES">
                <a:solidFill>
                  <a:srgbClr val="000000"/>
                </a:solidFill>
                <a:latin typeface="Helvetica" pitchFamily="34" charset="0"/>
              </a:rPr>
              <a:t> es parte del precipicio de basalto, como si estuviera amurallado naturalmente. </a:t>
            </a:r>
            <a:r>
              <a:rPr lang="en-US">
                <a:solidFill>
                  <a:srgbClr val="000000"/>
                </a:solidFill>
                <a:latin typeface="Helvetica" pitchFamily="34" charset="0"/>
              </a:rPr>
              <a:t>Su situación es evidenemente, fotogénica por demás:</a:t>
            </a:r>
            <a:endParaRPr lang="es-E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pueblos curiosos"/>
          <p:cNvPicPr>
            <a:picLocks noChangeAspect="1" noChangeArrowheads="1"/>
          </p:cNvPicPr>
          <p:nvPr/>
        </p:nvPicPr>
        <p:blipFill>
          <a:blip r:embed="rId2" cstate="print"/>
          <a:srcRect/>
          <a:stretch>
            <a:fillRect/>
          </a:stretch>
        </p:blipFill>
        <p:spPr bwMode="auto">
          <a:xfrm>
            <a:off x="0" y="0"/>
            <a:ext cx="9066213" cy="6840538"/>
          </a:xfrm>
          <a:prstGeom prst="rect">
            <a:avLst/>
          </a:prstGeom>
          <a:noFill/>
          <a:ln w="9525">
            <a:no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pueblos curiosos"/>
          <p:cNvPicPr>
            <a:picLocks noChangeAspect="1" noChangeArrowheads="1"/>
          </p:cNvPicPr>
          <p:nvPr/>
        </p:nvPicPr>
        <p:blipFill>
          <a:blip r:embed="rId2" cstate="print"/>
          <a:srcRect/>
          <a:stretch>
            <a:fillRect/>
          </a:stretch>
        </p:blipFill>
        <p:spPr bwMode="auto">
          <a:xfrm>
            <a:off x="0" y="0"/>
            <a:ext cx="8969375" cy="6840538"/>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Rectángulo"/>
          <p:cNvSpPr>
            <a:spLocks noChangeArrowheads="1"/>
          </p:cNvSpPr>
          <p:nvPr/>
        </p:nvSpPr>
        <p:spPr bwMode="auto">
          <a:xfrm>
            <a:off x="763588" y="1187450"/>
            <a:ext cx="7345362" cy="3602038"/>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19. Playas que parecen piscinas naturales en Menorca, España (Macarelleta y Macarella):</a:t>
            </a:r>
            <a:endParaRPr lang="es-ES" sz="3600" b="1"/>
          </a:p>
          <a:p>
            <a:pPr algn="just"/>
            <a:r>
              <a:rPr lang="es-ES">
                <a:solidFill>
                  <a:srgbClr val="000000"/>
                </a:solidFill>
                <a:latin typeface="Helvetica" pitchFamily="34" charset="0"/>
              </a:rPr>
              <a:t>Calas y playas que parecen una piscina natural hay muchas en la isla de Menorca. Pero nos quedamos con éstas dos (Macarelleta y Macarella), compartiendo una bahía de aguas calmas donde el color del agua se vuelve turquesa:</a:t>
            </a:r>
            <a:endParaRPr lang="es-ES"/>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farm3.staticflickr.com/2443/3659892640_334cf2c806_z.jpg"/>
          <p:cNvPicPr>
            <a:picLocks noChangeAspect="1" noChangeArrowheads="1"/>
          </p:cNvPicPr>
          <p:nvPr/>
        </p:nvPicPr>
        <p:blipFill>
          <a:blip r:embed="rId2" cstate="print"/>
          <a:srcRect/>
          <a:stretch>
            <a:fillRect/>
          </a:stretch>
        </p:blipFill>
        <p:spPr bwMode="auto">
          <a:xfrm>
            <a:off x="0" y="0"/>
            <a:ext cx="9120188" cy="6840538"/>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farm1.staticflickr.com/92/233508614_52027e9e6f_z.jpg"/>
          <p:cNvPicPr>
            <a:picLocks noChangeAspect="1" noChangeArrowheads="1"/>
          </p:cNvPicPr>
          <p:nvPr/>
        </p:nvPicPr>
        <p:blipFill>
          <a:blip r:embed="rId2" cstate="print"/>
          <a:srcRect/>
          <a:stretch>
            <a:fillRect/>
          </a:stretch>
        </p:blipFill>
        <p:spPr bwMode="auto">
          <a:xfrm>
            <a:off x="0" y="0"/>
            <a:ext cx="9120188" cy="6840538"/>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farm4.staticflickr.com/3114/2756721175_b0ea22fc0e_z.jpg"/>
          <p:cNvPicPr>
            <a:picLocks noChangeAspect="1" noChangeArrowheads="1"/>
          </p:cNvPicPr>
          <p:nvPr/>
        </p:nvPicPr>
        <p:blipFill>
          <a:blip r:embed="rId2" cstate="print"/>
          <a:srcRect/>
          <a:stretch>
            <a:fillRect/>
          </a:stretch>
        </p:blipFill>
        <p:spPr bwMode="auto">
          <a:xfrm>
            <a:off x="0" y="0"/>
            <a:ext cx="9032875" cy="6840538"/>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Rectángulo"/>
          <p:cNvSpPr>
            <a:spLocks noChangeArrowheads="1"/>
          </p:cNvSpPr>
          <p:nvPr/>
        </p:nvSpPr>
        <p:spPr bwMode="auto">
          <a:xfrm>
            <a:off x="684213" y="900113"/>
            <a:ext cx="7488237" cy="4340225"/>
          </a:xfrm>
          <a:prstGeom prst="rect">
            <a:avLst/>
          </a:prstGeom>
          <a:noFill/>
          <a:ln w="9525">
            <a:noFill/>
            <a:miter lim="800000"/>
            <a:headEnd/>
            <a:tailEnd/>
          </a:ln>
        </p:spPr>
        <p:txBody>
          <a:bodyPr>
            <a:spAutoFit/>
          </a:bodyPr>
          <a:lstStyle/>
          <a:p>
            <a:pPr algn="just"/>
            <a:r>
              <a:rPr lang="es-ES" sz="3600" b="1">
                <a:solidFill>
                  <a:srgbClr val="000000"/>
                </a:solidFill>
                <a:latin typeface="Helvetica" pitchFamily="34" charset="0"/>
              </a:rPr>
              <a:t>20. Un pueblo medieval al borde de un enorma peñón de roca, en Cataluña:</a:t>
            </a:r>
            <a:endParaRPr lang="es-ES" sz="3600" b="1"/>
          </a:p>
          <a:p>
            <a:pPr algn="just"/>
            <a:r>
              <a:rPr lang="es-ES">
                <a:solidFill>
                  <a:srgbClr val="000000"/>
                </a:solidFill>
                <a:latin typeface="Helvetica" pitchFamily="34" charset="0"/>
              </a:rPr>
              <a:t>Es uno de los</a:t>
            </a:r>
            <a:r>
              <a:rPr lang="es-ES" b="1">
                <a:solidFill>
                  <a:srgbClr val="000000"/>
                </a:solidFill>
                <a:latin typeface="Helvetica" pitchFamily="34" charset="0"/>
              </a:rPr>
              <a:t> pueblos mas bonitos en Cataluña</a:t>
            </a:r>
            <a:r>
              <a:rPr lang="es-ES">
                <a:solidFill>
                  <a:srgbClr val="000000"/>
                </a:solidFill>
                <a:latin typeface="Helvetica" pitchFamily="34" charset="0"/>
              </a:rPr>
              <a:t>, tanto por su emplazamiento, como por el entorno, con fantásticas vistas hacia el valle del río Siurana y el embalse. Siurana se encuentra en la provincia de </a:t>
            </a:r>
            <a:r>
              <a:rPr lang="es-ES" b="1">
                <a:solidFill>
                  <a:srgbClr val="000000"/>
                </a:solidFill>
                <a:latin typeface="Helvetica" pitchFamily="34" charset="0"/>
              </a:rPr>
              <a:t>Tarragona</a:t>
            </a:r>
            <a:r>
              <a:rPr lang="es-ES">
                <a:solidFill>
                  <a:srgbClr val="000000"/>
                </a:solidFill>
                <a:latin typeface="Helvetica" pitchFamily="34" charset="0"/>
              </a:rPr>
              <a:t>, agregado del municipio de Cornudella, y se conoce también como Siurana de Prades o de Tarragona.</a:t>
            </a:r>
            <a:endParaRPr lang="es-E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farm3.staticflickr.com/2650/3963747180_86dff51ede_z.jpg"/>
          <p:cNvPicPr>
            <a:picLocks noChangeAspect="1" noChangeArrowheads="1"/>
          </p:cNvPicPr>
          <p:nvPr/>
        </p:nvPicPr>
        <p:blipFill>
          <a:blip r:embed="rId2" cstate="print"/>
          <a:srcRect/>
          <a:stretch>
            <a:fillRect/>
          </a:stretch>
        </p:blipFill>
        <p:spPr bwMode="auto">
          <a:xfrm>
            <a:off x="0" y="0"/>
            <a:ext cx="9032875" cy="6840538"/>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farm6.staticflickr.com/5116/5897152775_b9fc6ce16e_z.jpg"/>
          <p:cNvPicPr>
            <a:picLocks noChangeAspect="1" noChangeArrowheads="1"/>
          </p:cNvPicPr>
          <p:nvPr/>
        </p:nvPicPr>
        <p:blipFill>
          <a:blip r:embed="rId2" cstate="print"/>
          <a:srcRect/>
          <a:stretch>
            <a:fillRect/>
          </a:stretch>
        </p:blipFill>
        <p:spPr bwMode="auto">
          <a:xfrm>
            <a:off x="0" y="0"/>
            <a:ext cx="9053513" cy="6840538"/>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 y="0"/>
            <a:ext cx="9001125" cy="6840538"/>
          </a:xfrm>
          <a:prstGeom prst="rect">
            <a:avLst/>
          </a:prstGeom>
          <a:noFill/>
          <a:ln w="133350">
            <a:solidFill>
              <a:srgbClr val="FFFF00"/>
            </a:solidFill>
            <a:miter lim="800000"/>
            <a:headEnd/>
            <a:tailEnd/>
          </a:ln>
          <a:effectLst/>
        </p:spPr>
        <p:txBody>
          <a:bodyPr wrap="none" lIns="90507" tIns="45253" rIns="90507" bIns="45253" anchor="ctr"/>
          <a:lstStyle/>
          <a:p>
            <a:endParaRPr lang="es-ES" sz="1800" dirty="0">
              <a:solidFill>
                <a:srgbClr val="000000"/>
              </a:solidFill>
              <a:latin typeface="Arial" charset="0"/>
            </a:endParaRPr>
          </a:p>
        </p:txBody>
      </p:sp>
      <p:sp>
        <p:nvSpPr>
          <p:cNvPr id="11267" name="Rectangle 3"/>
          <p:cNvSpPr>
            <a:spLocks noChangeArrowheads="1"/>
          </p:cNvSpPr>
          <p:nvPr/>
        </p:nvSpPr>
        <p:spPr bwMode="auto">
          <a:xfrm>
            <a:off x="150019" y="152012"/>
            <a:ext cx="8701088" cy="6536514"/>
          </a:xfrm>
          <a:prstGeom prst="rect">
            <a:avLst/>
          </a:prstGeom>
          <a:noFill/>
          <a:ln w="127000">
            <a:solidFill>
              <a:srgbClr val="0000FF"/>
            </a:solidFill>
            <a:miter lim="800000"/>
            <a:headEnd/>
            <a:tailEnd/>
          </a:ln>
          <a:effectLst/>
        </p:spPr>
        <p:txBody>
          <a:bodyPr wrap="none" lIns="90507" tIns="45253" rIns="90507" bIns="45253" anchor="ctr"/>
          <a:lstStyle/>
          <a:p>
            <a:endParaRPr lang="es-ES" sz="1800" dirty="0">
              <a:solidFill>
                <a:srgbClr val="000000"/>
              </a:solidFill>
              <a:latin typeface="Arial" charset="0"/>
            </a:endParaRPr>
          </a:p>
        </p:txBody>
      </p:sp>
      <p:sp>
        <p:nvSpPr>
          <p:cNvPr id="11268" name="Rectangle 4"/>
          <p:cNvSpPr>
            <a:spLocks noChangeArrowheads="1"/>
          </p:cNvSpPr>
          <p:nvPr/>
        </p:nvSpPr>
        <p:spPr bwMode="auto">
          <a:xfrm>
            <a:off x="300038" y="304024"/>
            <a:ext cx="8401050" cy="6232490"/>
          </a:xfrm>
          <a:prstGeom prst="rect">
            <a:avLst/>
          </a:prstGeom>
          <a:noFill/>
          <a:ln w="120650">
            <a:solidFill>
              <a:schemeClr val="bg1"/>
            </a:solidFill>
            <a:miter lim="800000"/>
            <a:headEnd/>
            <a:tailEnd/>
          </a:ln>
          <a:effectLst/>
        </p:spPr>
        <p:txBody>
          <a:bodyPr wrap="none" lIns="90507" tIns="45253" rIns="90507" bIns="45253" anchor="ctr"/>
          <a:lstStyle/>
          <a:p>
            <a:endParaRPr lang="es-ES" sz="1800" dirty="0">
              <a:solidFill>
                <a:srgbClr val="000000"/>
              </a:solidFill>
              <a:latin typeface="Arial" charset="0"/>
            </a:endParaRPr>
          </a:p>
        </p:txBody>
      </p:sp>
      <p:sp>
        <p:nvSpPr>
          <p:cNvPr id="11270" name="AutoShape 6" descr="postit"/>
          <p:cNvSpPr>
            <a:spLocks noChangeAspect="1" noChangeArrowheads="1"/>
          </p:cNvSpPr>
          <p:nvPr/>
        </p:nvSpPr>
        <p:spPr bwMode="auto">
          <a:xfrm>
            <a:off x="4125515" y="2204173"/>
            <a:ext cx="300038" cy="304024"/>
          </a:xfrm>
          <a:prstGeom prst="rect">
            <a:avLst/>
          </a:prstGeom>
          <a:noFill/>
        </p:spPr>
        <p:txBody>
          <a:bodyPr lIns="90507" tIns="45253" rIns="90507" bIns="45253"/>
          <a:lstStyle/>
          <a:p>
            <a:endParaRPr lang="es-ES" sz="1800" dirty="0">
              <a:solidFill>
                <a:srgbClr val="000000"/>
              </a:solidFill>
              <a:latin typeface="Arial" charset="0"/>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25328" y="5776454"/>
            <a:ext cx="3752032" cy="54471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1" y="5472430"/>
            <a:ext cx="9001125" cy="273939"/>
          </a:xfrm>
          <a:prstGeom prst="rect">
            <a:avLst/>
          </a:prstGeom>
          <a:noFill/>
          <a:ln w="9525">
            <a:noFill/>
            <a:miter lim="800000"/>
            <a:headEnd/>
            <a:tailEnd/>
          </a:ln>
          <a:effectLst/>
        </p:spPr>
        <p:txBody>
          <a:bodyPr lIns="90507" tIns="45253" rIns="90507" bIns="45253">
            <a:spAutoFit/>
          </a:bodyPr>
          <a:lstStyle/>
          <a:p>
            <a:pPr algn="ctr">
              <a:spcBef>
                <a:spcPct val="50000"/>
              </a:spcBef>
            </a:pPr>
            <a:r>
              <a:rPr lang="es-ES_tradnl" sz="1200" b="1" dirty="0">
                <a:solidFill>
                  <a:srgbClr val="04265C"/>
                </a:solidFill>
                <a:latin typeface="Berlin Sans FB Demi" pitchFamily="34" charset="0"/>
              </a:rPr>
              <a:t>Si deseas recibir </a:t>
            </a:r>
            <a:r>
              <a:rPr lang="es-ES_tradnl" sz="1200" b="1" dirty="0" err="1">
                <a:solidFill>
                  <a:srgbClr val="04265C"/>
                </a:solidFill>
                <a:latin typeface="Berlin Sans FB Demi" pitchFamily="34" charset="0"/>
              </a:rPr>
              <a:t>pps</a:t>
            </a:r>
            <a:r>
              <a:rPr lang="es-ES_tradnl" sz="12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25366" y="4560359"/>
            <a:ext cx="2500313" cy="1127422"/>
          </a:xfrm>
          <a:prstGeom prst="rect">
            <a:avLst/>
          </a:prstGeom>
          <a:noFill/>
        </p:spPr>
      </p:pic>
      <p:sp>
        <p:nvSpPr>
          <p:cNvPr id="11390" name="Text Box 126"/>
          <p:cNvSpPr txBox="1">
            <a:spLocks noChangeArrowheads="1"/>
          </p:cNvSpPr>
          <p:nvPr/>
        </p:nvSpPr>
        <p:spPr bwMode="auto">
          <a:xfrm>
            <a:off x="900114" y="2584205"/>
            <a:ext cx="1050131" cy="365779"/>
          </a:xfrm>
          <a:prstGeom prst="rect">
            <a:avLst/>
          </a:prstGeom>
          <a:noFill/>
          <a:ln w="9525">
            <a:noFill/>
            <a:miter lim="800000"/>
            <a:headEnd/>
            <a:tailEnd/>
          </a:ln>
          <a:effectLst/>
        </p:spPr>
        <p:txBody>
          <a:bodyPr lIns="90507" tIns="45253" rIns="90507" bIns="45253">
            <a:spAutoFit/>
          </a:bodyPr>
          <a:lstStyle/>
          <a:p>
            <a:pPr>
              <a:spcBef>
                <a:spcPct val="50000"/>
              </a:spcBef>
            </a:pPr>
            <a:endParaRPr lang="es-ES" sz="1800" dirty="0">
              <a:solidFill>
                <a:srgbClr val="000000"/>
              </a:solidFill>
              <a:latin typeface="Arial" charset="0"/>
            </a:endParaRPr>
          </a:p>
        </p:txBody>
      </p:sp>
      <p:graphicFrame>
        <p:nvGraphicFramePr>
          <p:cNvPr id="11701" name="Group 437"/>
          <p:cNvGraphicFramePr>
            <a:graphicFrameLocks noGrp="1"/>
          </p:cNvGraphicFramePr>
          <p:nvPr/>
        </p:nvGraphicFramePr>
        <p:xfrm>
          <a:off x="4950619" y="3344265"/>
          <a:ext cx="3150394" cy="1533869"/>
        </p:xfrm>
        <a:graphic>
          <a:graphicData uri="http://schemas.openxmlformats.org/drawingml/2006/table">
            <a:tbl>
              <a:tblPr/>
              <a:tblGrid>
                <a:gridCol w="1089199"/>
                <a:gridCol w="1029816"/>
                <a:gridCol w="1031379"/>
              </a:tblGrid>
              <a:tr h="3655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744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5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5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00112" y="2888229"/>
            <a:ext cx="3150394" cy="365779"/>
          </a:xfrm>
          <a:prstGeom prst="rect">
            <a:avLst/>
          </a:prstGeom>
          <a:noFill/>
          <a:ln w="9525">
            <a:noFill/>
            <a:miter lim="800000"/>
            <a:headEnd/>
            <a:tailEnd/>
          </a:ln>
          <a:effectLst/>
        </p:spPr>
        <p:txBody>
          <a:bodyPr lIns="90507" tIns="45253" rIns="90507" bIns="45253">
            <a:spAutoFit/>
          </a:bodyPr>
          <a:lstStyle/>
          <a:p>
            <a:pPr algn="ctr">
              <a:spcBef>
                <a:spcPct val="50000"/>
              </a:spcBef>
            </a:pPr>
            <a:r>
              <a:rPr lang="es-ES_tradnl" sz="1800" b="1" u="sng" dirty="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4950619" y="2888229"/>
            <a:ext cx="3150394" cy="365779"/>
          </a:xfrm>
          <a:prstGeom prst="rect">
            <a:avLst/>
          </a:prstGeom>
          <a:noFill/>
          <a:ln w="9525">
            <a:noFill/>
            <a:miter lim="800000"/>
            <a:headEnd/>
            <a:tailEnd/>
          </a:ln>
          <a:effectLst/>
        </p:spPr>
        <p:txBody>
          <a:bodyPr lIns="90507" tIns="45253" rIns="90507" bIns="45253">
            <a:spAutoFit/>
          </a:bodyPr>
          <a:lstStyle/>
          <a:p>
            <a:pPr algn="ctr">
              <a:spcBef>
                <a:spcPct val="50000"/>
              </a:spcBef>
            </a:pPr>
            <a:r>
              <a:rPr lang="es-ES_tradnl" sz="1800" b="1" u="sng" dirty="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00112" y="3344263"/>
          <a:ext cx="3150394" cy="1516976"/>
        </p:xfrm>
        <a:graphic>
          <a:graphicData uri="http://schemas.openxmlformats.org/drawingml/2006/table">
            <a:tbl>
              <a:tblPr/>
              <a:tblGrid>
                <a:gridCol w="1089199"/>
                <a:gridCol w="1029816"/>
                <a:gridCol w="1031379"/>
              </a:tblGrid>
              <a:tr h="3655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29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6552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296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marL="90011" marR="90011" marT="45604" marB="4560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0076" y="684054"/>
            <a:ext cx="7800975" cy="129210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0020" y="2356187"/>
            <a:ext cx="9001125" cy="365779"/>
          </a:xfrm>
          <a:prstGeom prst="rect">
            <a:avLst/>
          </a:prstGeom>
          <a:noFill/>
          <a:ln w="9525">
            <a:noFill/>
            <a:miter lim="800000"/>
            <a:headEnd/>
            <a:tailEnd/>
          </a:ln>
          <a:effectLst/>
        </p:spPr>
        <p:txBody>
          <a:bodyPr lIns="90507" tIns="45253" rIns="90507" bIns="45253">
            <a:spAutoFit/>
          </a:bodyPr>
          <a:lstStyle/>
          <a:p>
            <a:pPr algn="ctr">
              <a:spcBef>
                <a:spcPct val="50000"/>
              </a:spcBef>
            </a:pPr>
            <a:r>
              <a:rPr lang="es-ES_tradnl" sz="1800" b="1" dirty="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UGARES_CURIOSOS_DE_ESPAÑA">
  <a:themeElements>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04875" rtl="0" eaLnBrk="1" fontAlgn="base" latinLnBrk="0" hangingPunct="1">
          <a:lnSpc>
            <a:spcPct val="100000"/>
          </a:lnSpc>
          <a:spcBef>
            <a:spcPct val="0"/>
          </a:spcBef>
          <a:spcAft>
            <a:spcPct val="0"/>
          </a:spcAft>
          <a:buClrTx/>
          <a:buSzTx/>
          <a:buFontTx/>
          <a:buNone/>
          <a:tabLst/>
          <a:defRPr kumimoji="0" lang="es-E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04875" rtl="0" eaLnBrk="1" fontAlgn="base" latinLnBrk="0" hangingPunct="1">
          <a:lnSpc>
            <a:spcPct val="100000"/>
          </a:lnSpc>
          <a:spcBef>
            <a:spcPct val="0"/>
          </a:spcBef>
          <a:spcAft>
            <a:spcPct val="0"/>
          </a:spcAft>
          <a:buClrTx/>
          <a:buSzTx/>
          <a:buFontTx/>
          <a:buNone/>
          <a:tabLst/>
          <a:defRPr kumimoji="0" lang="es-E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iseño predeterminad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LUGARES_CURIOSOS_DE_ESPAÑA</Template>
  <TotalTime>2</TotalTime>
  <Words>709</Words>
  <Application>Microsoft Office PowerPoint</Application>
  <PresentationFormat>Personalizado</PresentationFormat>
  <Paragraphs>79</Paragraphs>
  <Slides>66</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66</vt:i4>
      </vt:variant>
    </vt:vector>
  </HeadingPairs>
  <TitlesOfParts>
    <vt:vector size="72" baseType="lpstr">
      <vt:lpstr>Times New Roman</vt:lpstr>
      <vt:lpstr>Arial</vt:lpstr>
      <vt:lpstr>Calibri</vt:lpstr>
      <vt:lpstr>Helvetica</vt:lpstr>
      <vt:lpstr>LUGARES_CURIOSOS_DE_ESPAÑA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2014-07-23T08:47:22Z</dcterms:created>
  <dcterms:modified xsi:type="dcterms:W3CDTF">2014-07-23T08:50:18Z</dcterms:modified>
</cp:coreProperties>
</file>