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333" r:id="rId3"/>
    <p:sldId id="334" r:id="rId4"/>
    <p:sldId id="320" r:id="rId5"/>
    <p:sldId id="319" r:id="rId6"/>
    <p:sldId id="326" r:id="rId7"/>
    <p:sldId id="288" r:id="rId8"/>
    <p:sldId id="305" r:id="rId9"/>
    <p:sldId id="301" r:id="rId10"/>
    <p:sldId id="325" r:id="rId11"/>
    <p:sldId id="302" r:id="rId12"/>
    <p:sldId id="327" r:id="rId13"/>
    <p:sldId id="295" r:id="rId14"/>
    <p:sldId id="296" r:id="rId15"/>
    <p:sldId id="330" r:id="rId16"/>
    <p:sldId id="331" r:id="rId17"/>
    <p:sldId id="281" r:id="rId18"/>
    <p:sldId id="321" r:id="rId19"/>
    <p:sldId id="328" r:id="rId20"/>
    <p:sldId id="329" r:id="rId21"/>
    <p:sldId id="318" r:id="rId22"/>
    <p:sldId id="303" r:id="rId23"/>
    <p:sldId id="282" r:id="rId24"/>
    <p:sldId id="283" r:id="rId25"/>
    <p:sldId id="285" r:id="rId26"/>
    <p:sldId id="286" r:id="rId27"/>
    <p:sldId id="264" r:id="rId28"/>
    <p:sldId id="265" r:id="rId29"/>
    <p:sldId id="266" r:id="rId30"/>
    <p:sldId id="270" r:id="rId31"/>
    <p:sldId id="268" r:id="rId32"/>
    <p:sldId id="269" r:id="rId33"/>
    <p:sldId id="271" r:id="rId34"/>
    <p:sldId id="272" r:id="rId35"/>
    <p:sldId id="273" r:id="rId36"/>
    <p:sldId id="308" r:id="rId37"/>
    <p:sldId id="307" r:id="rId38"/>
    <p:sldId id="338" r:id="rId39"/>
    <p:sldId id="332" r:id="rId40"/>
    <p:sldId id="274" r:id="rId41"/>
    <p:sldId id="278" r:id="rId42"/>
    <p:sldId id="275" r:id="rId43"/>
    <p:sldId id="276" r:id="rId44"/>
    <p:sldId id="298" r:id="rId45"/>
    <p:sldId id="316" r:id="rId46"/>
    <p:sldId id="323" r:id="rId47"/>
    <p:sldId id="314" r:id="rId48"/>
    <p:sldId id="315" r:id="rId49"/>
    <p:sldId id="299" r:id="rId50"/>
    <p:sldId id="317" r:id="rId51"/>
    <p:sldId id="300" r:id="rId52"/>
    <p:sldId id="304" r:id="rId53"/>
    <p:sldId id="335" r:id="rId54"/>
    <p:sldId id="336" r:id="rId55"/>
    <p:sldId id="337" r:id="rId56"/>
    <p:sldId id="339" r:id="rId57"/>
    <p:sldId id="312" r:id="rId58"/>
    <p:sldId id="292" r:id="rId59"/>
    <p:sldId id="313" r:id="rId60"/>
    <p:sldId id="293" r:id="rId61"/>
    <p:sldId id="310" r:id="rId62"/>
    <p:sldId id="340" r:id="rId63"/>
  </p:sldIdLst>
  <p:sldSz cx="9144000" cy="6858000" type="screen4x3"/>
  <p:notesSz cx="6858000" cy="9144000"/>
  <p:defaultTextStyle>
    <a:defPPr>
      <a:defRPr lang="es-ES_trad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xgqo224mcX3nmLy1AEWPZQ==" hashData="+8i9isuZWqqqT0XZVO8ItQjhqH0="/>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34578" autoAdjust="0"/>
    <p:restoredTop sz="86323" autoAdjust="0"/>
  </p:normalViewPr>
  <p:slideViewPr>
    <p:cSldViewPr>
      <p:cViewPr varScale="1">
        <p:scale>
          <a:sx n="74" d="100"/>
          <a:sy n="74" d="100"/>
        </p:scale>
        <p:origin x="-876" y="-90"/>
      </p:cViewPr>
      <p:guideLst>
        <p:guide orient="horz" pos="2160"/>
        <p:guide pos="2880"/>
      </p:guideLst>
    </p:cSldViewPr>
  </p:slideViewPr>
  <p:outlineViewPr>
    <p:cViewPr>
      <p:scale>
        <a:sx n="33" d="100"/>
        <a:sy n="33" d="100"/>
      </p:scale>
      <p:origin x="0" y="13026"/>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_tradn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E83E213B-49CF-40C4-846F-54935995865B}" type="datetimeFigureOut">
              <a:rPr lang="es-ES_tradnl"/>
              <a:pPr>
                <a:defRPr/>
              </a:pPr>
              <a:t>06/12/2020</a:t>
            </a:fld>
            <a:endParaRPr lang="es-ES_tradnl"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_tradnl" noProof="0"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_tradnl"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_tradn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215DA91E-C560-4B81-82F4-A967B7451286}" type="slidenum">
              <a:rPr lang="es-ES_tradnl"/>
              <a:pPr>
                <a:defRPr/>
              </a:pPr>
              <a:t>‹Nº›</a:t>
            </a:fld>
            <a:endParaRPr lang="es-ES_tradnl" dirty="0"/>
          </a:p>
        </p:txBody>
      </p:sp>
    </p:spTree>
    <p:extLst>
      <p:ext uri="{BB962C8B-B14F-4D97-AF65-F5344CB8AC3E}">
        <p14:creationId xmlns:p14="http://schemas.microsoft.com/office/powerpoint/2010/main" val="369537627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smtClean="0"/>
          </a:p>
        </p:txBody>
      </p:sp>
      <p:sp>
        <p:nvSpPr>
          <p:cNvPr id="65540"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DB83FAA-F948-4289-AAE2-ABC1740CE10C}" type="slidenum">
              <a:rPr lang="es-ES_tradnl" smtClean="0"/>
              <a:pPr fontAlgn="base">
                <a:spcBef>
                  <a:spcPct val="0"/>
                </a:spcBef>
                <a:spcAft>
                  <a:spcPct val="0"/>
                </a:spcAft>
                <a:defRPr/>
              </a:pPr>
              <a:t>44</a:t>
            </a:fld>
            <a:endParaRPr lang="es-ES_tradnl"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pPr>
              <a:defRPr/>
            </a:pPr>
            <a:fld id="{2022180A-F9C0-4A7F-AE93-B9D40CC6F30A}" type="datetimeFigureOut">
              <a:rPr lang="es-ES_tradnl"/>
              <a:pPr>
                <a:defRPr/>
              </a:pPr>
              <a:t>06/12/2020</a:t>
            </a:fld>
            <a:endParaRPr lang="es-ES_tradnl" dirty="0"/>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9AB0E993-D6F7-4132-9FA0-92C0EF3AB58F}" type="slidenum">
              <a:rPr lang="es-ES_tradnl"/>
              <a:pPr>
                <a:defRPr/>
              </a:pPr>
              <a:t>‹Nº›</a:t>
            </a:fld>
            <a:endParaRPr lang="es-ES_tradnl" dirty="0"/>
          </a:p>
        </p:txBody>
      </p:sp>
    </p:spTree>
    <p:extLst>
      <p:ext uri="{BB962C8B-B14F-4D97-AF65-F5344CB8AC3E}">
        <p14:creationId xmlns:p14="http://schemas.microsoft.com/office/powerpoint/2010/main" val="27234641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2389CE75-55F0-41AC-988C-E3253B4CD82A}" type="datetimeFigureOut">
              <a:rPr lang="es-ES_tradnl"/>
              <a:pPr>
                <a:defRPr/>
              </a:pPr>
              <a:t>06/12/2020</a:t>
            </a:fld>
            <a:endParaRPr lang="es-ES_tradnl" dirty="0"/>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41D05B4E-F882-46F3-A876-90E183C522FC}" type="slidenum">
              <a:rPr lang="es-ES_tradnl"/>
              <a:pPr>
                <a:defRPr/>
              </a:pPr>
              <a:t>‹Nº›</a:t>
            </a:fld>
            <a:endParaRPr lang="es-ES_tradnl" dirty="0"/>
          </a:p>
        </p:txBody>
      </p:sp>
    </p:spTree>
    <p:extLst>
      <p:ext uri="{BB962C8B-B14F-4D97-AF65-F5344CB8AC3E}">
        <p14:creationId xmlns:p14="http://schemas.microsoft.com/office/powerpoint/2010/main" val="7468098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3C4674A-50EE-4966-AF9D-49A108AB444F}" type="datetimeFigureOut">
              <a:rPr lang="es-ES_tradnl"/>
              <a:pPr>
                <a:defRPr/>
              </a:pPr>
              <a:t>06/12/2020</a:t>
            </a:fld>
            <a:endParaRPr lang="es-ES_tradnl" dirty="0"/>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B717DDAB-561F-4192-BFE8-A07C6555043A}" type="slidenum">
              <a:rPr lang="es-ES_tradnl"/>
              <a:pPr>
                <a:defRPr/>
              </a:pPr>
              <a:t>‹Nº›</a:t>
            </a:fld>
            <a:endParaRPr lang="es-ES_tradnl" dirty="0"/>
          </a:p>
        </p:txBody>
      </p:sp>
    </p:spTree>
    <p:extLst>
      <p:ext uri="{BB962C8B-B14F-4D97-AF65-F5344CB8AC3E}">
        <p14:creationId xmlns:p14="http://schemas.microsoft.com/office/powerpoint/2010/main" val="24377709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3 Marcador de fecha"/>
          <p:cNvSpPr>
            <a:spLocks noGrp="1"/>
          </p:cNvSpPr>
          <p:nvPr>
            <p:ph type="dt" sz="half" idx="10"/>
          </p:nvPr>
        </p:nvSpPr>
        <p:spPr/>
        <p:txBody>
          <a:bodyPr/>
          <a:lstStyle>
            <a:lvl1pPr>
              <a:defRPr/>
            </a:lvl1pPr>
          </a:lstStyle>
          <a:p>
            <a:pPr>
              <a:defRPr/>
            </a:pPr>
            <a:fld id="{2F3F25EB-A977-46B7-8259-CAE9156137EF}" type="datetimeFigureOut">
              <a:rPr lang="es-ES_tradnl"/>
              <a:pPr>
                <a:defRPr/>
              </a:pPr>
              <a:t>06/12/2020</a:t>
            </a:fld>
            <a:endParaRPr lang="es-ES_tradnl" dirty="0"/>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8006159C-A253-4250-9978-992C947377C7}" type="slidenum">
              <a:rPr lang="es-ES_tradnl"/>
              <a:pPr>
                <a:defRPr/>
              </a:pPr>
              <a:t>‹Nº›</a:t>
            </a:fld>
            <a:endParaRPr lang="es-ES_tradnl" dirty="0"/>
          </a:p>
        </p:txBody>
      </p:sp>
    </p:spTree>
    <p:extLst>
      <p:ext uri="{BB962C8B-B14F-4D97-AF65-F5344CB8AC3E}">
        <p14:creationId xmlns:p14="http://schemas.microsoft.com/office/powerpoint/2010/main" val="36329877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3 Marcador de fecha"/>
          <p:cNvSpPr>
            <a:spLocks noGrp="1"/>
          </p:cNvSpPr>
          <p:nvPr>
            <p:ph type="dt" sz="half" idx="10"/>
          </p:nvPr>
        </p:nvSpPr>
        <p:spPr/>
        <p:txBody>
          <a:bodyPr/>
          <a:lstStyle>
            <a:lvl1pPr>
              <a:defRPr/>
            </a:lvl1pPr>
          </a:lstStyle>
          <a:p>
            <a:pPr>
              <a:defRPr/>
            </a:pPr>
            <a:fld id="{164C3FF5-26DD-4A82-A96C-FAF25408DA55}" type="datetimeFigureOut">
              <a:rPr lang="es-ES_tradnl"/>
              <a:pPr>
                <a:defRPr/>
              </a:pPr>
              <a:t>06/12/2020</a:t>
            </a:fld>
            <a:endParaRPr lang="es-ES_tradnl" dirty="0"/>
          </a:p>
        </p:txBody>
      </p:sp>
      <p:sp>
        <p:nvSpPr>
          <p:cNvPr id="8" name="4 Marcador de pie de página"/>
          <p:cNvSpPr>
            <a:spLocks noGrp="1"/>
          </p:cNvSpPr>
          <p:nvPr>
            <p:ph type="ftr" sz="quarter" idx="11"/>
          </p:nvPr>
        </p:nvSpPr>
        <p:spPr/>
        <p:txBody>
          <a:bodyPr/>
          <a:lstStyle>
            <a:lvl1pPr>
              <a:defRPr/>
            </a:lvl1pPr>
          </a:lstStyle>
          <a:p>
            <a:pPr>
              <a:defRPr/>
            </a:pPr>
            <a:endParaRPr lang="es-ES_tradnl"/>
          </a:p>
        </p:txBody>
      </p:sp>
      <p:sp>
        <p:nvSpPr>
          <p:cNvPr id="9" name="5 Marcador de número de diapositiva"/>
          <p:cNvSpPr>
            <a:spLocks noGrp="1"/>
          </p:cNvSpPr>
          <p:nvPr>
            <p:ph type="sldNum" sz="quarter" idx="12"/>
          </p:nvPr>
        </p:nvSpPr>
        <p:spPr/>
        <p:txBody>
          <a:bodyPr/>
          <a:lstStyle>
            <a:lvl1pPr>
              <a:defRPr/>
            </a:lvl1pPr>
          </a:lstStyle>
          <a:p>
            <a:pPr>
              <a:defRPr/>
            </a:pPr>
            <a:fld id="{49ADA357-D7C0-41DE-B79A-09AFCF18B86A}" type="slidenum">
              <a:rPr lang="es-ES_tradnl"/>
              <a:pPr>
                <a:defRPr/>
              </a:pPr>
              <a:t>‹Nº›</a:t>
            </a:fld>
            <a:endParaRPr lang="es-ES_tradnl" dirty="0"/>
          </a:p>
        </p:txBody>
      </p:sp>
    </p:spTree>
    <p:extLst>
      <p:ext uri="{BB962C8B-B14F-4D97-AF65-F5344CB8AC3E}">
        <p14:creationId xmlns:p14="http://schemas.microsoft.com/office/powerpoint/2010/main" val="3684446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3 Marcador de fecha"/>
          <p:cNvSpPr>
            <a:spLocks noGrp="1"/>
          </p:cNvSpPr>
          <p:nvPr>
            <p:ph type="dt" sz="half" idx="10"/>
          </p:nvPr>
        </p:nvSpPr>
        <p:spPr/>
        <p:txBody>
          <a:bodyPr/>
          <a:lstStyle>
            <a:lvl1pPr>
              <a:defRPr/>
            </a:lvl1pPr>
          </a:lstStyle>
          <a:p>
            <a:pPr>
              <a:defRPr/>
            </a:pPr>
            <a:fld id="{4618E0D4-1A84-4AD0-A975-B44D5E667FA0}" type="datetimeFigureOut">
              <a:rPr lang="es-ES_tradnl"/>
              <a:pPr>
                <a:defRPr/>
              </a:pPr>
              <a:t>06/12/2020</a:t>
            </a:fld>
            <a:endParaRPr lang="es-ES_tradnl" dirty="0"/>
          </a:p>
        </p:txBody>
      </p:sp>
      <p:sp>
        <p:nvSpPr>
          <p:cNvPr id="4" name="4 Marcador de pie de página"/>
          <p:cNvSpPr>
            <a:spLocks noGrp="1"/>
          </p:cNvSpPr>
          <p:nvPr>
            <p:ph type="ftr" sz="quarter" idx="11"/>
          </p:nvPr>
        </p:nvSpPr>
        <p:spPr/>
        <p:txBody>
          <a:bodyPr/>
          <a:lstStyle>
            <a:lvl1pPr>
              <a:defRPr/>
            </a:lvl1pPr>
          </a:lstStyle>
          <a:p>
            <a:pPr>
              <a:defRPr/>
            </a:pPr>
            <a:endParaRPr lang="es-ES_tradnl"/>
          </a:p>
        </p:txBody>
      </p:sp>
      <p:sp>
        <p:nvSpPr>
          <p:cNvPr id="5" name="5 Marcador de número de diapositiva"/>
          <p:cNvSpPr>
            <a:spLocks noGrp="1"/>
          </p:cNvSpPr>
          <p:nvPr>
            <p:ph type="sldNum" sz="quarter" idx="12"/>
          </p:nvPr>
        </p:nvSpPr>
        <p:spPr/>
        <p:txBody>
          <a:bodyPr/>
          <a:lstStyle>
            <a:lvl1pPr>
              <a:defRPr/>
            </a:lvl1pPr>
          </a:lstStyle>
          <a:p>
            <a:pPr>
              <a:defRPr/>
            </a:pPr>
            <a:fld id="{2C9EE7A9-2C72-462D-A234-E5ADC877F752}" type="slidenum">
              <a:rPr lang="es-ES_tradnl"/>
              <a:pPr>
                <a:defRPr/>
              </a:pPr>
              <a:t>‹Nº›</a:t>
            </a:fld>
            <a:endParaRPr lang="es-ES_tradnl" dirty="0"/>
          </a:p>
        </p:txBody>
      </p:sp>
    </p:spTree>
    <p:extLst>
      <p:ext uri="{BB962C8B-B14F-4D97-AF65-F5344CB8AC3E}">
        <p14:creationId xmlns:p14="http://schemas.microsoft.com/office/powerpoint/2010/main" val="25620567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6C03D49-CDF6-4FFB-8269-BB0FB58BEBD4}" type="datetimeFigureOut">
              <a:rPr lang="es-ES_tradnl"/>
              <a:pPr>
                <a:defRPr/>
              </a:pPr>
              <a:t>06/12/2020</a:t>
            </a:fld>
            <a:endParaRPr lang="es-ES_tradnl" dirty="0"/>
          </a:p>
        </p:txBody>
      </p:sp>
      <p:sp>
        <p:nvSpPr>
          <p:cNvPr id="3" name="4 Marcador de pie de página"/>
          <p:cNvSpPr>
            <a:spLocks noGrp="1"/>
          </p:cNvSpPr>
          <p:nvPr>
            <p:ph type="ftr" sz="quarter" idx="11"/>
          </p:nvPr>
        </p:nvSpPr>
        <p:spPr/>
        <p:txBody>
          <a:bodyPr/>
          <a:lstStyle>
            <a:lvl1pPr>
              <a:defRPr/>
            </a:lvl1pPr>
          </a:lstStyle>
          <a:p>
            <a:pPr>
              <a:defRPr/>
            </a:pPr>
            <a:endParaRPr lang="es-ES_tradnl"/>
          </a:p>
        </p:txBody>
      </p:sp>
      <p:sp>
        <p:nvSpPr>
          <p:cNvPr id="4" name="5 Marcador de número de diapositiva"/>
          <p:cNvSpPr>
            <a:spLocks noGrp="1"/>
          </p:cNvSpPr>
          <p:nvPr>
            <p:ph type="sldNum" sz="quarter" idx="12"/>
          </p:nvPr>
        </p:nvSpPr>
        <p:spPr/>
        <p:txBody>
          <a:bodyPr/>
          <a:lstStyle>
            <a:lvl1pPr>
              <a:defRPr/>
            </a:lvl1pPr>
          </a:lstStyle>
          <a:p>
            <a:pPr>
              <a:defRPr/>
            </a:pPr>
            <a:fld id="{F8616279-F1FC-4A5E-9B8C-BABEB684AD46}" type="slidenum">
              <a:rPr lang="es-ES_tradnl"/>
              <a:pPr>
                <a:defRPr/>
              </a:pPr>
              <a:t>‹Nº›</a:t>
            </a:fld>
            <a:endParaRPr lang="es-ES_tradnl" dirty="0"/>
          </a:p>
        </p:txBody>
      </p:sp>
    </p:spTree>
    <p:extLst>
      <p:ext uri="{BB962C8B-B14F-4D97-AF65-F5344CB8AC3E}">
        <p14:creationId xmlns:p14="http://schemas.microsoft.com/office/powerpoint/2010/main" val="2893822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B5FD49E-87C9-4B6D-A13A-CB7A3B884AB0}" type="datetimeFigureOut">
              <a:rPr lang="es-ES_tradnl"/>
              <a:pPr>
                <a:defRPr/>
              </a:pPr>
              <a:t>06/12/2020</a:t>
            </a:fld>
            <a:endParaRPr lang="es-ES_tradnl" dirty="0"/>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842D5AB3-79C5-4CF9-9FDA-25D0F05058FD}" type="slidenum">
              <a:rPr lang="es-ES_tradnl"/>
              <a:pPr>
                <a:defRPr/>
              </a:pPr>
              <a:t>‹Nº›</a:t>
            </a:fld>
            <a:endParaRPr lang="es-ES_tradnl" dirty="0"/>
          </a:p>
        </p:txBody>
      </p:sp>
    </p:spTree>
    <p:extLst>
      <p:ext uri="{BB962C8B-B14F-4D97-AF65-F5344CB8AC3E}">
        <p14:creationId xmlns:p14="http://schemas.microsoft.com/office/powerpoint/2010/main" val="9941145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_tradnl" noProof="0"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E5B0839-C412-4806-8923-7D97A16DE17B}" type="datetimeFigureOut">
              <a:rPr lang="es-ES_tradnl"/>
              <a:pPr>
                <a:defRPr/>
              </a:pPr>
              <a:t>06/12/2020</a:t>
            </a:fld>
            <a:endParaRPr lang="es-ES_tradnl" dirty="0"/>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6FE1BE52-CA4A-44B3-96F7-13EE4E7DA8BD}" type="slidenum">
              <a:rPr lang="es-ES_tradnl"/>
              <a:pPr>
                <a:defRPr/>
              </a:pPr>
              <a:t>‹Nº›</a:t>
            </a:fld>
            <a:endParaRPr lang="es-ES_tradnl" dirty="0"/>
          </a:p>
        </p:txBody>
      </p:sp>
    </p:spTree>
    <p:extLst>
      <p:ext uri="{BB962C8B-B14F-4D97-AF65-F5344CB8AC3E}">
        <p14:creationId xmlns:p14="http://schemas.microsoft.com/office/powerpoint/2010/main" val="312743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1DC085BC-054E-44FE-B0F4-FDA762C348EF}" type="datetimeFigureOut">
              <a:rPr lang="es-ES_tradnl"/>
              <a:pPr>
                <a:defRPr/>
              </a:pPr>
              <a:t>06/12/2020</a:t>
            </a:fld>
            <a:endParaRPr lang="es-ES_tradnl" dirty="0"/>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C56DDDD2-A032-4999-8294-347DAB825988}" type="slidenum">
              <a:rPr lang="es-ES_tradnl"/>
              <a:pPr>
                <a:defRPr/>
              </a:pPr>
              <a:t>‹Nº›</a:t>
            </a:fld>
            <a:endParaRPr lang="es-ES_tradnl" dirty="0"/>
          </a:p>
        </p:txBody>
      </p:sp>
    </p:spTree>
    <p:extLst>
      <p:ext uri="{BB962C8B-B14F-4D97-AF65-F5344CB8AC3E}">
        <p14:creationId xmlns:p14="http://schemas.microsoft.com/office/powerpoint/2010/main" val="3645206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A082EBAF-712F-4130-9AA2-3B3D29C52323}" type="datetimeFigureOut">
              <a:rPr lang="es-ES_tradnl"/>
              <a:pPr>
                <a:defRPr/>
              </a:pPr>
              <a:t>06/12/2020</a:t>
            </a:fld>
            <a:endParaRPr lang="es-ES_tradnl" dirty="0"/>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491C5621-A843-4ACB-B72C-2635D9BC5A7C}" type="slidenum">
              <a:rPr lang="es-ES_tradnl"/>
              <a:pPr>
                <a:defRPr/>
              </a:pPr>
              <a:t>‹Nº›</a:t>
            </a:fld>
            <a:endParaRPr lang="es-ES_tradnl" dirty="0"/>
          </a:p>
        </p:txBody>
      </p:sp>
    </p:spTree>
    <p:extLst>
      <p:ext uri="{BB962C8B-B14F-4D97-AF65-F5344CB8AC3E}">
        <p14:creationId xmlns:p14="http://schemas.microsoft.com/office/powerpoint/2010/main" val="35864749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9223130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ES_tradnl" smtClean="0"/>
          </a:p>
        </p:txBody>
      </p:sp>
      <p:sp>
        <p:nvSpPr>
          <p:cNvPr id="1027"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F36CC217-8B62-4719-8E58-EF4FA55C2FE7}" type="datetimeFigureOut">
              <a:rPr lang="es-ES_tradnl"/>
              <a:pPr>
                <a:defRPr/>
              </a:pPr>
              <a:t>06/12/2020</a:t>
            </a:fld>
            <a:endParaRPr lang="es-ES_tradnl"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_tradn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BA9BFE38-8FDB-40BE-B0FA-5C76F15C481D}" type="slidenum">
              <a:rPr lang="es-ES_tradnl"/>
              <a:pPr>
                <a:defRPr/>
              </a:pPr>
              <a:t>‹Nº›</a:t>
            </a:fld>
            <a:endParaRPr lang="es-ES_tradnl"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lasescapadas.com/2007/11/15/caceres-tiene-todo-lo-que-buscan-los-amantes-de-la-historia/" TargetMode="External"/><Relationship Id="rId2" Type="http://schemas.openxmlformats.org/officeDocument/2006/relationships/hyperlink" Target="http://www.lasescapadas.com/2007/11/29/pasaporte-para-conocer-el-patrimonio-de-la-humanidad/"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infocordoba.com/spain/andalusia/cordoba/photos/historic_centre/images/cordoba_h010_JPG.jpg" TargetMode="Externa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upload.wikimedia.org/wikipedia/commons/c/c4/Seneca.jpg"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0.jpeg"/><Relationship Id="rId5" Type="http://schemas.openxmlformats.org/officeDocument/2006/relationships/image" Target="../media/image59.jpeg"/><Relationship Id="rId4" Type="http://schemas.openxmlformats.org/officeDocument/2006/relationships/image" Target="../media/image58.jpeg"/></Relationships>
</file>

<file path=ppt/slides/_rels/slide4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8" Type="http://schemas.openxmlformats.org/officeDocument/2006/relationships/image" Target="../media/image70.jpeg"/><Relationship Id="rId3" Type="http://schemas.openxmlformats.org/officeDocument/2006/relationships/hyperlink" Target="http://www.trivago.es/cordoba-31508/restaurante/bodegas-campos-208071/fotos" TargetMode="External"/><Relationship Id="rId7" Type="http://schemas.openxmlformats.org/officeDocument/2006/relationships/hyperlink" Target="http://www.google.es/imgres?imgurl=http://www.asadorerrazki.com/novedades/asador_errazki_getafe_rabo_de_toro.jpg&amp;imgrefurl=http://www.asadorerrazki.com/novedades.php&amp;h=203&amp;w=319&amp;sz=16&amp;tbnid=f64TPmShUiBbEM:&amp;tbnh=75&amp;tbnw=118&amp;prev=/images?q=rabo+de+toro&amp;zoom=1&amp;q=rabo+de+toro&amp;hl=es&amp;usg=__ZM8WDIfitFEIty-QNMuFH8hUQK8=&amp;sa=X&amp;ei=H8QDTdnJAcqw4AaOxp3GCg&amp;ved=0CC4Q9QEwBg" TargetMode="External"/><Relationship Id="rId2" Type="http://schemas.openxmlformats.org/officeDocument/2006/relationships/image" Target="../media/image67.jpeg"/><Relationship Id="rId1" Type="http://schemas.openxmlformats.org/officeDocument/2006/relationships/slideLayout" Target="../slideLayouts/slideLayout2.xml"/><Relationship Id="rId6" Type="http://schemas.openxmlformats.org/officeDocument/2006/relationships/image" Target="../media/image69.jpeg"/><Relationship Id="rId11" Type="http://schemas.openxmlformats.org/officeDocument/2006/relationships/image" Target="../media/image72.jpeg"/><Relationship Id="rId5" Type="http://schemas.openxmlformats.org/officeDocument/2006/relationships/hyperlink" Target="http://www.trivago.es/cordoba-31508/restaurante/taberna-rafae-719031/fotos" TargetMode="External"/><Relationship Id="rId10" Type="http://schemas.openxmlformats.org/officeDocument/2006/relationships/image" Target="../media/image71.jpeg"/><Relationship Id="rId4" Type="http://schemas.openxmlformats.org/officeDocument/2006/relationships/image" Target="../media/image68.jpeg"/><Relationship Id="rId9" Type="http://schemas.openxmlformats.org/officeDocument/2006/relationships/hyperlink" Target="http://es.wikipedia.org/wiki/Archivo:Jam%C3%B3n_de_Huelva.jpg"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2.xml"/><Relationship Id="rId6" Type="http://schemas.openxmlformats.org/officeDocument/2006/relationships/image" Target="../media/image77.jpeg"/><Relationship Id="rId5" Type="http://schemas.openxmlformats.org/officeDocument/2006/relationships/image" Target="../media/image76.jpeg"/><Relationship Id="rId4" Type="http://schemas.openxmlformats.org/officeDocument/2006/relationships/image" Target="../media/image75.jpeg"/></Relationships>
</file>

<file path=ppt/slides/_rels/slide52.xml.rels><?xml version="1.0" encoding="UTF-8" standalone="yes"?>
<Relationships xmlns="http://schemas.openxmlformats.org/package/2006/relationships"><Relationship Id="rId2" Type="http://schemas.openxmlformats.org/officeDocument/2006/relationships/hyperlink" Target="http://www.esp.andalucia.com/provincia/cordoba/home.htm"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2.xml"/><Relationship Id="rId4" Type="http://schemas.openxmlformats.org/officeDocument/2006/relationships/image" Target="../media/image80.jpeg"/></Relationships>
</file>

<file path=ppt/slides/_rels/slide55.xml.rels><?xml version="1.0" encoding="UTF-8" standalone="yes"?>
<Relationships xmlns="http://schemas.openxmlformats.org/package/2006/relationships"><Relationship Id="rId8" Type="http://schemas.openxmlformats.org/officeDocument/2006/relationships/image" Target="../media/image83.jpeg"/><Relationship Id="rId3" Type="http://schemas.openxmlformats.org/officeDocument/2006/relationships/hyperlink" Target="http://www.photaki.es/foto-colorido-plato-de-ceramica_50518.htm" TargetMode="External"/><Relationship Id="rId7" Type="http://schemas.openxmlformats.org/officeDocument/2006/relationships/hyperlink" Target="http://www.photaki.es/foto-platos-decorativos-segovia_70491.htm" TargetMode="External"/><Relationship Id="rId12" Type="http://schemas.openxmlformats.org/officeDocument/2006/relationships/image" Target="../media/image86.png"/><Relationship Id="rId2" Type="http://schemas.openxmlformats.org/officeDocument/2006/relationships/hyperlink" Target="http://www.turismodecordoba.org/index2.cfm?codigo=2200" TargetMode="External"/><Relationship Id="rId1" Type="http://schemas.openxmlformats.org/officeDocument/2006/relationships/slideLayout" Target="../slideLayouts/slideLayout2.xml"/><Relationship Id="rId6" Type="http://schemas.openxmlformats.org/officeDocument/2006/relationships/image" Target="../media/image82.jpeg"/><Relationship Id="rId11" Type="http://schemas.openxmlformats.org/officeDocument/2006/relationships/image" Target="../media/image85.jpeg"/><Relationship Id="rId5" Type="http://schemas.openxmlformats.org/officeDocument/2006/relationships/hyperlink" Target="http://www.photaki.es/foto-recuerdos-de-la-ciudad-de-cordoba_70736.htm" TargetMode="External"/><Relationship Id="rId10" Type="http://schemas.openxmlformats.org/officeDocument/2006/relationships/image" Target="../media/image84.jpeg"/><Relationship Id="rId4" Type="http://schemas.openxmlformats.org/officeDocument/2006/relationships/image" Target="../media/image81.jpeg"/><Relationship Id="rId9" Type="http://schemas.openxmlformats.org/officeDocument/2006/relationships/hyperlink" Target="http://img.viajesyturistas.com/wp-content/uploads/2008/05/ceramica-cordoba_16368.jpg" TargetMode="External"/></Relationships>
</file>

<file path=ppt/slides/_rels/slide5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8" Type="http://schemas.openxmlformats.org/officeDocument/2006/relationships/image" Target="../media/image98.gif"/><Relationship Id="rId3" Type="http://schemas.openxmlformats.org/officeDocument/2006/relationships/image" Target="../media/image93.gif"/><Relationship Id="rId7" Type="http://schemas.openxmlformats.org/officeDocument/2006/relationships/image" Target="../media/image97.gif"/><Relationship Id="rId2" Type="http://schemas.openxmlformats.org/officeDocument/2006/relationships/hyperlink" Target="http://nombresanimados.net/" TargetMode="Externa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101.gif"/><Relationship Id="rId5" Type="http://schemas.openxmlformats.org/officeDocument/2006/relationships/image" Target="../media/image95.gif"/><Relationship Id="rId10" Type="http://schemas.openxmlformats.org/officeDocument/2006/relationships/image" Target="../media/image100.gif"/><Relationship Id="rId4" Type="http://schemas.openxmlformats.org/officeDocument/2006/relationships/image" Target="../media/image94.gif"/><Relationship Id="rId9" Type="http://schemas.openxmlformats.org/officeDocument/2006/relationships/image" Target="../media/image99.png"/></Relationships>
</file>

<file path=ppt/slides/_rels/slide61.xml.rels><?xml version="1.0" encoding="UTF-8" standalone="yes"?>
<Relationships xmlns="http://schemas.openxmlformats.org/package/2006/relationships"><Relationship Id="rId8" Type="http://schemas.openxmlformats.org/officeDocument/2006/relationships/image" Target="../media/image105.png"/><Relationship Id="rId13" Type="http://schemas.openxmlformats.org/officeDocument/2006/relationships/hyperlink" Target="https://vk.com/mispps" TargetMode="External"/><Relationship Id="rId3" Type="http://schemas.openxmlformats.org/officeDocument/2006/relationships/image" Target="../media/image102.png"/><Relationship Id="rId7" Type="http://schemas.openxmlformats.org/officeDocument/2006/relationships/hyperlink" Target="https://www.facebook.com/mispps" TargetMode="External"/><Relationship Id="rId12" Type="http://schemas.openxmlformats.org/officeDocument/2006/relationships/image" Target="../media/image10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04.png"/><Relationship Id="rId11" Type="http://schemas.openxmlformats.org/officeDocument/2006/relationships/hyperlink" Target="https://plus.google.com/+Mispps/" TargetMode="External"/><Relationship Id="rId5" Type="http://schemas.openxmlformats.org/officeDocument/2006/relationships/image" Target="../media/image103.png"/><Relationship Id="rId10" Type="http://schemas.openxmlformats.org/officeDocument/2006/relationships/image" Target="../media/image10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Título"/>
          <p:cNvSpPr>
            <a:spLocks noGrp="1"/>
          </p:cNvSpPr>
          <p:nvPr>
            <p:ph type="title"/>
          </p:nvPr>
        </p:nvSpPr>
        <p:spPr/>
        <p:txBody>
          <a:bodyPr/>
          <a:lstStyle/>
          <a:p>
            <a:pPr eaLnBrk="1" hangingPunct="1"/>
            <a:endParaRPr lang="es-ES" dirty="0"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fontAlgn="auto">
              <a:spcAft>
                <a:spcPts val="0"/>
              </a:spcAft>
              <a:buNone/>
              <a:defRPr/>
            </a:pPr>
            <a:endParaRPr lang="es-ES_tradnl" dirty="0"/>
          </a:p>
        </p:txBody>
      </p:sp>
      <p:pic>
        <p:nvPicPr>
          <p:cNvPr id="2052" name="Picture 2" descr="J:\CARPETA PLANTILLAS\master11_image004.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9300" y="1514475"/>
            <a:ext cx="5105400" cy="382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3" descr="J:\ICONOS\audio[1].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929438" y="5500688"/>
            <a:ext cx="15335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4" descr="J:\ICONOS\1194[1].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56480" y="5840006"/>
            <a:ext cx="101917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Rectángulo"/>
          <p:cNvSpPr/>
          <p:nvPr/>
        </p:nvSpPr>
        <p:spPr>
          <a:xfrm flipH="1">
            <a:off x="1475655" y="5881688"/>
            <a:ext cx="3096344" cy="646331"/>
          </a:xfrm>
          <a:prstGeom prst="rect">
            <a:avLst/>
          </a:prstGeom>
        </p:spPr>
        <p:txBody>
          <a:bodyPr wrap="square">
            <a:spAutoFit/>
          </a:bodyPr>
          <a:lstStyle/>
          <a:p>
            <a:r>
              <a:rPr lang="es-ES" dirty="0" smtClean="0">
                <a:solidFill>
                  <a:srgbClr val="FF0000"/>
                </a:solidFill>
              </a:rPr>
              <a:t>PASA TODAS </a:t>
            </a:r>
          </a:p>
          <a:p>
            <a:r>
              <a:rPr lang="es-ES" dirty="0" smtClean="0">
                <a:solidFill>
                  <a:srgbClr val="FF0000"/>
                </a:solidFill>
              </a:rPr>
              <a:t>CON EL RATON</a:t>
            </a:r>
            <a:endParaRPr lang="es-ES" dirty="0">
              <a:solidFill>
                <a:srgbClr val="FF0000"/>
              </a:solidFill>
            </a:endParaRPr>
          </a:p>
        </p:txBody>
      </p:sp>
    </p:spTree>
  </p:cSld>
  <p:clrMapOvr>
    <a:masterClrMapping/>
  </p:clrMapOvr>
  <p:transition spd="slow">
    <p:sndAc>
      <p:stSnd loop="1">
        <p:snd r:embed="rId2" name="Himno a la alegria (Miguel Ríos).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Título"/>
          <p:cNvSpPr>
            <a:spLocks noGrp="1"/>
          </p:cNvSpPr>
          <p:nvPr>
            <p:ph type="title"/>
          </p:nvPr>
        </p:nvSpPr>
        <p:spPr/>
        <p:txBody>
          <a:bodyPr/>
          <a:lstStyle/>
          <a:p>
            <a:pPr eaLnBrk="1" hangingPunct="1"/>
            <a:endParaRPr lang="es-ES" dirty="0"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None/>
              <a:defRPr/>
            </a:pPr>
            <a:r>
              <a:rPr lang="es-ES_tradnl" dirty="0" smtClean="0"/>
              <a:t>              </a:t>
            </a:r>
          </a:p>
          <a:p>
            <a:pPr eaLnBrk="1" fontAlgn="auto" hangingPunct="1">
              <a:spcAft>
                <a:spcPts val="0"/>
              </a:spcAft>
              <a:buFont typeface="Arial" pitchFamily="34" charset="0"/>
              <a:buNone/>
              <a:defRPr/>
            </a:pPr>
            <a:endParaRPr lang="es-ES_tradnl" dirty="0"/>
          </a:p>
          <a:p>
            <a:pPr eaLnBrk="1" fontAlgn="auto" hangingPunct="1">
              <a:spcAft>
                <a:spcPts val="0"/>
              </a:spcAft>
              <a:buFont typeface="Arial" pitchFamily="34" charset="0"/>
              <a:buNone/>
              <a:defRPr/>
            </a:pPr>
            <a:endParaRPr lang="es-ES_tradnl" dirty="0" smtClean="0"/>
          </a:p>
          <a:p>
            <a:pPr eaLnBrk="1" fontAlgn="auto" hangingPunct="1">
              <a:spcAft>
                <a:spcPts val="0"/>
              </a:spcAft>
              <a:buFont typeface="Arial" pitchFamily="34" charset="0"/>
              <a:buNone/>
              <a:defRPr/>
            </a:pPr>
            <a:r>
              <a:rPr lang="es-ES_tradnl" sz="2800" dirty="0"/>
              <a:t> </a:t>
            </a:r>
            <a:r>
              <a:rPr lang="es-ES_tradnl" sz="2800" dirty="0" smtClean="0"/>
              <a:t>                                  </a:t>
            </a:r>
            <a:r>
              <a:rPr lang="es-ES_tradnl" sz="2800" dirty="0" smtClean="0">
                <a:latin typeface="Andalus" pitchFamily="2" charset="-78"/>
                <a:cs typeface="Andalus" pitchFamily="2" charset="-78"/>
              </a:rPr>
              <a:t>B A R R I O    J U D Í O   </a:t>
            </a:r>
          </a:p>
          <a:p>
            <a:pPr eaLnBrk="1" fontAlgn="auto" hangingPunct="1">
              <a:spcAft>
                <a:spcPts val="0"/>
              </a:spcAft>
              <a:buFont typeface="Arial" pitchFamily="34" charset="0"/>
              <a:buNone/>
              <a:defRPr/>
            </a:pPr>
            <a:endParaRPr lang="es-ES_tradnl" sz="3600" dirty="0">
              <a:latin typeface="Andalus" pitchFamily="2" charset="-78"/>
              <a:cs typeface="Andalus" pitchFamily="2" charset="-78"/>
            </a:endParaRPr>
          </a:p>
          <a:p>
            <a:pPr eaLnBrk="1" fontAlgn="auto" hangingPunct="1">
              <a:spcAft>
                <a:spcPts val="0"/>
              </a:spcAft>
              <a:buFont typeface="Arial" pitchFamily="34" charset="0"/>
              <a:buNone/>
              <a:defRPr/>
            </a:pPr>
            <a:r>
              <a:rPr lang="es-ES_tradnl" sz="3600" dirty="0" smtClean="0">
                <a:latin typeface="Andalus" pitchFamily="2" charset="-78"/>
                <a:cs typeface="Andalus" pitchFamily="2" charset="-78"/>
              </a:rPr>
              <a:t>                        </a:t>
            </a:r>
            <a:r>
              <a:rPr lang="es-ES_tradnl" sz="2800" dirty="0" smtClean="0">
                <a:latin typeface="Andalus" pitchFamily="2" charset="-78"/>
                <a:cs typeface="Andalus" pitchFamily="2" charset="-78"/>
              </a:rPr>
              <a:t>C Ó R D O B A     </a:t>
            </a:r>
          </a:p>
          <a:p>
            <a:pPr eaLnBrk="1" fontAlgn="auto" hangingPunct="1">
              <a:spcAft>
                <a:spcPts val="0"/>
              </a:spcAft>
              <a:buFont typeface="Arial" pitchFamily="34" charset="0"/>
              <a:buNone/>
              <a:defRPr/>
            </a:pPr>
            <a:endParaRPr lang="es-ES_tradnl" sz="3600" dirty="0">
              <a:latin typeface="Andalus" pitchFamily="2" charset="-78"/>
              <a:cs typeface="Andalus" pitchFamily="2" charset="-78"/>
            </a:endParaRPr>
          </a:p>
          <a:p>
            <a:pPr eaLnBrk="1" fontAlgn="auto" hangingPunct="1">
              <a:spcAft>
                <a:spcPts val="0"/>
              </a:spcAft>
              <a:buFont typeface="Arial" pitchFamily="34" charset="0"/>
              <a:buNone/>
              <a:defRPr/>
            </a:pPr>
            <a:r>
              <a:rPr lang="es-ES_tradnl" sz="2800" dirty="0" smtClean="0">
                <a:latin typeface="Andalus" pitchFamily="2" charset="-78"/>
                <a:cs typeface="Andalus" pitchFamily="2" charset="-78"/>
              </a:rPr>
              <a:t>                         E S P A Ñ A     </a:t>
            </a:r>
            <a:endParaRPr lang="es-ES_tradnl" sz="2800" dirty="0">
              <a:latin typeface="Andalus" pitchFamily="2" charset="-78"/>
              <a:cs typeface="Andalus" pitchFamily="2" charset="-78"/>
            </a:endParaRPr>
          </a:p>
        </p:txBody>
      </p:sp>
      <p:pic>
        <p:nvPicPr>
          <p:cNvPr id="1026" name="Picture 2" descr="C:\Users\abuelitos\Pictures\Barrio Judio\mezquita_catedral_de_cordoba[1] (FILEminimizer).jpg"/>
          <p:cNvPicPr>
            <a:picLocks noChangeAspect="1" noChangeArrowheads="1"/>
          </p:cNvPicPr>
          <p:nvPr/>
        </p:nvPicPr>
        <p:blipFill>
          <a:blip r:embed="rId2"/>
          <a:srcRect/>
          <a:stretch>
            <a:fillRect/>
          </a:stretch>
        </p:blipFill>
        <p:spPr bwMode="auto">
          <a:xfrm>
            <a:off x="4500563" y="3571875"/>
            <a:ext cx="3457575" cy="2303463"/>
          </a:xfrm>
          <a:prstGeom prst="rect">
            <a:avLst/>
          </a:prstGeom>
        </p:spPr>
        <p:style>
          <a:lnRef idx="2">
            <a:schemeClr val="accent2"/>
          </a:lnRef>
          <a:fillRef idx="1">
            <a:schemeClr val="lt1"/>
          </a:fillRef>
          <a:effectRef idx="0">
            <a:schemeClr val="accent2"/>
          </a:effectRef>
          <a:fontRef idx="minor">
            <a:schemeClr val="dk1"/>
          </a:fontRef>
        </p:style>
      </p:pic>
    </p:spTree>
  </p:cSld>
  <p:clrMapOvr>
    <a:masterClrMapping/>
  </p:clrMapOvr>
  <p:transition spd="slow">
    <p:wipe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7" presetClass="entr" presetSubtype="4"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additive="base">
                                        <p:cTn id="13"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7" presetClass="entr" presetSubtype="4"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 calcmode="lin" valueType="num">
                                      <p:cBhvr additive="base">
                                        <p:cTn id="19" dur="2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8" presetClass="emph" presetSubtype="0" fill="hold" nodeType="clickEffect">
                                  <p:stCondLst>
                                    <p:cond delay="0"/>
                                  </p:stCondLst>
                                  <p:childTnLst>
                                    <p:animRot by="21600000">
                                      <p:cBhvr>
                                        <p:cTn id="24" dur="2000" fill="hold"/>
                                        <p:tgtEl>
                                          <p:spTgt spid="3">
                                            <p:txEl>
                                              <p:pRg st="3" end="3"/>
                                            </p:txEl>
                                          </p:spTgt>
                                        </p:tgtEl>
                                        <p:attrNameLst>
                                          <p:attrName>r</p:attrName>
                                        </p:attrNameLst>
                                      </p:cBhvr>
                                    </p:animRot>
                                  </p:childTnLst>
                                </p:cTn>
                              </p:par>
                            </p:childTnLst>
                          </p:cTn>
                        </p:par>
                      </p:childTnLst>
                    </p:cTn>
                  </p:par>
                  <p:par>
                    <p:cTn id="25" fill="hold" nodeType="clickPar">
                      <p:stCondLst>
                        <p:cond delay="indefinite"/>
                      </p:stCondLst>
                      <p:childTnLst>
                        <p:par>
                          <p:cTn id="26" fill="hold" nodeType="withGroup">
                            <p:stCondLst>
                              <p:cond delay="0"/>
                            </p:stCondLst>
                            <p:childTnLst>
                              <p:par>
                                <p:cTn id="27" presetID="8" presetClass="emph" presetSubtype="0" fill="hold" nodeType="clickEffect">
                                  <p:stCondLst>
                                    <p:cond delay="0"/>
                                  </p:stCondLst>
                                  <p:childTnLst>
                                    <p:animRot by="21600000">
                                      <p:cBhvr>
                                        <p:cTn id="28" dur="2000" fill="hold"/>
                                        <p:tgtEl>
                                          <p:spTgt spid="3">
                                            <p:txEl>
                                              <p:pRg st="5" end="5"/>
                                            </p:txEl>
                                          </p:spTgt>
                                        </p:tgtEl>
                                        <p:attrNameLst>
                                          <p:attrName>r</p:attrName>
                                        </p:attrNameLst>
                                      </p:cBhvr>
                                    </p:animRot>
                                  </p:childTnLst>
                                </p:cTn>
                              </p:par>
                            </p:childTnLst>
                          </p:cTn>
                        </p:par>
                      </p:childTnLst>
                    </p:cTn>
                  </p:par>
                  <p:par>
                    <p:cTn id="29" fill="hold" nodeType="clickPar">
                      <p:stCondLst>
                        <p:cond delay="indefinite"/>
                      </p:stCondLst>
                      <p:childTnLst>
                        <p:par>
                          <p:cTn id="30" fill="hold" nodeType="withGroup">
                            <p:stCondLst>
                              <p:cond delay="0"/>
                            </p:stCondLst>
                            <p:childTnLst>
                              <p:par>
                                <p:cTn id="31" presetID="8" presetClass="emph" presetSubtype="0" fill="hold" nodeType="clickEffect">
                                  <p:stCondLst>
                                    <p:cond delay="0"/>
                                  </p:stCondLst>
                                  <p:childTnLst>
                                    <p:animRot by="21600000">
                                      <p:cBhvr>
                                        <p:cTn id="32" dur="2000" fill="hold"/>
                                        <p:tgtEl>
                                          <p:spTgt spid="3">
                                            <p:txEl>
                                              <p:pRg st="7" end="7"/>
                                            </p:txEl>
                                          </p:spTgt>
                                        </p:tgtEl>
                                        <p:attrNameLst>
                                          <p:attrName>r</p:attrName>
                                        </p:attrNameLst>
                                      </p:cBhvr>
                                    </p:animRo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nodeType="clickEffect">
                                  <p:stCondLst>
                                    <p:cond delay="0"/>
                                  </p:stCondLst>
                                  <p:childTnLst>
                                    <p:set>
                                      <p:cBhvr>
                                        <p:cTn id="36" dur="1" fill="hold">
                                          <p:stCondLst>
                                            <p:cond delay="0"/>
                                          </p:stCondLst>
                                        </p:cTn>
                                        <p:tgtEl>
                                          <p:spTgt spid="1026"/>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6" presetClass="emph" presetSubtype="0" fill="hold" nodeType="clickEffect">
                                  <p:stCondLst>
                                    <p:cond delay="0"/>
                                  </p:stCondLst>
                                  <p:childTnLst>
                                    <p:animScale>
                                      <p:cBhvr>
                                        <p:cTn id="40" dur="2000" fill="hold"/>
                                        <p:tgtEl>
                                          <p:spTgt spid="102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title"/>
          </p:nvPr>
        </p:nvSpPr>
        <p:spPr/>
        <p:txBody>
          <a:bodyPr/>
          <a:lstStyle/>
          <a:p>
            <a:pPr eaLnBrk="1" hangingPunct="1"/>
            <a:endParaRPr lang="es-ES" dirty="0"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4100" name="Picture 1" descr="C:\Users\abuelitos\Pictures\Barrio Judio\mezquita-cordoba-noche[1] (FILEminimiz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813" y="428625"/>
            <a:ext cx="73152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a:spLocks noChangeArrowheads="1"/>
          </p:cNvSpPr>
          <p:nvPr/>
        </p:nvSpPr>
        <p:spPr bwMode="auto">
          <a:xfrm>
            <a:off x="2643188" y="571500"/>
            <a:ext cx="3429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sz="2400">
                <a:latin typeface="Andalus" pitchFamily="2" charset="-78"/>
                <a:cs typeface="Andalus" pitchFamily="2" charset="-78"/>
              </a:rPr>
              <a:t> </a:t>
            </a:r>
            <a:r>
              <a:rPr lang="es-ES_tradnl" sz="2800">
                <a:solidFill>
                  <a:srgbClr val="FF0000"/>
                </a:solidFill>
                <a:latin typeface="Andalus" pitchFamily="2" charset="-78"/>
                <a:cs typeface="Andalus" pitchFamily="2" charset="-78"/>
              </a:rPr>
              <a:t>Llegamos a Córdoba</a:t>
            </a:r>
            <a:endParaRPr lang="es-ES_tradnl" sz="2800">
              <a:latin typeface="Andalus" pitchFamily="2" charset="-78"/>
              <a:cs typeface="Andalus" pitchFamily="2" charset="-78"/>
            </a:endParaRPr>
          </a:p>
        </p:txBody>
      </p:sp>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2000" fill="hold"/>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5124" name="Picture 2" descr="C:\Users\abuelitos\Pictures\Barrio Judio\Córdoba 036 (FILEminimiz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00" y="-161925"/>
            <a:ext cx="9359900" cy="701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a:spLocks noChangeArrowheads="1"/>
          </p:cNvSpPr>
          <p:nvPr/>
        </p:nvSpPr>
        <p:spPr bwMode="auto">
          <a:xfrm>
            <a:off x="2357438" y="500063"/>
            <a:ext cx="29289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sz="2800">
                <a:latin typeface="Andalus" pitchFamily="2" charset="-78"/>
                <a:cs typeface="Andalus" pitchFamily="2" charset="-78"/>
              </a:rPr>
              <a:t>La Mezquita</a:t>
            </a:r>
          </a:p>
        </p:txBody>
      </p:sp>
    </p:spTree>
  </p:cSld>
  <p:clrMapOvr>
    <a:masterClrMapping/>
  </p:clrMapOvr>
  <p:transition spd="slow">
    <p:pull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2000" fill="hold"/>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64514" name="Picture 2" descr="C:\Users\abuelitos\Pictures\Barrio Judio\mezquitadecordoba[1] (FILEminimizer).jpg"/>
          <p:cNvPicPr>
            <a:picLocks noChangeAspect="1" noChangeArrowheads="1"/>
          </p:cNvPicPr>
          <p:nvPr/>
        </p:nvPicPr>
        <p:blipFill>
          <a:blip r:embed="rId2"/>
          <a:srcRect/>
          <a:stretch>
            <a:fillRect/>
          </a:stretch>
        </p:blipFill>
        <p:spPr bwMode="auto">
          <a:xfrm>
            <a:off x="1214438" y="1000125"/>
            <a:ext cx="6732587" cy="4608513"/>
          </a:xfrm>
          <a:prstGeom prst="rect">
            <a:avLst/>
          </a:prstGeom>
        </p:spPr>
        <p:style>
          <a:lnRef idx="2">
            <a:schemeClr val="accent2"/>
          </a:lnRef>
          <a:fillRef idx="1">
            <a:schemeClr val="lt1"/>
          </a:fillRef>
          <a:effectRef idx="0">
            <a:schemeClr val="accent2"/>
          </a:effectRef>
          <a:fontRef idx="minor">
            <a:schemeClr val="dk1"/>
          </a:fontRef>
        </p:style>
      </p:pic>
    </p:spTree>
  </p:cSld>
  <p:clrMapOvr>
    <a:masterClrMapping/>
  </p:clrMapOvr>
  <p:transition spd="slow">
    <p:pull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pPr eaLnBrk="1" hangingPunct="1"/>
            <a:endParaRPr lang="es-ES" dirty="0"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57347" name="Picture 3" descr="C:\Users\abuelitos\Pictures\Barrio Judio\mezquita[1] (FILEminimizer).jpg"/>
          <p:cNvPicPr>
            <a:picLocks noChangeAspect="1" noChangeArrowheads="1"/>
          </p:cNvPicPr>
          <p:nvPr/>
        </p:nvPicPr>
        <p:blipFill>
          <a:blip r:embed="rId2"/>
          <a:srcRect/>
          <a:stretch>
            <a:fillRect/>
          </a:stretch>
        </p:blipFill>
        <p:spPr bwMode="auto">
          <a:xfrm>
            <a:off x="357188" y="642938"/>
            <a:ext cx="8383587" cy="5580062"/>
          </a:xfrm>
          <a:prstGeom prst="rect">
            <a:avLst/>
          </a:prstGeom>
        </p:spPr>
        <p:style>
          <a:lnRef idx="2">
            <a:schemeClr val="accent2"/>
          </a:lnRef>
          <a:fillRef idx="1">
            <a:schemeClr val="lt1"/>
          </a:fillRef>
          <a:effectRef idx="0">
            <a:schemeClr val="accent2"/>
          </a:effectRef>
          <a:fontRef idx="minor">
            <a:schemeClr val="dk1"/>
          </a:fontRef>
        </p:style>
      </p:pic>
    </p:spTree>
  </p:cSld>
  <p:clrMapOvr>
    <a:masterClrMapping/>
  </p:clrMapOvr>
  <p:transition spd="slow">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63490" name="Picture 2" descr="C:\Users\abuelitos\Pictures\Barrio Judio\Córdoba 103 (FILEminimizer).JPG"/>
          <p:cNvPicPr>
            <a:picLocks noChangeAspect="1" noChangeArrowheads="1"/>
          </p:cNvPicPr>
          <p:nvPr/>
        </p:nvPicPr>
        <p:blipFill>
          <a:blip r:embed="rId2"/>
          <a:srcRect/>
          <a:stretch>
            <a:fillRect/>
          </a:stretch>
        </p:blipFill>
        <p:spPr bwMode="auto">
          <a:xfrm>
            <a:off x="-71438" y="-53975"/>
            <a:ext cx="9215438" cy="6911975"/>
          </a:xfrm>
          <a:prstGeom prst="rect">
            <a:avLst/>
          </a:prstGeom>
        </p:spPr>
        <p:style>
          <a:lnRef idx="2">
            <a:schemeClr val="accent1"/>
          </a:lnRef>
          <a:fillRef idx="1">
            <a:schemeClr val="lt1"/>
          </a:fillRef>
          <a:effectRef idx="0">
            <a:schemeClr val="accent1"/>
          </a:effectRef>
          <a:fontRef idx="minor">
            <a:schemeClr val="dk1"/>
          </a:fontRef>
        </p:style>
      </p:pic>
    </p:spTree>
  </p:cSld>
  <p:clrMapOvr>
    <a:masterClrMapping/>
  </p:clrMapOvr>
  <p:transition spd="slow">
    <p:pull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smtClean="0"/>
          </a:p>
          <a:p>
            <a:pPr eaLnBrk="1" fontAlgn="auto" hangingPunct="1">
              <a:spcAft>
                <a:spcPts val="0"/>
              </a:spcAft>
              <a:buFont typeface="Arial" pitchFamily="34" charset="0"/>
              <a:buNone/>
              <a:defRPr/>
            </a:pPr>
            <a:r>
              <a:rPr lang="es-ES_tradnl" sz="2000" b="1" dirty="0" smtClean="0">
                <a:latin typeface="Andalus" pitchFamily="2" charset="-78"/>
                <a:cs typeface="Andalus" pitchFamily="2" charset="-78"/>
              </a:rPr>
              <a:t> </a:t>
            </a:r>
          </a:p>
          <a:p>
            <a:pPr eaLnBrk="1" fontAlgn="auto" hangingPunct="1">
              <a:spcAft>
                <a:spcPts val="0"/>
              </a:spcAft>
              <a:buFont typeface="Arial" pitchFamily="34" charset="0"/>
              <a:buNone/>
              <a:defRPr/>
            </a:pPr>
            <a:r>
              <a:rPr lang="es-ES_tradnl" sz="2000" b="1" dirty="0" smtClean="0">
                <a:latin typeface="Andalus" pitchFamily="2" charset="-78"/>
                <a:cs typeface="Andalus" pitchFamily="2" charset="-78"/>
              </a:rPr>
              <a:t>    Hotel NH Amistad Córdoba</a:t>
            </a:r>
          </a:p>
          <a:p>
            <a:pPr eaLnBrk="1" fontAlgn="auto" hangingPunct="1">
              <a:spcAft>
                <a:spcPts val="0"/>
              </a:spcAft>
              <a:buFont typeface="Arial" pitchFamily="34" charset="0"/>
              <a:buNone/>
              <a:defRPr/>
            </a:pPr>
            <a:r>
              <a:rPr lang="es-ES_tradnl" sz="2000" dirty="0" smtClean="0">
                <a:latin typeface="Andalus" pitchFamily="2" charset="-78"/>
                <a:cs typeface="Andalus" pitchFamily="2" charset="-78"/>
              </a:rPr>
              <a:t>    está  ubicado en el centro de Córdoba, </a:t>
            </a:r>
          </a:p>
          <a:p>
            <a:pPr eaLnBrk="1" fontAlgn="auto" hangingPunct="1">
              <a:spcAft>
                <a:spcPts val="0"/>
              </a:spcAft>
              <a:buFont typeface="Arial" pitchFamily="34" charset="0"/>
              <a:buNone/>
              <a:defRPr/>
            </a:pPr>
            <a:r>
              <a:rPr lang="es-ES_tradnl" sz="2000" dirty="0" smtClean="0">
                <a:latin typeface="Andalus" pitchFamily="2" charset="-78"/>
                <a:cs typeface="Andalus" pitchFamily="2" charset="-78"/>
              </a:rPr>
              <a:t>    cerca de la Mezquita. En la Plaza  </a:t>
            </a:r>
          </a:p>
          <a:p>
            <a:pPr eaLnBrk="1" fontAlgn="auto" hangingPunct="1">
              <a:spcAft>
                <a:spcPts val="0"/>
              </a:spcAft>
              <a:buFont typeface="Arial" pitchFamily="34" charset="0"/>
              <a:buNone/>
              <a:defRPr/>
            </a:pPr>
            <a:r>
              <a:rPr lang="es-ES_tradnl" sz="2000" dirty="0" smtClean="0">
                <a:latin typeface="Andalus" pitchFamily="2" charset="-78"/>
                <a:cs typeface="Andalus" pitchFamily="2" charset="-78"/>
              </a:rPr>
              <a:t>    Maimónides</a:t>
            </a:r>
            <a:endParaRPr lang="es-ES_tradnl" sz="2000" dirty="0">
              <a:latin typeface="Andalus" pitchFamily="2" charset="-78"/>
              <a:cs typeface="Andalus" pitchFamily="2" charset="-78"/>
            </a:endParaRPr>
          </a:p>
        </p:txBody>
      </p:sp>
      <p:pic>
        <p:nvPicPr>
          <p:cNvPr id="14338" name="Picture 2" descr="Photo - NH Amistad Cordoba - Córdova"/>
          <p:cNvPicPr>
            <a:picLocks noChangeAspect="1" noChangeArrowheads="1"/>
          </p:cNvPicPr>
          <p:nvPr/>
        </p:nvPicPr>
        <p:blipFill>
          <a:blip r:embed="rId2"/>
          <a:srcRect/>
          <a:stretch>
            <a:fillRect/>
          </a:stretch>
        </p:blipFill>
        <p:spPr bwMode="auto">
          <a:xfrm>
            <a:off x="2643188" y="2000250"/>
            <a:ext cx="6492875" cy="4859338"/>
          </a:xfrm>
          <a:prstGeom prst="rect">
            <a:avLst/>
          </a:prstGeom>
        </p:spPr>
        <p:style>
          <a:lnRef idx="2">
            <a:schemeClr val="accent1"/>
          </a:lnRef>
          <a:fillRef idx="1">
            <a:schemeClr val="lt1"/>
          </a:fillRef>
          <a:effectRef idx="0">
            <a:schemeClr val="accent1"/>
          </a:effectRef>
          <a:fontRef idx="minor">
            <a:schemeClr val="dk1"/>
          </a:fontRef>
        </p:style>
      </p:pic>
      <p:sp>
        <p:nvSpPr>
          <p:cNvPr id="7" name="6 CuadroTexto"/>
          <p:cNvSpPr txBox="1">
            <a:spLocks noChangeArrowheads="1"/>
          </p:cNvSpPr>
          <p:nvPr/>
        </p:nvSpPr>
        <p:spPr bwMode="auto">
          <a:xfrm>
            <a:off x="571500" y="285750"/>
            <a:ext cx="3194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sz="2400">
                <a:solidFill>
                  <a:srgbClr val="FF0000"/>
                </a:solidFill>
                <a:latin typeface="Andalus" pitchFamily="2" charset="-78"/>
                <a:cs typeface="Andalus" pitchFamily="2" charset="-78"/>
              </a:rPr>
              <a:t>Y nos alojamos en……. </a:t>
            </a:r>
          </a:p>
        </p:txBody>
      </p:sp>
      <p:pic>
        <p:nvPicPr>
          <p:cNvPr id="43010" name="Picture 2" descr="Hotel Nh Amistad Cordoba"/>
          <p:cNvPicPr>
            <a:picLocks noChangeAspect="1" noChangeArrowheads="1"/>
          </p:cNvPicPr>
          <p:nvPr/>
        </p:nvPicPr>
        <p:blipFill>
          <a:blip r:embed="rId3"/>
          <a:srcRect/>
          <a:stretch>
            <a:fillRect/>
          </a:stretch>
        </p:blipFill>
        <p:spPr bwMode="auto">
          <a:xfrm>
            <a:off x="0" y="4049713"/>
            <a:ext cx="3754438" cy="2808287"/>
          </a:xfrm>
          <a:prstGeom prst="rect">
            <a:avLst/>
          </a:prstGeom>
        </p:spPr>
        <p:style>
          <a:lnRef idx="2">
            <a:schemeClr val="accent1"/>
          </a:lnRef>
          <a:fillRef idx="1">
            <a:schemeClr val="lt1"/>
          </a:fillRef>
          <a:effectRef idx="0">
            <a:schemeClr val="accent1"/>
          </a:effectRef>
          <a:fontRef idx="minor">
            <a:schemeClr val="dk1"/>
          </a:fontRef>
        </p:style>
      </p:pic>
    </p:spTree>
  </p:cSld>
  <p:clrMapOvr>
    <a:masterClrMapping/>
  </p:clrMapOvr>
  <p:transition spd="slow">
    <p:pull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2000" fill="hold"/>
                                        <p:tgtEl>
                                          <p:spTgt spid="7">
                                            <p:txEl>
                                              <p:pRg st="0" end="0"/>
                                            </p:txEl>
                                          </p:spTgt>
                                        </p:tgtEl>
                                        <p:attrNameLst>
                                          <p:attrName>r</p:attrName>
                                        </p:attrNameLst>
                                      </p:cBhvr>
                                    </p:animRot>
                                  </p:childTnLst>
                                </p:cTn>
                              </p:par>
                            </p:childTnLst>
                          </p:cTn>
                        </p:par>
                      </p:childTnLst>
                    </p:cTn>
                  </p:par>
                  <p:par>
                    <p:cTn id="7" fill="hold" nodeType="clickPar">
                      <p:stCondLst>
                        <p:cond delay="indefinite"/>
                      </p:stCondLst>
                      <p:childTnLst>
                        <p:par>
                          <p:cTn id="8" fill="hold" nodeType="withGroup">
                            <p:stCondLst>
                              <p:cond delay="0"/>
                            </p:stCondLst>
                            <p:childTnLst>
                              <p:par>
                                <p:cTn id="9" presetID="20"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wedge">
                                      <p:cBhvr>
                                        <p:cTn id="11" dur="2000"/>
                                        <p:tgtEl>
                                          <p:spTgt spid="3">
                                            <p:txEl>
                                              <p:pRg st="2" end="2"/>
                                            </p:txEl>
                                          </p:spTgt>
                                        </p:tgtEl>
                                      </p:cBhvr>
                                    </p:animEffect>
                                  </p:childTnLst>
                                </p:cTn>
                              </p:par>
                              <p:par>
                                <p:cTn id="12" presetID="20" presetClass="entr" presetSubtype="0" fill="hold" nodeType="with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wedge">
                                      <p:cBhvr>
                                        <p:cTn id="14" dur="2000"/>
                                        <p:tgtEl>
                                          <p:spTgt spid="3">
                                            <p:txEl>
                                              <p:pRg st="3" end="3"/>
                                            </p:txEl>
                                          </p:spTgt>
                                        </p:tgtEl>
                                      </p:cBhvr>
                                    </p:animEffect>
                                  </p:childTnLst>
                                </p:cTn>
                              </p:par>
                              <p:par>
                                <p:cTn id="15" presetID="20"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edge">
                                      <p:cBhvr>
                                        <p:cTn id="17" dur="2000"/>
                                        <p:tgtEl>
                                          <p:spTgt spid="3">
                                            <p:txEl>
                                              <p:pRg st="4" end="4"/>
                                            </p:txEl>
                                          </p:spTgt>
                                        </p:tgtEl>
                                      </p:cBhvr>
                                    </p:animEffect>
                                  </p:childTnLst>
                                </p:cTn>
                              </p:par>
                              <p:par>
                                <p:cTn id="18" presetID="20" presetClass="entr" presetSubtype="0" fill="hold" nodeType="with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wedge">
                                      <p:cBhvr>
                                        <p:cTn id="20" dur="2000"/>
                                        <p:tgtEl>
                                          <p:spTgt spid="3">
                                            <p:txEl>
                                              <p:pRg st="5" end="5"/>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3" presetClass="entr" presetSubtype="10" fill="hold" nodeType="clickEffect">
                                  <p:stCondLst>
                                    <p:cond delay="0"/>
                                  </p:stCondLst>
                                  <p:childTnLst>
                                    <p:set>
                                      <p:cBhvr>
                                        <p:cTn id="24" dur="1" fill="hold">
                                          <p:stCondLst>
                                            <p:cond delay="0"/>
                                          </p:stCondLst>
                                        </p:cTn>
                                        <p:tgtEl>
                                          <p:spTgt spid="43010"/>
                                        </p:tgtEl>
                                        <p:attrNameLst>
                                          <p:attrName>style.visibility</p:attrName>
                                        </p:attrNameLst>
                                      </p:cBhvr>
                                      <p:to>
                                        <p:strVal val="visible"/>
                                      </p:to>
                                    </p:set>
                                    <p:animEffect transition="in" filter="blinds(horizontal)">
                                      <p:cBhvr>
                                        <p:cTn id="25" dur="2000"/>
                                        <p:tgtEl>
                                          <p:spTgt spid="430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10244" name="Picture 3" descr="C:\Users\abuelitos\Pictures\Barrio Judio\Córdoba 009 (FILEminimiz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3975"/>
            <a:ext cx="9215438" cy="691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None/>
              <a:defRPr/>
            </a:pPr>
            <a:r>
              <a:rPr lang="es-ES_tradnl" dirty="0" smtClean="0"/>
              <a:t>    </a:t>
            </a:r>
            <a:r>
              <a:rPr lang="es-ES_tradnl" sz="2000" dirty="0" smtClean="0">
                <a:latin typeface="Andalus" pitchFamily="2" charset="-78"/>
                <a:cs typeface="Andalus" pitchFamily="2" charset="-78"/>
              </a:rPr>
              <a:t>Situado en pleno centro histórico de la ciudad, junto a la Sinagoga, que data de 1314, y muy próximo a la mezquita, el NH Amistad Córdoba se compone de dos antiguas mansiones del siglo XVIII y un edificio anexo que conservan su acceso desde la Plaza de Maimónides. Una restauración exhaustiva ha recuperado su patio interior mudéjar y la fachada neo-clásica, con artesonados de madera. El nuevo uso del conjunto arquitectónico ofrece al visitante una acomodación inmejorable.</a:t>
            </a:r>
            <a:br>
              <a:rPr lang="es-ES_tradnl" sz="2000" dirty="0" smtClean="0">
                <a:latin typeface="Andalus" pitchFamily="2" charset="-78"/>
                <a:cs typeface="Andalus" pitchFamily="2" charset="-78"/>
              </a:rPr>
            </a:br>
            <a:endParaRPr lang="es-ES_tradnl" sz="2000" dirty="0">
              <a:latin typeface="Andalus" pitchFamily="2" charset="-78"/>
              <a:cs typeface="Andalus" pitchFamily="2" charset="-78"/>
            </a:endParaRPr>
          </a:p>
        </p:txBody>
      </p:sp>
      <p:pic>
        <p:nvPicPr>
          <p:cNvPr id="14340" name="Picture 4" descr="Photo - NH Amistad Cordoba - Córdova"/>
          <p:cNvPicPr>
            <a:picLocks noChangeAspect="1" noChangeArrowheads="1"/>
          </p:cNvPicPr>
          <p:nvPr/>
        </p:nvPicPr>
        <p:blipFill>
          <a:blip r:embed="rId2"/>
          <a:srcRect/>
          <a:stretch>
            <a:fillRect/>
          </a:stretch>
        </p:blipFill>
        <p:spPr bwMode="auto">
          <a:xfrm>
            <a:off x="3500438" y="2214563"/>
            <a:ext cx="5483225" cy="4103687"/>
          </a:xfrm>
          <a:prstGeom prst="rect">
            <a:avLst/>
          </a:prstGeom>
        </p:spPr>
        <p:style>
          <a:lnRef idx="2">
            <a:schemeClr val="accent1"/>
          </a:lnRef>
          <a:fillRef idx="1">
            <a:schemeClr val="lt1"/>
          </a:fillRef>
          <a:effectRef idx="0">
            <a:schemeClr val="accent1"/>
          </a:effectRef>
          <a:fontRef idx="minor">
            <a:schemeClr val="dk1"/>
          </a:fontRef>
        </p:style>
      </p:pic>
      <p:pic>
        <p:nvPicPr>
          <p:cNvPr id="14342" name="Picture 6" descr="Lobby - NH Amistad Cordoba"/>
          <p:cNvPicPr>
            <a:picLocks noChangeAspect="1" noChangeArrowheads="1"/>
          </p:cNvPicPr>
          <p:nvPr/>
        </p:nvPicPr>
        <p:blipFill>
          <a:blip r:embed="rId3"/>
          <a:srcRect/>
          <a:stretch>
            <a:fillRect/>
          </a:stretch>
        </p:blipFill>
        <p:spPr bwMode="auto">
          <a:xfrm>
            <a:off x="500063" y="2928938"/>
            <a:ext cx="2735262" cy="2735262"/>
          </a:xfrm>
          <a:prstGeom prst="rect">
            <a:avLst/>
          </a:prstGeom>
        </p:spPr>
        <p:style>
          <a:lnRef idx="2">
            <a:schemeClr val="accent1"/>
          </a:lnRef>
          <a:fillRef idx="1">
            <a:schemeClr val="lt1"/>
          </a:fillRef>
          <a:effectRef idx="0">
            <a:schemeClr val="accent1"/>
          </a:effectRef>
          <a:fontRef idx="minor">
            <a:schemeClr val="dk1"/>
          </a:fontRef>
        </p:style>
      </p:pic>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edge">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12292" name="Picture 2" descr="C:\Users\abuelitos\Pictures\Barrio Judio\Córdoba 339 (FILEminimiz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3" y="17463"/>
            <a:ext cx="9167812"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trips dir="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None/>
              <a:defRPr/>
            </a:pPr>
            <a:r>
              <a:rPr lang="es-ES_tradnl" dirty="0" smtClean="0"/>
              <a:t>                      </a:t>
            </a:r>
            <a:endParaRPr lang="es-ES_tradnl" dirty="0"/>
          </a:p>
        </p:txBody>
      </p:sp>
      <p:pic>
        <p:nvPicPr>
          <p:cNvPr id="47106" name="Picture 2" descr="C:\Users\abuelitos\Pictures\Barrio Judio\Córdoba 010 (FILEminimizer).JPG"/>
          <p:cNvPicPr>
            <a:picLocks noChangeAspect="1" noChangeArrowheads="1"/>
          </p:cNvPicPr>
          <p:nvPr/>
        </p:nvPicPr>
        <p:blipFill>
          <a:blip r:embed="rId2"/>
          <a:srcRect/>
          <a:stretch>
            <a:fillRect/>
          </a:stretch>
        </p:blipFill>
        <p:spPr bwMode="auto">
          <a:xfrm>
            <a:off x="-215900" y="0"/>
            <a:ext cx="9359900" cy="7019925"/>
          </a:xfrm>
          <a:prstGeom prst="rect">
            <a:avLst/>
          </a:prstGeom>
        </p:spPr>
        <p:style>
          <a:lnRef idx="2">
            <a:schemeClr val="accent1"/>
          </a:lnRef>
          <a:fillRef idx="1">
            <a:schemeClr val="lt1"/>
          </a:fillRef>
          <a:effectRef idx="0">
            <a:schemeClr val="accent1"/>
          </a:effectRef>
          <a:fontRef idx="minor">
            <a:schemeClr val="dk1"/>
          </a:fontRef>
        </p:style>
      </p:pic>
      <p:sp>
        <p:nvSpPr>
          <p:cNvPr id="5" name="4 CuadroTexto"/>
          <p:cNvSpPr txBox="1">
            <a:spLocks noChangeArrowheads="1"/>
          </p:cNvSpPr>
          <p:nvPr/>
        </p:nvSpPr>
        <p:spPr bwMode="auto">
          <a:xfrm>
            <a:off x="2357438" y="6000750"/>
            <a:ext cx="2857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sz="2800">
                <a:latin typeface="Andalus" pitchFamily="2" charset="-78"/>
                <a:cs typeface="Andalus" pitchFamily="2" charset="-78"/>
              </a:rPr>
              <a:t>Patio Mudéjar</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2000" fill="hold"/>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48130" name="Picture 2" descr="C:\Users\abuelitos\Pictures\Barrio Judio\Córdoba 012 (FILEminimizer).JPG"/>
          <p:cNvPicPr>
            <a:picLocks noChangeAspect="1" noChangeArrowheads="1"/>
          </p:cNvPicPr>
          <p:nvPr/>
        </p:nvPicPr>
        <p:blipFill>
          <a:blip r:embed="rId2"/>
          <a:srcRect/>
          <a:stretch>
            <a:fillRect/>
          </a:stretch>
        </p:blipFill>
        <p:spPr bwMode="auto">
          <a:xfrm>
            <a:off x="0" y="0"/>
            <a:ext cx="9215438" cy="6911975"/>
          </a:xfrm>
          <a:prstGeom prst="rect">
            <a:avLst/>
          </a:prstGeom>
        </p:spPr>
        <p:style>
          <a:lnRef idx="2">
            <a:schemeClr val="accent1"/>
          </a:lnRef>
          <a:fillRef idx="1">
            <a:schemeClr val="lt1"/>
          </a:fillRef>
          <a:effectRef idx="0">
            <a:schemeClr val="accent1"/>
          </a:effectRef>
          <a:fontRef idx="minor">
            <a:schemeClr val="dk1"/>
          </a:fontRef>
        </p:style>
      </p:pic>
    </p:spTree>
  </p:cSld>
  <p:clrMapOvr>
    <a:masterClrMapping/>
  </p:clrMapOvr>
  <p:transition spd="slow">
    <p:wheel spokes="8"/>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15364" name="Picture 4" descr="C:\Users\abuelitos\Pictures\Barrio Judio\4889aef39e2a97da50ad9bc302bc5c6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34500" cy="700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a:spLocks noChangeArrowheads="1"/>
          </p:cNvSpPr>
          <p:nvPr/>
        </p:nvSpPr>
        <p:spPr bwMode="auto">
          <a:xfrm>
            <a:off x="2857500" y="857250"/>
            <a:ext cx="29352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sz="2800">
                <a:latin typeface="Andalus" pitchFamily="2" charset="-78"/>
                <a:cs typeface="Andalus" pitchFamily="2" charset="-78"/>
              </a:rPr>
              <a:t>Plaza Maimónides</a:t>
            </a:r>
          </a:p>
        </p:txBody>
      </p:sp>
      <p:sp>
        <p:nvSpPr>
          <p:cNvPr id="8" name="7 CuadroTexto"/>
          <p:cNvSpPr txBox="1">
            <a:spLocks noChangeArrowheads="1"/>
          </p:cNvSpPr>
          <p:nvPr/>
        </p:nvSpPr>
        <p:spPr bwMode="auto">
          <a:xfrm>
            <a:off x="2500313" y="357188"/>
            <a:ext cx="4162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sz="2800">
                <a:latin typeface="Andalus" pitchFamily="2" charset="-78"/>
                <a:cs typeface="Andalus" pitchFamily="2" charset="-78"/>
              </a:rPr>
              <a:t>Conserva la entrada por la </a:t>
            </a:r>
          </a:p>
        </p:txBody>
      </p:sp>
      <p:pic>
        <p:nvPicPr>
          <p:cNvPr id="70662" name="Picture 6" descr="Hotel Nh Amistad Cordoba"/>
          <p:cNvPicPr>
            <a:picLocks noChangeAspect="1" noChangeArrowheads="1"/>
          </p:cNvPicPr>
          <p:nvPr/>
        </p:nvPicPr>
        <p:blipFill>
          <a:blip r:embed="rId3"/>
          <a:srcRect/>
          <a:stretch>
            <a:fillRect/>
          </a:stretch>
        </p:blipFill>
        <p:spPr bwMode="auto">
          <a:xfrm>
            <a:off x="6691313" y="0"/>
            <a:ext cx="2452687" cy="3095625"/>
          </a:xfrm>
          <a:prstGeom prst="rect">
            <a:avLst/>
          </a:prstGeom>
        </p:spPr>
        <p:style>
          <a:lnRef idx="2">
            <a:schemeClr val="accent2"/>
          </a:lnRef>
          <a:fillRef idx="1">
            <a:schemeClr val="lt1"/>
          </a:fillRef>
          <a:effectRef idx="0">
            <a:schemeClr val="accent2"/>
          </a:effectRef>
          <a:fontRef idx="minor">
            <a:schemeClr val="dk1"/>
          </a:fontRef>
        </p:style>
      </p:pic>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70662"/>
                                        </p:tgtEl>
                                        <p:attrNameLst>
                                          <p:attrName>style.visibility</p:attrName>
                                        </p:attrNameLst>
                                      </p:cBhvr>
                                      <p:to>
                                        <p:strVal val="visible"/>
                                      </p:to>
                                    </p:set>
                                    <p:animEffect transition="in" filter="checkerboard(across)">
                                      <p:cBhvr>
                                        <p:cTn id="7" dur="3000"/>
                                        <p:tgtEl>
                                          <p:spTgt spid="7066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mph" presetSubtype="0" fill="hold" grpId="0" nodeType="clickEffect">
                                  <p:stCondLst>
                                    <p:cond delay="0"/>
                                  </p:stCondLst>
                                  <p:childTnLst>
                                    <p:animRot by="21600000">
                                      <p:cBhvr>
                                        <p:cTn id="11" dur="2000" fill="hold"/>
                                        <p:tgtEl>
                                          <p:spTgt spid="8"/>
                                        </p:tgtEl>
                                        <p:attrNameLst>
                                          <p:attrName>r</p:attrName>
                                        </p:attrNameLst>
                                      </p:cBhvr>
                                    </p:animRot>
                                  </p:childTnLst>
                                </p:cTn>
                              </p:par>
                            </p:childTnLst>
                          </p:cTn>
                        </p:par>
                      </p:childTnLst>
                    </p:cTn>
                  </p:par>
                  <p:par>
                    <p:cTn id="12" fill="hold" nodeType="clickPar">
                      <p:stCondLst>
                        <p:cond delay="indefinite"/>
                      </p:stCondLst>
                      <p:childTnLst>
                        <p:par>
                          <p:cTn id="13" fill="hold" nodeType="withGroup">
                            <p:stCondLst>
                              <p:cond delay="0"/>
                            </p:stCondLst>
                            <p:childTnLst>
                              <p:par>
                                <p:cTn id="14" presetID="8" presetClass="emph" presetSubtype="0" fill="hold" nodeType="clickEffect">
                                  <p:stCondLst>
                                    <p:cond delay="0"/>
                                  </p:stCondLst>
                                  <p:childTnLst>
                                    <p:animRot by="21600000">
                                      <p:cBhvr>
                                        <p:cTn id="15" dur="2000" fill="hold"/>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None/>
              <a:defRPr/>
            </a:pPr>
            <a:r>
              <a:rPr lang="es-ES_tradnl" dirty="0" smtClean="0"/>
              <a:t>                       </a:t>
            </a:r>
            <a:endParaRPr lang="es-ES_tradnl" dirty="0"/>
          </a:p>
        </p:txBody>
      </p:sp>
      <p:pic>
        <p:nvPicPr>
          <p:cNvPr id="71682" name="Picture 2" descr="C:\Users\abuelitos\Pictures\Barrio Judio\2de1ee5d1d5719e8445bc6cef59d8bfe[1].jpg"/>
          <p:cNvPicPr>
            <a:picLocks noChangeAspect="1" noChangeArrowheads="1"/>
          </p:cNvPicPr>
          <p:nvPr/>
        </p:nvPicPr>
        <p:blipFill>
          <a:blip r:embed="rId2"/>
          <a:srcRect/>
          <a:stretch>
            <a:fillRect/>
          </a:stretch>
        </p:blipFill>
        <p:spPr bwMode="auto">
          <a:xfrm>
            <a:off x="-428625" y="0"/>
            <a:ext cx="10294938" cy="6875463"/>
          </a:xfrm>
          <a:prstGeom prst="rect">
            <a:avLst/>
          </a:prstGeom>
        </p:spPr>
        <p:style>
          <a:lnRef idx="2">
            <a:schemeClr val="accent2"/>
          </a:lnRef>
          <a:fillRef idx="1">
            <a:schemeClr val="lt1"/>
          </a:fillRef>
          <a:effectRef idx="0">
            <a:schemeClr val="accent2"/>
          </a:effectRef>
          <a:fontRef idx="minor">
            <a:schemeClr val="dk1"/>
          </a:fontRef>
        </p:style>
      </p:pic>
      <p:sp>
        <p:nvSpPr>
          <p:cNvPr id="5" name="4 CuadroTexto"/>
          <p:cNvSpPr txBox="1">
            <a:spLocks noChangeArrowheads="1"/>
          </p:cNvSpPr>
          <p:nvPr/>
        </p:nvSpPr>
        <p:spPr bwMode="auto">
          <a:xfrm>
            <a:off x="1214438" y="642938"/>
            <a:ext cx="35718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sz="2400">
                <a:latin typeface="Andalus" pitchFamily="2" charset="-78"/>
                <a:cs typeface="Andalus" pitchFamily="2" charset="-78"/>
              </a:rPr>
              <a:t>PLAZA MAIMÓNIDES</a:t>
            </a:r>
          </a:p>
        </p:txBody>
      </p:sp>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grpId="0" nodeType="clickEffect">
                                  <p:stCondLst>
                                    <p:cond delay="0"/>
                                  </p:stCondLst>
                                  <p:childTnLst>
                                    <p:animRot by="21600000">
                                      <p:cBhvr>
                                        <p:cTn id="6" dur="2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None/>
              <a:defRPr/>
            </a:pPr>
            <a:r>
              <a:rPr lang="es-ES_tradnl" sz="3000" dirty="0" smtClean="0">
                <a:latin typeface="Andalus" pitchFamily="2" charset="-78"/>
                <a:cs typeface="Andalus" pitchFamily="2" charset="-78"/>
              </a:rPr>
              <a:t>   </a:t>
            </a:r>
          </a:p>
          <a:p>
            <a:pPr eaLnBrk="1" fontAlgn="auto" hangingPunct="1">
              <a:spcAft>
                <a:spcPts val="0"/>
              </a:spcAft>
              <a:buFont typeface="Arial" pitchFamily="34" charset="0"/>
              <a:buNone/>
              <a:defRPr/>
            </a:pPr>
            <a:r>
              <a:rPr lang="es-ES_tradnl" sz="3000" dirty="0" smtClean="0">
                <a:latin typeface="Andalus" pitchFamily="2" charset="-78"/>
                <a:cs typeface="Andalus" pitchFamily="2" charset="-78"/>
              </a:rPr>
              <a:t>   </a:t>
            </a:r>
            <a:r>
              <a:rPr lang="es-ES_tradnl" sz="2400" dirty="0" smtClean="0">
                <a:latin typeface="Andalus" pitchFamily="2" charset="-78"/>
                <a:cs typeface="Andalus" pitchFamily="2" charset="-78"/>
              </a:rPr>
              <a:t>El valor cultural, histórico, social y visual de </a:t>
            </a:r>
            <a:r>
              <a:rPr lang="es-ES_tradnl" sz="2400" b="1" dirty="0" smtClean="0">
                <a:latin typeface="Andalus" pitchFamily="2" charset="-78"/>
                <a:cs typeface="Andalus" pitchFamily="2" charset="-78"/>
                <a:hlinkClick r:id="rId2"/>
              </a:rPr>
              <a:t>Córdoba</a:t>
            </a:r>
            <a:r>
              <a:rPr lang="es-ES_tradnl" sz="2400" dirty="0" smtClean="0">
                <a:latin typeface="Andalus" pitchFamily="2" charset="-78"/>
                <a:cs typeface="Andalus" pitchFamily="2" charset="-78"/>
              </a:rPr>
              <a:t> es directamente proporcional a la importancia y el esplendor de la ciudad en el pasado. Dentro de la variada oferta que el </a:t>
            </a:r>
            <a:r>
              <a:rPr lang="es-ES_tradnl" sz="2400" dirty="0" smtClean="0">
                <a:latin typeface="Andalus" pitchFamily="2" charset="-78"/>
                <a:cs typeface="Andalus" pitchFamily="2" charset="-78"/>
                <a:hlinkClick r:id="rId3"/>
              </a:rPr>
              <a:t>casco antiguo </a:t>
            </a:r>
            <a:r>
              <a:rPr lang="es-ES_tradnl" sz="2400" dirty="0" smtClean="0">
                <a:latin typeface="Andalus" pitchFamily="2" charset="-78"/>
                <a:cs typeface="Andalus" pitchFamily="2" charset="-78"/>
              </a:rPr>
              <a:t>de la ciudad  ofrece al visitante, podemos destacar el histórico barrio judío en el que se dieron cita numerosos intelectuales en tiempos de Abderramán III.</a:t>
            </a:r>
            <a:r>
              <a:rPr lang="es-ES_tradnl" sz="2400" b="1" dirty="0" smtClean="0">
                <a:latin typeface="Andalus" pitchFamily="2" charset="-78"/>
                <a:cs typeface="Andalus" pitchFamily="2" charset="-78"/>
              </a:rPr>
              <a:t> La Judería</a:t>
            </a:r>
            <a:r>
              <a:rPr lang="es-ES_tradnl" sz="2400" dirty="0" smtClean="0">
                <a:latin typeface="Andalus" pitchFamily="2" charset="-78"/>
                <a:cs typeface="Andalus" pitchFamily="2" charset="-78"/>
              </a:rPr>
              <a:t> </a:t>
            </a:r>
            <a:r>
              <a:rPr lang="es-ES_tradnl" sz="2400" b="1" dirty="0" smtClean="0">
                <a:latin typeface="Andalus" pitchFamily="2" charset="-78"/>
                <a:cs typeface="Andalus" pitchFamily="2" charset="-78"/>
              </a:rPr>
              <a:t>cordobesa</a:t>
            </a:r>
            <a:r>
              <a:rPr lang="es-ES_tradnl" sz="2400" dirty="0" smtClean="0">
                <a:latin typeface="Andalus" pitchFamily="2" charset="-78"/>
                <a:cs typeface="Andalus" pitchFamily="2" charset="-78"/>
              </a:rPr>
              <a:t> es el barrio medieval en el que se encuentran importantes restos arqueológicos de la presencia hebrea en esta ciudad, presencia que se remonta a tiempos de los romanos. Un bello entramado de calles estrechas y sinuosas, con plazoletas delimitadas por casas blancas construidas en torno a patios repletos de flores, En el centro de la judería, se halla uno de los monumentos de carácter religioso más importantes de Córdoba: </a:t>
            </a:r>
            <a:r>
              <a:rPr lang="es-ES_tradnl" sz="2400" b="1" dirty="0" smtClean="0">
                <a:latin typeface="Andalus" pitchFamily="2" charset="-78"/>
                <a:cs typeface="Andalus" pitchFamily="2" charset="-78"/>
              </a:rPr>
              <a:t>la sinagoga</a:t>
            </a:r>
            <a:r>
              <a:rPr lang="es-ES_tradnl" sz="2400" dirty="0" smtClean="0"/>
              <a:t>.  </a:t>
            </a:r>
            <a:r>
              <a:rPr lang="es-ES_tradnl" sz="2400" dirty="0" smtClean="0">
                <a:latin typeface="Andalus" pitchFamily="2" charset="-78"/>
                <a:cs typeface="Andalus" pitchFamily="2" charset="-78"/>
              </a:rPr>
              <a:t> es el templo más importante de está comunidad, un edificio semioculto cuyo edificio no está expuesto al exterior.</a:t>
            </a:r>
            <a:endParaRPr lang="es-ES_tradnl" sz="2400" dirty="0"/>
          </a:p>
        </p:txBody>
      </p:sp>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edge">
                                      <p:cBhvr>
                                        <p:cTn id="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60418" name="Picture 2" descr="C:\Users\abuelitos\Pictures\Barrio Judio\Córdoba 330 (FILEminimizer).JPG"/>
          <p:cNvPicPr>
            <a:picLocks noChangeAspect="1" noChangeArrowheads="1"/>
          </p:cNvPicPr>
          <p:nvPr/>
        </p:nvPicPr>
        <p:blipFill>
          <a:blip r:embed="rId2"/>
          <a:srcRect/>
          <a:stretch>
            <a:fillRect/>
          </a:stretch>
        </p:blipFill>
        <p:spPr bwMode="auto">
          <a:xfrm>
            <a:off x="0" y="0"/>
            <a:ext cx="5157788" cy="6875463"/>
          </a:xfrm>
          <a:prstGeom prst="rect">
            <a:avLst/>
          </a:prstGeom>
        </p:spPr>
        <p:style>
          <a:lnRef idx="2">
            <a:schemeClr val="accent1"/>
          </a:lnRef>
          <a:fillRef idx="1">
            <a:schemeClr val="lt1"/>
          </a:fillRef>
          <a:effectRef idx="0">
            <a:schemeClr val="accent1"/>
          </a:effectRef>
          <a:fontRef idx="minor">
            <a:schemeClr val="dk1"/>
          </a:fontRef>
        </p:style>
      </p:pic>
      <p:pic>
        <p:nvPicPr>
          <p:cNvPr id="60419" name="Picture 3" descr="C:\Users\abuelitos\Pictures\Barrio Judio\Córdoba 329 (FILEminimizer).JPG"/>
          <p:cNvPicPr>
            <a:picLocks noChangeAspect="1" noChangeArrowheads="1"/>
          </p:cNvPicPr>
          <p:nvPr/>
        </p:nvPicPr>
        <p:blipFill>
          <a:blip r:embed="rId3"/>
          <a:srcRect/>
          <a:stretch>
            <a:fillRect/>
          </a:stretch>
        </p:blipFill>
        <p:spPr bwMode="auto">
          <a:xfrm>
            <a:off x="4632325" y="3473450"/>
            <a:ext cx="4511675" cy="3384550"/>
          </a:xfrm>
          <a:prstGeom prst="rect">
            <a:avLst/>
          </a:prstGeom>
        </p:spPr>
        <p:style>
          <a:lnRef idx="2">
            <a:schemeClr val="accent1"/>
          </a:lnRef>
          <a:fillRef idx="1">
            <a:schemeClr val="lt1"/>
          </a:fillRef>
          <a:effectRef idx="0">
            <a:schemeClr val="accent1"/>
          </a:effectRef>
          <a:fontRef idx="minor">
            <a:schemeClr val="dk1"/>
          </a:fontRef>
        </p:style>
      </p:pic>
      <p:sp>
        <p:nvSpPr>
          <p:cNvPr id="6" name="5 CuadroTexto"/>
          <p:cNvSpPr txBox="1">
            <a:spLocks noChangeArrowheads="1"/>
          </p:cNvSpPr>
          <p:nvPr/>
        </p:nvSpPr>
        <p:spPr bwMode="auto">
          <a:xfrm>
            <a:off x="5214938" y="0"/>
            <a:ext cx="3929062"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sz="2400" b="1">
                <a:solidFill>
                  <a:schemeClr val="bg1"/>
                </a:solidFill>
                <a:latin typeface="Calibri" pitchFamily="34" charset="0"/>
              </a:rPr>
              <a:t>Calleja del Pañuelo</a:t>
            </a:r>
            <a:r>
              <a:rPr lang="es-ES_tradnl" sz="2400">
                <a:solidFill>
                  <a:schemeClr val="bg1"/>
                </a:solidFill>
                <a:latin typeface="Calibri" pitchFamily="34" charset="0"/>
              </a:rPr>
              <a:t/>
            </a:r>
            <a:br>
              <a:rPr lang="es-ES_tradnl" sz="2400">
                <a:solidFill>
                  <a:schemeClr val="bg1"/>
                </a:solidFill>
                <a:latin typeface="Calibri" pitchFamily="34" charset="0"/>
              </a:rPr>
            </a:br>
            <a:r>
              <a:rPr lang="es-ES_tradnl" sz="2400">
                <a:solidFill>
                  <a:schemeClr val="bg1"/>
                </a:solidFill>
                <a:latin typeface="Calibri" pitchFamily="34" charset="0"/>
              </a:rPr>
              <a:t>A pocos metros de la Mezquita-catedral está ubicada uno de los más peculiares rincones de la ciudad. Se trata de la Calleja Pedro Jiménez, conocida popularmente como la del Pañuelo. Toma su nombre por ser un pañuelo extendido en diagonal la medida de su ancho.</a:t>
            </a:r>
          </a:p>
        </p:txBody>
      </p:sp>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edge">
                                      <p:cBhvr>
                                        <p:cTn id="7"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None/>
              <a:defRPr/>
            </a:pPr>
            <a:r>
              <a:rPr lang="es-ES_tradnl" sz="2800" dirty="0" smtClean="0">
                <a:latin typeface="Andalus" pitchFamily="2" charset="-78"/>
                <a:cs typeface="Andalus" pitchFamily="2" charset="-78"/>
              </a:rPr>
              <a:t>  </a:t>
            </a:r>
            <a:r>
              <a:rPr lang="es-ES_tradnl" sz="2400" dirty="0" smtClean="0">
                <a:latin typeface="Andalus" pitchFamily="2" charset="-78"/>
                <a:cs typeface="Andalus" pitchFamily="2" charset="-78"/>
              </a:rPr>
              <a:t>Es  una de las calles mas estrechas del mundo, su anchura es la de un pañuelo</a:t>
            </a:r>
            <a:endParaRPr lang="es-ES_tradnl" sz="2400" dirty="0">
              <a:latin typeface="Andalus" pitchFamily="2" charset="-78"/>
              <a:cs typeface="Andalus" pitchFamily="2" charset="-78"/>
            </a:endParaRPr>
          </a:p>
        </p:txBody>
      </p:sp>
      <p:pic>
        <p:nvPicPr>
          <p:cNvPr id="66562" name="Picture 2" descr="Callejita del Pañuelo (Panuelo) in Cordoba's historic centre - one of Spain's World Heritage sites">
            <a:hlinkClick r:id="rId2"/>
          </p:cNvPr>
          <p:cNvPicPr>
            <a:picLocks noChangeAspect="1" noChangeArrowheads="1"/>
          </p:cNvPicPr>
          <p:nvPr/>
        </p:nvPicPr>
        <p:blipFill>
          <a:blip r:embed="rId3"/>
          <a:srcRect/>
          <a:stretch>
            <a:fillRect/>
          </a:stretch>
        </p:blipFill>
        <p:spPr bwMode="auto">
          <a:xfrm>
            <a:off x="571500" y="857250"/>
            <a:ext cx="3810000" cy="5734050"/>
          </a:xfrm>
          <a:prstGeom prst="rect">
            <a:avLst/>
          </a:prstGeom>
        </p:spPr>
        <p:style>
          <a:lnRef idx="2">
            <a:schemeClr val="accent2"/>
          </a:lnRef>
          <a:fillRef idx="1">
            <a:schemeClr val="lt1"/>
          </a:fillRef>
          <a:effectRef idx="0">
            <a:schemeClr val="accent2"/>
          </a:effectRef>
          <a:fontRef idx="minor">
            <a:schemeClr val="dk1"/>
          </a:fontRef>
        </p:style>
      </p:pic>
      <p:pic>
        <p:nvPicPr>
          <p:cNvPr id="66564" name="Picture 4" descr="Calleja del Pañuelo"/>
          <p:cNvPicPr>
            <a:picLocks noChangeAspect="1" noChangeArrowheads="1"/>
          </p:cNvPicPr>
          <p:nvPr/>
        </p:nvPicPr>
        <p:blipFill>
          <a:blip r:embed="rId4"/>
          <a:srcRect/>
          <a:stretch>
            <a:fillRect/>
          </a:stretch>
        </p:blipFill>
        <p:spPr bwMode="auto">
          <a:xfrm>
            <a:off x="4857750" y="857250"/>
            <a:ext cx="3803650" cy="5724525"/>
          </a:xfrm>
          <a:prstGeom prst="rect">
            <a:avLst/>
          </a:prstGeom>
        </p:spPr>
        <p:style>
          <a:lnRef idx="2">
            <a:schemeClr val="accent2"/>
          </a:lnRef>
          <a:fillRef idx="1">
            <a:schemeClr val="lt1"/>
          </a:fillRef>
          <a:effectRef idx="0">
            <a:schemeClr val="accent2"/>
          </a:effectRef>
          <a:fontRef idx="minor">
            <a:schemeClr val="dk1"/>
          </a:fontRef>
        </p:style>
      </p:pic>
    </p:spTree>
  </p:cSld>
  <p:clrMapOvr>
    <a:masterClrMapping/>
  </p:clrMapOvr>
  <p:transition spd="slow">
    <p:wheel spokes="8"/>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69639" name="Picture 7" descr="C:\Users\abuelitos\Pictures\Barrio Judio\cordoba_h001_JPG[1].jpg"/>
          <p:cNvPicPr>
            <a:picLocks noChangeAspect="1" noChangeArrowheads="1"/>
          </p:cNvPicPr>
          <p:nvPr/>
        </p:nvPicPr>
        <p:blipFill>
          <a:blip r:embed="rId2"/>
          <a:srcRect/>
          <a:stretch>
            <a:fillRect/>
          </a:stretch>
        </p:blipFill>
        <p:spPr bwMode="auto">
          <a:xfrm>
            <a:off x="2286000" y="0"/>
            <a:ext cx="4545013" cy="6840538"/>
          </a:xfrm>
          <a:prstGeom prst="rect">
            <a:avLst/>
          </a:prstGeom>
        </p:spPr>
        <p:style>
          <a:lnRef idx="2">
            <a:schemeClr val="accent2"/>
          </a:lnRef>
          <a:fillRef idx="1">
            <a:schemeClr val="lt1"/>
          </a:fillRef>
          <a:effectRef idx="0">
            <a:schemeClr val="accent2"/>
          </a:effectRef>
          <a:fontRef idx="minor">
            <a:schemeClr val="dk1"/>
          </a:fontRef>
        </p:style>
      </p:pic>
    </p:spTree>
  </p:cSld>
  <p:clrMapOvr>
    <a:masterClrMapping/>
  </p:clrMapOvr>
  <p:transition spd="slow">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21508" name="Picture 1" descr="C:\Users\abuelitos\Pictures\Barrio Judio\Córdoba 147 (FILEminimiz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3" y="0"/>
            <a:ext cx="9167813"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dir="l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None/>
              <a:defRPr/>
            </a:pPr>
            <a:r>
              <a:rPr lang="es-ES_tradnl" dirty="0" smtClean="0"/>
              <a:t>   </a:t>
            </a:r>
          </a:p>
          <a:p>
            <a:pPr eaLnBrk="1" fontAlgn="auto" hangingPunct="1">
              <a:spcAft>
                <a:spcPts val="0"/>
              </a:spcAft>
              <a:buFont typeface="Arial" pitchFamily="34" charset="0"/>
              <a:buNone/>
              <a:defRPr/>
            </a:pPr>
            <a:r>
              <a:rPr lang="es-ES_tradnl" sz="2600" b="1" dirty="0" smtClean="0">
                <a:latin typeface="Andalus" pitchFamily="2" charset="-78"/>
                <a:cs typeface="Andalus" pitchFamily="2" charset="-78"/>
              </a:rPr>
              <a:t>    </a:t>
            </a:r>
            <a:r>
              <a:rPr lang="es-ES_tradnl" sz="2000" b="1" dirty="0" smtClean="0">
                <a:latin typeface="Andalus" pitchFamily="2" charset="-78"/>
                <a:cs typeface="Andalus" pitchFamily="2" charset="-78"/>
              </a:rPr>
              <a:t>La ciudad de las tres culturas</a:t>
            </a:r>
          </a:p>
          <a:p>
            <a:pPr eaLnBrk="1" fontAlgn="auto" hangingPunct="1">
              <a:spcAft>
                <a:spcPts val="0"/>
              </a:spcAft>
              <a:buFont typeface="Arial" pitchFamily="34" charset="0"/>
              <a:buNone/>
              <a:defRPr/>
            </a:pPr>
            <a:r>
              <a:rPr lang="es-ES_tradnl" sz="2000" dirty="0" smtClean="0">
                <a:latin typeface="Andalus" pitchFamily="2" charset="-78"/>
                <a:cs typeface="Andalus" pitchFamily="2" charset="-78"/>
              </a:rPr>
              <a:t>    La ciudad natal del filósofo Seneca se convirtió en el año 929 en la capital del califato y en un gran desafío para  Bagdad. Las culturas judía, árabe y cristiana convivieron pacíficamente durante una época en la que se produjo el florecimiento de la ciencia y la filosofía. El paseo por el casco antiguo o los alrededores de la Mezquita parece transportarnos a aquella época de la historia.  </a:t>
            </a:r>
          </a:p>
          <a:p>
            <a:pPr eaLnBrk="1" fontAlgn="auto" hangingPunct="1">
              <a:spcAft>
                <a:spcPts val="0"/>
              </a:spcAft>
              <a:buFont typeface="Arial" pitchFamily="34" charset="0"/>
              <a:buNone/>
              <a:defRPr/>
            </a:pPr>
            <a:endParaRPr lang="es-ES_tradnl" sz="2600" dirty="0" smtClean="0">
              <a:latin typeface="Andalus" pitchFamily="2" charset="-78"/>
              <a:cs typeface="Andalus" pitchFamily="2" charset="-78"/>
            </a:endParaRPr>
          </a:p>
          <a:p>
            <a:pPr eaLnBrk="1" fontAlgn="auto" hangingPunct="1">
              <a:spcAft>
                <a:spcPts val="0"/>
              </a:spcAft>
              <a:buFont typeface="Arial" pitchFamily="34" charset="0"/>
              <a:buNone/>
              <a:defRPr/>
            </a:pPr>
            <a:r>
              <a:rPr lang="es-ES_tradnl" sz="2600" dirty="0" smtClean="0">
                <a:latin typeface="Andalus" pitchFamily="2" charset="-78"/>
                <a:cs typeface="Andalus" pitchFamily="2" charset="-78"/>
              </a:rPr>
              <a:t>      </a:t>
            </a:r>
          </a:p>
          <a:p>
            <a:pPr eaLnBrk="1" fontAlgn="auto" hangingPunct="1">
              <a:spcAft>
                <a:spcPts val="0"/>
              </a:spcAft>
              <a:buFont typeface="Arial" pitchFamily="34" charset="0"/>
              <a:buNone/>
              <a:defRPr/>
            </a:pPr>
            <a:endParaRPr lang="es-ES_tradnl" sz="2600" dirty="0" smtClean="0">
              <a:latin typeface="Andalus" pitchFamily="2" charset="-78"/>
              <a:cs typeface="Andalus" pitchFamily="2" charset="-78"/>
            </a:endParaRPr>
          </a:p>
          <a:p>
            <a:pPr eaLnBrk="1" fontAlgn="auto" hangingPunct="1">
              <a:spcAft>
                <a:spcPts val="0"/>
              </a:spcAft>
              <a:buFont typeface="Arial" pitchFamily="34" charset="0"/>
              <a:buNone/>
              <a:defRPr/>
            </a:pPr>
            <a:endParaRPr lang="es-ES_tradnl" sz="2600" dirty="0" smtClean="0">
              <a:latin typeface="Andalus" pitchFamily="2" charset="-78"/>
              <a:cs typeface="Andalus" pitchFamily="2" charset="-78"/>
            </a:endParaRPr>
          </a:p>
          <a:p>
            <a:pPr eaLnBrk="1" fontAlgn="auto" hangingPunct="1">
              <a:spcAft>
                <a:spcPts val="0"/>
              </a:spcAft>
              <a:buFont typeface="Arial" pitchFamily="34" charset="0"/>
              <a:buNone/>
              <a:defRPr/>
            </a:pPr>
            <a:r>
              <a:rPr lang="es-ES_tradnl" sz="2600" dirty="0" smtClean="0">
                <a:latin typeface="Andalus" pitchFamily="2" charset="-78"/>
                <a:cs typeface="Andalus" pitchFamily="2" charset="-78"/>
              </a:rPr>
              <a:t>      </a:t>
            </a:r>
            <a:r>
              <a:rPr lang="es-ES_tradnl" sz="1800" dirty="0" smtClean="0">
                <a:latin typeface="Andalus" pitchFamily="2" charset="-78"/>
                <a:cs typeface="Andalus" pitchFamily="2" charset="-78"/>
              </a:rPr>
              <a:t>“Importa mucho más lo</a:t>
            </a:r>
          </a:p>
          <a:p>
            <a:pPr eaLnBrk="1" fontAlgn="auto" hangingPunct="1">
              <a:spcAft>
                <a:spcPts val="0"/>
              </a:spcAft>
              <a:buFont typeface="Arial" pitchFamily="34" charset="0"/>
              <a:buNone/>
              <a:defRPr/>
            </a:pPr>
            <a:r>
              <a:rPr lang="es-ES_tradnl" sz="1800" dirty="0" smtClean="0">
                <a:latin typeface="Andalus" pitchFamily="2" charset="-78"/>
                <a:cs typeface="Andalus" pitchFamily="2" charset="-78"/>
              </a:rPr>
              <a:t>         que tu piensas de ti </a:t>
            </a:r>
          </a:p>
          <a:p>
            <a:pPr eaLnBrk="1" fontAlgn="auto" hangingPunct="1">
              <a:spcAft>
                <a:spcPts val="0"/>
              </a:spcAft>
              <a:buFont typeface="Arial" pitchFamily="34" charset="0"/>
              <a:buNone/>
              <a:defRPr/>
            </a:pPr>
            <a:r>
              <a:rPr lang="es-ES_tradnl" sz="1800" dirty="0" smtClean="0">
                <a:latin typeface="Andalus" pitchFamily="2" charset="-78"/>
                <a:cs typeface="Andalus" pitchFamily="2" charset="-78"/>
              </a:rPr>
              <a:t>         mismo que lo que otros </a:t>
            </a:r>
          </a:p>
          <a:p>
            <a:pPr eaLnBrk="1" fontAlgn="auto" hangingPunct="1">
              <a:spcAft>
                <a:spcPts val="0"/>
              </a:spcAft>
              <a:buFont typeface="Arial" pitchFamily="34" charset="0"/>
              <a:buNone/>
              <a:defRPr/>
            </a:pPr>
            <a:r>
              <a:rPr lang="es-ES_tradnl" sz="1800" dirty="0" smtClean="0">
                <a:latin typeface="Andalus" pitchFamily="2" charset="-78"/>
                <a:cs typeface="Andalus" pitchFamily="2" charset="-78"/>
              </a:rPr>
              <a:t>         opinen de ti”. (Seneca)</a:t>
            </a:r>
            <a:r>
              <a:rPr lang="es-ES_tradnl" dirty="0" smtClean="0"/>
              <a:t/>
            </a:r>
            <a:br>
              <a:rPr lang="es-ES_tradnl" dirty="0" smtClean="0"/>
            </a:br>
            <a:endParaRPr lang="es-ES_tradnl" dirty="0"/>
          </a:p>
        </p:txBody>
      </p:sp>
      <p:pic>
        <p:nvPicPr>
          <p:cNvPr id="34818" name="Picture 2" descr="Archivo:Seneca.jpg">
            <a:hlinkClick r:id="rId2"/>
          </p:cNvPr>
          <p:cNvPicPr>
            <a:picLocks noChangeAspect="1" noChangeArrowheads="1"/>
          </p:cNvPicPr>
          <p:nvPr/>
        </p:nvPicPr>
        <p:blipFill>
          <a:blip r:embed="rId3"/>
          <a:srcRect/>
          <a:stretch>
            <a:fillRect/>
          </a:stretch>
        </p:blipFill>
        <p:spPr bwMode="auto">
          <a:xfrm>
            <a:off x="4500563" y="2928938"/>
            <a:ext cx="2449512" cy="3527425"/>
          </a:xfrm>
          <a:prstGeom prst="rect">
            <a:avLst/>
          </a:prstGeom>
        </p:spPr>
        <p:style>
          <a:lnRef idx="2">
            <a:schemeClr val="accent2"/>
          </a:lnRef>
          <a:fillRef idx="1">
            <a:schemeClr val="lt1"/>
          </a:fillRef>
          <a:effectRef idx="0">
            <a:schemeClr val="accent2"/>
          </a:effectRef>
          <a:fontRef idx="minor">
            <a:schemeClr val="dk1"/>
          </a:fontRef>
        </p:style>
      </p:pic>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edge">
                                      <p:cBhvr>
                                        <p:cTn id="7" dur="2000"/>
                                        <p:tgtEl>
                                          <p:spTgt spid="3">
                                            <p:txEl>
                                              <p:pRg st="1" end="1"/>
                                            </p:txEl>
                                          </p:spTgt>
                                        </p:tgtEl>
                                      </p:cBhvr>
                                    </p:animEffect>
                                  </p:childTnLst>
                                </p:cTn>
                              </p:par>
                              <p:par>
                                <p:cTn id="8" presetID="2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edge">
                                      <p:cBhvr>
                                        <p:cTn id="10" dur="2000"/>
                                        <p:tgtEl>
                                          <p:spTgt spid="3">
                                            <p:txEl>
                                              <p:pRg st="2" end="2"/>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0" presetClass="entr" presetSubtype="0" fill="hold" nodeType="click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animEffect transition="in" filter="wedge">
                                      <p:cBhvr>
                                        <p:cTn id="15" dur="2000"/>
                                        <p:tgtEl>
                                          <p:spTgt spid="3">
                                            <p:txEl>
                                              <p:pRg st="7" end="7"/>
                                            </p:txEl>
                                          </p:spTgt>
                                        </p:tgtEl>
                                      </p:cBhvr>
                                    </p:animEffect>
                                  </p:childTnLst>
                                </p:cTn>
                              </p:par>
                              <p:par>
                                <p:cTn id="16" presetID="20" presetClass="entr" presetSubtype="0" fill="hold" nodeType="withEffect">
                                  <p:stCondLst>
                                    <p:cond delay="0"/>
                                  </p:stCondLst>
                                  <p:childTnLst>
                                    <p:set>
                                      <p:cBhvr>
                                        <p:cTn id="17" dur="1" fill="hold">
                                          <p:stCondLst>
                                            <p:cond delay="0"/>
                                          </p:stCondLst>
                                        </p:cTn>
                                        <p:tgtEl>
                                          <p:spTgt spid="3">
                                            <p:txEl>
                                              <p:pRg st="8" end="8"/>
                                            </p:txEl>
                                          </p:spTgt>
                                        </p:tgtEl>
                                        <p:attrNameLst>
                                          <p:attrName>style.visibility</p:attrName>
                                        </p:attrNameLst>
                                      </p:cBhvr>
                                      <p:to>
                                        <p:strVal val="visible"/>
                                      </p:to>
                                    </p:set>
                                    <p:animEffect transition="in" filter="wedge">
                                      <p:cBhvr>
                                        <p:cTn id="18" dur="2000"/>
                                        <p:tgtEl>
                                          <p:spTgt spid="3">
                                            <p:txEl>
                                              <p:pRg st="8" end="8"/>
                                            </p:txEl>
                                          </p:spTgt>
                                        </p:tgtEl>
                                      </p:cBhvr>
                                    </p:animEffect>
                                  </p:childTnLst>
                                </p:cTn>
                              </p:par>
                              <p:par>
                                <p:cTn id="19" presetID="20" presetClass="entr" presetSubtype="0" fill="hold" nodeType="withEffect">
                                  <p:stCondLst>
                                    <p:cond delay="0"/>
                                  </p:stCondLst>
                                  <p:childTnLst>
                                    <p:set>
                                      <p:cBhvr>
                                        <p:cTn id="20" dur="1" fill="hold">
                                          <p:stCondLst>
                                            <p:cond delay="0"/>
                                          </p:stCondLst>
                                        </p:cTn>
                                        <p:tgtEl>
                                          <p:spTgt spid="3">
                                            <p:txEl>
                                              <p:pRg st="9" end="9"/>
                                            </p:txEl>
                                          </p:spTgt>
                                        </p:tgtEl>
                                        <p:attrNameLst>
                                          <p:attrName>style.visibility</p:attrName>
                                        </p:attrNameLst>
                                      </p:cBhvr>
                                      <p:to>
                                        <p:strVal val="visible"/>
                                      </p:to>
                                    </p:set>
                                    <p:animEffect transition="in" filter="wedge">
                                      <p:cBhvr>
                                        <p:cTn id="21" dur="2000"/>
                                        <p:tgtEl>
                                          <p:spTgt spid="3">
                                            <p:txEl>
                                              <p:pRg st="9" end="9"/>
                                            </p:txEl>
                                          </p:spTgt>
                                        </p:tgtEl>
                                      </p:cBhvr>
                                    </p:animEffect>
                                  </p:childTnLst>
                                </p:cTn>
                              </p:par>
                              <p:par>
                                <p:cTn id="22" presetID="20" presetClass="entr" presetSubtype="0" fill="hold" nodeType="withEffect">
                                  <p:stCondLst>
                                    <p:cond delay="0"/>
                                  </p:stCondLst>
                                  <p:childTnLst>
                                    <p:set>
                                      <p:cBhvr>
                                        <p:cTn id="23" dur="1" fill="hold">
                                          <p:stCondLst>
                                            <p:cond delay="0"/>
                                          </p:stCondLst>
                                        </p:cTn>
                                        <p:tgtEl>
                                          <p:spTgt spid="3">
                                            <p:txEl>
                                              <p:pRg st="10" end="10"/>
                                            </p:txEl>
                                          </p:spTgt>
                                        </p:tgtEl>
                                        <p:attrNameLst>
                                          <p:attrName>style.visibility</p:attrName>
                                        </p:attrNameLst>
                                      </p:cBhvr>
                                      <p:to>
                                        <p:strVal val="visible"/>
                                      </p:to>
                                    </p:set>
                                    <p:animEffect transition="in" filter="wedge">
                                      <p:cBhvr>
                                        <p:cTn id="24" dur="2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p:cNvSpPr>
            <a:spLocks noGrp="1"/>
          </p:cNvSpPr>
          <p:nvPr>
            <p:ph type="title"/>
          </p:nvPr>
        </p:nvSpPr>
        <p:spPr/>
        <p:txBody>
          <a:bodyPr/>
          <a:lstStyle/>
          <a:p>
            <a:pPr eaLnBrk="1" hangingPunct="1"/>
            <a:r>
              <a:rPr lang="es-ES" dirty="0" smtClean="0"/>
              <a:t> </a:t>
            </a:r>
            <a:endParaRPr lang="es-ES" dirty="0"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23556" name="Picture 2" descr="http://www.destinoespana.com/wp-content/uploads/2008/11/sinagog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38" y="0"/>
            <a:ext cx="9170987"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a:spLocks noChangeArrowheads="1"/>
          </p:cNvSpPr>
          <p:nvPr/>
        </p:nvSpPr>
        <p:spPr bwMode="auto">
          <a:xfrm>
            <a:off x="2000250" y="714375"/>
            <a:ext cx="20002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sz="2800">
                <a:latin typeface="Andalus" pitchFamily="2" charset="-78"/>
                <a:cs typeface="Andalus" pitchFamily="2" charset="-78"/>
              </a:rPr>
              <a:t>La Mezquita</a:t>
            </a:r>
          </a:p>
        </p:txBody>
      </p:sp>
    </p:spTree>
  </p:cSld>
  <p:clrMapOvr>
    <a:masterClrMapping/>
  </p:clrMapOvr>
  <p:transition spd="slow">
    <p:pull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2000" fill="hold"/>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24580" name="Picture 2" descr="C:\Users\abuelitos\Pictures\Barrio Judio\Córdoba 311 (FILEminimiz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67813"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25604" name="Picture 2" descr="C:\Users\abuelitos\Pictures\Barrio Judio\Córdoba 313 (FILEminimiz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7813"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1" name="Picture 3" descr="C:\Users\abuelitos\Pictures\Barrio Judio\2010-08-02058518[1].jpg"/>
          <p:cNvPicPr>
            <a:picLocks noChangeAspect="1" noChangeArrowheads="1"/>
          </p:cNvPicPr>
          <p:nvPr/>
        </p:nvPicPr>
        <p:blipFill>
          <a:blip r:embed="rId3"/>
          <a:srcRect/>
          <a:stretch>
            <a:fillRect/>
          </a:stretch>
        </p:blipFill>
        <p:spPr bwMode="auto">
          <a:xfrm>
            <a:off x="857250" y="1143000"/>
            <a:ext cx="7226300" cy="4895850"/>
          </a:xfrm>
          <a:prstGeom prst="rect">
            <a:avLst/>
          </a:prstGeom>
        </p:spPr>
        <p:style>
          <a:lnRef idx="2">
            <a:schemeClr val="accent1"/>
          </a:lnRef>
          <a:fillRef idx="1">
            <a:schemeClr val="lt1"/>
          </a:fillRef>
          <a:effectRef idx="0">
            <a:schemeClr val="accent1"/>
          </a:effectRef>
          <a:fontRef idx="minor">
            <a:schemeClr val="dk1"/>
          </a:fontRef>
        </p:style>
      </p:pic>
    </p:spTree>
  </p:cSld>
  <p:clrMapOvr>
    <a:masterClrMapping/>
  </p:clrMapOvr>
  <p:transition spd="slow">
    <p:pull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2000" fill="hold"/>
                                        <p:tgtEl>
                                          <p:spTgt spid="43011"/>
                                        </p:tgtEl>
                                        <p:attrNameLst>
                                          <p:attrName>r</p:attrName>
                                        </p:attrNameLst>
                                      </p:cBhvr>
                                    </p:animRo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xit" presetSubtype="0" fill="hold" nodeType="clickEffect">
                                  <p:stCondLst>
                                    <p:cond delay="0"/>
                                  </p:stCondLst>
                                  <p:childTnLst>
                                    <p:animEffect transition="out" filter="fade">
                                      <p:cBhvr>
                                        <p:cTn id="10" dur="2000"/>
                                        <p:tgtEl>
                                          <p:spTgt spid="43011"/>
                                        </p:tgtEl>
                                      </p:cBhvr>
                                    </p:animEffect>
                                    <p:set>
                                      <p:cBhvr>
                                        <p:cTn id="11" dur="1" fill="hold">
                                          <p:stCondLst>
                                            <p:cond delay="1999"/>
                                          </p:stCondLst>
                                        </p:cTn>
                                        <p:tgtEl>
                                          <p:spTgt spid="430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26628" name="Picture 3" descr="C:\Users\abuelitos\Pictures\Barrio Judio\Córdoba 309 (FILEminimiz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3" y="17463"/>
            <a:ext cx="9167812"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6" name="Picture 4" descr="C:\Users\abuelitos\Pictures\Barrio Judio\Córdoba 312 (FILEminimizer).JPG"/>
          <p:cNvPicPr>
            <a:picLocks noChangeAspect="1" noChangeArrowheads="1"/>
          </p:cNvPicPr>
          <p:nvPr/>
        </p:nvPicPr>
        <p:blipFill>
          <a:blip r:embed="rId3"/>
          <a:srcRect/>
          <a:stretch>
            <a:fillRect/>
          </a:stretch>
        </p:blipFill>
        <p:spPr bwMode="auto">
          <a:xfrm>
            <a:off x="1928813" y="0"/>
            <a:ext cx="5130800" cy="6840538"/>
          </a:xfrm>
          <a:prstGeom prst="rect">
            <a:avLst/>
          </a:prstGeom>
        </p:spPr>
        <p:style>
          <a:lnRef idx="2">
            <a:schemeClr val="accent1"/>
          </a:lnRef>
          <a:fillRef idx="1">
            <a:schemeClr val="lt1"/>
          </a:fillRef>
          <a:effectRef idx="0">
            <a:schemeClr val="accent1"/>
          </a:effectRef>
          <a:fontRef idx="minor">
            <a:schemeClr val="dk1"/>
          </a:fontRef>
        </p:style>
      </p:pic>
    </p:spTree>
  </p:cSld>
  <p:clrMapOvr>
    <a:masterClrMapping/>
  </p:clrMapOvr>
  <p:transition spd="slow">
    <p:pull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mph" presetSubtype="0" fill="hold" nodeType="clickEffect">
                                  <p:stCondLst>
                                    <p:cond delay="0"/>
                                  </p:stCondLst>
                                  <p:childTnLst>
                                    <p:animScale>
                                      <p:cBhvr>
                                        <p:cTn id="6" dur="2000" fill="hold"/>
                                        <p:tgtEl>
                                          <p:spTgt spid="44036"/>
                                        </p:tgtEl>
                                      </p:cBhvr>
                                      <p:by x="150000" y="150000"/>
                                    </p:animScale>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xit" presetSubtype="0" fill="hold" nodeType="clickEffect">
                                  <p:stCondLst>
                                    <p:cond delay="0"/>
                                  </p:stCondLst>
                                  <p:childTnLst>
                                    <p:animEffect transition="out" filter="fade">
                                      <p:cBhvr>
                                        <p:cTn id="10" dur="5000"/>
                                        <p:tgtEl>
                                          <p:spTgt spid="44036"/>
                                        </p:tgtEl>
                                      </p:cBhvr>
                                    </p:animEffect>
                                    <p:set>
                                      <p:cBhvr>
                                        <p:cTn id="11" dur="1" fill="hold">
                                          <p:stCondLst>
                                            <p:cond delay="4999"/>
                                          </p:stCondLst>
                                        </p:cTn>
                                        <p:tgtEl>
                                          <p:spTgt spid="440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p:cNvSpPr>
            <a:spLocks noGrp="1"/>
          </p:cNvSpPr>
          <p:nvPr>
            <p:ph type="title"/>
          </p:nvPr>
        </p:nvSpPr>
        <p:spPr/>
        <p:txBody>
          <a:bodyPr/>
          <a:lstStyle/>
          <a:p>
            <a:pPr eaLnBrk="1" hangingPunct="1"/>
            <a:endParaRPr lang="es-ES" dirty="0"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None/>
              <a:defRPr/>
            </a:pPr>
            <a:r>
              <a:rPr lang="es-ES_tradnl" b="1" i="1" dirty="0" smtClean="0"/>
              <a:t>   </a:t>
            </a:r>
          </a:p>
          <a:p>
            <a:pPr eaLnBrk="1" fontAlgn="auto" hangingPunct="1">
              <a:spcAft>
                <a:spcPts val="0"/>
              </a:spcAft>
              <a:buFont typeface="Arial" pitchFamily="34" charset="0"/>
              <a:buNone/>
              <a:defRPr/>
            </a:pPr>
            <a:r>
              <a:rPr lang="es-ES_tradnl" b="1" i="1" dirty="0" smtClean="0"/>
              <a:t>    </a:t>
            </a:r>
            <a:r>
              <a:rPr lang="es-ES_tradnl" sz="2400" b="1" i="1" dirty="0" smtClean="0"/>
              <a:t>La </a:t>
            </a:r>
            <a:r>
              <a:rPr lang="es-ES_tradnl" sz="2400" b="1" i="1" dirty="0" smtClean="0">
                <a:latin typeface="Andalus" pitchFamily="2" charset="-78"/>
                <a:cs typeface="Andalus" pitchFamily="2" charset="-78"/>
              </a:rPr>
              <a:t>Judería</a:t>
            </a:r>
            <a:r>
              <a:rPr lang="es-ES_tradnl" sz="2400" dirty="0" smtClean="0">
                <a:latin typeface="Andalus" pitchFamily="2" charset="-78"/>
                <a:cs typeface="Andalus" pitchFamily="2" charset="-78"/>
              </a:rPr>
              <a:t>: antiguo barrio judío que se encuentra al lado de la mezquita. Se caracteriza por sus estrechas calles adornadas con plantas, como la </a:t>
            </a:r>
            <a:r>
              <a:rPr lang="es-ES_tradnl" sz="2400" b="1" i="1" dirty="0" smtClean="0">
                <a:latin typeface="Andalus" pitchFamily="2" charset="-78"/>
                <a:cs typeface="Andalus" pitchFamily="2" charset="-78"/>
              </a:rPr>
              <a:t>Calleja de las Flores</a:t>
            </a:r>
            <a:r>
              <a:rPr lang="es-ES_tradnl" sz="2400" dirty="0" smtClean="0">
                <a:latin typeface="Andalus" pitchFamily="2" charset="-78"/>
                <a:cs typeface="Andalus" pitchFamily="2" charset="-78"/>
              </a:rPr>
              <a:t>, la calle de los Judíos con su</a:t>
            </a:r>
            <a:r>
              <a:rPr lang="es-ES_tradnl" sz="2400" i="1" dirty="0" smtClean="0">
                <a:latin typeface="Andalus" pitchFamily="2" charset="-78"/>
                <a:cs typeface="Andalus" pitchFamily="2" charset="-78"/>
              </a:rPr>
              <a:t> </a:t>
            </a:r>
            <a:r>
              <a:rPr lang="es-ES_tradnl" sz="2400" b="1" i="1" dirty="0" smtClean="0">
                <a:latin typeface="Andalus" pitchFamily="2" charset="-78"/>
                <a:cs typeface="Andalus" pitchFamily="2" charset="-78"/>
              </a:rPr>
              <a:t>sinagoga</a:t>
            </a:r>
            <a:r>
              <a:rPr lang="es-ES_tradnl" sz="2400" dirty="0" smtClean="0">
                <a:latin typeface="Andalus" pitchFamily="2" charset="-78"/>
                <a:cs typeface="Andalus" pitchFamily="2" charset="-78"/>
              </a:rPr>
              <a:t> y el </a:t>
            </a:r>
            <a:r>
              <a:rPr lang="es-ES_tradnl" sz="2400" b="1" i="1" dirty="0" smtClean="0">
                <a:latin typeface="Andalus" pitchFamily="2" charset="-78"/>
                <a:cs typeface="Andalus" pitchFamily="2" charset="-78"/>
              </a:rPr>
              <a:t>Museo Municipal Taurino</a:t>
            </a:r>
            <a:r>
              <a:rPr lang="es-ES_tradnl" sz="2400" i="1" dirty="0" smtClean="0">
                <a:latin typeface="Andalus" pitchFamily="2" charset="-78"/>
                <a:cs typeface="Andalus" pitchFamily="2" charset="-78"/>
              </a:rPr>
              <a:t>.  </a:t>
            </a:r>
          </a:p>
          <a:p>
            <a:pPr eaLnBrk="1" fontAlgn="auto" hangingPunct="1">
              <a:spcAft>
                <a:spcPts val="0"/>
              </a:spcAft>
              <a:buFont typeface="Arial" pitchFamily="34" charset="0"/>
              <a:buNone/>
              <a:defRPr/>
            </a:pPr>
            <a:r>
              <a:rPr lang="es-ES_tradnl" sz="2400" dirty="0" smtClean="0">
                <a:latin typeface="Andalus" pitchFamily="2" charset="-78"/>
                <a:cs typeface="Andalus" pitchFamily="2" charset="-78"/>
              </a:rPr>
              <a:t>     Está la mítica calle de las flores, desde la cual podemos ver la torre de la mezquita, como su propio nombre indica está repleta de tiestos con geranios, haciéndola muy popular para los turistas.</a:t>
            </a:r>
            <a:br>
              <a:rPr lang="es-ES_tradnl" sz="2400" dirty="0" smtClean="0">
                <a:latin typeface="Andalus" pitchFamily="2" charset="-78"/>
                <a:cs typeface="Andalus" pitchFamily="2" charset="-78"/>
              </a:rPr>
            </a:br>
            <a:r>
              <a:rPr lang="es-ES_tradnl" sz="2400" dirty="0" smtClean="0">
                <a:latin typeface="Andalus" pitchFamily="2" charset="-78"/>
                <a:cs typeface="Andalus" pitchFamily="2" charset="-78"/>
              </a:rPr>
              <a:t>Verdaderamente es una gozada pasear un día de buen tiempo por el barrio, especialmente en primavera cuando los jardines y todas sus flores están en su máximo esplendor.</a:t>
            </a:r>
            <a:endParaRPr lang="es-ES_tradnl" sz="2400" i="1" dirty="0" smtClean="0">
              <a:latin typeface="Andalus" pitchFamily="2" charset="-78"/>
              <a:cs typeface="Andalus" pitchFamily="2" charset="-78"/>
            </a:endParaRPr>
          </a:p>
          <a:p>
            <a:pPr eaLnBrk="1" fontAlgn="auto" hangingPunct="1">
              <a:spcAft>
                <a:spcPts val="0"/>
              </a:spcAft>
              <a:buFont typeface="Arial" pitchFamily="34" charset="0"/>
              <a:buNone/>
              <a:defRPr/>
            </a:pPr>
            <a:r>
              <a:rPr lang="es-ES_tradnl" sz="2400" i="1" dirty="0" smtClean="0">
                <a:latin typeface="Andalus" pitchFamily="2" charset="-78"/>
                <a:cs typeface="Andalus" pitchFamily="2" charset="-78"/>
              </a:rPr>
              <a:t>    </a:t>
            </a:r>
            <a:r>
              <a:rPr lang="es-ES_tradnl" sz="2400" dirty="0" smtClean="0">
                <a:latin typeface="Andalus" pitchFamily="2" charset="-78"/>
                <a:cs typeface="Andalus" pitchFamily="2" charset="-78"/>
              </a:rPr>
              <a:t>Entre los siglos X y XV Córdoba fue ejemplo de convivencia entre religiones. Tres de las religiones más importantes de la época; la cristiana, la judía y la musulmana, coexistían pacíficamente.</a:t>
            </a:r>
            <a:endParaRPr lang="es-ES_tradnl" sz="2400" dirty="0">
              <a:latin typeface="Andalus" pitchFamily="2" charset="-78"/>
              <a:cs typeface="Andalus" pitchFamily="2" charset="-78"/>
            </a:endParaRPr>
          </a:p>
        </p:txBody>
      </p:sp>
    </p:spTree>
  </p:cSld>
  <p:clrMapOvr>
    <a:masterClrMapping/>
  </p:clrMapOvr>
  <p:transition spd="slow">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edge">
                                      <p:cBhvr>
                                        <p:cTn id="7" dur="2000"/>
                                        <p:tgtEl>
                                          <p:spTgt spid="3">
                                            <p:txEl>
                                              <p:pRg st="1" end="1"/>
                                            </p:txEl>
                                          </p:spTgt>
                                        </p:tgtEl>
                                      </p:cBhvr>
                                    </p:animEffect>
                                  </p:childTnLst>
                                </p:cTn>
                              </p:par>
                              <p:par>
                                <p:cTn id="8" presetID="2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edge">
                                      <p:cBhvr>
                                        <p:cTn id="10" dur="2000"/>
                                        <p:tgtEl>
                                          <p:spTgt spid="3">
                                            <p:txEl>
                                              <p:pRg st="2" end="2"/>
                                            </p:txEl>
                                          </p:spTgt>
                                        </p:tgtEl>
                                      </p:cBhvr>
                                    </p:animEffect>
                                  </p:childTnLst>
                                </p:cTn>
                              </p:par>
                              <p:par>
                                <p:cTn id="11" presetID="20"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wedge">
                                      <p:cBhvr>
                                        <p:cTn id="13"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sz="2400" dirty="0">
              <a:latin typeface="Andalus" pitchFamily="2" charset="-78"/>
              <a:cs typeface="Andalus" pitchFamily="2" charset="-78"/>
            </a:endParaRPr>
          </a:p>
        </p:txBody>
      </p:sp>
      <p:pic>
        <p:nvPicPr>
          <p:cNvPr id="2050" name="Picture 2" descr="Barrio Judío de Córdoba"/>
          <p:cNvPicPr>
            <a:picLocks noChangeAspect="1" noChangeArrowheads="1"/>
          </p:cNvPicPr>
          <p:nvPr/>
        </p:nvPicPr>
        <p:blipFill>
          <a:blip r:embed="rId2"/>
          <a:srcRect/>
          <a:stretch>
            <a:fillRect/>
          </a:stretch>
        </p:blipFill>
        <p:spPr bwMode="auto">
          <a:xfrm>
            <a:off x="142875" y="642938"/>
            <a:ext cx="4943475" cy="3708400"/>
          </a:xfrm>
          <a:prstGeom prst="rect">
            <a:avLst/>
          </a:prstGeom>
        </p:spPr>
        <p:style>
          <a:lnRef idx="2">
            <a:schemeClr val="accent1"/>
          </a:lnRef>
          <a:fillRef idx="1">
            <a:schemeClr val="lt1"/>
          </a:fillRef>
          <a:effectRef idx="0">
            <a:schemeClr val="accent1"/>
          </a:effectRef>
          <a:fontRef idx="minor">
            <a:schemeClr val="dk1"/>
          </a:fontRef>
        </p:style>
      </p:pic>
      <p:pic>
        <p:nvPicPr>
          <p:cNvPr id="2052" name="Picture 4" descr="Barrio Judío de Córdoba Córdoba 106919"/>
          <p:cNvPicPr>
            <a:picLocks noChangeAspect="1" noChangeArrowheads="1"/>
          </p:cNvPicPr>
          <p:nvPr/>
        </p:nvPicPr>
        <p:blipFill>
          <a:blip r:embed="rId3"/>
          <a:srcRect/>
          <a:stretch>
            <a:fillRect/>
          </a:stretch>
        </p:blipFill>
        <p:spPr bwMode="auto">
          <a:xfrm>
            <a:off x="5214938" y="1285875"/>
            <a:ext cx="3779837" cy="5040313"/>
          </a:xfrm>
          <a:prstGeom prst="rect">
            <a:avLst/>
          </a:prstGeom>
        </p:spPr>
        <p:style>
          <a:lnRef idx="2">
            <a:schemeClr val="accent1"/>
          </a:lnRef>
          <a:fillRef idx="1">
            <a:schemeClr val="lt1"/>
          </a:fillRef>
          <a:effectRef idx="0">
            <a:schemeClr val="accent1"/>
          </a:effectRef>
          <a:fontRef idx="minor">
            <a:schemeClr val="dk1"/>
          </a:fontRef>
        </p:style>
      </p:pic>
    </p:spTree>
  </p:cSld>
  <p:clrMapOvr>
    <a:masterClrMapping/>
  </p:clrMapOvr>
  <p:transition spd="slow">
    <p:pull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1028" name="Picture 4" descr="Barrio Judío de Córdoba Córdoba 106922"/>
          <p:cNvPicPr>
            <a:picLocks noChangeAspect="1" noChangeArrowheads="1"/>
          </p:cNvPicPr>
          <p:nvPr/>
        </p:nvPicPr>
        <p:blipFill>
          <a:blip r:embed="rId2"/>
          <a:srcRect/>
          <a:stretch>
            <a:fillRect/>
          </a:stretch>
        </p:blipFill>
        <p:spPr bwMode="auto">
          <a:xfrm>
            <a:off x="0" y="0"/>
            <a:ext cx="5129213" cy="6840538"/>
          </a:xfrm>
          <a:prstGeom prst="rect">
            <a:avLst/>
          </a:prstGeom>
        </p:spPr>
        <p:style>
          <a:lnRef idx="2">
            <a:schemeClr val="accent1"/>
          </a:lnRef>
          <a:fillRef idx="1">
            <a:schemeClr val="lt1"/>
          </a:fillRef>
          <a:effectRef idx="0">
            <a:schemeClr val="accent1"/>
          </a:effectRef>
          <a:fontRef idx="minor">
            <a:schemeClr val="dk1"/>
          </a:fontRef>
        </p:style>
      </p:pic>
      <p:pic>
        <p:nvPicPr>
          <p:cNvPr id="1030" name="Picture 6" descr="Barrio Judío de Córdoba"/>
          <p:cNvPicPr>
            <a:picLocks noChangeAspect="1" noChangeArrowheads="1"/>
          </p:cNvPicPr>
          <p:nvPr/>
        </p:nvPicPr>
        <p:blipFill>
          <a:blip r:embed="rId3"/>
          <a:srcRect/>
          <a:stretch>
            <a:fillRect/>
          </a:stretch>
        </p:blipFill>
        <p:spPr bwMode="auto">
          <a:xfrm>
            <a:off x="4357688" y="0"/>
            <a:ext cx="5129212" cy="6840538"/>
          </a:xfrm>
          <a:prstGeom prst="rect">
            <a:avLst/>
          </a:prstGeom>
        </p:spPr>
        <p:style>
          <a:lnRef idx="2">
            <a:schemeClr val="accent1"/>
          </a:lnRef>
          <a:fillRef idx="1">
            <a:schemeClr val="lt1"/>
          </a:fillRef>
          <a:effectRef idx="0">
            <a:schemeClr val="accent1"/>
          </a:effectRef>
          <a:fontRef idx="minor">
            <a:schemeClr val="dk1"/>
          </a:fontRef>
        </p:style>
      </p:pic>
    </p:spTree>
  </p:cSld>
  <p:clrMapOvr>
    <a:masterClrMapping/>
  </p:clrMapOvr>
  <p:transition spd="slow">
    <p:pull/>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30724" name="Picture 2" descr="C:\Users\abuelitos\Pictures\Barrio Judio\JUDERIA_PLAZA_TIBERIADES_MAIMONIDES_0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3" y="-17463"/>
            <a:ext cx="9167813"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a:spLocks noChangeArrowheads="1"/>
          </p:cNvSpPr>
          <p:nvPr/>
        </p:nvSpPr>
        <p:spPr bwMode="auto">
          <a:xfrm>
            <a:off x="214313" y="4714875"/>
            <a:ext cx="8358187"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sz="2400">
                <a:latin typeface="Andalus" pitchFamily="2" charset="-78"/>
                <a:cs typeface="Andalus" pitchFamily="2" charset="-78"/>
              </a:rPr>
              <a:t>Plaza Maimónides :  Singular plaza donde se encuentra una estatua de bronce del  médico, rabino y teólogo  judío más  famoso de la Edad Media. Nació en Córdoba en 1135 y murió en Egipto  en 1204. Prácticamente toda su obra sigue sin traducir  pues está escrita en hebreo. </a:t>
            </a:r>
          </a:p>
          <a:p>
            <a:pPr eaLnBrk="1" hangingPunct="1"/>
            <a:r>
              <a:rPr lang="es-ES_tradnl" sz="2000">
                <a:latin typeface="Andalus" pitchFamily="2" charset="-78"/>
                <a:cs typeface="Andalus" pitchFamily="2" charset="-78"/>
              </a:rPr>
              <a:t>  </a:t>
            </a:r>
          </a:p>
        </p:txBody>
      </p:sp>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edge">
                                      <p:cBhvr>
                                        <p:cTn id="7"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24579" name="Picture 3" descr="C:\Users\abuelitos\Pictures\Barrio Judio\Córdoba 296 (FILEminimizer).JPG"/>
          <p:cNvPicPr>
            <a:picLocks noChangeAspect="1" noChangeArrowheads="1"/>
          </p:cNvPicPr>
          <p:nvPr/>
        </p:nvPicPr>
        <p:blipFill>
          <a:blip r:embed="rId2"/>
          <a:srcRect/>
          <a:stretch>
            <a:fillRect/>
          </a:stretch>
        </p:blipFill>
        <p:spPr bwMode="auto">
          <a:xfrm>
            <a:off x="3986213" y="-17463"/>
            <a:ext cx="5157787" cy="6875463"/>
          </a:xfrm>
          <a:prstGeom prst="rect">
            <a:avLst/>
          </a:prstGeom>
        </p:spPr>
        <p:style>
          <a:lnRef idx="2">
            <a:schemeClr val="accent1"/>
          </a:lnRef>
          <a:fillRef idx="1">
            <a:schemeClr val="lt1"/>
          </a:fillRef>
          <a:effectRef idx="0">
            <a:schemeClr val="accent1"/>
          </a:effectRef>
          <a:fontRef idx="minor">
            <a:schemeClr val="dk1"/>
          </a:fontRef>
        </p:style>
      </p:pic>
      <p:pic>
        <p:nvPicPr>
          <p:cNvPr id="24581" name="Picture 5" descr="C:\Users\abuelitos\Pictures\Barrio Judio\juderia[1].jpg"/>
          <p:cNvPicPr>
            <a:picLocks noChangeAspect="1" noChangeArrowheads="1"/>
          </p:cNvPicPr>
          <p:nvPr/>
        </p:nvPicPr>
        <p:blipFill>
          <a:blip r:embed="rId3"/>
          <a:srcRect/>
          <a:stretch>
            <a:fillRect/>
          </a:stretch>
        </p:blipFill>
        <p:spPr bwMode="auto">
          <a:xfrm>
            <a:off x="285750" y="785813"/>
            <a:ext cx="3525838" cy="4895850"/>
          </a:xfrm>
          <a:prstGeom prst="rect">
            <a:avLst/>
          </a:prstGeom>
        </p:spPr>
        <p:style>
          <a:lnRef idx="2">
            <a:schemeClr val="accent1"/>
          </a:lnRef>
          <a:fillRef idx="1">
            <a:schemeClr val="lt1"/>
          </a:fillRef>
          <a:effectRef idx="0">
            <a:schemeClr val="accent1"/>
          </a:effectRef>
          <a:fontRef idx="minor">
            <a:schemeClr val="dk1"/>
          </a:fontRef>
        </p:style>
      </p:pic>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mph" presetSubtype="0" fill="hold" nodeType="clickEffect">
                                  <p:stCondLst>
                                    <p:cond delay="0"/>
                                  </p:stCondLst>
                                  <p:childTnLst>
                                    <p:animScale>
                                      <p:cBhvr>
                                        <p:cTn id="6" dur="2000" fill="hold"/>
                                        <p:tgtEl>
                                          <p:spTgt spid="24581"/>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27651" name="Picture 3" descr="C:\Users\abuelitos\Pictures\Barrio Judio\9bdef81f14b8686d9bcf8c267c6586bb[1].jpg"/>
          <p:cNvPicPr>
            <a:picLocks noChangeAspect="1" noChangeArrowheads="1"/>
          </p:cNvPicPr>
          <p:nvPr/>
        </p:nvPicPr>
        <p:blipFill>
          <a:blip r:embed="rId2"/>
          <a:srcRect/>
          <a:stretch>
            <a:fillRect/>
          </a:stretch>
        </p:blipFill>
        <p:spPr bwMode="auto">
          <a:xfrm>
            <a:off x="509056" y="3519488"/>
            <a:ext cx="3935412" cy="2952750"/>
          </a:xfrm>
          <a:prstGeom prst="rect">
            <a:avLst/>
          </a:prstGeom>
        </p:spPr>
        <p:style>
          <a:lnRef idx="2">
            <a:schemeClr val="accent1"/>
          </a:lnRef>
          <a:fillRef idx="1">
            <a:schemeClr val="lt1"/>
          </a:fillRef>
          <a:effectRef idx="0">
            <a:schemeClr val="accent1"/>
          </a:effectRef>
          <a:fontRef idx="minor">
            <a:schemeClr val="dk1"/>
          </a:fontRef>
        </p:style>
      </p:pic>
      <p:pic>
        <p:nvPicPr>
          <p:cNvPr id="6" name="Picture 2" descr="C:\Users\abuelitos\Pictures\Barrio Judio\308f6d52574cc75fc6251d51018acdb5[1].jpg"/>
          <p:cNvPicPr>
            <a:picLocks noChangeAspect="1" noChangeArrowheads="1"/>
          </p:cNvPicPr>
          <p:nvPr/>
        </p:nvPicPr>
        <p:blipFill>
          <a:blip r:embed="rId3"/>
          <a:srcRect/>
          <a:stretch>
            <a:fillRect/>
          </a:stretch>
        </p:blipFill>
        <p:spPr bwMode="auto">
          <a:xfrm>
            <a:off x="4572000" y="602507"/>
            <a:ext cx="3887788" cy="2916237"/>
          </a:xfrm>
          <a:prstGeom prst="rect">
            <a:avLst/>
          </a:prstGeom>
        </p:spPr>
        <p:style>
          <a:lnRef idx="2">
            <a:schemeClr val="accent1"/>
          </a:lnRef>
          <a:fillRef idx="1">
            <a:schemeClr val="lt1"/>
          </a:fillRef>
          <a:effectRef idx="0">
            <a:schemeClr val="accent1"/>
          </a:effectRef>
          <a:fontRef idx="minor">
            <a:schemeClr val="dk1"/>
          </a:fontRef>
        </p:style>
      </p:pic>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mph" presetSubtype="0" fill="hold" nodeType="clickEffect">
                                  <p:stCondLst>
                                    <p:cond delay="0"/>
                                  </p:stCondLst>
                                  <p:childTnLst>
                                    <p:animScale>
                                      <p:cBhvr>
                                        <p:cTn id="6" dur="2000" fill="hold"/>
                                        <p:tgtEl>
                                          <p:spTgt spid="6"/>
                                        </p:tgtEl>
                                      </p:cBhvr>
                                      <p:by x="150000" y="150000"/>
                                    </p:animScale>
                                  </p:childTnLst>
                                </p:cTn>
                              </p:par>
                            </p:childTnLst>
                          </p:cTn>
                        </p:par>
                      </p:childTnLst>
                    </p:cTn>
                  </p:par>
                  <p:par>
                    <p:cTn id="7" fill="hold" nodeType="clickPar">
                      <p:stCondLst>
                        <p:cond delay="indefinite"/>
                      </p:stCondLst>
                      <p:childTnLst>
                        <p:par>
                          <p:cTn id="8" fill="hold" nodeType="withGroup">
                            <p:stCondLst>
                              <p:cond delay="0"/>
                            </p:stCondLst>
                            <p:childTnLst>
                              <p:par>
                                <p:cTn id="9" presetID="3" presetClass="exit" presetSubtype="10" fill="hold" nodeType="clickEffect">
                                  <p:stCondLst>
                                    <p:cond delay="0"/>
                                  </p:stCondLst>
                                  <p:childTnLst>
                                    <p:animEffect transition="out" filter="blinds(horizontal)">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6" presetClass="emph" presetSubtype="0" fill="hold" nodeType="clickEffect">
                                  <p:stCondLst>
                                    <p:cond delay="0"/>
                                  </p:stCondLst>
                                  <p:childTnLst>
                                    <p:animScale>
                                      <p:cBhvr>
                                        <p:cTn id="15" dur="2000" fill="hold"/>
                                        <p:tgtEl>
                                          <p:spTgt spid="27651"/>
                                        </p:tgtEl>
                                      </p:cBhvr>
                                      <p:by x="150000" y="150000"/>
                                    </p:animScale>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xit" presetSubtype="0" fill="hold" nodeType="clickEffect">
                                  <p:stCondLst>
                                    <p:cond delay="0"/>
                                  </p:stCondLst>
                                  <p:childTnLst>
                                    <p:animEffect transition="out" filter="fade">
                                      <p:cBhvr>
                                        <p:cTn id="19" dur="2000"/>
                                        <p:tgtEl>
                                          <p:spTgt spid="27651"/>
                                        </p:tgtEl>
                                      </p:cBhvr>
                                    </p:animEffect>
                                    <p:set>
                                      <p:cBhvr>
                                        <p:cTn id="20" dur="1" fill="hold">
                                          <p:stCondLst>
                                            <p:cond delay="1999"/>
                                          </p:stCondLst>
                                        </p:cTn>
                                        <p:tgtEl>
                                          <p:spTgt spid="276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33796" name="Picture 2" descr="C:\Users\abuelitos\Pictures\Barrio Judio\JUDERIA_PLAZA_TIBERIADES_MAIMONIDES_0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3" y="0"/>
            <a:ext cx="9120187" cy="684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di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Título"/>
          <p:cNvSpPr>
            <a:spLocks noGrp="1"/>
          </p:cNvSpPr>
          <p:nvPr>
            <p:ph type="title"/>
          </p:nvPr>
        </p:nvSpPr>
        <p:spPr/>
        <p:txBody>
          <a:bodyPr/>
          <a:lstStyle/>
          <a:p>
            <a:pPr eaLnBrk="1" hangingPunct="1"/>
            <a:endParaRPr lang="es-ES" dirty="0"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34820" name="Picture 2" descr="C:\Users\abuelitos\Pictures\Barrio Judio\4fe8ad046a206a87a92371f02702c8cb[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3" y="-17463"/>
            <a:ext cx="9167813"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di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Título"/>
          <p:cNvSpPr>
            <a:spLocks noGrp="1"/>
          </p:cNvSpPr>
          <p:nvPr>
            <p:ph type="title"/>
          </p:nvPr>
        </p:nvSpPr>
        <p:spPr/>
        <p:txBody>
          <a:bodyPr/>
          <a:lstStyle/>
          <a:p>
            <a:pPr eaLnBrk="1" hangingPunct="1"/>
            <a:endParaRPr lang="es-ES" dirty="0"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29698" name="Picture 2" descr="C:\Users\abuelitos\Pictures\Barrio Judio\651d175ff4e71b5ca0c8561f20c3fea8[2].jpg"/>
          <p:cNvPicPr>
            <a:picLocks noChangeAspect="1" noChangeArrowheads="1"/>
          </p:cNvPicPr>
          <p:nvPr/>
        </p:nvPicPr>
        <p:blipFill>
          <a:blip r:embed="rId2"/>
          <a:srcRect/>
          <a:stretch>
            <a:fillRect/>
          </a:stretch>
        </p:blipFill>
        <p:spPr bwMode="auto">
          <a:xfrm>
            <a:off x="0" y="0"/>
            <a:ext cx="5129213" cy="6840538"/>
          </a:xfrm>
          <a:prstGeom prst="rect">
            <a:avLst/>
          </a:prstGeom>
        </p:spPr>
        <p:style>
          <a:lnRef idx="2">
            <a:schemeClr val="accent1"/>
          </a:lnRef>
          <a:fillRef idx="1">
            <a:schemeClr val="lt1"/>
          </a:fillRef>
          <a:effectRef idx="0">
            <a:schemeClr val="accent1"/>
          </a:effectRef>
          <a:fontRef idx="minor">
            <a:schemeClr val="dk1"/>
          </a:fontRef>
        </p:style>
      </p:pic>
      <p:pic>
        <p:nvPicPr>
          <p:cNvPr id="29699" name="Picture 3" descr="C:\Users\abuelitos\Pictures\Barrio Judio\1060-cordoba-barrio-judio[1].jpg"/>
          <p:cNvPicPr>
            <a:picLocks noChangeAspect="1" noChangeArrowheads="1"/>
          </p:cNvPicPr>
          <p:nvPr/>
        </p:nvPicPr>
        <p:blipFill>
          <a:blip r:embed="rId3"/>
          <a:srcRect/>
          <a:stretch>
            <a:fillRect/>
          </a:stretch>
        </p:blipFill>
        <p:spPr bwMode="auto">
          <a:xfrm>
            <a:off x="4014788" y="0"/>
            <a:ext cx="5129212" cy="6840538"/>
          </a:xfrm>
          <a:prstGeom prst="rect">
            <a:avLst/>
          </a:prstGeom>
        </p:spPr>
        <p:style>
          <a:lnRef idx="2">
            <a:schemeClr val="accent1"/>
          </a:lnRef>
          <a:fillRef idx="1">
            <a:schemeClr val="lt1"/>
          </a:fillRef>
          <a:effectRef idx="0">
            <a:schemeClr val="accent1"/>
          </a:effectRef>
          <a:fontRef idx="minor">
            <a:schemeClr val="dk1"/>
          </a:fontRef>
        </p:style>
      </p:pic>
    </p:spTree>
  </p:cSld>
  <p:clrMapOvr>
    <a:masterClrMapping/>
  </p:clrMapOvr>
  <p:transition spd="slow">
    <p:pull/>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36868" name="Picture 1" descr="http://static.panoramio.com/photos/large/1824749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20188" cy="684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a:spLocks noChangeArrowheads="1"/>
          </p:cNvSpPr>
          <p:nvPr/>
        </p:nvSpPr>
        <p:spPr bwMode="auto">
          <a:xfrm>
            <a:off x="3214688" y="1143000"/>
            <a:ext cx="35004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sz="3200">
                <a:latin typeface="Andalus" pitchFamily="2" charset="-78"/>
                <a:cs typeface="Andalus" pitchFamily="2" charset="-78"/>
              </a:rPr>
              <a:t>Casa Andalusí</a:t>
            </a:r>
          </a:p>
        </p:txBody>
      </p:sp>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grpId="0" nodeType="clickEffect">
                                  <p:stCondLst>
                                    <p:cond delay="0"/>
                                  </p:stCondLst>
                                  <p:childTnLst>
                                    <p:animRot by="21600000">
                                      <p:cBhvr>
                                        <p:cTn id="6" dur="2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37892" name="Picture 2" descr="C:\Users\abuelitos\Pictures\Barrio Judio\20277911[1] (FILEminimiz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25" y="-17463"/>
            <a:ext cx="9191625"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Título"/>
          <p:cNvSpPr>
            <a:spLocks noGrp="1"/>
          </p:cNvSpPr>
          <p:nvPr>
            <p:ph type="title"/>
          </p:nvPr>
        </p:nvSpPr>
        <p:spPr/>
        <p:txBody>
          <a:bodyPr/>
          <a:lstStyle/>
          <a:p>
            <a:pPr eaLnBrk="1" hangingPunct="1"/>
            <a:endParaRPr lang="es-ES" dirty="0"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fontScale="85000" lnSpcReduction="10000"/>
          </a:bodyPr>
          <a:lstStyle/>
          <a:p>
            <a:pPr eaLnBrk="1" fontAlgn="auto" hangingPunct="1">
              <a:spcAft>
                <a:spcPts val="0"/>
              </a:spcAft>
              <a:buFont typeface="Arial" pitchFamily="34" charset="0"/>
              <a:buChar char="•"/>
              <a:defRPr/>
            </a:pPr>
            <a:endParaRPr lang="es-ES_tradnl" dirty="0" smtClean="0"/>
          </a:p>
          <a:p>
            <a:pPr eaLnBrk="1" fontAlgn="auto" hangingPunct="1">
              <a:spcAft>
                <a:spcPts val="0"/>
              </a:spcAft>
              <a:buFont typeface="Arial" pitchFamily="34" charset="0"/>
              <a:buNone/>
              <a:defRPr/>
            </a:pPr>
            <a:r>
              <a:rPr lang="es-ES_tradnl" dirty="0" smtClean="0">
                <a:latin typeface="Andalus" pitchFamily="2" charset="-78"/>
                <a:cs typeface="Andalus" pitchFamily="2" charset="-78"/>
              </a:rPr>
              <a:t>    Zoco Municipal</a:t>
            </a:r>
          </a:p>
          <a:p>
            <a:pPr eaLnBrk="1" fontAlgn="auto" hangingPunct="1">
              <a:spcAft>
                <a:spcPts val="0"/>
              </a:spcAft>
              <a:buFont typeface="Arial" pitchFamily="34" charset="0"/>
              <a:buNone/>
              <a:defRPr/>
            </a:pPr>
            <a:r>
              <a:rPr lang="es-ES_tradnl" dirty="0" smtClean="0">
                <a:latin typeface="Andalus" pitchFamily="2" charset="-78"/>
                <a:cs typeface="Andalus" pitchFamily="2" charset="-78"/>
              </a:rPr>
              <a:t>    A medio camino entre la Mezquita-Catedral y la puerta de Almodóvar, junto a la plaza de Maimónides, podemos visitar este rincón tan peculiar: el Zoco Municipal de Córdoba.</a:t>
            </a:r>
            <a:br>
              <a:rPr lang="es-ES_tradnl" dirty="0" smtClean="0">
                <a:latin typeface="Andalus" pitchFamily="2" charset="-78"/>
                <a:cs typeface="Andalus" pitchFamily="2" charset="-78"/>
              </a:rPr>
            </a:br>
            <a:r>
              <a:rPr lang="es-ES_tradnl" dirty="0" smtClean="0">
                <a:latin typeface="Andalus" pitchFamily="2" charset="-78"/>
                <a:cs typeface="Andalus" pitchFamily="2" charset="-78"/>
              </a:rPr>
              <a:t/>
            </a:r>
            <a:br>
              <a:rPr lang="es-ES_tradnl" dirty="0" smtClean="0">
                <a:latin typeface="Andalus" pitchFamily="2" charset="-78"/>
                <a:cs typeface="Andalus" pitchFamily="2" charset="-78"/>
              </a:rPr>
            </a:br>
            <a:r>
              <a:rPr lang="es-ES_tradnl" dirty="0" smtClean="0">
                <a:latin typeface="Andalus" pitchFamily="2" charset="-78"/>
                <a:cs typeface="Andalus" pitchFamily="2" charset="-78"/>
              </a:rPr>
              <a:t> También se le conoce como Mercado de la Artesanía ya que en este lugar tienen su taller varios artesanos cordobeses. </a:t>
            </a:r>
          </a:p>
          <a:p>
            <a:pPr eaLnBrk="1" fontAlgn="auto" hangingPunct="1">
              <a:spcAft>
                <a:spcPts val="0"/>
              </a:spcAft>
              <a:buFont typeface="Arial" pitchFamily="34" charset="0"/>
              <a:buChar char="•"/>
              <a:defRPr/>
            </a:pPr>
            <a:endParaRPr lang="es-ES_tradnl" dirty="0" smtClean="0">
              <a:latin typeface="Andalus" pitchFamily="2" charset="-78"/>
              <a:cs typeface="Andalus" pitchFamily="2" charset="-78"/>
            </a:endParaRPr>
          </a:p>
          <a:p>
            <a:pPr eaLnBrk="1" fontAlgn="auto" hangingPunct="1">
              <a:spcAft>
                <a:spcPts val="0"/>
              </a:spcAft>
              <a:buFont typeface="Arial" pitchFamily="34" charset="0"/>
              <a:buNone/>
              <a:defRPr/>
            </a:pPr>
            <a:r>
              <a:rPr lang="es-ES_tradnl" dirty="0" smtClean="0">
                <a:latin typeface="Andalus" pitchFamily="2" charset="-78"/>
                <a:cs typeface="Andalus" pitchFamily="2" charset="-78"/>
              </a:rPr>
              <a:t>    Se encuentra situado en un edificio de estilo mudéjar de dos plantas y con un magnifico patio porticado. Este recinto fue destinado para los artesanos cordobeses por el Ayuntamiento de Córdoba en la década de los años cincuenta del siglo que acabamos de dejar, teniendo como singularidad que fue el primer Mercado de Artesanía que se creó en España.</a:t>
            </a:r>
            <a:r>
              <a:rPr lang="es-ES_tradnl" dirty="0" smtClean="0"/>
              <a:t/>
            </a:r>
            <a:br>
              <a:rPr lang="es-ES_tradnl" dirty="0" smtClean="0"/>
            </a:br>
            <a:endParaRPr lang="es-ES_tradnl" dirty="0"/>
          </a:p>
        </p:txBody>
      </p:sp>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edge">
                                      <p:cBhvr>
                                        <p:cTn id="7" dur="2000"/>
                                        <p:tgtEl>
                                          <p:spTgt spid="3">
                                            <p:txEl>
                                              <p:pRg st="1" end="1"/>
                                            </p:txEl>
                                          </p:spTgt>
                                        </p:tgtEl>
                                      </p:cBhvr>
                                    </p:animEffect>
                                  </p:childTnLst>
                                </p:cTn>
                              </p:par>
                              <p:par>
                                <p:cTn id="8" presetID="2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edge">
                                      <p:cBhvr>
                                        <p:cTn id="10" dur="2000"/>
                                        <p:tgtEl>
                                          <p:spTgt spid="3">
                                            <p:txEl>
                                              <p:pRg st="2" end="2"/>
                                            </p:txEl>
                                          </p:spTgt>
                                        </p:tgtEl>
                                      </p:cBhvr>
                                    </p:animEffect>
                                  </p:childTnLst>
                                </p:cTn>
                              </p:par>
                              <p:par>
                                <p:cTn id="11" presetID="2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edge">
                                      <p:cBhvr>
                                        <p:cTn id="13"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Título"/>
          <p:cNvSpPr>
            <a:spLocks noGrp="1"/>
          </p:cNvSpPr>
          <p:nvPr>
            <p:ph type="title"/>
          </p:nvPr>
        </p:nvSpPr>
        <p:spPr/>
        <p:txBody>
          <a:bodyPr/>
          <a:lstStyle/>
          <a:p>
            <a:pPr eaLnBrk="1" hangingPunct="1"/>
            <a:endParaRPr lang="es-ES" dirty="0"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39940" name="Picture 2" descr="C:\Users\abuelitos\Pictures\Barrio Judio\Córdoba 259 (FILEminimiz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20188" cy="684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4429125" y="500063"/>
            <a:ext cx="2928938" cy="523875"/>
          </a:xfrm>
          <a:prstGeom prst="rect">
            <a:avLst/>
          </a:prstGeom>
          <a:noFill/>
        </p:spPr>
        <p:txBody>
          <a:bodyPr>
            <a:spAutoFit/>
          </a:bodyPr>
          <a:lstStyle/>
          <a:p>
            <a:pPr fontAlgn="auto">
              <a:spcBef>
                <a:spcPts val="0"/>
              </a:spcBef>
              <a:spcAft>
                <a:spcPts val="0"/>
              </a:spcAft>
              <a:defRPr/>
            </a:pPr>
            <a:r>
              <a:rPr lang="es-ES_tradnl" sz="2800" dirty="0">
                <a:solidFill>
                  <a:schemeClr val="accent2">
                    <a:lumMod val="50000"/>
                  </a:schemeClr>
                </a:solidFill>
                <a:latin typeface="Andalus" pitchFamily="2" charset="-78"/>
                <a:cs typeface="Andalus" pitchFamily="2" charset="-78"/>
              </a:rPr>
              <a:t>Zoco de la Judería</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2000" fill="hold"/>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30722" name="Picture 2" descr="C:\Users\abuelitos\Pictures\Barrio Judio\Córdoba 264 (FILEminimizer).JPG"/>
          <p:cNvPicPr>
            <a:picLocks noChangeAspect="1" noChangeArrowheads="1"/>
          </p:cNvPicPr>
          <p:nvPr/>
        </p:nvPicPr>
        <p:blipFill>
          <a:blip r:embed="rId2"/>
          <a:srcRect/>
          <a:stretch>
            <a:fillRect/>
          </a:stretch>
        </p:blipFill>
        <p:spPr bwMode="auto">
          <a:xfrm>
            <a:off x="0" y="0"/>
            <a:ext cx="5157788" cy="6875463"/>
          </a:xfrm>
          <a:prstGeom prst="rect">
            <a:avLst/>
          </a:prstGeom>
        </p:spPr>
        <p:style>
          <a:lnRef idx="2">
            <a:schemeClr val="accent1"/>
          </a:lnRef>
          <a:fillRef idx="1">
            <a:schemeClr val="lt1"/>
          </a:fillRef>
          <a:effectRef idx="0">
            <a:schemeClr val="accent1"/>
          </a:effectRef>
          <a:fontRef idx="minor">
            <a:schemeClr val="dk1"/>
          </a:fontRef>
        </p:style>
      </p:pic>
      <p:pic>
        <p:nvPicPr>
          <p:cNvPr id="6" name="Picture 2" descr="C:\Users\abuelitos\Pictures\Barrio Judio\Córdoba 262 (FILEminimizer).JPG"/>
          <p:cNvPicPr>
            <a:picLocks noChangeAspect="1" noChangeArrowheads="1"/>
          </p:cNvPicPr>
          <p:nvPr/>
        </p:nvPicPr>
        <p:blipFill>
          <a:blip r:embed="rId3"/>
          <a:srcRect/>
          <a:stretch>
            <a:fillRect/>
          </a:stretch>
        </p:blipFill>
        <p:spPr bwMode="auto">
          <a:xfrm>
            <a:off x="4357688" y="0"/>
            <a:ext cx="5157787" cy="6875463"/>
          </a:xfrm>
          <a:prstGeom prst="rect">
            <a:avLst/>
          </a:prstGeom>
        </p:spPr>
        <p:style>
          <a:lnRef idx="2">
            <a:schemeClr val="accent1"/>
          </a:lnRef>
          <a:fillRef idx="1">
            <a:schemeClr val="lt1"/>
          </a:fillRef>
          <a:effectRef idx="0">
            <a:schemeClr val="accent1"/>
          </a:effectRef>
          <a:fontRef idx="minor">
            <a:schemeClr val="dk1"/>
          </a:fontRef>
        </p:style>
      </p:pic>
      <p:sp>
        <p:nvSpPr>
          <p:cNvPr id="7" name="6 CuadroTexto"/>
          <p:cNvSpPr txBox="1">
            <a:spLocks noChangeArrowheads="1"/>
          </p:cNvSpPr>
          <p:nvPr/>
        </p:nvSpPr>
        <p:spPr bwMode="auto">
          <a:xfrm>
            <a:off x="571500" y="1071563"/>
            <a:ext cx="37861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sz="2800">
                <a:solidFill>
                  <a:srgbClr val="C00000"/>
                </a:solidFill>
                <a:latin typeface="Andalus" pitchFamily="2" charset="-78"/>
                <a:cs typeface="Andalus" pitchFamily="2" charset="-78"/>
              </a:rPr>
              <a:t>Zoco de la Judería</a:t>
            </a:r>
          </a:p>
        </p:txBody>
      </p:sp>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2000" fill="hold"/>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41988" name="Picture 3" descr="C:\Users\abuelitos\Pictures\Barrio Judio\Córdoba 261 (FILEminimiz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3" y="-17463"/>
            <a:ext cx="9167813"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a:spLocks noChangeArrowheads="1"/>
          </p:cNvSpPr>
          <p:nvPr/>
        </p:nvSpPr>
        <p:spPr bwMode="auto">
          <a:xfrm>
            <a:off x="357188" y="5357813"/>
            <a:ext cx="8443912"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sz="2800">
                <a:solidFill>
                  <a:srgbClr val="FFFF00"/>
                </a:solidFill>
                <a:latin typeface="Andalus" pitchFamily="2" charset="-78"/>
                <a:cs typeface="Andalus" pitchFamily="2" charset="-78"/>
              </a:rPr>
              <a:t>El Zoco de los Artesanos. </a:t>
            </a:r>
            <a:r>
              <a:rPr lang="es-ES_tradnl" sz="2800">
                <a:solidFill>
                  <a:srgbClr val="FF0000"/>
                </a:solidFill>
                <a:latin typeface="Andalus" pitchFamily="2" charset="-78"/>
                <a:cs typeface="Andalus" pitchFamily="2" charset="-78"/>
              </a:rPr>
              <a:t>Alrededor de un patio se  ordenan los diferentes talleres  y unas tiendas a precios muy asequibles</a:t>
            </a:r>
            <a:r>
              <a:rPr lang="es-ES_tradnl" sz="2800">
                <a:solidFill>
                  <a:srgbClr val="FF0000"/>
                </a:solidFill>
                <a:latin typeface="Calibri" pitchFamily="34" charset="0"/>
              </a:rPr>
              <a:t>.</a:t>
            </a:r>
          </a:p>
        </p:txBody>
      </p:sp>
    </p:spTree>
  </p:cSld>
  <p:clrMapOvr>
    <a:masterClrMapping/>
  </p:clrMapOvr>
  <p:transition spd="slow">
    <p:pull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2000" fill="hold"/>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43012" name="Picture 2" descr="C:\Users\abuelitos\Pictures\Barrio Judio\Córdoba 141 (FILEminimiz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3" y="-17463"/>
            <a:ext cx="9167813"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di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34818" name="Picture 2" descr="C:\Users\abuelitos\Pictures\Barrio Judio\Córdoba 019 (FILEminimizer).JPG"/>
          <p:cNvPicPr>
            <a:picLocks noChangeAspect="1" noChangeArrowheads="1"/>
          </p:cNvPicPr>
          <p:nvPr/>
        </p:nvPicPr>
        <p:blipFill>
          <a:blip r:embed="rId2"/>
          <a:srcRect/>
          <a:stretch>
            <a:fillRect/>
          </a:stretch>
        </p:blipFill>
        <p:spPr bwMode="auto">
          <a:xfrm>
            <a:off x="0" y="0"/>
            <a:ext cx="5130800" cy="6840538"/>
          </a:xfrm>
          <a:prstGeom prst="rect">
            <a:avLst/>
          </a:prstGeom>
        </p:spPr>
        <p:style>
          <a:lnRef idx="2">
            <a:schemeClr val="accent1"/>
          </a:lnRef>
          <a:fillRef idx="1">
            <a:schemeClr val="lt1"/>
          </a:fillRef>
          <a:effectRef idx="0">
            <a:schemeClr val="accent1"/>
          </a:effectRef>
          <a:fontRef idx="minor">
            <a:schemeClr val="dk1"/>
          </a:fontRef>
        </p:style>
      </p:pic>
      <p:pic>
        <p:nvPicPr>
          <p:cNvPr id="34820" name="Picture 4" descr="C:\Users\abuelitos\Pictures\Barrio Judio\aa46df3b56c74d203b9bc7e8f796d24b[1].jpg"/>
          <p:cNvPicPr>
            <a:picLocks noChangeAspect="1" noChangeArrowheads="1"/>
          </p:cNvPicPr>
          <p:nvPr/>
        </p:nvPicPr>
        <p:blipFill>
          <a:blip r:embed="rId3"/>
          <a:srcRect/>
          <a:stretch>
            <a:fillRect/>
          </a:stretch>
        </p:blipFill>
        <p:spPr bwMode="auto">
          <a:xfrm>
            <a:off x="4214813" y="1285875"/>
            <a:ext cx="4762500" cy="3438525"/>
          </a:xfrm>
          <a:prstGeom prst="rect">
            <a:avLst/>
          </a:prstGeom>
        </p:spPr>
        <p:style>
          <a:lnRef idx="2">
            <a:schemeClr val="accent1"/>
          </a:lnRef>
          <a:fillRef idx="1">
            <a:schemeClr val="lt1"/>
          </a:fillRef>
          <a:effectRef idx="0">
            <a:schemeClr val="accent1"/>
          </a:effectRef>
          <a:fontRef idx="minor">
            <a:schemeClr val="dk1"/>
          </a:fontRef>
        </p:style>
      </p:pic>
    </p:spTree>
  </p:cSld>
  <p:clrMapOvr>
    <a:masterClrMapping/>
  </p:clrMapOvr>
  <p:transition spd="slow">
    <p:wheel spokes="8"/>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None/>
              <a:defRPr/>
            </a:pPr>
            <a:r>
              <a:rPr lang="es-ES_tradnl" sz="2000" dirty="0" smtClean="0">
                <a:latin typeface="Andalus" pitchFamily="2" charset="-78"/>
                <a:cs typeface="Andalus" pitchFamily="2" charset="-78"/>
              </a:rPr>
              <a:t>    </a:t>
            </a:r>
          </a:p>
          <a:p>
            <a:pPr eaLnBrk="1" fontAlgn="auto" hangingPunct="1">
              <a:spcAft>
                <a:spcPts val="0"/>
              </a:spcAft>
              <a:buFont typeface="Arial" pitchFamily="34" charset="0"/>
              <a:buNone/>
              <a:defRPr/>
            </a:pPr>
            <a:r>
              <a:rPr lang="es-ES_tradnl" sz="2000" dirty="0" smtClean="0">
                <a:latin typeface="Andalus" pitchFamily="2" charset="-78"/>
                <a:cs typeface="Andalus" pitchFamily="2" charset="-78"/>
              </a:rPr>
              <a:t>    </a:t>
            </a:r>
            <a:r>
              <a:rPr lang="es-ES_tradnl" sz="2400" dirty="0" smtClean="0">
                <a:latin typeface="Andalus" pitchFamily="2" charset="-78"/>
                <a:cs typeface="Andalus" pitchFamily="2" charset="-78"/>
              </a:rPr>
              <a:t> También se hallan lugares de gran atractivo como la Plaza de Judá Levi, la Plaza del Cardenal Salazar en la que está la Facultad de Filosofía y Letras con su bella Capilla de San Bartolomé; y la Plaza de Maimónides donde se encuentra la estatua de este sabio, así como uno de los interesantes museos de la ciudad de Córdoba, el Museo Taurino.</a:t>
            </a:r>
          </a:p>
          <a:p>
            <a:pPr eaLnBrk="1" fontAlgn="auto" hangingPunct="1">
              <a:spcAft>
                <a:spcPts val="0"/>
              </a:spcAft>
              <a:buFont typeface="Arial" pitchFamily="34" charset="0"/>
              <a:buNone/>
              <a:defRPr/>
            </a:pPr>
            <a:r>
              <a:rPr lang="es-ES_tradnl" sz="2400" dirty="0" smtClean="0">
                <a:latin typeface="Andalus" pitchFamily="2" charset="-78"/>
                <a:cs typeface="Andalus" pitchFamily="2" charset="-78"/>
              </a:rPr>
              <a:t>    Historiadores locales delimitan el barrio judío con la Puerta de Almodóvar al norte, y con la Huerta del Alcázar y el Palacio de Exposiciones al sur.</a:t>
            </a:r>
          </a:p>
          <a:p>
            <a:pPr eaLnBrk="1" fontAlgn="auto" hangingPunct="1">
              <a:spcAft>
                <a:spcPts val="0"/>
              </a:spcAft>
              <a:buFont typeface="Arial" pitchFamily="34" charset="0"/>
              <a:buNone/>
              <a:defRPr/>
            </a:pPr>
            <a:endParaRPr lang="es-ES_tradnl" sz="2600" dirty="0" smtClean="0">
              <a:latin typeface="Andalus" pitchFamily="2" charset="-78"/>
              <a:cs typeface="Andalus" pitchFamily="2" charset="-78"/>
            </a:endParaRPr>
          </a:p>
          <a:p>
            <a:pPr eaLnBrk="1" fontAlgn="auto" hangingPunct="1">
              <a:spcAft>
                <a:spcPts val="0"/>
              </a:spcAft>
              <a:buFont typeface="Arial" pitchFamily="34" charset="0"/>
              <a:buChar char="•"/>
              <a:defRPr/>
            </a:pPr>
            <a:endParaRPr lang="es-ES_tradnl" dirty="0"/>
          </a:p>
        </p:txBody>
      </p:sp>
      <p:pic>
        <p:nvPicPr>
          <p:cNvPr id="16386" name="Picture 2" descr="http://t3.gstatic.com/images?q=tbn:ANd9GcTX0rZ6Et1O9rYYFFj0-A_6z7l1GhqHzLWn9eXf27vc8lo4wSu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0125" y="4214813"/>
            <a:ext cx="2314575"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8" descr="http://t2.gstatic.com/images?q=tbn:ANd9GcSp7_i-Rqr_c1tDzOFFbhuZcv8V8mxx3fGvsLGPnqKUylfzBnUWF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7813" y="3857625"/>
            <a:ext cx="1973262"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edge">
                                      <p:cBhvr>
                                        <p:cTn id="7" dur="20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edge">
                                      <p:cBhvr>
                                        <p:cTn id="12" dur="2000"/>
                                        <p:tgtEl>
                                          <p:spTgt spid="3">
                                            <p:txEl>
                                              <p:pRg st="1" end="1"/>
                                            </p:txEl>
                                          </p:spTgt>
                                        </p:tgtEl>
                                      </p:cBhvr>
                                    </p:animEffect>
                                  </p:childTnLst>
                                </p:cTn>
                              </p:par>
                              <p:par>
                                <p:cTn id="13" presetID="20"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edge">
                                      <p:cBhvr>
                                        <p:cTn id="15" dur="2000"/>
                                        <p:tgtEl>
                                          <p:spTgt spid="3">
                                            <p:txEl>
                                              <p:pRg st="2" end="2"/>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0"/>
                                          </p:stCondLst>
                                        </p:cTn>
                                        <p:tgtEl>
                                          <p:spTgt spid="16386"/>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8" presetClass="emph" presetSubtype="0" fill="hold" nodeType="clickEffect">
                                  <p:stCondLst>
                                    <p:cond delay="0"/>
                                  </p:stCondLst>
                                  <p:childTnLst>
                                    <p:animRot by="21600000">
                                      <p:cBhvr>
                                        <p:cTn id="23" dur="2000" fill="hold"/>
                                        <p:tgtEl>
                                          <p:spTgt spid="16392"/>
                                        </p:tgtEl>
                                        <p:attrNameLst>
                                          <p:attrName>r</p:attrName>
                                        </p:attrNameLst>
                                      </p:cBhvr>
                                    </p:animRot>
                                  </p:childTnLst>
                                </p:cTn>
                              </p:par>
                            </p:childTnLst>
                          </p:cTn>
                        </p:par>
                      </p:childTnLst>
                    </p:cTn>
                  </p:par>
                  <p:par>
                    <p:cTn id="24" fill="hold" nodeType="clickPar">
                      <p:stCondLst>
                        <p:cond delay="indefinite"/>
                      </p:stCondLst>
                      <p:childTnLst>
                        <p:par>
                          <p:cTn id="25" fill="hold" nodeType="withGroup">
                            <p:stCondLst>
                              <p:cond delay="0"/>
                            </p:stCondLst>
                            <p:childTnLst>
                              <p:par>
                                <p:cTn id="26" presetID="6" presetClass="emph" presetSubtype="0" fill="hold" nodeType="clickEffect">
                                  <p:stCondLst>
                                    <p:cond delay="0"/>
                                  </p:stCondLst>
                                  <p:childTnLst>
                                    <p:animScale>
                                      <p:cBhvr>
                                        <p:cTn id="27" dur="2000" fill="hold"/>
                                        <p:tgtEl>
                                          <p:spTgt spid="16392"/>
                                        </p:tgtEl>
                                      </p:cBhvr>
                                      <p:by x="150000" y="150000"/>
                                    </p:animScale>
                                  </p:childTnLst>
                                </p:cTn>
                              </p:par>
                            </p:childTnLst>
                          </p:cTn>
                        </p:par>
                      </p:childTnLst>
                    </p:cTn>
                  </p:par>
                  <p:par>
                    <p:cTn id="28" fill="hold" nodeType="clickPar">
                      <p:stCondLst>
                        <p:cond delay="indefinite"/>
                      </p:stCondLst>
                      <p:childTnLst>
                        <p:par>
                          <p:cTn id="29" fill="hold" nodeType="withGroup">
                            <p:stCondLst>
                              <p:cond delay="0"/>
                            </p:stCondLst>
                            <p:childTnLst>
                              <p:par>
                                <p:cTn id="30" presetID="6" presetClass="emph" presetSubtype="0" fill="hold" nodeType="clickEffect">
                                  <p:stCondLst>
                                    <p:cond delay="0"/>
                                  </p:stCondLst>
                                  <p:childTnLst>
                                    <p:animScale>
                                      <p:cBhvr>
                                        <p:cTn id="31" dur="2000" fill="hold"/>
                                        <p:tgtEl>
                                          <p:spTgt spid="1638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4" name="Picture 5" descr="C:\Users\abuelitos\Pictures\Barrio Judio\CO-CAS-083-1135010[1].jpg"/>
          <p:cNvPicPr>
            <a:picLocks noChangeAspect="1" noChangeArrowheads="1"/>
          </p:cNvPicPr>
          <p:nvPr/>
        </p:nvPicPr>
        <p:blipFill>
          <a:blip r:embed="rId3"/>
          <a:srcRect/>
          <a:stretch>
            <a:fillRect/>
          </a:stretch>
        </p:blipFill>
        <p:spPr bwMode="auto">
          <a:xfrm>
            <a:off x="0" y="0"/>
            <a:ext cx="4926013" cy="3276600"/>
          </a:xfrm>
          <a:prstGeom prst="rect">
            <a:avLst/>
          </a:prstGeom>
        </p:spPr>
        <p:style>
          <a:lnRef idx="2">
            <a:schemeClr val="accent2"/>
          </a:lnRef>
          <a:fillRef idx="1">
            <a:schemeClr val="lt1"/>
          </a:fillRef>
          <a:effectRef idx="0">
            <a:schemeClr val="accent2"/>
          </a:effectRef>
          <a:fontRef idx="minor">
            <a:schemeClr val="dk1"/>
          </a:fontRef>
        </p:style>
      </p:pic>
      <p:pic>
        <p:nvPicPr>
          <p:cNvPr id="5" name="Picture 6" descr="C:\Users\abuelitos\Pictures\Barrio Judio\CO-CAS-083-1135001[1].jpg"/>
          <p:cNvPicPr>
            <a:picLocks noChangeAspect="1" noChangeArrowheads="1"/>
          </p:cNvPicPr>
          <p:nvPr/>
        </p:nvPicPr>
        <p:blipFill>
          <a:blip r:embed="rId4"/>
          <a:srcRect/>
          <a:stretch>
            <a:fillRect/>
          </a:stretch>
        </p:blipFill>
        <p:spPr bwMode="auto">
          <a:xfrm>
            <a:off x="4538663" y="0"/>
            <a:ext cx="4605337" cy="3455988"/>
          </a:xfrm>
          <a:prstGeom prst="rect">
            <a:avLst/>
          </a:prstGeom>
        </p:spPr>
        <p:style>
          <a:lnRef idx="2">
            <a:schemeClr val="accent2"/>
          </a:lnRef>
          <a:fillRef idx="1">
            <a:schemeClr val="lt1"/>
          </a:fillRef>
          <a:effectRef idx="0">
            <a:schemeClr val="accent2"/>
          </a:effectRef>
          <a:fontRef idx="minor">
            <a:schemeClr val="dk1"/>
          </a:fontRef>
        </p:style>
      </p:pic>
      <p:pic>
        <p:nvPicPr>
          <p:cNvPr id="6" name="Picture 3" descr="C:\Users\abuelitos\Pictures\Barrio Judio\PUERTA_ALMODOVAR_01[1].jpg"/>
          <p:cNvPicPr>
            <a:picLocks noChangeAspect="1" noChangeArrowheads="1"/>
          </p:cNvPicPr>
          <p:nvPr/>
        </p:nvPicPr>
        <p:blipFill>
          <a:blip r:embed="rId5"/>
          <a:srcRect/>
          <a:stretch>
            <a:fillRect/>
          </a:stretch>
        </p:blipFill>
        <p:spPr bwMode="auto">
          <a:xfrm>
            <a:off x="0" y="3006725"/>
            <a:ext cx="5135563" cy="3851275"/>
          </a:xfrm>
          <a:prstGeom prst="rect">
            <a:avLst/>
          </a:prstGeom>
        </p:spPr>
        <p:style>
          <a:lnRef idx="2">
            <a:schemeClr val="accent2"/>
          </a:lnRef>
          <a:fillRef idx="1">
            <a:schemeClr val="lt1"/>
          </a:fillRef>
          <a:effectRef idx="0">
            <a:schemeClr val="accent2"/>
          </a:effectRef>
          <a:fontRef idx="minor">
            <a:schemeClr val="dk1"/>
          </a:fontRef>
        </p:style>
      </p:pic>
      <p:pic>
        <p:nvPicPr>
          <p:cNvPr id="7" name="Picture 4" descr="C:\Users\abuelitos\Pictures\Barrio Judio\17507213[1] (FILEminimizer).jpg"/>
          <p:cNvPicPr>
            <a:picLocks noChangeAspect="1" noChangeArrowheads="1"/>
          </p:cNvPicPr>
          <p:nvPr/>
        </p:nvPicPr>
        <p:blipFill>
          <a:blip r:embed="rId6"/>
          <a:srcRect/>
          <a:stretch>
            <a:fillRect/>
          </a:stretch>
        </p:blipFill>
        <p:spPr bwMode="auto">
          <a:xfrm>
            <a:off x="4056063" y="3041650"/>
            <a:ext cx="5087937" cy="3816350"/>
          </a:xfrm>
          <a:prstGeom prst="rect">
            <a:avLst/>
          </a:prstGeom>
        </p:spPr>
        <p:style>
          <a:lnRef idx="2">
            <a:schemeClr val="accent2"/>
          </a:lnRef>
          <a:fillRef idx="1">
            <a:schemeClr val="lt1"/>
          </a:fillRef>
          <a:effectRef idx="0">
            <a:schemeClr val="accent2"/>
          </a:effectRef>
          <a:fontRef idx="minor">
            <a:schemeClr val="dk1"/>
          </a:fontRef>
        </p:style>
      </p:pic>
      <p:sp>
        <p:nvSpPr>
          <p:cNvPr id="8" name="7 CuadroTexto"/>
          <p:cNvSpPr txBox="1">
            <a:spLocks noChangeArrowheads="1"/>
          </p:cNvSpPr>
          <p:nvPr/>
        </p:nvSpPr>
        <p:spPr bwMode="auto">
          <a:xfrm>
            <a:off x="857250" y="3500438"/>
            <a:ext cx="357188"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sz="2000">
                <a:latin typeface="Andalus" pitchFamily="2" charset="-78"/>
                <a:cs typeface="Andalus" pitchFamily="2" charset="-78"/>
              </a:rPr>
              <a:t>P </a:t>
            </a:r>
          </a:p>
          <a:p>
            <a:pPr eaLnBrk="1" hangingPunct="1"/>
            <a:r>
              <a:rPr lang="es-ES_tradnl" sz="2000">
                <a:latin typeface="Andalus" pitchFamily="2" charset="-78"/>
                <a:cs typeface="Andalus" pitchFamily="2" charset="-78"/>
              </a:rPr>
              <a:t>U </a:t>
            </a:r>
          </a:p>
          <a:p>
            <a:pPr eaLnBrk="1" hangingPunct="1"/>
            <a:r>
              <a:rPr lang="es-ES_tradnl" sz="2000">
                <a:latin typeface="Andalus" pitchFamily="2" charset="-78"/>
                <a:cs typeface="Andalus" pitchFamily="2" charset="-78"/>
              </a:rPr>
              <a:t>E </a:t>
            </a:r>
          </a:p>
          <a:p>
            <a:pPr eaLnBrk="1" hangingPunct="1"/>
            <a:r>
              <a:rPr lang="es-ES_tradnl" sz="2000">
                <a:latin typeface="Andalus" pitchFamily="2" charset="-78"/>
                <a:cs typeface="Andalus" pitchFamily="2" charset="-78"/>
              </a:rPr>
              <a:t>R </a:t>
            </a:r>
          </a:p>
          <a:p>
            <a:pPr eaLnBrk="1" hangingPunct="1"/>
            <a:r>
              <a:rPr lang="es-ES_tradnl" sz="2000">
                <a:latin typeface="Andalus" pitchFamily="2" charset="-78"/>
                <a:cs typeface="Andalus" pitchFamily="2" charset="-78"/>
              </a:rPr>
              <a:t>T </a:t>
            </a:r>
          </a:p>
          <a:p>
            <a:pPr eaLnBrk="1" hangingPunct="1"/>
            <a:r>
              <a:rPr lang="es-ES_tradnl" sz="2000">
                <a:latin typeface="Andalus" pitchFamily="2" charset="-78"/>
                <a:cs typeface="Andalus" pitchFamily="2" charset="-78"/>
              </a:rPr>
              <a:t>A </a:t>
            </a:r>
          </a:p>
          <a:p>
            <a:pPr eaLnBrk="1" hangingPunct="1"/>
            <a:endParaRPr lang="es-ES_tradnl" sz="2000">
              <a:latin typeface="Andalus" pitchFamily="2" charset="-78"/>
              <a:cs typeface="Andalus" pitchFamily="2" charset="-78"/>
            </a:endParaRPr>
          </a:p>
          <a:p>
            <a:pPr eaLnBrk="1" hangingPunct="1"/>
            <a:r>
              <a:rPr lang="es-ES_tradnl" sz="2000">
                <a:latin typeface="Andalus" pitchFamily="2" charset="-78"/>
                <a:cs typeface="Andalus" pitchFamily="2" charset="-78"/>
              </a:rPr>
              <a:t>DE </a:t>
            </a:r>
          </a:p>
        </p:txBody>
      </p:sp>
      <p:sp>
        <p:nvSpPr>
          <p:cNvPr id="9" name="8 CuadroTexto"/>
          <p:cNvSpPr txBox="1">
            <a:spLocks noChangeArrowheads="1"/>
          </p:cNvSpPr>
          <p:nvPr/>
        </p:nvSpPr>
        <p:spPr bwMode="auto">
          <a:xfrm>
            <a:off x="1214438" y="4071938"/>
            <a:ext cx="317500" cy="258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a:latin typeface="Andalus" pitchFamily="2" charset="-78"/>
                <a:cs typeface="Andalus" pitchFamily="2" charset="-78"/>
              </a:rPr>
              <a:t>AL </a:t>
            </a:r>
          </a:p>
          <a:p>
            <a:pPr eaLnBrk="1" hangingPunct="1"/>
            <a:r>
              <a:rPr lang="es-ES_tradnl">
                <a:latin typeface="Andalus" pitchFamily="2" charset="-78"/>
                <a:cs typeface="Andalus" pitchFamily="2" charset="-78"/>
              </a:rPr>
              <a:t>MODOVAR</a:t>
            </a:r>
          </a:p>
        </p:txBody>
      </p:sp>
      <p:sp>
        <p:nvSpPr>
          <p:cNvPr id="10" name="9 CuadroTexto"/>
          <p:cNvSpPr txBox="1">
            <a:spLocks noChangeArrowheads="1"/>
          </p:cNvSpPr>
          <p:nvPr/>
        </p:nvSpPr>
        <p:spPr bwMode="auto">
          <a:xfrm>
            <a:off x="5000625" y="3429000"/>
            <a:ext cx="28321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sz="2400">
                <a:latin typeface="Andalus" pitchFamily="2" charset="-78"/>
                <a:cs typeface="Andalus" pitchFamily="2" charset="-78"/>
              </a:rPr>
              <a:t>Puerta de Almodóvar</a:t>
            </a:r>
          </a:p>
        </p:txBody>
      </p:sp>
      <p:sp>
        <p:nvSpPr>
          <p:cNvPr id="11" name="10 CuadroTexto"/>
          <p:cNvSpPr txBox="1">
            <a:spLocks noChangeArrowheads="1"/>
          </p:cNvSpPr>
          <p:nvPr/>
        </p:nvSpPr>
        <p:spPr bwMode="auto">
          <a:xfrm>
            <a:off x="1785938" y="357188"/>
            <a:ext cx="2571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sz="2400">
                <a:latin typeface="Andalus" pitchFamily="2" charset="-78"/>
                <a:cs typeface="Andalus" pitchFamily="2" charset="-78"/>
              </a:rPr>
              <a:t>Huerta del Alcázar</a:t>
            </a:r>
          </a:p>
        </p:txBody>
      </p:sp>
      <p:sp>
        <p:nvSpPr>
          <p:cNvPr id="12" name="11 CuadroTexto"/>
          <p:cNvSpPr txBox="1">
            <a:spLocks noChangeArrowheads="1"/>
          </p:cNvSpPr>
          <p:nvPr/>
        </p:nvSpPr>
        <p:spPr bwMode="auto">
          <a:xfrm>
            <a:off x="6000750" y="357188"/>
            <a:ext cx="21399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sz="2000">
                <a:latin typeface="Andalus" pitchFamily="2" charset="-78"/>
                <a:cs typeface="Andalus" pitchFamily="2" charset="-78"/>
              </a:rPr>
              <a:t>Huerta del Alcázar</a:t>
            </a:r>
          </a:p>
        </p:txBody>
      </p:sp>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ppt_x"/>
                                          </p:val>
                                        </p:tav>
                                        <p:tav tm="100000">
                                          <p:val>
                                            <p:strVal val="#ppt_x"/>
                                          </p:val>
                                        </p:tav>
                                      </p:tavLst>
                                    </p:anim>
                                    <p:anim calcmode="lin" valueType="num">
                                      <p:cBhvr additive="base">
                                        <p:cTn id="8"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7"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0" fill="hold"/>
                                        <p:tgtEl>
                                          <p:spTgt spid="5"/>
                                        </p:tgtEl>
                                        <p:attrNameLst>
                                          <p:attrName>ppt_x</p:attrName>
                                        </p:attrNameLst>
                                      </p:cBhvr>
                                      <p:tavLst>
                                        <p:tav tm="0">
                                          <p:val>
                                            <p:strVal val="#ppt_x"/>
                                          </p:val>
                                        </p:tav>
                                        <p:tav tm="100000">
                                          <p:val>
                                            <p:strVal val="#ppt_x"/>
                                          </p:val>
                                        </p:tav>
                                      </p:tavLst>
                                    </p:anim>
                                    <p:anim calcmode="lin" valueType="num">
                                      <p:cBhvr additive="base">
                                        <p:cTn id="14"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7"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0" fill="hold"/>
                                        <p:tgtEl>
                                          <p:spTgt spid="6"/>
                                        </p:tgtEl>
                                        <p:attrNameLst>
                                          <p:attrName>ppt_x</p:attrName>
                                        </p:attrNameLst>
                                      </p:cBhvr>
                                      <p:tavLst>
                                        <p:tav tm="0">
                                          <p:val>
                                            <p:strVal val="#ppt_x"/>
                                          </p:val>
                                        </p:tav>
                                        <p:tav tm="100000">
                                          <p:val>
                                            <p:strVal val="#ppt_x"/>
                                          </p:val>
                                        </p:tav>
                                      </p:tavLst>
                                    </p:anim>
                                    <p:anim calcmode="lin" valueType="num">
                                      <p:cBhvr additive="base">
                                        <p:cTn id="20" dur="5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7" presetClass="entr" presetSubtype="4"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0" fill="hold"/>
                                        <p:tgtEl>
                                          <p:spTgt spid="7"/>
                                        </p:tgtEl>
                                        <p:attrNameLst>
                                          <p:attrName>ppt_x</p:attrName>
                                        </p:attrNameLst>
                                      </p:cBhvr>
                                      <p:tavLst>
                                        <p:tav tm="0">
                                          <p:val>
                                            <p:strVal val="#ppt_x"/>
                                          </p:val>
                                        </p:tav>
                                        <p:tav tm="100000">
                                          <p:val>
                                            <p:strVal val="#ppt_x"/>
                                          </p:val>
                                        </p:tav>
                                      </p:tavLst>
                                    </p:anim>
                                    <p:anim calcmode="lin" valueType="num">
                                      <p:cBhvr additive="base">
                                        <p:cTn id="26" dur="5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8" presetClass="emph" presetSubtype="0" fill="hold" grpId="0" nodeType="clickEffect">
                                  <p:stCondLst>
                                    <p:cond delay="0"/>
                                  </p:stCondLst>
                                  <p:childTnLst>
                                    <p:animRot by="21600000">
                                      <p:cBhvr>
                                        <p:cTn id="30" dur="2000" fill="hold"/>
                                        <p:tgtEl>
                                          <p:spTgt spid="11"/>
                                        </p:tgtEl>
                                        <p:attrNameLst>
                                          <p:attrName>r</p:attrName>
                                        </p:attrNameLst>
                                      </p:cBhvr>
                                    </p:animRot>
                                  </p:childTnLst>
                                </p:cTn>
                              </p:par>
                            </p:childTnLst>
                          </p:cTn>
                        </p:par>
                      </p:childTnLst>
                    </p:cTn>
                  </p:par>
                  <p:par>
                    <p:cTn id="31" fill="hold" nodeType="clickPar">
                      <p:stCondLst>
                        <p:cond delay="indefinite"/>
                      </p:stCondLst>
                      <p:childTnLst>
                        <p:par>
                          <p:cTn id="32" fill="hold" nodeType="withGroup">
                            <p:stCondLst>
                              <p:cond delay="0"/>
                            </p:stCondLst>
                            <p:childTnLst>
                              <p:par>
                                <p:cTn id="33" presetID="8" presetClass="emph" presetSubtype="0" fill="hold" grpId="0" nodeType="clickEffect">
                                  <p:stCondLst>
                                    <p:cond delay="0"/>
                                  </p:stCondLst>
                                  <p:childTnLst>
                                    <p:animRot by="21600000">
                                      <p:cBhvr>
                                        <p:cTn id="34" dur="2000" fill="hold"/>
                                        <p:tgtEl>
                                          <p:spTgt spid="12"/>
                                        </p:tgtEl>
                                        <p:attrNameLst>
                                          <p:attrName>r</p:attrName>
                                        </p:attrNameLst>
                                      </p:cBhvr>
                                    </p:animRot>
                                  </p:childTnLst>
                                </p:cTn>
                              </p:par>
                            </p:childTnLst>
                          </p:cTn>
                        </p:par>
                      </p:childTnLst>
                    </p:cTn>
                  </p:par>
                  <p:par>
                    <p:cTn id="35" fill="hold" nodeType="clickPar">
                      <p:stCondLst>
                        <p:cond delay="indefinite"/>
                      </p:stCondLst>
                      <p:childTnLst>
                        <p:par>
                          <p:cTn id="36" fill="hold" nodeType="withGroup">
                            <p:stCondLst>
                              <p:cond delay="0"/>
                            </p:stCondLst>
                            <p:childTnLst>
                              <p:par>
                                <p:cTn id="37" presetID="8" presetClass="emph" presetSubtype="0" fill="hold" grpId="0" nodeType="clickEffect">
                                  <p:stCondLst>
                                    <p:cond delay="0"/>
                                  </p:stCondLst>
                                  <p:childTnLst>
                                    <p:animRot by="21600000">
                                      <p:cBhvr>
                                        <p:cTn id="38" dur="2000" fill="hold"/>
                                        <p:tgtEl>
                                          <p:spTgt spid="10"/>
                                        </p:tgtEl>
                                        <p:attrNameLst>
                                          <p:attrName>r</p:attrName>
                                        </p:attrNameLst>
                                      </p:cBhvr>
                                    </p:animRot>
                                  </p:childTnLst>
                                </p:cTn>
                              </p:par>
                            </p:childTnLst>
                          </p:cTn>
                        </p:par>
                      </p:childTnLst>
                    </p:cTn>
                  </p:par>
                  <p:par>
                    <p:cTn id="39" fill="hold" nodeType="clickPar">
                      <p:stCondLst>
                        <p:cond delay="indefinite"/>
                      </p:stCondLst>
                      <p:childTnLst>
                        <p:par>
                          <p:cTn id="40" fill="hold" nodeType="withGroup">
                            <p:stCondLst>
                              <p:cond delay="0"/>
                            </p:stCondLst>
                            <p:childTnLst>
                              <p:par>
                                <p:cTn id="41" presetID="8" presetClass="emph" presetSubtype="0" fill="hold" grpId="0" nodeType="clickEffect">
                                  <p:stCondLst>
                                    <p:cond delay="0"/>
                                  </p:stCondLst>
                                  <p:childTnLst>
                                    <p:animRot by="21600000">
                                      <p:cBhvr>
                                        <p:cTn id="42" dur="2000" fill="hold"/>
                                        <p:tgtEl>
                                          <p:spTgt spid="8"/>
                                        </p:tgtEl>
                                        <p:attrNameLst>
                                          <p:attrName>r</p:attrName>
                                        </p:attrNameLst>
                                      </p:cBhvr>
                                    </p:animRot>
                                  </p:childTnLst>
                                </p:cTn>
                              </p:par>
                            </p:childTnLst>
                          </p:cTn>
                        </p:par>
                      </p:childTnLst>
                    </p:cTn>
                  </p:par>
                  <p:par>
                    <p:cTn id="43" fill="hold" nodeType="clickPar">
                      <p:stCondLst>
                        <p:cond delay="indefinite"/>
                      </p:stCondLst>
                      <p:childTnLst>
                        <p:par>
                          <p:cTn id="44" fill="hold" nodeType="withGroup">
                            <p:stCondLst>
                              <p:cond delay="0"/>
                            </p:stCondLst>
                            <p:childTnLst>
                              <p:par>
                                <p:cTn id="45" presetID="8" presetClass="emph" presetSubtype="0" fill="hold" grpId="0" nodeType="clickEffect">
                                  <p:stCondLst>
                                    <p:cond delay="0"/>
                                  </p:stCondLst>
                                  <p:childTnLst>
                                    <p:animRot by="21600000">
                                      <p:cBhvr>
                                        <p:cTn id="46" dur="2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62466" name="Picture 2" descr="C:\Users\abuelitos\Pictures\Barrio Judio\CALLE_CAIRUAN_01[1].jpg"/>
          <p:cNvPicPr>
            <a:picLocks noChangeAspect="1" noChangeArrowheads="1"/>
          </p:cNvPicPr>
          <p:nvPr/>
        </p:nvPicPr>
        <p:blipFill>
          <a:blip r:embed="rId2"/>
          <a:srcRect/>
          <a:stretch>
            <a:fillRect/>
          </a:stretch>
        </p:blipFill>
        <p:spPr bwMode="auto">
          <a:xfrm>
            <a:off x="1785938" y="0"/>
            <a:ext cx="5156200" cy="6875463"/>
          </a:xfrm>
          <a:prstGeom prst="rect">
            <a:avLst/>
          </a:prstGeom>
        </p:spPr>
        <p:style>
          <a:lnRef idx="2">
            <a:schemeClr val="accent2"/>
          </a:lnRef>
          <a:fillRef idx="1">
            <a:schemeClr val="lt1"/>
          </a:fillRef>
          <a:effectRef idx="0">
            <a:schemeClr val="accent2"/>
          </a:effectRef>
          <a:fontRef idx="minor">
            <a:schemeClr val="dk1"/>
          </a:fontRef>
        </p:style>
      </p:pic>
    </p:spTree>
  </p:cSld>
  <p:clrMapOvr>
    <a:masterClrMapping/>
  </p:clrMapOvr>
  <p:transition spd="slow">
    <p:zo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48132" name="Picture 2" descr="C:\Users\abuelitos\Pictures\Barrio Judio\700px-PzaJudaLevi02[1] (FILEminimiz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20188" cy="684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a:spLocks noChangeArrowheads="1"/>
          </p:cNvSpPr>
          <p:nvPr/>
        </p:nvSpPr>
        <p:spPr bwMode="auto">
          <a:xfrm>
            <a:off x="1428750" y="500063"/>
            <a:ext cx="28035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sz="2800">
                <a:solidFill>
                  <a:srgbClr val="C00000"/>
                </a:solidFill>
                <a:latin typeface="Andalus" pitchFamily="2" charset="-78"/>
                <a:cs typeface="Andalus" pitchFamily="2" charset="-78"/>
              </a:rPr>
              <a:t>Plaza de Judá Levi</a:t>
            </a: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2000" fill="hold"/>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49156" name="Picture 2" descr="C:\Users\abuelitos\Pictures\Barrio Judio\PLAZA_CARDENAL_SALAZAR_01[1] (FILEminimiz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3" y="0"/>
            <a:ext cx="9167812"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a:spLocks noChangeArrowheads="1"/>
          </p:cNvSpPr>
          <p:nvPr/>
        </p:nvSpPr>
        <p:spPr bwMode="auto">
          <a:xfrm>
            <a:off x="1643063" y="642938"/>
            <a:ext cx="40655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sz="2800">
                <a:solidFill>
                  <a:srgbClr val="C00000"/>
                </a:solidFill>
                <a:latin typeface="Andalus" pitchFamily="2" charset="-78"/>
                <a:cs typeface="Andalus" pitchFamily="2" charset="-78"/>
              </a:rPr>
              <a:t>Plaza del Cardenal Salazar</a:t>
            </a:r>
          </a:p>
        </p:txBody>
      </p:sp>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2000" fill="hold"/>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None/>
              <a:defRPr/>
            </a:pPr>
            <a:r>
              <a:rPr lang="es-ES_tradnl" sz="2000" dirty="0" smtClean="0">
                <a:latin typeface="Andalus" pitchFamily="2" charset="-78"/>
                <a:cs typeface="Andalus" pitchFamily="2" charset="-78"/>
              </a:rPr>
              <a:t>     El Museo Taurino, sin duda uno de los museos más singulares de nuestra geografía, está ubicado en la plaza de Maimónides, en la antigua casa de Las Bulas, construida en el siglo XVI. Fue adquirida por el Ayuntamiento en 1954 para albergar en su interior el museo de Artes Populares.</a:t>
            </a:r>
          </a:p>
          <a:p>
            <a:pPr eaLnBrk="1" fontAlgn="auto" hangingPunct="1">
              <a:spcAft>
                <a:spcPts val="0"/>
              </a:spcAft>
              <a:buFont typeface="Arial" pitchFamily="34" charset="0"/>
              <a:buNone/>
              <a:defRPr/>
            </a:pPr>
            <a:r>
              <a:rPr lang="es-ES_tradnl" sz="2000" dirty="0" smtClean="0">
                <a:latin typeface="Andalus" pitchFamily="2" charset="-78"/>
                <a:cs typeface="Andalus" pitchFamily="2" charset="-78"/>
              </a:rPr>
              <a:t>     Actualmente se centra exclusivamente en temas del mundo taurino y especialmente en las figuras del toreo de Córdoba.</a:t>
            </a:r>
          </a:p>
          <a:p>
            <a:pPr eaLnBrk="1" fontAlgn="auto" hangingPunct="1">
              <a:spcAft>
                <a:spcPts val="0"/>
              </a:spcAft>
              <a:buFont typeface="Arial" pitchFamily="34" charset="0"/>
              <a:buChar char="•"/>
              <a:defRPr/>
            </a:pPr>
            <a:endParaRPr lang="es-ES_tradnl" dirty="0"/>
          </a:p>
        </p:txBody>
      </p:sp>
      <p:pic>
        <p:nvPicPr>
          <p:cNvPr id="52228" name="Picture 4" descr="Museo Taurino (Córdoba)"/>
          <p:cNvPicPr>
            <a:picLocks noChangeAspect="1" noChangeArrowheads="1"/>
          </p:cNvPicPr>
          <p:nvPr/>
        </p:nvPicPr>
        <p:blipFill>
          <a:blip r:embed="rId2"/>
          <a:srcRect/>
          <a:stretch>
            <a:fillRect/>
          </a:stretch>
        </p:blipFill>
        <p:spPr bwMode="auto">
          <a:xfrm>
            <a:off x="1357313" y="2071688"/>
            <a:ext cx="6048375" cy="4535487"/>
          </a:xfrm>
          <a:prstGeom prst="rect">
            <a:avLst/>
          </a:prstGeom>
        </p:spPr>
        <p:style>
          <a:lnRef idx="2">
            <a:schemeClr val="accent1"/>
          </a:lnRef>
          <a:fillRef idx="1">
            <a:schemeClr val="lt1"/>
          </a:fillRef>
          <a:effectRef idx="0">
            <a:schemeClr val="accent1"/>
          </a:effectRef>
          <a:fontRef idx="minor">
            <a:schemeClr val="dk1"/>
          </a:fontRef>
        </p:style>
      </p:pic>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edge">
                                      <p:cBhvr>
                                        <p:cTn id="7" dur="2000"/>
                                        <p:tgtEl>
                                          <p:spTgt spid="3">
                                            <p:txEl>
                                              <p:pRg st="0" end="0"/>
                                            </p:txEl>
                                          </p:spTgt>
                                        </p:tgtEl>
                                      </p:cBhvr>
                                    </p:animEffect>
                                  </p:childTnLst>
                                </p:cTn>
                              </p:par>
                              <p:par>
                                <p:cTn id="8" presetID="2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edge">
                                      <p:cBhvr>
                                        <p:cTn id="10" dur="2000"/>
                                        <p:tgtEl>
                                          <p:spTgt spid="3">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8" presetClass="entr" presetSubtype="12" fill="hold" nodeType="clickEffect">
                                  <p:stCondLst>
                                    <p:cond delay="0"/>
                                  </p:stCondLst>
                                  <p:childTnLst>
                                    <p:set>
                                      <p:cBhvr>
                                        <p:cTn id="14" dur="1" fill="hold">
                                          <p:stCondLst>
                                            <p:cond delay="0"/>
                                          </p:stCondLst>
                                        </p:cTn>
                                        <p:tgtEl>
                                          <p:spTgt spid="52228"/>
                                        </p:tgtEl>
                                        <p:attrNameLst>
                                          <p:attrName>style.visibility</p:attrName>
                                        </p:attrNameLst>
                                      </p:cBhvr>
                                      <p:to>
                                        <p:strVal val="visible"/>
                                      </p:to>
                                    </p:set>
                                    <p:animEffect transition="in" filter="strips(downLeft)">
                                      <p:cBhvr>
                                        <p:cTn id="15" dur="5000"/>
                                        <p:tgtEl>
                                          <p:spTgt spid="52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59394" name="Picture 2" descr="C:\Users\abuelitos\Pictures\Barrio Judio\Museo_Taurino[1] (FILEminimizer).jpg"/>
          <p:cNvPicPr>
            <a:picLocks noChangeAspect="1" noChangeArrowheads="1"/>
          </p:cNvPicPr>
          <p:nvPr/>
        </p:nvPicPr>
        <p:blipFill>
          <a:blip r:embed="rId2"/>
          <a:srcRect/>
          <a:stretch>
            <a:fillRect/>
          </a:stretch>
        </p:blipFill>
        <p:spPr bwMode="auto">
          <a:xfrm>
            <a:off x="285750" y="1500188"/>
            <a:ext cx="4445000" cy="3238500"/>
          </a:xfrm>
          <a:prstGeom prst="rect">
            <a:avLst/>
          </a:prstGeom>
        </p:spPr>
        <p:style>
          <a:lnRef idx="2">
            <a:schemeClr val="accent1"/>
          </a:lnRef>
          <a:fillRef idx="1">
            <a:schemeClr val="lt1"/>
          </a:fillRef>
          <a:effectRef idx="0">
            <a:schemeClr val="accent1"/>
          </a:effectRef>
          <a:fontRef idx="minor">
            <a:schemeClr val="dk1"/>
          </a:fontRef>
        </p:style>
      </p:pic>
      <p:pic>
        <p:nvPicPr>
          <p:cNvPr id="5" name="Picture 2" descr="Museo Taurino"/>
          <p:cNvPicPr>
            <a:picLocks noChangeAspect="1" noChangeArrowheads="1"/>
          </p:cNvPicPr>
          <p:nvPr/>
        </p:nvPicPr>
        <p:blipFill>
          <a:blip r:embed="rId3"/>
          <a:srcRect/>
          <a:stretch>
            <a:fillRect/>
          </a:stretch>
        </p:blipFill>
        <p:spPr bwMode="auto">
          <a:xfrm>
            <a:off x="4797425" y="500063"/>
            <a:ext cx="4346575" cy="5795962"/>
          </a:xfrm>
          <a:prstGeom prst="rect">
            <a:avLst/>
          </a:prstGeom>
        </p:spPr>
        <p:style>
          <a:lnRef idx="2">
            <a:schemeClr val="accent1"/>
          </a:lnRef>
          <a:fillRef idx="1">
            <a:schemeClr val="lt1"/>
          </a:fillRef>
          <a:effectRef idx="0">
            <a:schemeClr val="accent1"/>
          </a:effectRef>
          <a:fontRef idx="minor">
            <a:schemeClr val="dk1"/>
          </a:fontRef>
        </p:style>
      </p:pic>
    </p:spTree>
  </p:cSld>
  <p:clrMapOvr>
    <a:masterClrMapping/>
  </p:clrMapOvr>
  <p:transition spd="slow">
    <p:pull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59394"/>
                                        </p:tgtEl>
                                        <p:attrNameLst>
                                          <p:attrName>style.visibility</p:attrName>
                                        </p:attrNameLst>
                                      </p:cBhvr>
                                      <p:to>
                                        <p:strVal val="visible"/>
                                      </p:to>
                                    </p:set>
                                    <p:animEffect transition="in" filter="strips(downLeft)">
                                      <p:cBhvr>
                                        <p:cTn id="12" dur="2000"/>
                                        <p:tgtEl>
                                          <p:spTgt spid="593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None/>
              <a:defRPr/>
            </a:pPr>
            <a:r>
              <a:rPr lang="es-ES_tradnl" sz="2400" dirty="0" smtClean="0">
                <a:latin typeface="Andalus" pitchFamily="2" charset="-78"/>
                <a:cs typeface="Andalus" pitchFamily="2" charset="-78"/>
              </a:rPr>
              <a:t>   </a:t>
            </a:r>
          </a:p>
          <a:p>
            <a:pPr eaLnBrk="1" fontAlgn="auto" hangingPunct="1">
              <a:spcAft>
                <a:spcPts val="0"/>
              </a:spcAft>
              <a:buFont typeface="Arial" pitchFamily="34" charset="0"/>
              <a:buNone/>
              <a:defRPr/>
            </a:pPr>
            <a:r>
              <a:rPr lang="es-ES_tradnl" sz="2400" dirty="0" smtClean="0">
                <a:latin typeface="Andalus" pitchFamily="2" charset="-78"/>
                <a:cs typeface="Andalus" pitchFamily="2" charset="-78"/>
              </a:rPr>
              <a:t>     </a:t>
            </a:r>
            <a:r>
              <a:rPr lang="es-ES_tradnl" sz="2000" dirty="0" smtClean="0">
                <a:latin typeface="Andalus" pitchFamily="2" charset="-78"/>
                <a:cs typeface="Andalus" pitchFamily="2" charset="-78"/>
              </a:rPr>
              <a:t>En este barrio se encuentran numerosas bodegas, restaurantes y tabernas, establecimientos en los que podemos degustar lo mejor de la gastronomía típica cordobesa. También se sitúan aquí diferentes e interesantes tiendas y talleres de artesanía. </a:t>
            </a:r>
            <a:endParaRPr lang="es-ES_tradnl" sz="2000" dirty="0">
              <a:latin typeface="Andalus" pitchFamily="2" charset="-78"/>
              <a:cs typeface="Andalus" pitchFamily="2" charset="-78"/>
            </a:endParaRPr>
          </a:p>
        </p:txBody>
      </p:sp>
      <p:pic>
        <p:nvPicPr>
          <p:cNvPr id="51202" name="Picture 2" descr="El Churrasco. Barrio de La Judería / Córdoba.: El Churrasco. Salón: Patio Cordobés."/>
          <p:cNvPicPr>
            <a:picLocks noChangeAspect="1" noChangeArrowheads="1"/>
          </p:cNvPicPr>
          <p:nvPr/>
        </p:nvPicPr>
        <p:blipFill>
          <a:blip r:embed="rId2"/>
          <a:srcRect/>
          <a:stretch>
            <a:fillRect/>
          </a:stretch>
        </p:blipFill>
        <p:spPr bwMode="auto">
          <a:xfrm>
            <a:off x="500063" y="1928813"/>
            <a:ext cx="2667000" cy="2667000"/>
          </a:xfrm>
          <a:prstGeom prst="rect">
            <a:avLst/>
          </a:prstGeom>
        </p:spPr>
        <p:style>
          <a:lnRef idx="2">
            <a:schemeClr val="accent1"/>
          </a:lnRef>
          <a:fillRef idx="1">
            <a:schemeClr val="lt1"/>
          </a:fillRef>
          <a:effectRef idx="0">
            <a:schemeClr val="accent1"/>
          </a:effectRef>
          <a:fontRef idx="minor">
            <a:schemeClr val="dk1"/>
          </a:fontRef>
        </p:style>
      </p:pic>
      <p:pic>
        <p:nvPicPr>
          <p:cNvPr id="51208" name="Picture 8" descr="Córdoba">
            <a:hlinkClick r:id="rId3"/>
          </p:cNvPr>
          <p:cNvPicPr>
            <a:picLocks noChangeAspect="1" noChangeArrowheads="1"/>
          </p:cNvPicPr>
          <p:nvPr/>
        </p:nvPicPr>
        <p:blipFill>
          <a:blip r:embed="rId4"/>
          <a:srcRect/>
          <a:stretch>
            <a:fillRect/>
          </a:stretch>
        </p:blipFill>
        <p:spPr bwMode="auto">
          <a:xfrm>
            <a:off x="6715125" y="2000250"/>
            <a:ext cx="1800225" cy="1800225"/>
          </a:xfrm>
          <a:prstGeom prst="rect">
            <a:avLst/>
          </a:prstGeom>
        </p:spPr>
        <p:style>
          <a:lnRef idx="2">
            <a:schemeClr val="accent1"/>
          </a:lnRef>
          <a:fillRef idx="1">
            <a:schemeClr val="lt1"/>
          </a:fillRef>
          <a:effectRef idx="0">
            <a:schemeClr val="accent1"/>
          </a:effectRef>
          <a:fontRef idx="minor">
            <a:schemeClr val="dk1"/>
          </a:fontRef>
        </p:style>
      </p:pic>
      <p:pic>
        <p:nvPicPr>
          <p:cNvPr id="51210" name="Picture 10" descr="Córdoba">
            <a:hlinkClick r:id="rId5"/>
          </p:cNvPr>
          <p:cNvPicPr>
            <a:picLocks noChangeAspect="1" noChangeArrowheads="1"/>
          </p:cNvPicPr>
          <p:nvPr/>
        </p:nvPicPr>
        <p:blipFill>
          <a:blip r:embed="rId6"/>
          <a:srcRect/>
          <a:stretch>
            <a:fillRect/>
          </a:stretch>
        </p:blipFill>
        <p:spPr bwMode="auto">
          <a:xfrm>
            <a:off x="6858000" y="4500563"/>
            <a:ext cx="1728788" cy="1728787"/>
          </a:xfrm>
          <a:prstGeom prst="rect">
            <a:avLst/>
          </a:prstGeom>
        </p:spPr>
        <p:style>
          <a:lnRef idx="2">
            <a:schemeClr val="accent1"/>
          </a:lnRef>
          <a:fillRef idx="1">
            <a:schemeClr val="lt1"/>
          </a:fillRef>
          <a:effectRef idx="0">
            <a:schemeClr val="accent1"/>
          </a:effectRef>
          <a:fontRef idx="minor">
            <a:schemeClr val="dk1"/>
          </a:fontRef>
        </p:style>
      </p:pic>
      <p:sp>
        <p:nvSpPr>
          <p:cNvPr id="52231" name="AutoShape 14" descr="data:image/jpg;base64,/9j/4AAQSkZJRgABAQAAAQABAAD/2wBDAAkGBwgHBgkIBwgKCgkLDRYPDQwMDRsUFRAWIB0iIiAdHx8kKDQsJCYxJx8fLT0tMTU3Ojo6Iys/RD84QzQ5Ojf/2wBDAQoKCg0MDRoPDxo3JR8lNzc3Nzc3Nzc3Nzc3Nzc3Nzc3Nzc3Nzc3Nzc3Nzc3Nzc3Nzc3Nzc3Nzc3Nzc3Nzc3Nzf/wAARCABOAHoDASIAAhEBAxEB/8QAHAAAAQUBAQEAAAAAAAAAAAAABQADBAYHCAIB/8QANhAAAgEDAwEGAwcDBQEAAAAAAQIDAAQRBRIhMQYTIkFRYQcycRRCUoGRobEjwdEVJGLh8PH/xAAaAQACAwEBAAAAAAAAAAAAAAADBAABAgUG/8QAIhEAAgICAgIDAQEAAAAAAAAAAQIAEQMhEjEEIhMyQQVR/9oADAMBAAIRAxEAPwDYl06IfOSfpxTy2duvSMH681IyPWm7iZYIi7dBWOKILmubH9iEMQORGgPrtFe8AUzFcB495GBjPrQ9dUdpWARQgbw9SSPf0oOTy8OMAse5FxsxoQvSrxC/eIGxjNe6YUhhYmSKipUF7T9p9N7MWi3GpyNlyVjijXc8h9h6e/So3ZHtbbdp2vVgtpYGtWUN3hB3BhkEfp/FXKljqFrGp2+j6bNfXZIihXJA6sfID1JPFS2ZVUsSMAZJJ6VlHxh7SW17pltpemT210JZO9mZCH2ADw4I6ZzUupYFxu9+K94zyd1p1vZoql1NwWlZxuA28YAPOfPFK8+Jt8lnFNLpdvbxXGUiuQWJdh+HIxnnzPHvWSXV1cQSpIbQdxE6htq+AnHP5k/rg1O7S6yt7YW8MynwIO7TeSqcdRnpmgsTDqgqGtI1S/M0lxpk0iSMSzPFLtY5OeST4v36VbrLtlrESGS61C17yPINtNBy+OniQdTWT9mIDc6jEzSPFApPeOpI49qN3gZZHWB2KKSPmPIGMnmlXXiddxxAH76msaX8Q7e8v4YLqya1gkBBnaUMA48j6DpyfM+1XjC+o/WueIIriytZ7i7KwsDjuZWbFymRyoHXB56+lfH0TVZGMkF3CImO5ATBkKenzNn9eaKqAjcVcUfWbF8OdXub2zlg1O7jN2rcW7PmQLgc+v7dfOrTqi77RsclcNgUAvuxsMc8l7otxLZ37ElZGcuoyfFwckZ9jVcn7T6vpN3cWepQSgybo975C7gPnVsYwc4/IcUfILQgxZTREuthdqVVWbAp24slldZYWCkfMMcNVK07WbCKJN960EnIMc64wR1GR1q06LqkV7brNCWaNiQCRjOCR/avPKWr48y6/wBjjAfZDDVqu2IA9RTpOBTcbZPFAu3evt2d7PTXkMYedmEUQJwAzZ5PsME138BHxgD8ih2Zi/xMvBqfba9nkuDJb2n9KBUPHhAzyP8AkT7mg8Wrm3mtpLZ3hK4UNE20lR93OeBxx9KDyB7a/CXXeE7vErpnII9B59KHPKY5ujBA2Rk81TKSbuMoyqKImsWepajq0LR3urXckbLtEbTHnP0xn86gz6Y8WqRiC3immjOQlwileMcNngj6+VVTTNYmt0DRSdPvAYNGIe2N1ZwPDZzSws+d2zBbkk/N1z/3SnFuWyY5a8dAVBdwcXbWV48jvPLhoI48E8kkYUYHIAHpn2oPr1i0cyzQBntjGpzg+HgcHPTyP5+dTLuP/WbiS4aVzMo8UZPiZeSWz549OvnRHSLQ3U9vbTI08LRFGMasC6AsSTgE5AJ5APFNq1ARJ1tjXUr8WrSxpB3cahoU7vcB1G7IyPOrFEsc9sklzbSpH3ck7NvC7iFJAxg5HtjPPlQk6cLDUY4AryeIyRuy7S6DyAPIP754qQL60XTxFEZEnJ7oSbiTtbII9MYz5Z/fJKHcHyPUL6bpV9MircW0my5mV42SMAkcnbH93neDt/48ehVunZ4QRi4vYVmCDephlyGxyPm9aj6beWtvYG1MirK7EhtoXcoIHBx0xu60aa57PRsUk7H73U4ZjLKST65HH6VXDUoOZ0A5eSNimVOSORis+7T2cuofaEKtcXNvhokDkYByDgeZ9jitH8qqmqdm7ybU2vrW8jjyMFWB6e9V5HI4yE7mUC8vaZzq6yMttb9xLJp9jEN8UrFpLdmznaygcefP/VToO0As7zFm4k05BuCoxMgznrnrz/ai1xoUNyt1KshV8F5JEZmBA6nB6VAl02W0hE32lDI7KFkMHMKg5ymPlPHnx+ZpAoMi1kE3yKn1MvWka7ZywB2uYyhiMu4nG1B1LA9MVjHxF7XHtZqKCwJTT7ckQkqQ8mRyxHl7D09zT2s6Nfrpd9fRXBZFdEdQMOV3YJIBxtHp/HNUZJlWURvEyoD4dw+b3+lMeMoTGFU6ksMbMN3Md5FEj3ctpMWYDvVdi2euTj0z5HP70A1i2kMpEKySpEDmQEuCM9c4Bx9fai3eSStu75iJMK+7xZA/+V9mnW1heGGWeIOgWVQ+EkXOen1A46cUUuRCfGpGpV0d1Xbg4r3DKQxLZA9RmiDZLsUiV1UjOP4o1Muj3zxXDbrZWYRzR7/Hn8QG3pV9i6ksqe4M0e6iDIkiKwDZG7yqfctfaHfQ3trc928p3wtbzAOq+QYDpxjGeCMU7rljosMmnvpMsl1FtZJoiDE+Q3DZKkc5PQdAKSiOIvGqRTQzA7O+XvHQELkbiB0IwCAOCfXgfFVJa4Quz0KgnW5+8lt5kMhdjuYu2TuON3P1/mhojcusjEbSTj6+9PasXa6mlyipGQgAOMnr/n9BTFoS7KznESYBAPTy6deaOo1FW7kuGMyytKzFFAyGx6elT/tdxJ41klIbkZlb/NQJphNIERDHCCATtySKnhZ8DurRjH90+o8vKrJkUXOqHnlX5Y80L1m8vlspe5t92VIIBwcUexUHVpe5tx4CQ52kjoPrWyRXUFRlZ0qK/tpGuVhfugmMAct7AUfWGNMyrEo3DlGAOK9aTcCdHZ878+fpUuUJJGwGCTSoQdgzZMyj4oas1tp7W6IyLM21u6wCcc49xWSQNCZmSZW3nGMtgr7Vufansz/qbr3yySRqxxtxlTjqM1kvaDs6ulXREbSSIc7GceInjriqRwNQigdCDJblIrpFKERk5J29fepl40ctvvG1to5AI49xUB40i7v7QwVT1DN83/vrTDxBHYEKV6b1PTzAxRO4TqfIMLdhd5UnIJbjjHSpqRBrZk3Z2DOeu4ih0GGALIF8i3UfX2qTDcPakKHWRZOVGce2asg1Mgi7jsySLMhQgxsgDbiQKlxSRwYwyOwHygYz5dTU+4fT9U0+ebT1tbCSBYhFZkM7ykDxOGIODny4z/I2O4mSGbM0ioBuKKcDdxgkdD+dBKjow4NbEr2qd6uoTK6Mq95nuzUm0e1Fo7KVWXdyrkcD+9X7sppnZ3VLiVe0AuI5ZGBWQrtVfUEDoK0uy+FvZRIgRa96G5V95P6Gjq6toHYirqVayNGc9NBcks+wsqjd4R8vGelPrqt8qhQTgDHyr/iuhLj4aaGYdtnG0DgcMcMPzFV1/hvqAdgiWpUHg7zyP0pfK+UH6XGMXxV9qmsU1dQC4hMbHGeR9adpU5EoOltriOEiAIx9zilateAlZLUL6MGGKI0qwUBNy4OFpKSXlVS3ltNVTth2cutRsJ47Kxje4K/0nY7SrdAc+3Xmrbrl+dM0ye7CbzGOFPmaziL4h6u90AUt9m75e78vrmlc2XFiPFoxh8fJkHJfyZj2p7FdodIh+0XsMbRg+JouQD71VYbt4jtkjDL+EDH/AI113Pawa7owS5jAS4iBI67c1R7j4OaHOC0k8xkPQqAoo4JsUNGDBABs7mAx3yLMHCsgzyAoOR756j2xRLSryytZpJo7mJcgqVnjY+E9QMHOSOMitGvvg8kMrC3vkCg/fU5qVpPwespgRfXO7PnGMGi8TMcxMottTjE7xxRqqY8AAJyfUZ6fSi1nZteS99PAzjOTHIxVT9cHJ/Iirrr/AMOrXsywngkWVHPh3DkUCmZrdhkKeOOM1yvI8khyEFGdfxfHDICxuK3VLVNqRLHnkKvQD2qy9m+2d3oZ7ph39sesbMfD7j0qnvOWz1pkknzpReQbkDuPOiMvEjU6H7P9ptN12P8A2cv9YDLQt8y/5H0ozn6/pXM1tLNG+6GRkb8SsQand7etybyXJ5+c10U82l9hucx/59t6nU//2Q==">
            <a:hlinkClick r:id="rId7"/>
          </p:cNvPr>
          <p:cNvSpPr>
            <a:spLocks noChangeAspect="1" noChangeArrowheads="1"/>
          </p:cNvSpPr>
          <p:nvPr/>
        </p:nvSpPr>
        <p:spPr bwMode="auto">
          <a:xfrm>
            <a:off x="155575" y="-350838"/>
            <a:ext cx="1162050" cy="742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a:latin typeface="Calibri" pitchFamily="34" charset="0"/>
            </a:endParaRPr>
          </a:p>
        </p:txBody>
      </p:sp>
      <p:pic>
        <p:nvPicPr>
          <p:cNvPr id="51218" name="Picture 18" descr="http://www.asadorerrazki.com/novedades/asador_errazki_getafe_rabo_de_toro.jpg"/>
          <p:cNvPicPr>
            <a:picLocks noChangeAspect="1" noChangeArrowheads="1"/>
          </p:cNvPicPr>
          <p:nvPr/>
        </p:nvPicPr>
        <p:blipFill>
          <a:blip r:embed="rId8"/>
          <a:srcRect/>
          <a:stretch>
            <a:fillRect/>
          </a:stretch>
        </p:blipFill>
        <p:spPr bwMode="auto">
          <a:xfrm>
            <a:off x="428625" y="4643438"/>
            <a:ext cx="3038475" cy="1933575"/>
          </a:xfrm>
          <a:prstGeom prst="rect">
            <a:avLst/>
          </a:prstGeom>
        </p:spPr>
        <p:style>
          <a:lnRef idx="2">
            <a:schemeClr val="accent1"/>
          </a:lnRef>
          <a:fillRef idx="1">
            <a:schemeClr val="lt1"/>
          </a:fillRef>
          <a:effectRef idx="0">
            <a:schemeClr val="accent1"/>
          </a:effectRef>
          <a:fontRef idx="minor">
            <a:schemeClr val="dk1"/>
          </a:fontRef>
        </p:style>
      </p:pic>
      <p:pic>
        <p:nvPicPr>
          <p:cNvPr id="51220" name="Picture 20" descr="http://upload.wikimedia.org/wikipedia/commons/thumb/d/d2/Jam%C3%B3n_de_Huelva.jpg/220px-Jam%C3%B3n_de_Huelva.jpg">
            <a:hlinkClick r:id="rId9"/>
          </p:cNvPr>
          <p:cNvPicPr>
            <a:picLocks noChangeAspect="1" noChangeArrowheads="1"/>
          </p:cNvPicPr>
          <p:nvPr/>
        </p:nvPicPr>
        <p:blipFill>
          <a:blip r:embed="rId10"/>
          <a:srcRect/>
          <a:stretch>
            <a:fillRect/>
          </a:stretch>
        </p:blipFill>
        <p:spPr bwMode="auto">
          <a:xfrm>
            <a:off x="3786188" y="2071688"/>
            <a:ext cx="2095500" cy="1390650"/>
          </a:xfrm>
          <a:prstGeom prst="rect">
            <a:avLst/>
          </a:prstGeom>
        </p:spPr>
        <p:style>
          <a:lnRef idx="2">
            <a:schemeClr val="accent1"/>
          </a:lnRef>
          <a:fillRef idx="1">
            <a:schemeClr val="lt1"/>
          </a:fillRef>
          <a:effectRef idx="0">
            <a:schemeClr val="accent1"/>
          </a:effectRef>
          <a:fontRef idx="minor">
            <a:schemeClr val="dk1"/>
          </a:fontRef>
        </p:style>
      </p:pic>
      <p:pic>
        <p:nvPicPr>
          <p:cNvPr id="51222" name="Picture 22" descr="Platos Típicos de Córdoba Capital "/>
          <p:cNvPicPr>
            <a:picLocks noChangeAspect="1" noChangeArrowheads="1"/>
          </p:cNvPicPr>
          <p:nvPr/>
        </p:nvPicPr>
        <p:blipFill>
          <a:blip r:embed="rId11"/>
          <a:srcRect/>
          <a:stretch>
            <a:fillRect/>
          </a:stretch>
        </p:blipFill>
        <p:spPr bwMode="auto">
          <a:xfrm>
            <a:off x="4143375" y="4500563"/>
            <a:ext cx="1933575" cy="2000250"/>
          </a:xfrm>
          <a:prstGeom prst="rect">
            <a:avLst/>
          </a:prstGeom>
        </p:spPr>
        <p:style>
          <a:lnRef idx="2">
            <a:schemeClr val="accent1"/>
          </a:lnRef>
          <a:fillRef idx="1">
            <a:schemeClr val="lt1"/>
          </a:fillRef>
          <a:effectRef idx="0">
            <a:schemeClr val="accent1"/>
          </a:effectRef>
          <a:fontRef idx="minor">
            <a:schemeClr val="dk1"/>
          </a:fontRef>
        </p:style>
      </p:pic>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edge">
                                      <p:cBhvr>
                                        <p:cTn id="7" dur="2000"/>
                                        <p:tgtEl>
                                          <p:spTgt spid="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51202"/>
                                        </p:tgtEl>
                                        <p:attrNameLst>
                                          <p:attrName>style.visibility</p:attrName>
                                        </p:attrNameLst>
                                      </p:cBhvr>
                                      <p:to>
                                        <p:strVal val="visible"/>
                                      </p:to>
                                    </p:set>
                                    <p:animEffect transition="in" filter="checkerboard(across)">
                                      <p:cBhvr>
                                        <p:cTn id="12" dur="500"/>
                                        <p:tgtEl>
                                          <p:spTgt spid="5120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51220"/>
                                        </p:tgtEl>
                                        <p:attrNameLst>
                                          <p:attrName>style.visibility</p:attrName>
                                        </p:attrNameLst>
                                      </p:cBhvr>
                                      <p:to>
                                        <p:strVal val="visible"/>
                                      </p:to>
                                    </p:set>
                                    <p:animEffect transition="in" filter="checkerboard(across)">
                                      <p:cBhvr>
                                        <p:cTn id="17" dur="500"/>
                                        <p:tgtEl>
                                          <p:spTgt spid="5122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51208"/>
                                        </p:tgtEl>
                                        <p:attrNameLst>
                                          <p:attrName>style.visibility</p:attrName>
                                        </p:attrNameLst>
                                      </p:cBhvr>
                                      <p:to>
                                        <p:strVal val="visible"/>
                                      </p:to>
                                    </p:set>
                                    <p:animEffect transition="in" filter="checkerboard(across)">
                                      <p:cBhvr>
                                        <p:cTn id="22" dur="500"/>
                                        <p:tgtEl>
                                          <p:spTgt spid="5120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51218"/>
                                        </p:tgtEl>
                                        <p:attrNameLst>
                                          <p:attrName>style.visibility</p:attrName>
                                        </p:attrNameLst>
                                      </p:cBhvr>
                                      <p:to>
                                        <p:strVal val="visible"/>
                                      </p:to>
                                    </p:set>
                                    <p:animEffect transition="in" filter="checkerboard(across)">
                                      <p:cBhvr>
                                        <p:cTn id="27" dur="500"/>
                                        <p:tgtEl>
                                          <p:spTgt spid="5121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nodeType="clickEffect">
                                  <p:stCondLst>
                                    <p:cond delay="0"/>
                                  </p:stCondLst>
                                  <p:childTnLst>
                                    <p:set>
                                      <p:cBhvr>
                                        <p:cTn id="31" dur="1" fill="hold">
                                          <p:stCondLst>
                                            <p:cond delay="0"/>
                                          </p:stCondLst>
                                        </p:cTn>
                                        <p:tgtEl>
                                          <p:spTgt spid="51222"/>
                                        </p:tgtEl>
                                        <p:attrNameLst>
                                          <p:attrName>style.visibility</p:attrName>
                                        </p:attrNameLst>
                                      </p:cBhvr>
                                      <p:to>
                                        <p:strVal val="visible"/>
                                      </p:to>
                                    </p:set>
                                    <p:animEffect transition="in" filter="checkerboard(across)">
                                      <p:cBhvr>
                                        <p:cTn id="32" dur="500"/>
                                        <p:tgtEl>
                                          <p:spTgt spid="51222"/>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5" presetClass="entr" presetSubtype="10" fill="hold" nodeType="clickEffect">
                                  <p:stCondLst>
                                    <p:cond delay="0"/>
                                  </p:stCondLst>
                                  <p:childTnLst>
                                    <p:set>
                                      <p:cBhvr>
                                        <p:cTn id="36" dur="1" fill="hold">
                                          <p:stCondLst>
                                            <p:cond delay="0"/>
                                          </p:stCondLst>
                                        </p:cTn>
                                        <p:tgtEl>
                                          <p:spTgt spid="51210"/>
                                        </p:tgtEl>
                                        <p:attrNameLst>
                                          <p:attrName>style.visibility</p:attrName>
                                        </p:attrNameLst>
                                      </p:cBhvr>
                                      <p:to>
                                        <p:strVal val="visible"/>
                                      </p:to>
                                    </p:set>
                                    <p:animEffect transition="in" filter="checkerboard(across)">
                                      <p:cBhvr>
                                        <p:cTn id="37" dur="500"/>
                                        <p:tgtEl>
                                          <p:spTgt spid="512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62466" name="Picture 2" descr="Pescaito Frito de Feria en Bodega La Andaluza"/>
          <p:cNvPicPr>
            <a:picLocks noChangeAspect="1" noChangeArrowheads="1"/>
          </p:cNvPicPr>
          <p:nvPr/>
        </p:nvPicPr>
        <p:blipFill>
          <a:blip r:embed="rId2"/>
          <a:srcRect/>
          <a:stretch>
            <a:fillRect/>
          </a:stretch>
        </p:blipFill>
        <p:spPr bwMode="auto">
          <a:xfrm>
            <a:off x="214313" y="428625"/>
            <a:ext cx="2857500" cy="3095625"/>
          </a:xfrm>
          <a:prstGeom prst="rect">
            <a:avLst/>
          </a:prstGeom>
        </p:spPr>
        <p:style>
          <a:lnRef idx="2">
            <a:schemeClr val="accent1"/>
          </a:lnRef>
          <a:fillRef idx="1">
            <a:schemeClr val="lt1"/>
          </a:fillRef>
          <a:effectRef idx="0">
            <a:schemeClr val="accent1"/>
          </a:effectRef>
          <a:fontRef idx="minor">
            <a:schemeClr val="dk1"/>
          </a:fontRef>
        </p:style>
      </p:pic>
      <p:pic>
        <p:nvPicPr>
          <p:cNvPr id="62468" name="Picture 4" descr="Salpicón de Mariscos de Bodega La Andaluza"/>
          <p:cNvPicPr>
            <a:picLocks noChangeAspect="1" noChangeArrowheads="1"/>
          </p:cNvPicPr>
          <p:nvPr/>
        </p:nvPicPr>
        <p:blipFill>
          <a:blip r:embed="rId3"/>
          <a:srcRect/>
          <a:stretch>
            <a:fillRect/>
          </a:stretch>
        </p:blipFill>
        <p:spPr bwMode="auto">
          <a:xfrm>
            <a:off x="5643563" y="571500"/>
            <a:ext cx="2857500" cy="2676525"/>
          </a:xfrm>
          <a:prstGeom prst="rect">
            <a:avLst/>
          </a:prstGeom>
        </p:spPr>
        <p:style>
          <a:lnRef idx="2">
            <a:schemeClr val="accent1"/>
          </a:lnRef>
          <a:fillRef idx="1">
            <a:schemeClr val="lt1"/>
          </a:fillRef>
          <a:effectRef idx="0">
            <a:schemeClr val="accent1"/>
          </a:effectRef>
          <a:fontRef idx="minor">
            <a:schemeClr val="dk1"/>
          </a:fontRef>
        </p:style>
      </p:pic>
      <p:pic>
        <p:nvPicPr>
          <p:cNvPr id="62470" name="Picture 6" descr="Pan de Pueblo con Palometa de Bodega La Andaluza"/>
          <p:cNvPicPr>
            <a:picLocks noChangeAspect="1" noChangeArrowheads="1"/>
          </p:cNvPicPr>
          <p:nvPr/>
        </p:nvPicPr>
        <p:blipFill>
          <a:blip r:embed="rId4"/>
          <a:srcRect/>
          <a:stretch>
            <a:fillRect/>
          </a:stretch>
        </p:blipFill>
        <p:spPr bwMode="auto">
          <a:xfrm>
            <a:off x="285750" y="5214938"/>
            <a:ext cx="2857500" cy="1143000"/>
          </a:xfrm>
          <a:prstGeom prst="rect">
            <a:avLst/>
          </a:prstGeom>
        </p:spPr>
        <p:style>
          <a:lnRef idx="2">
            <a:schemeClr val="accent1"/>
          </a:lnRef>
          <a:fillRef idx="1">
            <a:schemeClr val="lt1"/>
          </a:fillRef>
          <a:effectRef idx="0">
            <a:schemeClr val="accent1"/>
          </a:effectRef>
          <a:fontRef idx="minor">
            <a:schemeClr val="dk1"/>
          </a:fontRef>
        </p:style>
      </p:pic>
      <p:pic>
        <p:nvPicPr>
          <p:cNvPr id="62472" name="Picture 8" descr="Gambas andaluzas de Bodega La Andaluza"/>
          <p:cNvPicPr>
            <a:picLocks noChangeAspect="1" noChangeArrowheads="1"/>
          </p:cNvPicPr>
          <p:nvPr/>
        </p:nvPicPr>
        <p:blipFill>
          <a:blip r:embed="rId5"/>
          <a:srcRect/>
          <a:stretch>
            <a:fillRect/>
          </a:stretch>
        </p:blipFill>
        <p:spPr bwMode="auto">
          <a:xfrm>
            <a:off x="5572125" y="4357688"/>
            <a:ext cx="2857500" cy="2000250"/>
          </a:xfrm>
          <a:prstGeom prst="rect">
            <a:avLst/>
          </a:prstGeom>
        </p:spPr>
        <p:style>
          <a:lnRef idx="2">
            <a:schemeClr val="accent1"/>
          </a:lnRef>
          <a:fillRef idx="1">
            <a:schemeClr val="lt1"/>
          </a:fillRef>
          <a:effectRef idx="0">
            <a:schemeClr val="accent1"/>
          </a:effectRef>
          <a:fontRef idx="minor">
            <a:schemeClr val="dk1"/>
          </a:fontRef>
        </p:style>
      </p:pic>
      <p:pic>
        <p:nvPicPr>
          <p:cNvPr id="62474" name="Picture 10" descr="Jamón de Jabugo de Bodega La Andaluza"/>
          <p:cNvPicPr>
            <a:picLocks noChangeAspect="1" noChangeArrowheads="1"/>
          </p:cNvPicPr>
          <p:nvPr/>
        </p:nvPicPr>
        <p:blipFill>
          <a:blip r:embed="rId6"/>
          <a:srcRect/>
          <a:stretch>
            <a:fillRect/>
          </a:stretch>
        </p:blipFill>
        <p:spPr bwMode="auto">
          <a:xfrm>
            <a:off x="2857500" y="2000250"/>
            <a:ext cx="2857500" cy="2800350"/>
          </a:xfrm>
          <a:prstGeom prst="rect">
            <a:avLst/>
          </a:prstGeom>
        </p:spPr>
        <p:style>
          <a:lnRef idx="2">
            <a:schemeClr val="accent1"/>
          </a:lnRef>
          <a:fillRef idx="1">
            <a:schemeClr val="lt1"/>
          </a:fillRef>
          <a:effectRef idx="0">
            <a:schemeClr val="accent1"/>
          </a:effectRef>
          <a:fontRef idx="minor">
            <a:schemeClr val="dk1"/>
          </a:fontRef>
        </p:style>
      </p:pic>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nodeType="clickEffect">
                                  <p:stCondLst>
                                    <p:cond delay="0"/>
                                  </p:stCondLst>
                                  <p:childTnLst>
                                    <p:set>
                                      <p:cBhvr>
                                        <p:cTn id="6" dur="1" fill="hold">
                                          <p:stCondLst>
                                            <p:cond delay="0"/>
                                          </p:stCondLst>
                                        </p:cTn>
                                        <p:tgtEl>
                                          <p:spTgt spid="62466"/>
                                        </p:tgtEl>
                                        <p:attrNameLst>
                                          <p:attrName>style.visibility</p:attrName>
                                        </p:attrNameLst>
                                      </p:cBhvr>
                                      <p:to>
                                        <p:strVal val="visible"/>
                                      </p:to>
                                    </p:set>
                                    <p:anim calcmode="lin" valueType="num">
                                      <p:cBhvr additive="base">
                                        <p:cTn id="7" dur="3000" fill="hold"/>
                                        <p:tgtEl>
                                          <p:spTgt spid="62466"/>
                                        </p:tgtEl>
                                        <p:attrNameLst>
                                          <p:attrName>ppt_x</p:attrName>
                                        </p:attrNameLst>
                                      </p:cBhvr>
                                      <p:tavLst>
                                        <p:tav tm="0">
                                          <p:val>
                                            <p:strVal val="#ppt_x"/>
                                          </p:val>
                                        </p:tav>
                                        <p:tav tm="100000">
                                          <p:val>
                                            <p:strVal val="#ppt_x"/>
                                          </p:val>
                                        </p:tav>
                                      </p:tavLst>
                                    </p:anim>
                                    <p:anim calcmode="lin" valueType="num">
                                      <p:cBhvr additive="base">
                                        <p:cTn id="8" dur="3000" fill="hold"/>
                                        <p:tgtEl>
                                          <p:spTgt spid="6246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7" presetClass="entr" presetSubtype="4" fill="hold" nodeType="clickEffect">
                                  <p:stCondLst>
                                    <p:cond delay="0"/>
                                  </p:stCondLst>
                                  <p:childTnLst>
                                    <p:set>
                                      <p:cBhvr>
                                        <p:cTn id="12" dur="1" fill="hold">
                                          <p:stCondLst>
                                            <p:cond delay="0"/>
                                          </p:stCondLst>
                                        </p:cTn>
                                        <p:tgtEl>
                                          <p:spTgt spid="62468"/>
                                        </p:tgtEl>
                                        <p:attrNameLst>
                                          <p:attrName>style.visibility</p:attrName>
                                        </p:attrNameLst>
                                      </p:cBhvr>
                                      <p:to>
                                        <p:strVal val="visible"/>
                                      </p:to>
                                    </p:set>
                                    <p:anim calcmode="lin" valueType="num">
                                      <p:cBhvr additive="base">
                                        <p:cTn id="13" dur="3000" fill="hold"/>
                                        <p:tgtEl>
                                          <p:spTgt spid="62468"/>
                                        </p:tgtEl>
                                        <p:attrNameLst>
                                          <p:attrName>ppt_x</p:attrName>
                                        </p:attrNameLst>
                                      </p:cBhvr>
                                      <p:tavLst>
                                        <p:tav tm="0">
                                          <p:val>
                                            <p:strVal val="#ppt_x"/>
                                          </p:val>
                                        </p:tav>
                                        <p:tav tm="100000">
                                          <p:val>
                                            <p:strVal val="#ppt_x"/>
                                          </p:val>
                                        </p:tav>
                                      </p:tavLst>
                                    </p:anim>
                                    <p:anim calcmode="lin" valueType="num">
                                      <p:cBhvr additive="base">
                                        <p:cTn id="14" dur="3000" fill="hold"/>
                                        <p:tgtEl>
                                          <p:spTgt spid="6246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7" presetClass="entr" presetSubtype="4" fill="hold" nodeType="clickEffect">
                                  <p:stCondLst>
                                    <p:cond delay="0"/>
                                  </p:stCondLst>
                                  <p:childTnLst>
                                    <p:set>
                                      <p:cBhvr>
                                        <p:cTn id="18" dur="1" fill="hold">
                                          <p:stCondLst>
                                            <p:cond delay="0"/>
                                          </p:stCondLst>
                                        </p:cTn>
                                        <p:tgtEl>
                                          <p:spTgt spid="62470"/>
                                        </p:tgtEl>
                                        <p:attrNameLst>
                                          <p:attrName>style.visibility</p:attrName>
                                        </p:attrNameLst>
                                      </p:cBhvr>
                                      <p:to>
                                        <p:strVal val="visible"/>
                                      </p:to>
                                    </p:set>
                                    <p:anim calcmode="lin" valueType="num">
                                      <p:cBhvr additive="base">
                                        <p:cTn id="19" dur="3000" fill="hold"/>
                                        <p:tgtEl>
                                          <p:spTgt spid="62470"/>
                                        </p:tgtEl>
                                        <p:attrNameLst>
                                          <p:attrName>ppt_x</p:attrName>
                                        </p:attrNameLst>
                                      </p:cBhvr>
                                      <p:tavLst>
                                        <p:tav tm="0">
                                          <p:val>
                                            <p:strVal val="#ppt_x"/>
                                          </p:val>
                                        </p:tav>
                                        <p:tav tm="100000">
                                          <p:val>
                                            <p:strVal val="#ppt_x"/>
                                          </p:val>
                                        </p:tav>
                                      </p:tavLst>
                                    </p:anim>
                                    <p:anim calcmode="lin" valueType="num">
                                      <p:cBhvr additive="base">
                                        <p:cTn id="20" dur="3000" fill="hold"/>
                                        <p:tgtEl>
                                          <p:spTgt spid="6247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7" presetClass="entr" presetSubtype="4" fill="hold" nodeType="clickEffect">
                                  <p:stCondLst>
                                    <p:cond delay="0"/>
                                  </p:stCondLst>
                                  <p:childTnLst>
                                    <p:set>
                                      <p:cBhvr>
                                        <p:cTn id="24" dur="1" fill="hold">
                                          <p:stCondLst>
                                            <p:cond delay="0"/>
                                          </p:stCondLst>
                                        </p:cTn>
                                        <p:tgtEl>
                                          <p:spTgt spid="62472"/>
                                        </p:tgtEl>
                                        <p:attrNameLst>
                                          <p:attrName>style.visibility</p:attrName>
                                        </p:attrNameLst>
                                      </p:cBhvr>
                                      <p:to>
                                        <p:strVal val="visible"/>
                                      </p:to>
                                    </p:set>
                                    <p:anim calcmode="lin" valueType="num">
                                      <p:cBhvr additive="base">
                                        <p:cTn id="25" dur="3000" fill="hold"/>
                                        <p:tgtEl>
                                          <p:spTgt spid="62472"/>
                                        </p:tgtEl>
                                        <p:attrNameLst>
                                          <p:attrName>ppt_x</p:attrName>
                                        </p:attrNameLst>
                                      </p:cBhvr>
                                      <p:tavLst>
                                        <p:tav tm="0">
                                          <p:val>
                                            <p:strVal val="#ppt_x"/>
                                          </p:val>
                                        </p:tav>
                                        <p:tav tm="100000">
                                          <p:val>
                                            <p:strVal val="#ppt_x"/>
                                          </p:val>
                                        </p:tav>
                                      </p:tavLst>
                                    </p:anim>
                                    <p:anim calcmode="lin" valueType="num">
                                      <p:cBhvr additive="base">
                                        <p:cTn id="26" dur="3000" fill="hold"/>
                                        <p:tgtEl>
                                          <p:spTgt spid="62472"/>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nodeType="clickEffect">
                                  <p:stCondLst>
                                    <p:cond delay="0"/>
                                  </p:stCondLst>
                                  <p:childTnLst>
                                    <p:set>
                                      <p:cBhvr>
                                        <p:cTn id="30" dur="1" fill="hold">
                                          <p:stCondLst>
                                            <p:cond delay="0"/>
                                          </p:stCondLst>
                                        </p:cTn>
                                        <p:tgtEl>
                                          <p:spTgt spid="62474"/>
                                        </p:tgtEl>
                                        <p:attrNameLst>
                                          <p:attrName>style.visibility</p:attrName>
                                        </p:attrNameLst>
                                      </p:cBhvr>
                                      <p:to>
                                        <p:strVal val="visible"/>
                                      </p:to>
                                    </p:set>
                                    <p:animEffect transition="in" filter="blinds(horizontal)">
                                      <p:cBhvr>
                                        <p:cTn id="31" dur="3000"/>
                                        <p:tgtEl>
                                          <p:spTgt spid="624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None/>
              <a:defRPr/>
            </a:pPr>
            <a:r>
              <a:rPr lang="es-ES_tradnl" dirty="0" smtClean="0">
                <a:latin typeface="Andalus" pitchFamily="2" charset="-78"/>
                <a:cs typeface="Andalus" pitchFamily="2" charset="-78"/>
              </a:rPr>
              <a:t>    </a:t>
            </a:r>
          </a:p>
          <a:p>
            <a:pPr eaLnBrk="1" fontAlgn="auto" hangingPunct="1">
              <a:spcAft>
                <a:spcPts val="0"/>
              </a:spcAft>
              <a:buFont typeface="Arial" pitchFamily="34" charset="0"/>
              <a:buNone/>
              <a:defRPr/>
            </a:pPr>
            <a:r>
              <a:rPr lang="es-ES_tradnl" dirty="0" smtClean="0">
                <a:latin typeface="Andalus" pitchFamily="2" charset="-78"/>
                <a:cs typeface="Andalus" pitchFamily="2" charset="-78"/>
              </a:rPr>
              <a:t>    </a:t>
            </a:r>
            <a:r>
              <a:rPr lang="es-ES_tradnl" sz="2400" dirty="0" smtClean="0">
                <a:latin typeface="Andalus" pitchFamily="2" charset="-78"/>
                <a:cs typeface="Andalus" pitchFamily="2" charset="-78"/>
              </a:rPr>
              <a:t>A través de la historia le ha llegado al pueblo de Córdoba la técnica y costumbre de las artes del cuero. La industria del cuero se extendieron a toda la Península Ibérica y de ésta a Europa y países de América Latina. Esto es lo que dio origen a la denominación de “ cueros de Córdoba”.</a:t>
            </a:r>
            <a:br>
              <a:rPr lang="es-ES_tradnl" sz="2400" dirty="0" smtClean="0">
                <a:latin typeface="Andalus" pitchFamily="2" charset="-78"/>
                <a:cs typeface="Andalus" pitchFamily="2" charset="-78"/>
              </a:rPr>
            </a:br>
            <a:r>
              <a:rPr lang="es-ES_tradnl" sz="2400" dirty="0" smtClean="0">
                <a:latin typeface="Andalus" pitchFamily="2" charset="-78"/>
                <a:cs typeface="Andalus" pitchFamily="2" charset="-78"/>
              </a:rPr>
              <a:t>Por esto mismo es que los cueros del lugar son mundialmente conocidos. </a:t>
            </a:r>
          </a:p>
          <a:p>
            <a:pPr eaLnBrk="1" fontAlgn="auto" hangingPunct="1">
              <a:spcAft>
                <a:spcPts val="0"/>
              </a:spcAft>
              <a:buFont typeface="Arial" pitchFamily="34" charset="0"/>
              <a:buNone/>
              <a:defRPr/>
            </a:pPr>
            <a:r>
              <a:rPr lang="es-ES_tradnl" sz="2400" dirty="0" smtClean="0">
                <a:latin typeface="Andalus" pitchFamily="2" charset="-78"/>
                <a:cs typeface="Andalus" pitchFamily="2" charset="-78"/>
              </a:rPr>
              <a:t>    La artesanía del cuero trabajado con las tradicionales técnicas de Córdoba y del guadamecí es una de la que más prestigio ha dado a la provincia de </a:t>
            </a:r>
            <a:r>
              <a:rPr lang="es-ES_tradnl" sz="2400" dirty="0" smtClean="0">
                <a:latin typeface="Andalus" pitchFamily="2" charset="-78"/>
                <a:cs typeface="Andalus" pitchFamily="2" charset="-78"/>
                <a:hlinkClick r:id="rId2" action="ppaction://hlinkfile"/>
              </a:rPr>
              <a:t>Córdoba</a:t>
            </a:r>
            <a:r>
              <a:rPr lang="es-ES_tradnl" sz="2400" dirty="0" smtClean="0">
                <a:latin typeface="Andalus" pitchFamily="2" charset="-78"/>
                <a:cs typeface="Andalus" pitchFamily="2" charset="-78"/>
              </a:rPr>
              <a:t>.</a:t>
            </a:r>
            <a:endParaRPr lang="es-ES_tradnl" sz="2400" dirty="0">
              <a:latin typeface="Andalus" pitchFamily="2" charset="-78"/>
              <a:cs typeface="Andalus" pitchFamily="2" charset="-78"/>
            </a:endParaRPr>
          </a:p>
        </p:txBody>
      </p:sp>
    </p:spTree>
  </p:cSld>
  <p:clrMapOvr>
    <a:masterClrMapping/>
  </p:clrMapOvr>
  <p:transition spd="slow">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2000" fill="hold"/>
                                        <p:tgtEl>
                                          <p:spTgt spid="3">
                                            <p:txEl>
                                              <p:pRg st="1" end="1"/>
                                            </p:txEl>
                                          </p:spTgt>
                                        </p:tgtEl>
                                        <p:attrNameLst>
                                          <p:attrName>r</p:attrName>
                                        </p:attrNameLst>
                                      </p:cBhvr>
                                    </p:animRot>
                                  </p:childTnLst>
                                </p:cTn>
                              </p:par>
                              <p:par>
                                <p:cTn id="7" presetID="8" presetClass="emph" presetSubtype="0" fill="hold" nodeType="withEffect">
                                  <p:stCondLst>
                                    <p:cond delay="0"/>
                                  </p:stCondLst>
                                  <p:childTnLst>
                                    <p:animRot by="21600000">
                                      <p:cBhvr>
                                        <p:cTn id="8" dur="2000" fill="hold"/>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fontScale="55000" lnSpcReduction="20000"/>
          </a:bodyPr>
          <a:lstStyle/>
          <a:p>
            <a:pPr eaLnBrk="1" fontAlgn="auto" hangingPunct="1">
              <a:spcAft>
                <a:spcPts val="0"/>
              </a:spcAft>
              <a:buFont typeface="Arial" pitchFamily="34" charset="0"/>
              <a:buNone/>
              <a:defRPr/>
            </a:pPr>
            <a:r>
              <a:rPr lang="es-ES_tradnl" sz="3400" dirty="0" smtClean="0">
                <a:latin typeface="Andalus" pitchFamily="2" charset="-78"/>
                <a:cs typeface="Andalus" pitchFamily="2" charset="-78"/>
              </a:rPr>
              <a:t>  </a:t>
            </a:r>
            <a:endParaRPr lang="es-ES_tradnl" sz="3800" dirty="0" smtClean="0">
              <a:latin typeface="Andalus" pitchFamily="2" charset="-78"/>
              <a:cs typeface="Andalus" pitchFamily="2" charset="-78"/>
            </a:endParaRPr>
          </a:p>
          <a:p>
            <a:pPr eaLnBrk="1" fontAlgn="auto" hangingPunct="1">
              <a:spcAft>
                <a:spcPts val="0"/>
              </a:spcAft>
              <a:buFont typeface="Arial" pitchFamily="34" charset="0"/>
              <a:buNone/>
              <a:defRPr/>
            </a:pPr>
            <a:r>
              <a:rPr lang="es-ES_tradnl" sz="3800" dirty="0" smtClean="0">
                <a:latin typeface="Andalus" pitchFamily="2" charset="-78"/>
                <a:cs typeface="Andalus" pitchFamily="2" charset="-78"/>
              </a:rPr>
              <a:t>      Artesanía</a:t>
            </a:r>
          </a:p>
          <a:p>
            <a:pPr eaLnBrk="1" fontAlgn="auto" hangingPunct="1">
              <a:spcAft>
                <a:spcPts val="0"/>
              </a:spcAft>
              <a:buFont typeface="Arial" pitchFamily="34" charset="0"/>
              <a:buNone/>
              <a:defRPr/>
            </a:pPr>
            <a:r>
              <a:rPr lang="es-ES_tradnl" sz="3800" dirty="0" smtClean="0">
                <a:latin typeface="Andalus" pitchFamily="2" charset="-78"/>
                <a:cs typeface="Andalus" pitchFamily="2" charset="-78"/>
              </a:rPr>
              <a:t>      La tradición artesana de la provincia de Córdoba ha tenido una larga evolución histórica. Sobre todo la artesanía del cuero, de la joyería y de la cerámica aún se practican según antiguas tradiciones en pequeños talleres. </a:t>
            </a:r>
            <a:br>
              <a:rPr lang="es-ES_tradnl" sz="3800" dirty="0" smtClean="0">
                <a:latin typeface="Andalus" pitchFamily="2" charset="-78"/>
                <a:cs typeface="Andalus" pitchFamily="2" charset="-78"/>
              </a:rPr>
            </a:br>
            <a:r>
              <a:rPr lang="es-ES_tradnl" sz="3800" dirty="0" smtClean="0">
                <a:latin typeface="Andalus" pitchFamily="2" charset="-78"/>
                <a:cs typeface="Andalus" pitchFamily="2" charset="-78"/>
              </a:rPr>
              <a:t/>
            </a:r>
            <a:br>
              <a:rPr lang="es-ES_tradnl" sz="3800" dirty="0" smtClean="0">
                <a:latin typeface="Andalus" pitchFamily="2" charset="-78"/>
                <a:cs typeface="Andalus" pitchFamily="2" charset="-78"/>
              </a:rPr>
            </a:br>
            <a:r>
              <a:rPr lang="es-ES_tradnl" sz="3800" dirty="0" smtClean="0">
                <a:latin typeface="Andalus" pitchFamily="2" charset="-78"/>
                <a:cs typeface="Andalus" pitchFamily="2" charset="-78"/>
              </a:rPr>
              <a:t>En la zona de la judería y en el casco antiguo en general hay muchas tiendas donde se pueden adquirir artículos de adorno y decoración, naturalmente todo elaborado de manera artesanal.</a:t>
            </a:r>
            <a:br>
              <a:rPr lang="es-ES_tradnl" sz="3800" dirty="0" smtClean="0">
                <a:latin typeface="Andalus" pitchFamily="2" charset="-78"/>
                <a:cs typeface="Andalus" pitchFamily="2" charset="-78"/>
              </a:rPr>
            </a:br>
            <a:r>
              <a:rPr lang="es-ES_tradnl" sz="3800" dirty="0" smtClean="0">
                <a:latin typeface="Andalus" pitchFamily="2" charset="-78"/>
                <a:cs typeface="Andalus" pitchFamily="2" charset="-78"/>
              </a:rPr>
              <a:t/>
            </a:r>
            <a:br>
              <a:rPr lang="es-ES_tradnl" sz="3800" dirty="0" smtClean="0">
                <a:latin typeface="Andalus" pitchFamily="2" charset="-78"/>
                <a:cs typeface="Andalus" pitchFamily="2" charset="-78"/>
              </a:rPr>
            </a:br>
            <a:r>
              <a:rPr lang="es-ES_tradnl" sz="3800" b="1" dirty="0" smtClean="0">
                <a:latin typeface="Andalus" pitchFamily="2" charset="-78"/>
                <a:cs typeface="Andalus" pitchFamily="2" charset="-78"/>
              </a:rPr>
              <a:t>El cuero</a:t>
            </a:r>
            <a:br>
              <a:rPr lang="es-ES_tradnl" sz="3800" b="1" dirty="0" smtClean="0">
                <a:latin typeface="Andalus" pitchFamily="2" charset="-78"/>
                <a:cs typeface="Andalus" pitchFamily="2" charset="-78"/>
              </a:rPr>
            </a:br>
            <a:r>
              <a:rPr lang="es-ES_tradnl" sz="3800" dirty="0" smtClean="0">
                <a:latin typeface="Andalus" pitchFamily="2" charset="-78"/>
                <a:cs typeface="Andalus" pitchFamily="2" charset="-78"/>
              </a:rPr>
              <a:t>En cuanto al cuero podemos decir que desde tiempos remotos el hombre se ha preocupado de aprovechar las pieles de los animales que cazaba para alimentarse. Al utilizar el cuero, experimentó con varios procesos de transformación. De esta manera nacieron los primeros curtidores, zapateros, guarnicioneros y peleteros.</a:t>
            </a:r>
            <a:br>
              <a:rPr lang="es-ES_tradnl" sz="3800" dirty="0" smtClean="0">
                <a:latin typeface="Andalus" pitchFamily="2" charset="-78"/>
                <a:cs typeface="Andalus" pitchFamily="2" charset="-78"/>
              </a:rPr>
            </a:br>
            <a:r>
              <a:rPr lang="es-ES_tradnl" sz="3800" dirty="0" smtClean="0">
                <a:latin typeface="Andalus" pitchFamily="2" charset="-78"/>
                <a:cs typeface="Andalus" pitchFamily="2" charset="-78"/>
              </a:rPr>
              <a:t/>
            </a:r>
            <a:br>
              <a:rPr lang="es-ES_tradnl" sz="3800" dirty="0" smtClean="0">
                <a:latin typeface="Andalus" pitchFamily="2" charset="-78"/>
                <a:cs typeface="Andalus" pitchFamily="2" charset="-78"/>
              </a:rPr>
            </a:br>
            <a:r>
              <a:rPr lang="es-ES_tradnl" sz="3800" dirty="0" smtClean="0">
                <a:latin typeface="Andalus" pitchFamily="2" charset="-78"/>
                <a:cs typeface="Andalus" pitchFamily="2" charset="-78"/>
              </a:rPr>
              <a:t>La artesanía del cuero fue introducida en España por los árabes y se desarrollaba en Córdoba durante la época califal donde alcanzó su máximo esplendor. No obstante, a partir del siglo XVIII, este oficio perdió importancia recuperándose nuevamente en el siglo XX. </a:t>
            </a:r>
            <a:r>
              <a:rPr lang="es-ES_tradnl" dirty="0" smtClean="0"/>
              <a:t/>
            </a:r>
            <a:br>
              <a:rPr lang="es-ES_tradnl" dirty="0" smtClean="0"/>
            </a:br>
            <a:endParaRPr lang="es-ES_tradnl" dirty="0" smtClean="0"/>
          </a:p>
          <a:p>
            <a:pPr eaLnBrk="1" fontAlgn="auto" hangingPunct="1">
              <a:spcAft>
                <a:spcPts val="0"/>
              </a:spcAft>
              <a:buFont typeface="Arial" pitchFamily="34" charset="0"/>
              <a:buChar char="•"/>
              <a:defRPr/>
            </a:pPr>
            <a:endParaRPr lang="es-ES_tradnl" dirty="0"/>
          </a:p>
        </p:txBody>
      </p:sp>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edge">
                                      <p:cBhvr>
                                        <p:cTn id="7" dur="2000"/>
                                        <p:tgtEl>
                                          <p:spTgt spid="3">
                                            <p:txEl>
                                              <p:pRg st="0" end="0"/>
                                            </p:txEl>
                                          </p:spTgt>
                                        </p:tgtEl>
                                      </p:cBhvr>
                                    </p:animEffect>
                                  </p:childTnLst>
                                </p:cTn>
                              </p:par>
                              <p:par>
                                <p:cTn id="8" presetID="2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edge">
                                      <p:cBhvr>
                                        <p:cTn id="10" dur="2000"/>
                                        <p:tgtEl>
                                          <p:spTgt spid="3">
                                            <p:txEl>
                                              <p:pRg st="1" end="1"/>
                                            </p:txEl>
                                          </p:spTgt>
                                        </p:tgtEl>
                                      </p:cBhvr>
                                    </p:animEffect>
                                  </p:childTnLst>
                                </p:cTn>
                              </p:par>
                              <p:par>
                                <p:cTn id="11" presetID="2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edge">
                                      <p:cBhvr>
                                        <p:cTn id="13"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None/>
              <a:defRPr/>
            </a:pPr>
            <a:r>
              <a:rPr lang="es-ES_tradnl" sz="2000" b="1" dirty="0" smtClean="0"/>
              <a:t>      </a:t>
            </a:r>
            <a:r>
              <a:rPr lang="es-ES_tradnl" sz="2000" b="1" dirty="0" smtClean="0">
                <a:latin typeface="Andalus" pitchFamily="2" charset="-78"/>
                <a:cs typeface="Andalus" pitchFamily="2" charset="-78"/>
              </a:rPr>
              <a:t>LA ORFEBRERIA </a:t>
            </a:r>
            <a:r>
              <a:rPr lang="es-ES_tradnl" sz="2000" dirty="0" smtClean="0">
                <a:latin typeface="Andalus" pitchFamily="2" charset="-78"/>
                <a:cs typeface="Andalus" pitchFamily="2" charset="-78"/>
              </a:rPr>
              <a:t/>
            </a:r>
            <a:br>
              <a:rPr lang="es-ES_tradnl" sz="2000" dirty="0" smtClean="0">
                <a:latin typeface="Andalus" pitchFamily="2" charset="-78"/>
                <a:cs typeface="Andalus" pitchFamily="2" charset="-78"/>
              </a:rPr>
            </a:br>
            <a:r>
              <a:rPr lang="es-ES_tradnl" sz="2000" dirty="0" smtClean="0">
                <a:latin typeface="Andalus" pitchFamily="2" charset="-78"/>
                <a:cs typeface="Andalus" pitchFamily="2" charset="-78"/>
              </a:rPr>
              <a:t>El trabajo en oro y plata son uno de los principales recursos económicos de la ciudad. Destacan la filigrana cordobesa, que consiste en soldar hilos de oro o plata a una estructura metálica conformando una figura. </a:t>
            </a:r>
            <a:r>
              <a:rPr lang="es-ES_tradnl" sz="2400" dirty="0" smtClean="0"/>
              <a:t/>
            </a:r>
            <a:br>
              <a:rPr lang="es-ES_tradnl" sz="2400" dirty="0" smtClean="0"/>
            </a:br>
            <a:endParaRPr lang="es-ES_tradnl" sz="2400" dirty="0" smtClean="0"/>
          </a:p>
          <a:p>
            <a:pPr eaLnBrk="1" fontAlgn="auto" hangingPunct="1">
              <a:spcAft>
                <a:spcPts val="0"/>
              </a:spcAft>
              <a:buFont typeface="Arial" pitchFamily="34" charset="0"/>
              <a:buNone/>
              <a:defRPr/>
            </a:pPr>
            <a:r>
              <a:rPr lang="es-ES_tradnl" sz="2400" dirty="0" smtClean="0">
                <a:latin typeface="Andalus" pitchFamily="2" charset="-78"/>
                <a:cs typeface="Andalus" pitchFamily="2" charset="-78"/>
              </a:rPr>
              <a:t>                                                   </a:t>
            </a:r>
            <a:r>
              <a:rPr lang="es-ES_tradnl" sz="2000" b="1" dirty="0" smtClean="0">
                <a:latin typeface="Andalus" pitchFamily="2" charset="-78"/>
                <a:cs typeface="Andalus" pitchFamily="2" charset="-78"/>
              </a:rPr>
              <a:t>El Sombrero Cordobés</a:t>
            </a:r>
            <a:r>
              <a:rPr lang="es-ES_tradnl" sz="2000" dirty="0" smtClean="0">
                <a:latin typeface="Andalus" pitchFamily="2" charset="-78"/>
                <a:cs typeface="Andalus" pitchFamily="2" charset="-78"/>
              </a:rPr>
              <a:t> </a:t>
            </a:r>
          </a:p>
          <a:p>
            <a:pPr eaLnBrk="1" fontAlgn="auto" hangingPunct="1">
              <a:spcAft>
                <a:spcPts val="0"/>
              </a:spcAft>
              <a:buFont typeface="Arial" pitchFamily="34" charset="0"/>
              <a:buNone/>
              <a:defRPr/>
            </a:pPr>
            <a:r>
              <a:rPr lang="es-ES_tradnl" sz="2000" dirty="0" smtClean="0">
                <a:latin typeface="Andalus" pitchFamily="2" charset="-78"/>
                <a:cs typeface="Andalus" pitchFamily="2" charset="-78"/>
              </a:rPr>
              <a:t>                                                             Una artesanía muy reconocida son los sombreros</a:t>
            </a:r>
          </a:p>
          <a:p>
            <a:pPr eaLnBrk="1" fontAlgn="auto" hangingPunct="1">
              <a:spcAft>
                <a:spcPts val="0"/>
              </a:spcAft>
              <a:buFont typeface="Arial" pitchFamily="34" charset="0"/>
              <a:buNone/>
              <a:defRPr/>
            </a:pPr>
            <a:r>
              <a:rPr lang="es-ES_tradnl" sz="2000" dirty="0" smtClean="0">
                <a:latin typeface="Andalus" pitchFamily="2" charset="-78"/>
                <a:cs typeface="Andalus" pitchFamily="2" charset="-78"/>
              </a:rPr>
              <a:t>                                                              cordobeses</a:t>
            </a:r>
            <a:endParaRPr lang="es-ES_tradnl" sz="2400" dirty="0" smtClean="0">
              <a:latin typeface="Andalus" pitchFamily="2" charset="-78"/>
              <a:cs typeface="Andalus" pitchFamily="2" charset="-78"/>
            </a:endParaRPr>
          </a:p>
          <a:p>
            <a:pPr eaLnBrk="1" fontAlgn="auto" hangingPunct="1">
              <a:spcAft>
                <a:spcPts val="0"/>
              </a:spcAft>
              <a:buFont typeface="Arial" pitchFamily="34" charset="0"/>
              <a:buChar char="•"/>
              <a:defRPr/>
            </a:pPr>
            <a:endParaRPr lang="es-ES_tradnl" sz="2400" dirty="0" smtClean="0"/>
          </a:p>
          <a:p>
            <a:pPr eaLnBrk="1" fontAlgn="auto" hangingPunct="1">
              <a:spcAft>
                <a:spcPts val="0"/>
              </a:spcAft>
              <a:buFont typeface="Arial" pitchFamily="34" charset="0"/>
              <a:buChar char="•"/>
              <a:defRPr/>
            </a:pPr>
            <a:endParaRPr lang="es-ES_tradnl" sz="2400" dirty="0" smtClean="0"/>
          </a:p>
          <a:p>
            <a:pPr eaLnBrk="1" fontAlgn="auto" hangingPunct="1">
              <a:spcAft>
                <a:spcPts val="0"/>
              </a:spcAft>
              <a:buFont typeface="Arial" pitchFamily="34" charset="0"/>
              <a:buChar char="•"/>
              <a:defRPr/>
            </a:pPr>
            <a:endParaRPr lang="es-ES_tradnl" sz="2400" dirty="0" smtClean="0"/>
          </a:p>
          <a:p>
            <a:pPr eaLnBrk="1" fontAlgn="auto" hangingPunct="1">
              <a:spcAft>
                <a:spcPts val="0"/>
              </a:spcAft>
              <a:buFont typeface="Arial" pitchFamily="34" charset="0"/>
              <a:buNone/>
              <a:defRPr/>
            </a:pPr>
            <a:r>
              <a:rPr lang="es-ES_tradnl" sz="2400" dirty="0" smtClean="0"/>
              <a:t>    </a:t>
            </a:r>
            <a:r>
              <a:rPr lang="es-ES_tradnl" sz="2000" dirty="0" smtClean="0"/>
              <a:t>  </a:t>
            </a:r>
            <a:endParaRPr lang="es-ES_tradnl" sz="2000" dirty="0"/>
          </a:p>
        </p:txBody>
      </p:sp>
      <p:pic>
        <p:nvPicPr>
          <p:cNvPr id="56324" name="Picture 1" descr="http://www.esp.andalucia.com/arte/image/110234handicraf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250" y="1357313"/>
            <a:ext cx="1771650" cy="270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5" name="Picture 4" descr="http://www.publispain.com/viajes/cordoba/imagenes/sombrero_cordob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6375" y="2500313"/>
            <a:ext cx="2632075" cy="176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6" name="Picture 6" descr="http://www.publispain.com/viajes/cordoba/imagenes/cordobane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500" y="4357688"/>
            <a:ext cx="2447925" cy="206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a:spLocks noChangeArrowheads="1"/>
          </p:cNvSpPr>
          <p:nvPr/>
        </p:nvSpPr>
        <p:spPr bwMode="auto">
          <a:xfrm>
            <a:off x="3214688" y="4500563"/>
            <a:ext cx="557212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sz="2000" b="1">
                <a:solidFill>
                  <a:schemeClr val="bg1"/>
                </a:solidFill>
                <a:latin typeface="Andalus" pitchFamily="2" charset="-78"/>
                <a:cs typeface="Andalus" pitchFamily="2" charset="-78"/>
              </a:rPr>
              <a:t>EL CUERO </a:t>
            </a:r>
            <a:r>
              <a:rPr lang="es-ES_tradnl" sz="2000">
                <a:solidFill>
                  <a:schemeClr val="bg1"/>
                </a:solidFill>
                <a:latin typeface="Andalus" pitchFamily="2" charset="-78"/>
                <a:cs typeface="Andalus" pitchFamily="2" charset="-78"/>
              </a:rPr>
              <a:t/>
            </a:r>
            <a:br>
              <a:rPr lang="es-ES_tradnl" sz="2000">
                <a:solidFill>
                  <a:schemeClr val="bg1"/>
                </a:solidFill>
                <a:latin typeface="Andalus" pitchFamily="2" charset="-78"/>
                <a:cs typeface="Andalus" pitchFamily="2" charset="-78"/>
              </a:rPr>
            </a:br>
            <a:r>
              <a:rPr lang="es-ES_tradnl" sz="2000">
                <a:solidFill>
                  <a:schemeClr val="bg1"/>
                </a:solidFill>
                <a:latin typeface="Andalus" pitchFamily="2" charset="-78"/>
                <a:cs typeface="Andalus" pitchFamily="2" charset="-78"/>
              </a:rPr>
              <a:t/>
            </a:r>
            <a:br>
              <a:rPr lang="es-ES_tradnl" sz="2000">
                <a:solidFill>
                  <a:schemeClr val="bg1"/>
                </a:solidFill>
                <a:latin typeface="Andalus" pitchFamily="2" charset="-78"/>
                <a:cs typeface="Andalus" pitchFamily="2" charset="-78"/>
              </a:rPr>
            </a:br>
            <a:r>
              <a:rPr lang="es-ES_tradnl" sz="2000">
                <a:solidFill>
                  <a:schemeClr val="bg1"/>
                </a:solidFill>
                <a:latin typeface="Andalus" pitchFamily="2" charset="-78"/>
                <a:cs typeface="Andalus" pitchFamily="2" charset="-78"/>
              </a:rPr>
              <a:t>El cuero es la materia prima de los Cordobanes y los guadamecíes, cueros repujados, modelados y policromados con diseños clásicos y actuales. </a:t>
            </a:r>
          </a:p>
        </p:txBody>
      </p:sp>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2000" fill="hold"/>
                                        <p:tgtEl>
                                          <p:spTgt spid="3">
                                            <p:txEl>
                                              <p:pRg st="0" end="0"/>
                                            </p:txEl>
                                          </p:spTgt>
                                        </p:tgtEl>
                                        <p:attrNameLst>
                                          <p:attrName>r</p:attrName>
                                        </p:attrNameLst>
                                      </p:cBhvr>
                                    </p:animRot>
                                  </p:childTnLst>
                                </p:cTn>
                              </p:par>
                            </p:childTnLst>
                          </p:cTn>
                        </p:par>
                      </p:childTnLst>
                    </p:cTn>
                  </p:par>
                  <p:par>
                    <p:cTn id="7" fill="hold" nodeType="clickPar">
                      <p:stCondLst>
                        <p:cond delay="indefinite"/>
                      </p:stCondLst>
                      <p:childTnLst>
                        <p:par>
                          <p:cTn id="8" fill="hold" nodeType="withGroup">
                            <p:stCondLst>
                              <p:cond delay="0"/>
                            </p:stCondLst>
                            <p:childTnLst>
                              <p:par>
                                <p:cTn id="9" presetID="8" presetClass="emph" presetSubtype="0" fill="hold" nodeType="clickEffect">
                                  <p:stCondLst>
                                    <p:cond delay="0"/>
                                  </p:stCondLst>
                                  <p:childTnLst>
                                    <p:animRot by="21600000">
                                      <p:cBhvr>
                                        <p:cTn id="10" dur="2000" fill="hold"/>
                                        <p:tgtEl>
                                          <p:spTgt spid="3">
                                            <p:txEl>
                                              <p:pRg st="1" end="1"/>
                                            </p:txEl>
                                          </p:spTgt>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8" presetClass="emph" presetSubtype="0" fill="hold" nodeType="clickEffect">
                                  <p:stCondLst>
                                    <p:cond delay="0"/>
                                  </p:stCondLst>
                                  <p:childTnLst>
                                    <p:animRot by="21600000">
                                      <p:cBhvr>
                                        <p:cTn id="14" dur="2000" fill="hold"/>
                                        <p:tgtEl>
                                          <p:spTgt spid="3">
                                            <p:txEl>
                                              <p:pRg st="1" end="1"/>
                                            </p:txEl>
                                          </p:spTgt>
                                        </p:tgtEl>
                                        <p:attrNameLst>
                                          <p:attrName>r</p:attrName>
                                        </p:attrNameLst>
                                      </p:cBhvr>
                                    </p:animRot>
                                  </p:childTnLst>
                                </p:cTn>
                              </p:par>
                              <p:par>
                                <p:cTn id="15" presetID="8" presetClass="emph" presetSubtype="0" fill="hold" nodeType="withEffect">
                                  <p:stCondLst>
                                    <p:cond delay="0"/>
                                  </p:stCondLst>
                                  <p:childTnLst>
                                    <p:animRot by="21600000">
                                      <p:cBhvr>
                                        <p:cTn id="16" dur="2000" fill="hold"/>
                                        <p:tgtEl>
                                          <p:spTgt spid="3">
                                            <p:txEl>
                                              <p:pRg st="2" end="2"/>
                                            </p:txEl>
                                          </p:spTgt>
                                        </p:tgtEl>
                                        <p:attrNameLst>
                                          <p:attrName>r</p:attrName>
                                        </p:attrNameLst>
                                      </p:cBhvr>
                                    </p:animRot>
                                  </p:childTnLst>
                                </p:cTn>
                              </p:par>
                              <p:par>
                                <p:cTn id="17" presetID="8" presetClass="emph" presetSubtype="0" fill="hold" nodeType="withEffect">
                                  <p:stCondLst>
                                    <p:cond delay="0"/>
                                  </p:stCondLst>
                                  <p:childTnLst>
                                    <p:animRot by="21600000">
                                      <p:cBhvr>
                                        <p:cTn id="18" dur="2000" fill="hold"/>
                                        <p:tgtEl>
                                          <p:spTgt spid="3">
                                            <p:txEl>
                                              <p:pRg st="3" end="3"/>
                                            </p:txEl>
                                          </p:spTgt>
                                        </p:tgtEl>
                                        <p:attrNameLst>
                                          <p:attrName>r</p:attrName>
                                        </p:attrNameLst>
                                      </p:cBhvr>
                                    </p:animRot>
                                  </p:childTnLst>
                                </p:cTn>
                              </p:par>
                            </p:childTnLst>
                          </p:cTn>
                        </p:par>
                      </p:childTnLst>
                    </p:cTn>
                  </p:par>
                  <p:par>
                    <p:cTn id="19" fill="hold" nodeType="clickPar">
                      <p:stCondLst>
                        <p:cond delay="indefinite"/>
                      </p:stCondLst>
                      <p:childTnLst>
                        <p:par>
                          <p:cTn id="20" fill="hold" nodeType="withGroup">
                            <p:stCondLst>
                              <p:cond delay="0"/>
                            </p:stCondLst>
                            <p:childTnLst>
                              <p:par>
                                <p:cTn id="21" presetID="8" presetClass="emph" presetSubtype="0" fill="hold" grpId="0" nodeType="clickEffect">
                                  <p:stCondLst>
                                    <p:cond delay="0"/>
                                  </p:stCondLst>
                                  <p:childTnLst>
                                    <p:animRot by="21600000">
                                      <p:cBhvr>
                                        <p:cTn id="22"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None/>
              <a:defRPr/>
            </a:pPr>
            <a:r>
              <a:rPr lang="es-ES_tradnl" dirty="0" smtClean="0"/>
              <a:t>  </a:t>
            </a:r>
            <a:r>
              <a:rPr lang="es-ES_tradnl" sz="2400" dirty="0" smtClean="0">
                <a:latin typeface="Andalus" pitchFamily="2" charset="-78"/>
                <a:cs typeface="Andalus" pitchFamily="2" charset="-78"/>
              </a:rPr>
              <a:t>Cerámica con diseños y motivos alegóricos a la </a:t>
            </a:r>
            <a:r>
              <a:rPr lang="es-ES_tradnl" sz="2400" dirty="0" smtClean="0">
                <a:latin typeface="Andalus" pitchFamily="2" charset="-78"/>
                <a:cs typeface="Andalus" pitchFamily="2" charset="-78"/>
                <a:hlinkClick r:id="rId2" action="ppaction://hlinkfile"/>
              </a:rPr>
              <a:t>Córdoba musulmana</a:t>
            </a:r>
            <a:r>
              <a:rPr lang="es-ES_tradnl" sz="2400" dirty="0" smtClean="0">
                <a:latin typeface="Andalus" pitchFamily="2" charset="-78"/>
                <a:cs typeface="Andalus" pitchFamily="2" charset="-78"/>
              </a:rPr>
              <a:t>.  </a:t>
            </a:r>
          </a:p>
          <a:p>
            <a:pPr eaLnBrk="1" fontAlgn="auto" hangingPunct="1">
              <a:spcAft>
                <a:spcPts val="0"/>
              </a:spcAft>
              <a:buFont typeface="Arial" pitchFamily="34" charset="0"/>
              <a:buNone/>
              <a:defRPr/>
            </a:pPr>
            <a:endParaRPr lang="es-ES_tradnl" dirty="0" smtClean="0"/>
          </a:p>
          <a:p>
            <a:pPr eaLnBrk="1" fontAlgn="auto" hangingPunct="1">
              <a:spcAft>
                <a:spcPts val="0"/>
              </a:spcAft>
              <a:buFont typeface="Arial" pitchFamily="34" charset="0"/>
              <a:buNone/>
              <a:defRPr/>
            </a:pPr>
            <a:endParaRPr lang="es-ES_tradnl" dirty="0" smtClean="0"/>
          </a:p>
          <a:p>
            <a:pPr eaLnBrk="1" fontAlgn="auto" hangingPunct="1">
              <a:spcAft>
                <a:spcPts val="0"/>
              </a:spcAft>
              <a:buFont typeface="Arial" pitchFamily="34" charset="0"/>
              <a:buNone/>
              <a:defRPr/>
            </a:pPr>
            <a:endParaRPr lang="es-ES_tradnl" dirty="0" smtClean="0"/>
          </a:p>
          <a:p>
            <a:pPr eaLnBrk="1" fontAlgn="auto" hangingPunct="1">
              <a:spcAft>
                <a:spcPts val="0"/>
              </a:spcAft>
              <a:buFont typeface="Arial" pitchFamily="34" charset="0"/>
              <a:buNone/>
              <a:defRPr/>
            </a:pPr>
            <a:endParaRPr lang="es-ES_tradnl" dirty="0" smtClean="0"/>
          </a:p>
          <a:p>
            <a:pPr eaLnBrk="1" fontAlgn="auto" hangingPunct="1">
              <a:spcAft>
                <a:spcPts val="0"/>
              </a:spcAft>
              <a:buFont typeface="Arial" pitchFamily="34" charset="0"/>
              <a:buNone/>
              <a:defRPr/>
            </a:pPr>
            <a:r>
              <a:rPr lang="es-ES_tradnl" dirty="0" smtClean="0"/>
              <a:t>    </a:t>
            </a:r>
            <a:r>
              <a:rPr lang="es-ES_tradnl" sz="2400" dirty="0" smtClean="0">
                <a:latin typeface="Andalus" pitchFamily="2" charset="-78"/>
                <a:cs typeface="Andalus" pitchFamily="2" charset="-78"/>
              </a:rPr>
              <a:t>Guitarras cordobesas para grandes </a:t>
            </a:r>
          </a:p>
          <a:p>
            <a:pPr eaLnBrk="1" fontAlgn="auto" hangingPunct="1">
              <a:spcAft>
                <a:spcPts val="0"/>
              </a:spcAft>
              <a:buFont typeface="Arial" pitchFamily="34" charset="0"/>
              <a:buNone/>
              <a:defRPr/>
            </a:pPr>
            <a:r>
              <a:rPr lang="es-ES_tradnl" sz="2400" dirty="0" smtClean="0">
                <a:latin typeface="Andalus" pitchFamily="2" charset="-78"/>
                <a:cs typeface="Andalus" pitchFamily="2" charset="-78"/>
              </a:rPr>
              <a:t>      artistas musicales. </a:t>
            </a:r>
          </a:p>
          <a:p>
            <a:pPr eaLnBrk="1" fontAlgn="auto" hangingPunct="1">
              <a:spcAft>
                <a:spcPts val="0"/>
              </a:spcAft>
              <a:buFont typeface="Arial" pitchFamily="34" charset="0"/>
              <a:buNone/>
              <a:defRPr/>
            </a:pPr>
            <a:endParaRPr lang="es-ES_tradnl" dirty="0"/>
          </a:p>
        </p:txBody>
      </p:sp>
      <p:pic>
        <p:nvPicPr>
          <p:cNvPr id="57348" name="Picture 14" descr="Colorido plato de cerámica">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4375" y="1000125"/>
            <a:ext cx="2538413" cy="169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49" name="Picture 12" descr="Recuerdos de la ciudad de Córdoba">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29063" y="714375"/>
            <a:ext cx="1425575"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50" name="Picture 16" descr="Platos decorativos, Segovia">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00813" y="785813"/>
            <a:ext cx="1511300" cy="226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51" name="Picture 2" descr="ceramica cordoba 16368 De compras por la ciudad de Córdoba, España">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429125" y="3571875"/>
            <a:ext cx="4162425"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770" name="Picture 18" descr="guitarras"/>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812486">
            <a:off x="2492375" y="4121150"/>
            <a:ext cx="17145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53" name="Picture 12" descr="guitarra b70 de francisco bros"/>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rot="3321124">
            <a:off x="1236662" y="3024188"/>
            <a:ext cx="1533525"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2000" fill="hold"/>
                                        <p:tgtEl>
                                          <p:spTgt spid="7477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1026" name="Picture 2" descr="C:\Users\abuelitos\Pictures\Barrio Judio\Córdoba 153 (FILEminimiz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20188" cy="684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mph" presetSubtype="0" fill="hold" nodeType="clickEffect">
                                  <p:stCondLst>
                                    <p:cond delay="0"/>
                                  </p:stCondLst>
                                  <p:childTnLst>
                                    <p:animScale>
                                      <p:cBhvr>
                                        <p:cTn id="6" dur="2000" fill="hold"/>
                                        <p:tgtEl>
                                          <p:spTgt spid="102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59396" name="Picture 2" descr="C:\Users\abuelitos\Pictures\Barrio Judio\Córdoba 152 (FILEminimiz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313" y="-17463"/>
            <a:ext cx="9167813"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descr="C:\Users\abuelitos\Pictures\Barrio Judio\Córdoba 156 (FILEminimizer).JPG"/>
          <p:cNvPicPr>
            <a:picLocks noChangeAspect="1" noChangeArrowheads="1"/>
          </p:cNvPicPr>
          <p:nvPr/>
        </p:nvPicPr>
        <p:blipFill>
          <a:blip r:embed="rId3"/>
          <a:srcRect/>
          <a:stretch>
            <a:fillRect/>
          </a:stretch>
        </p:blipFill>
        <p:spPr bwMode="auto">
          <a:xfrm>
            <a:off x="928688" y="928688"/>
            <a:ext cx="6767512" cy="5075237"/>
          </a:xfrm>
          <a:prstGeom prst="rect">
            <a:avLst/>
          </a:prstGeom>
        </p:spPr>
        <p:style>
          <a:lnRef idx="2">
            <a:schemeClr val="dk1"/>
          </a:lnRef>
          <a:fillRef idx="1">
            <a:schemeClr val="lt1"/>
          </a:fillRef>
          <a:effectRef idx="0">
            <a:schemeClr val="dk1"/>
          </a:effectRef>
          <a:fontRef idx="minor">
            <a:schemeClr val="dk1"/>
          </a:fontRef>
        </p:style>
      </p:pic>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0" fill="hold"/>
                                        <p:tgtEl>
                                          <p:spTgt spid="3074"/>
                                        </p:tgtEl>
                                        <p:attrNameLst>
                                          <p:attrName>ppt_x</p:attrName>
                                        </p:attrNameLst>
                                      </p:cBhvr>
                                      <p:tavLst>
                                        <p:tav tm="0">
                                          <p:val>
                                            <p:strVal val="#ppt_x"/>
                                          </p:val>
                                        </p:tav>
                                        <p:tav tm="100000">
                                          <p:val>
                                            <p:strVal val="#ppt_x"/>
                                          </p:val>
                                        </p:tav>
                                      </p:tavLst>
                                    </p:anim>
                                    <p:anim calcmode="lin" valueType="num">
                                      <p:cBhvr additive="base">
                                        <p:cTn id="8" dur="5000" fill="hold"/>
                                        <p:tgtEl>
                                          <p:spTgt spid="307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8" presetClass="emph" presetSubtype="0" fill="hold" nodeType="clickEffect">
                                  <p:stCondLst>
                                    <p:cond delay="0"/>
                                  </p:stCondLst>
                                  <p:childTnLst>
                                    <p:animRot by="21600000">
                                      <p:cBhvr>
                                        <p:cTn id="12" dur="2000" fill="hold"/>
                                        <p:tgtEl>
                                          <p:spTgt spid="3074"/>
                                        </p:tgtEl>
                                        <p:attrNameLst>
                                          <p:attrName>r</p:attrName>
                                        </p:attrNameLst>
                                      </p:cBhvr>
                                    </p:animRo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xit" presetSubtype="0" fill="hold" nodeType="clickEffect">
                                  <p:stCondLst>
                                    <p:cond delay="0"/>
                                  </p:stCondLst>
                                  <p:childTnLst>
                                    <p:animEffect transition="out" filter="fade">
                                      <p:cBhvr>
                                        <p:cTn id="16" dur="5000"/>
                                        <p:tgtEl>
                                          <p:spTgt spid="3074"/>
                                        </p:tgtEl>
                                      </p:cBhvr>
                                    </p:animEffect>
                                    <p:set>
                                      <p:cBhvr>
                                        <p:cTn id="17" dur="1" fill="hold">
                                          <p:stCondLst>
                                            <p:cond delay="4999"/>
                                          </p:stCondLst>
                                        </p:cTn>
                                        <p:tgtEl>
                                          <p:spTgt spid="307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60420" name="Picture 2" descr="C:\Users\abuelitos\Pictures\Barrio Judio\Córdoba 151 (FILEminimiz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3" y="0"/>
            <a:ext cx="9120187" cy="684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C:\Users\abuelitos\Pictures\Barrio Judio\Córdoba 155 (FILEminimizer).JPG"/>
          <p:cNvPicPr>
            <a:picLocks noChangeAspect="1" noChangeArrowheads="1"/>
          </p:cNvPicPr>
          <p:nvPr/>
        </p:nvPicPr>
        <p:blipFill>
          <a:blip r:embed="rId3"/>
          <a:srcRect/>
          <a:stretch>
            <a:fillRect/>
          </a:stretch>
        </p:blipFill>
        <p:spPr bwMode="auto">
          <a:xfrm>
            <a:off x="642938" y="500063"/>
            <a:ext cx="7680325" cy="5759450"/>
          </a:xfrm>
          <a:prstGeom prst="rect">
            <a:avLst/>
          </a:prstGeom>
        </p:spPr>
        <p:style>
          <a:lnRef idx="2">
            <a:schemeClr val="accent1"/>
          </a:lnRef>
          <a:fillRef idx="1">
            <a:schemeClr val="lt1"/>
          </a:fillRef>
          <a:effectRef idx="0">
            <a:schemeClr val="accent1"/>
          </a:effectRef>
          <a:fontRef idx="minor">
            <a:schemeClr val="dk1"/>
          </a:fontRef>
        </p:style>
      </p:pic>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lide(fromBottom)">
                                      <p:cBhvr>
                                        <p:cTn id="7" dur="5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mph" presetSubtype="0" fill="hold" nodeType="clickEffect">
                                  <p:stCondLst>
                                    <p:cond delay="0"/>
                                  </p:stCondLst>
                                  <p:childTnLst>
                                    <p:animScale>
                                      <p:cBhvr>
                                        <p:cTn id="11" dur="5000" fill="hold"/>
                                        <p:tgtEl>
                                          <p:spTgt spid="5"/>
                                        </p:tgtEl>
                                      </p:cBhvr>
                                      <p:by x="150000" y="150000"/>
                                    </p:animScale>
                                  </p:childTnLst>
                                </p:cTn>
                              </p:par>
                            </p:childTnLst>
                          </p:cTn>
                        </p:par>
                      </p:childTnLst>
                    </p:cTn>
                  </p:par>
                  <p:par>
                    <p:cTn id="12" fill="hold" nodeType="clickPar">
                      <p:stCondLst>
                        <p:cond delay="indefinite"/>
                      </p:stCondLst>
                      <p:childTnLst>
                        <p:par>
                          <p:cTn id="13" fill="hold" nodeType="withGroup">
                            <p:stCondLst>
                              <p:cond delay="0"/>
                            </p:stCondLst>
                            <p:childTnLst>
                              <p:par>
                                <p:cTn id="14" presetID="55" presetClass="exit" presetSubtype="0" fill="hold" nodeType="clickEffect">
                                  <p:stCondLst>
                                    <p:cond delay="0"/>
                                  </p:stCondLst>
                                  <p:childTnLst>
                                    <p:anim calcmode="lin" valueType="num">
                                      <p:cBhvr>
                                        <p:cTn id="15" dur="1000"/>
                                        <p:tgtEl>
                                          <p:spTgt spid="5"/>
                                        </p:tgtEl>
                                        <p:attrNameLst>
                                          <p:attrName>ppt_w</p:attrName>
                                        </p:attrNameLst>
                                      </p:cBhvr>
                                      <p:tavLst>
                                        <p:tav tm="0">
                                          <p:val>
                                            <p:strVal val="ppt_w"/>
                                          </p:val>
                                        </p:tav>
                                        <p:tav tm="100000">
                                          <p:val>
                                            <p:strVal val="ppt_w*0.70"/>
                                          </p:val>
                                        </p:tav>
                                      </p:tavLst>
                                    </p:anim>
                                    <p:anim calcmode="lin" valueType="num">
                                      <p:cBhvr>
                                        <p:cTn id="16" dur="1000"/>
                                        <p:tgtEl>
                                          <p:spTgt spid="5"/>
                                        </p:tgtEl>
                                        <p:attrNameLst>
                                          <p:attrName>ppt_h</p:attrName>
                                        </p:attrNameLst>
                                      </p:cBhvr>
                                      <p:tavLst>
                                        <p:tav tm="0">
                                          <p:val>
                                            <p:strVal val="ppt_h"/>
                                          </p:val>
                                        </p:tav>
                                        <p:tav tm="100000">
                                          <p:val>
                                            <p:strVal val="ppt_h"/>
                                          </p:val>
                                        </p:tav>
                                      </p:tavLst>
                                    </p:anim>
                                    <p:animEffect transition="out" filter="fade">
                                      <p:cBhvr>
                                        <p:cTn id="17" dur="1000"/>
                                        <p:tgtEl>
                                          <p:spTgt spid="5"/>
                                        </p:tgtEl>
                                      </p:cBhvr>
                                    </p:animEffect>
                                    <p:set>
                                      <p:cBhvr>
                                        <p:cTn id="18"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1 Título"/>
          <p:cNvSpPr>
            <a:spLocks noGrp="1"/>
          </p:cNvSpPr>
          <p:nvPr>
            <p:ph type="title"/>
          </p:nvPr>
        </p:nvSpPr>
        <p:spPr/>
        <p:txBody>
          <a:bodyPr/>
          <a:lstStyle/>
          <a:p>
            <a:pPr eaLnBrk="1" hangingPunct="1"/>
            <a:endParaRPr lang="es-ES"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Char char="•"/>
              <a:defRPr/>
            </a:pPr>
            <a:endParaRPr lang="es-ES_tradnl" dirty="0"/>
          </a:p>
        </p:txBody>
      </p:sp>
      <p:pic>
        <p:nvPicPr>
          <p:cNvPr id="50178" name="Picture 2" descr="C:\Users\abuelitos\Pictures\Barrio Judio\CordobaHoy[1].jpg"/>
          <p:cNvPicPr>
            <a:picLocks noChangeAspect="1" noChangeArrowheads="1"/>
          </p:cNvPicPr>
          <p:nvPr/>
        </p:nvPicPr>
        <p:blipFill>
          <a:blip r:embed="rId2"/>
          <a:srcRect/>
          <a:stretch>
            <a:fillRect/>
          </a:stretch>
        </p:blipFill>
        <p:spPr bwMode="auto">
          <a:xfrm>
            <a:off x="357188" y="714375"/>
            <a:ext cx="8351837" cy="5537200"/>
          </a:xfrm>
          <a:prstGeom prst="rect">
            <a:avLst/>
          </a:prstGeom>
        </p:spPr>
        <p:style>
          <a:lnRef idx="2">
            <a:schemeClr val="accent2"/>
          </a:lnRef>
          <a:fillRef idx="1">
            <a:schemeClr val="lt1"/>
          </a:fillRef>
          <a:effectRef idx="0">
            <a:schemeClr val="accent2"/>
          </a:effectRef>
          <a:fontRef idx="minor">
            <a:schemeClr val="dk1"/>
          </a:fontRef>
        </p:style>
      </p:pic>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mph" presetSubtype="0" fill="hold" nodeType="clickEffect">
                                  <p:stCondLst>
                                    <p:cond delay="0"/>
                                  </p:stCondLst>
                                  <p:childTnLst>
                                    <p:animScale>
                                      <p:cBhvr>
                                        <p:cTn id="6" dur="2000" fill="hold"/>
                                        <p:tgtEl>
                                          <p:spTgt spid="5017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Título"/>
          <p:cNvSpPr>
            <a:spLocks noGrp="1"/>
          </p:cNvSpPr>
          <p:nvPr>
            <p:ph type="title"/>
          </p:nvPr>
        </p:nvSpPr>
        <p:spPr/>
        <p:txBody>
          <a:bodyPr/>
          <a:lstStyle/>
          <a:p>
            <a:pPr eaLnBrk="1" hangingPunct="1"/>
            <a:endParaRPr lang="es-ES" dirty="0"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eaLnBrk="1" fontAlgn="auto" hangingPunct="1">
              <a:spcAft>
                <a:spcPts val="0"/>
              </a:spcAft>
              <a:buFont typeface="Arial" pitchFamily="34" charset="0"/>
              <a:buNone/>
              <a:defRPr/>
            </a:pPr>
            <a:r>
              <a:rPr lang="es-ES_tradnl" dirty="0" smtClean="0"/>
              <a:t>  </a:t>
            </a:r>
          </a:p>
          <a:p>
            <a:pPr eaLnBrk="1" fontAlgn="auto" hangingPunct="1">
              <a:spcAft>
                <a:spcPts val="0"/>
              </a:spcAft>
              <a:buFont typeface="Arial" pitchFamily="34" charset="0"/>
              <a:buNone/>
              <a:defRPr/>
            </a:pPr>
            <a:r>
              <a:rPr lang="es-ES_tradnl" dirty="0" smtClean="0"/>
              <a:t>       DISEÑO: MARI TERE ESPÍN  </a:t>
            </a:r>
          </a:p>
          <a:p>
            <a:pPr eaLnBrk="1" fontAlgn="auto" hangingPunct="1">
              <a:spcAft>
                <a:spcPts val="0"/>
              </a:spcAft>
              <a:buFont typeface="Arial" pitchFamily="34" charset="0"/>
              <a:buNone/>
              <a:defRPr/>
            </a:pPr>
            <a:r>
              <a:rPr lang="es-ES_tradnl" dirty="0" smtClean="0"/>
              <a:t>       DOCUMENTACIÓN:  INTERNET  </a:t>
            </a:r>
          </a:p>
          <a:p>
            <a:pPr eaLnBrk="1" fontAlgn="auto" hangingPunct="1">
              <a:spcAft>
                <a:spcPts val="0"/>
              </a:spcAft>
              <a:buFont typeface="Arial" pitchFamily="34" charset="0"/>
              <a:buNone/>
              <a:defRPr/>
            </a:pPr>
            <a:r>
              <a:rPr lang="es-ES_tradnl" dirty="0" smtClean="0"/>
              <a:t>       FOTOGRAFÍAS:  INTERNET  Y MARI TERE</a:t>
            </a:r>
            <a:endParaRPr lang="es-ES_tradnl" dirty="0"/>
          </a:p>
        </p:txBody>
      </p:sp>
      <p:pic>
        <p:nvPicPr>
          <p:cNvPr id="62468" name="Picture 3" descr="-">
            <a:hlinkClick r:id="rId2"/>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214688" y="500062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69" name="Picture 4" descr="-">
            <a:hlinkClick r:id="rId2"/>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929063" y="46434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0" name="Picture 5" descr="-">
            <a:hlinkClick r:id="rId2"/>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643438" y="442912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1" name="Picture 6" descr="-">
            <a:hlinkClick r:id="rId2"/>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28750" y="3000375"/>
            <a:ext cx="333375"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2" name="Picture 7" descr="-">
            <a:hlinkClick r:id="rId2"/>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5572125" y="45720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3" name="Picture 8" descr="-">
            <a:hlinkClick r:id="rId2"/>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6215063" y="485775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4" name="Picture 9" descr="-">
            <a:hlinkClick r:id="rId2"/>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929438" y="51435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5" name="Picture 10" descr="-">
            <a:hlinkClick r:id="rId2"/>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7572375" y="550068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6" name="Picture 11" descr="-">
            <a:hlinkClick r:id="rId2"/>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0"/>
            <a:ext cx="9525"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7" name="Picture 2" descr="-">
            <a:hlinkClick r:id="rId2"/>
          </p:cNvPr>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a:off x="2714625" y="557212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8" name="Picture 13" descr="http://usuarios.multimania.es/imagenesegez/flores/flor11.gif"/>
          <p:cNvPicPr>
            <a:picLocks noChangeAspect="1" noChangeArrowheads="1" noCrop="1"/>
          </p:cNvPicPr>
          <p:nvPr/>
        </p:nvPicPr>
        <p:blipFill>
          <a:blip r:embed="rId11">
            <a:extLst>
              <a:ext uri="{28A0092B-C50C-407E-A947-70E740481C1C}">
                <a14:useLocalDpi xmlns:a14="http://schemas.microsoft.com/office/drawing/2010/main" val="0"/>
              </a:ext>
            </a:extLst>
          </a:blip>
          <a:srcRect/>
          <a:stretch>
            <a:fillRect/>
          </a:stretch>
        </p:blipFill>
        <p:spPr bwMode="auto">
          <a:xfrm>
            <a:off x="4857750" y="5143500"/>
            <a:ext cx="925513" cy="1331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2000" fill="hold"/>
                                        <p:tgtEl>
                                          <p:spTgt spid="3">
                                            <p:txEl>
                                              <p:pRg st="1" end="1"/>
                                            </p:txEl>
                                          </p:spTgt>
                                        </p:tgtEl>
                                        <p:attrNameLst>
                                          <p:attrName>r</p:attrName>
                                        </p:attrNameLst>
                                      </p:cBhvr>
                                    </p:animRot>
                                  </p:childTnLst>
                                </p:cTn>
                              </p:par>
                            </p:childTnLst>
                          </p:cTn>
                        </p:par>
                      </p:childTnLst>
                    </p:cTn>
                  </p:par>
                  <p:par>
                    <p:cTn id="7" fill="hold" nodeType="clickPar">
                      <p:stCondLst>
                        <p:cond delay="indefinite"/>
                      </p:stCondLst>
                      <p:childTnLst>
                        <p:par>
                          <p:cTn id="8" fill="hold" nodeType="withGroup">
                            <p:stCondLst>
                              <p:cond delay="0"/>
                            </p:stCondLst>
                            <p:childTnLst>
                              <p:par>
                                <p:cTn id="9" presetID="8" presetClass="emph" presetSubtype="0" fill="hold" nodeType="clickEffect">
                                  <p:stCondLst>
                                    <p:cond delay="0"/>
                                  </p:stCondLst>
                                  <p:childTnLst>
                                    <p:animRot by="21600000">
                                      <p:cBhvr>
                                        <p:cTn id="10" dur="2000" fill="hold"/>
                                        <p:tgtEl>
                                          <p:spTgt spid="3">
                                            <p:txEl>
                                              <p:pRg st="2" end="2"/>
                                            </p:txEl>
                                          </p:spTgt>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8" presetClass="emph" presetSubtype="0" fill="hold" nodeType="clickEffect">
                                  <p:stCondLst>
                                    <p:cond delay="0"/>
                                  </p:stCondLst>
                                  <p:childTnLst>
                                    <p:animRot by="21600000">
                                      <p:cBhvr>
                                        <p:cTn id="14" dur="2000" fill="hold"/>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spagne - Cordoba .. 13 12 201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Espagne - Cordoba .. 13 12 2012</Template>
  <TotalTime>24</TotalTime>
  <Words>882</Words>
  <Application>Microsoft Office PowerPoint</Application>
  <PresentationFormat>Presentación en pantalla (4:3)</PresentationFormat>
  <Paragraphs>109</Paragraphs>
  <Slides>61</Slides>
  <Notes>1</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61</vt:i4>
      </vt:variant>
    </vt:vector>
  </HeadingPairs>
  <TitlesOfParts>
    <vt:vector size="66" baseType="lpstr">
      <vt:lpstr>Arial</vt:lpstr>
      <vt:lpstr>Calibri</vt:lpstr>
      <vt:lpstr>Andalus</vt:lpstr>
      <vt:lpstr>Espagne - Cordoba .. 13 12 2012</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8</cp:revision>
  <dcterms:created xsi:type="dcterms:W3CDTF">2020-12-06T12:00:26Z</dcterms:created>
  <dcterms:modified xsi:type="dcterms:W3CDTF">2020-12-06T12:25:22Z</dcterms:modified>
</cp:coreProperties>
</file>