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gif" ContentType="image/gi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14" autoAdjust="0"/>
    <p:restoredTop sz="94660"/>
  </p:normalViewPr>
  <p:slideViewPr>
    <p:cSldViewPr snapToGrid="0">
      <p:cViewPr varScale="1">
        <p:scale>
          <a:sx n="78" d="100"/>
          <a:sy n="78" d="100"/>
        </p:scale>
        <p:origin x="600"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ES"/>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ES"/>
          </a:p>
        </p:txBody>
      </p:sp>
      <p:sp>
        <p:nvSpPr>
          <p:cNvPr id="4" name="Marcador de fecha 3"/>
          <p:cNvSpPr>
            <a:spLocks noGrp="1"/>
          </p:cNvSpPr>
          <p:nvPr>
            <p:ph type="dt" sz="half" idx="10"/>
          </p:nvPr>
        </p:nvSpPr>
        <p:spPr/>
        <p:txBody>
          <a:bodyPr/>
          <a:lstStyle/>
          <a:p>
            <a:fld id="{3F6AD399-68D1-4FB7-B0A2-F32C2DBD90A8}" type="datetimeFigureOut">
              <a:rPr lang="es-ES" smtClean="0"/>
              <a:t>09/10/2015</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9055100C-0091-4000-8ADB-FD83ACEB13AB}" type="slidenum">
              <a:rPr lang="es-ES" smtClean="0"/>
              <a:t>‹Nº›</a:t>
            </a:fld>
            <a:endParaRPr lang="es-ES"/>
          </a:p>
        </p:txBody>
      </p:sp>
    </p:spTree>
    <p:extLst>
      <p:ext uri="{BB962C8B-B14F-4D97-AF65-F5344CB8AC3E}">
        <p14:creationId xmlns:p14="http://schemas.microsoft.com/office/powerpoint/2010/main" val="2090432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ES"/>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fecha 3"/>
          <p:cNvSpPr>
            <a:spLocks noGrp="1"/>
          </p:cNvSpPr>
          <p:nvPr>
            <p:ph type="dt" sz="half" idx="10"/>
          </p:nvPr>
        </p:nvSpPr>
        <p:spPr/>
        <p:txBody>
          <a:bodyPr/>
          <a:lstStyle/>
          <a:p>
            <a:fld id="{3F6AD399-68D1-4FB7-B0A2-F32C2DBD90A8}" type="datetimeFigureOut">
              <a:rPr lang="es-ES" smtClean="0"/>
              <a:t>09/10/2015</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9055100C-0091-4000-8ADB-FD83ACEB13AB}" type="slidenum">
              <a:rPr lang="es-ES" smtClean="0"/>
              <a:t>‹Nº›</a:t>
            </a:fld>
            <a:endParaRPr lang="es-ES"/>
          </a:p>
        </p:txBody>
      </p:sp>
    </p:spTree>
    <p:extLst>
      <p:ext uri="{BB962C8B-B14F-4D97-AF65-F5344CB8AC3E}">
        <p14:creationId xmlns:p14="http://schemas.microsoft.com/office/powerpoint/2010/main" val="31128852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ES"/>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3F6AD399-68D1-4FB7-B0A2-F32C2DBD90A8}" type="datetimeFigureOut">
              <a:rPr lang="es-ES" smtClean="0"/>
              <a:t>09/10/2015</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9055100C-0091-4000-8ADB-FD83ACEB13AB}" type="slidenum">
              <a:rPr lang="es-ES" smtClean="0"/>
              <a:t>‹Nº›</a:t>
            </a:fld>
            <a:endParaRPr lang="es-ES"/>
          </a:p>
        </p:txBody>
      </p:sp>
    </p:spTree>
    <p:extLst>
      <p:ext uri="{BB962C8B-B14F-4D97-AF65-F5344CB8AC3E}">
        <p14:creationId xmlns:p14="http://schemas.microsoft.com/office/powerpoint/2010/main" val="8068030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ES"/>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Marcador de fecha 4"/>
          <p:cNvSpPr>
            <a:spLocks noGrp="1"/>
          </p:cNvSpPr>
          <p:nvPr>
            <p:ph type="dt" sz="half" idx="10"/>
          </p:nvPr>
        </p:nvSpPr>
        <p:spPr/>
        <p:txBody>
          <a:bodyPr/>
          <a:lstStyle/>
          <a:p>
            <a:fld id="{3F6AD399-68D1-4FB7-B0A2-F32C2DBD90A8}" type="datetimeFigureOut">
              <a:rPr lang="es-ES" smtClean="0"/>
              <a:t>09/10/2015</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9055100C-0091-4000-8ADB-FD83ACEB13AB}" type="slidenum">
              <a:rPr lang="es-ES" smtClean="0"/>
              <a:t>‹Nº›</a:t>
            </a:fld>
            <a:endParaRPr lang="es-ES"/>
          </a:p>
        </p:txBody>
      </p:sp>
    </p:spTree>
    <p:extLst>
      <p:ext uri="{BB962C8B-B14F-4D97-AF65-F5344CB8AC3E}">
        <p14:creationId xmlns:p14="http://schemas.microsoft.com/office/powerpoint/2010/main" val="7018269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ES"/>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Marcador de fecha 6"/>
          <p:cNvSpPr>
            <a:spLocks noGrp="1"/>
          </p:cNvSpPr>
          <p:nvPr>
            <p:ph type="dt" sz="half" idx="10"/>
          </p:nvPr>
        </p:nvSpPr>
        <p:spPr/>
        <p:txBody>
          <a:bodyPr/>
          <a:lstStyle/>
          <a:p>
            <a:fld id="{3F6AD399-68D1-4FB7-B0A2-F32C2DBD90A8}" type="datetimeFigureOut">
              <a:rPr lang="es-ES" smtClean="0"/>
              <a:t>09/10/2015</a:t>
            </a:fld>
            <a:endParaRPr lang="es-ES"/>
          </a:p>
        </p:txBody>
      </p:sp>
      <p:sp>
        <p:nvSpPr>
          <p:cNvPr id="8" name="Marcador de pie de página 7"/>
          <p:cNvSpPr>
            <a:spLocks noGrp="1"/>
          </p:cNvSpPr>
          <p:nvPr>
            <p:ph type="ftr" sz="quarter" idx="11"/>
          </p:nvPr>
        </p:nvSpPr>
        <p:spPr/>
        <p:txBody>
          <a:bodyPr/>
          <a:lstStyle/>
          <a:p>
            <a:endParaRPr lang="es-ES"/>
          </a:p>
        </p:txBody>
      </p:sp>
      <p:sp>
        <p:nvSpPr>
          <p:cNvPr id="9" name="Marcador de número de diapositiva 8"/>
          <p:cNvSpPr>
            <a:spLocks noGrp="1"/>
          </p:cNvSpPr>
          <p:nvPr>
            <p:ph type="sldNum" sz="quarter" idx="12"/>
          </p:nvPr>
        </p:nvSpPr>
        <p:spPr/>
        <p:txBody>
          <a:bodyPr/>
          <a:lstStyle/>
          <a:p>
            <a:fld id="{9055100C-0091-4000-8ADB-FD83ACEB13AB}" type="slidenum">
              <a:rPr lang="es-ES" smtClean="0"/>
              <a:t>‹Nº›</a:t>
            </a:fld>
            <a:endParaRPr lang="es-ES"/>
          </a:p>
        </p:txBody>
      </p:sp>
    </p:spTree>
    <p:extLst>
      <p:ext uri="{BB962C8B-B14F-4D97-AF65-F5344CB8AC3E}">
        <p14:creationId xmlns:p14="http://schemas.microsoft.com/office/powerpoint/2010/main" val="8777947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ES"/>
          </a:p>
        </p:txBody>
      </p:sp>
      <p:sp>
        <p:nvSpPr>
          <p:cNvPr id="3" name="Marcador de fecha 2"/>
          <p:cNvSpPr>
            <a:spLocks noGrp="1"/>
          </p:cNvSpPr>
          <p:nvPr>
            <p:ph type="dt" sz="half" idx="10"/>
          </p:nvPr>
        </p:nvSpPr>
        <p:spPr/>
        <p:txBody>
          <a:bodyPr/>
          <a:lstStyle/>
          <a:p>
            <a:fld id="{3F6AD399-68D1-4FB7-B0A2-F32C2DBD90A8}" type="datetimeFigureOut">
              <a:rPr lang="es-ES" smtClean="0"/>
              <a:t>09/10/2015</a:t>
            </a:fld>
            <a:endParaRPr lang="es-ES"/>
          </a:p>
        </p:txBody>
      </p:sp>
      <p:sp>
        <p:nvSpPr>
          <p:cNvPr id="4" name="Marcador de pie de página 3"/>
          <p:cNvSpPr>
            <a:spLocks noGrp="1"/>
          </p:cNvSpPr>
          <p:nvPr>
            <p:ph type="ftr" sz="quarter" idx="11"/>
          </p:nvPr>
        </p:nvSpPr>
        <p:spPr/>
        <p:txBody>
          <a:bodyPr/>
          <a:lstStyle/>
          <a:p>
            <a:endParaRPr lang="es-ES"/>
          </a:p>
        </p:txBody>
      </p:sp>
      <p:sp>
        <p:nvSpPr>
          <p:cNvPr id="5" name="Marcador de número de diapositiva 4"/>
          <p:cNvSpPr>
            <a:spLocks noGrp="1"/>
          </p:cNvSpPr>
          <p:nvPr>
            <p:ph type="sldNum" sz="quarter" idx="12"/>
          </p:nvPr>
        </p:nvSpPr>
        <p:spPr/>
        <p:txBody>
          <a:bodyPr/>
          <a:lstStyle/>
          <a:p>
            <a:fld id="{9055100C-0091-4000-8ADB-FD83ACEB13AB}" type="slidenum">
              <a:rPr lang="es-ES" smtClean="0"/>
              <a:t>‹Nº›</a:t>
            </a:fld>
            <a:endParaRPr lang="es-ES"/>
          </a:p>
        </p:txBody>
      </p:sp>
    </p:spTree>
    <p:extLst>
      <p:ext uri="{BB962C8B-B14F-4D97-AF65-F5344CB8AC3E}">
        <p14:creationId xmlns:p14="http://schemas.microsoft.com/office/powerpoint/2010/main" val="296634700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3F6AD399-68D1-4FB7-B0A2-F32C2DBD90A8}" type="datetimeFigureOut">
              <a:rPr lang="es-ES" smtClean="0"/>
              <a:t>09/10/2015</a:t>
            </a:fld>
            <a:endParaRPr lang="es-ES"/>
          </a:p>
        </p:txBody>
      </p:sp>
      <p:sp>
        <p:nvSpPr>
          <p:cNvPr id="3" name="Marcador de pie de página 2"/>
          <p:cNvSpPr>
            <a:spLocks noGrp="1"/>
          </p:cNvSpPr>
          <p:nvPr>
            <p:ph type="ftr" sz="quarter" idx="11"/>
          </p:nvPr>
        </p:nvSpPr>
        <p:spPr/>
        <p:txBody>
          <a:bodyPr/>
          <a:lstStyle/>
          <a:p>
            <a:endParaRPr lang="es-ES"/>
          </a:p>
        </p:txBody>
      </p:sp>
      <p:sp>
        <p:nvSpPr>
          <p:cNvPr id="4" name="Marcador de número de diapositiva 3"/>
          <p:cNvSpPr>
            <a:spLocks noGrp="1"/>
          </p:cNvSpPr>
          <p:nvPr>
            <p:ph type="sldNum" sz="quarter" idx="12"/>
          </p:nvPr>
        </p:nvSpPr>
        <p:spPr/>
        <p:txBody>
          <a:bodyPr/>
          <a:lstStyle/>
          <a:p>
            <a:fld id="{9055100C-0091-4000-8ADB-FD83ACEB13AB}" type="slidenum">
              <a:rPr lang="es-ES" smtClean="0"/>
              <a:t>‹Nº›</a:t>
            </a:fld>
            <a:endParaRPr lang="es-ES"/>
          </a:p>
        </p:txBody>
      </p:sp>
    </p:spTree>
    <p:extLst>
      <p:ext uri="{BB962C8B-B14F-4D97-AF65-F5344CB8AC3E}">
        <p14:creationId xmlns:p14="http://schemas.microsoft.com/office/powerpoint/2010/main" val="12444130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ES"/>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3F6AD399-68D1-4FB7-B0A2-F32C2DBD90A8}" type="datetimeFigureOut">
              <a:rPr lang="es-ES" smtClean="0"/>
              <a:t>09/10/2015</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9055100C-0091-4000-8ADB-FD83ACEB13AB}" type="slidenum">
              <a:rPr lang="es-ES" smtClean="0"/>
              <a:t>‹Nº›</a:t>
            </a:fld>
            <a:endParaRPr lang="es-ES"/>
          </a:p>
        </p:txBody>
      </p:sp>
    </p:spTree>
    <p:extLst>
      <p:ext uri="{BB962C8B-B14F-4D97-AF65-F5344CB8AC3E}">
        <p14:creationId xmlns:p14="http://schemas.microsoft.com/office/powerpoint/2010/main" val="10624146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ES"/>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3F6AD399-68D1-4FB7-B0A2-F32C2DBD90A8}" type="datetimeFigureOut">
              <a:rPr lang="es-ES" smtClean="0"/>
              <a:t>09/10/2015</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9055100C-0091-4000-8ADB-FD83ACEB13AB}" type="slidenum">
              <a:rPr lang="es-ES" smtClean="0"/>
              <a:t>‹Nº›</a:t>
            </a:fld>
            <a:endParaRPr lang="es-ES"/>
          </a:p>
        </p:txBody>
      </p:sp>
    </p:spTree>
    <p:extLst>
      <p:ext uri="{BB962C8B-B14F-4D97-AF65-F5344CB8AC3E}">
        <p14:creationId xmlns:p14="http://schemas.microsoft.com/office/powerpoint/2010/main" val="35725635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ES"/>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fecha 3"/>
          <p:cNvSpPr>
            <a:spLocks noGrp="1"/>
          </p:cNvSpPr>
          <p:nvPr>
            <p:ph type="dt" sz="half" idx="10"/>
          </p:nvPr>
        </p:nvSpPr>
        <p:spPr/>
        <p:txBody>
          <a:bodyPr/>
          <a:lstStyle/>
          <a:p>
            <a:fld id="{3F6AD399-68D1-4FB7-B0A2-F32C2DBD90A8}" type="datetimeFigureOut">
              <a:rPr lang="es-ES" smtClean="0"/>
              <a:t>09/10/2015</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9055100C-0091-4000-8ADB-FD83ACEB13AB}" type="slidenum">
              <a:rPr lang="es-ES" smtClean="0"/>
              <a:t>‹Nº›</a:t>
            </a:fld>
            <a:endParaRPr lang="es-ES"/>
          </a:p>
        </p:txBody>
      </p:sp>
    </p:spTree>
    <p:extLst>
      <p:ext uri="{BB962C8B-B14F-4D97-AF65-F5344CB8AC3E}">
        <p14:creationId xmlns:p14="http://schemas.microsoft.com/office/powerpoint/2010/main" val="20783005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ES"/>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fecha 3"/>
          <p:cNvSpPr>
            <a:spLocks noGrp="1"/>
          </p:cNvSpPr>
          <p:nvPr>
            <p:ph type="dt" sz="half" idx="10"/>
          </p:nvPr>
        </p:nvSpPr>
        <p:spPr/>
        <p:txBody>
          <a:bodyPr/>
          <a:lstStyle/>
          <a:p>
            <a:fld id="{3F6AD399-68D1-4FB7-B0A2-F32C2DBD90A8}" type="datetimeFigureOut">
              <a:rPr lang="es-ES" smtClean="0"/>
              <a:t>09/10/2015</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9055100C-0091-4000-8ADB-FD83ACEB13AB}" type="slidenum">
              <a:rPr lang="es-ES" smtClean="0"/>
              <a:t>‹Nº›</a:t>
            </a:fld>
            <a:endParaRPr lang="es-ES"/>
          </a:p>
        </p:txBody>
      </p:sp>
    </p:spTree>
    <p:extLst>
      <p:ext uri="{BB962C8B-B14F-4D97-AF65-F5344CB8AC3E}">
        <p14:creationId xmlns:p14="http://schemas.microsoft.com/office/powerpoint/2010/main" val="10518819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smtClean="0"/>
              <a:t>Haga clic para modificar el estilo de título del patrón</a:t>
            </a:r>
            <a:endParaRPr lang="es-ES"/>
          </a:p>
        </p:txBody>
      </p:sp>
      <p:sp>
        <p:nvSpPr>
          <p:cNvPr id="3" name="Subtítulo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ES"/>
          </a:p>
        </p:txBody>
      </p:sp>
      <p:sp>
        <p:nvSpPr>
          <p:cNvPr id="4" name="Marcador de fecha 3"/>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30472011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2390">
              <a:srgbClr val="D5E5F4"/>
            </a:gs>
            <a:gs pos="75000">
              <a:schemeClr val="accent6">
                <a:lumMod val="20000"/>
                <a:lumOff val="80000"/>
              </a:schemeClr>
            </a:gs>
            <a:gs pos="100000">
              <a:schemeClr val="accent6"/>
            </a:gs>
            <a:gs pos="0">
              <a:schemeClr val="accent1">
                <a:lumMod val="5000"/>
                <a:lumOff val="95000"/>
              </a:schemeClr>
            </a:gs>
            <a:gs pos="100000">
              <a:schemeClr val="accent1">
                <a:lumMod val="45000"/>
                <a:lumOff val="55000"/>
              </a:schemeClr>
            </a:gs>
            <a:gs pos="83000">
              <a:schemeClr val="accent1">
                <a:lumMod val="45000"/>
                <a:lumOff val="55000"/>
              </a:schemeClr>
            </a:gs>
            <a:gs pos="58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F6AD399-68D1-4FB7-B0A2-F32C2DBD90A8}" type="datetimeFigureOut">
              <a:rPr lang="es-ES" smtClean="0"/>
              <a:t>09/10/2015</a:t>
            </a:fld>
            <a:endParaRPr lang="es-ES"/>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055100C-0091-4000-8ADB-FD83ACEB13AB}" type="slidenum">
              <a:rPr lang="es-ES" smtClean="0"/>
              <a:t>‹Nº›</a:t>
            </a:fld>
            <a:endParaRPr lang="es-ES"/>
          </a:p>
        </p:txBody>
      </p:sp>
    </p:spTree>
    <p:extLst>
      <p:ext uri="{BB962C8B-B14F-4D97-AF65-F5344CB8AC3E}">
        <p14:creationId xmlns:p14="http://schemas.microsoft.com/office/powerpoint/2010/main" val="71006128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extLst>
      <p:ext uri="{BB962C8B-B14F-4D97-AF65-F5344CB8AC3E}">
        <p14:creationId xmlns:p14="http://schemas.microsoft.com/office/powerpoint/2010/main" val="1030233175"/>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5.gi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8" Type="http://schemas.openxmlformats.org/officeDocument/2006/relationships/image" Target="../media/image18.png"/><Relationship Id="rId13" Type="http://schemas.openxmlformats.org/officeDocument/2006/relationships/image" Target="../media/image21.png"/><Relationship Id="rId18" Type="http://schemas.openxmlformats.org/officeDocument/2006/relationships/image" Target="../media/image24.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23.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17.png"/><Relationship Id="rId11" Type="http://schemas.openxmlformats.org/officeDocument/2006/relationships/image" Target="../media/image20.png"/><Relationship Id="rId5" Type="http://schemas.openxmlformats.org/officeDocument/2006/relationships/hyperlink" Target="http://www.mispps.com/" TargetMode="External"/><Relationship Id="rId15" Type="http://schemas.openxmlformats.org/officeDocument/2006/relationships/image" Target="../media/image22.png"/><Relationship Id="rId10" Type="http://schemas.openxmlformats.org/officeDocument/2006/relationships/hyperlink" Target="https://www.facebook.com/mispps" TargetMode="External"/><Relationship Id="rId4" Type="http://schemas.openxmlformats.org/officeDocument/2006/relationships/image" Target="../media/image16.png"/><Relationship Id="rId9" Type="http://schemas.openxmlformats.org/officeDocument/2006/relationships/image" Target="../media/image19.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p:cNvSpPr/>
          <p:nvPr/>
        </p:nvSpPr>
        <p:spPr>
          <a:xfrm>
            <a:off x="2048538" y="443591"/>
            <a:ext cx="7558480" cy="1446550"/>
          </a:xfrm>
          <a:prstGeom prst="rect">
            <a:avLst/>
          </a:prstGeom>
          <a:noFill/>
        </p:spPr>
        <p:txBody>
          <a:bodyPr wrap="none" lIns="91440" tIns="45720" rIns="91440" bIns="45720">
            <a:spAutoFit/>
          </a:bodyPr>
          <a:lstStyle/>
          <a:p>
            <a:pPr algn="ctr"/>
            <a:r>
              <a:rPr lang="es-ES" sz="8800" b="1" dirty="0" smtClean="0">
                <a:ln w="22225">
                  <a:solidFill>
                    <a:srgbClr val="0070C0"/>
                  </a:solidFill>
                  <a:prstDash val="solid"/>
                </a:ln>
                <a:solidFill>
                  <a:srgbClr val="00B050"/>
                </a:solidFill>
                <a:effectLst>
                  <a:innerShdw blurRad="63500" dist="50800" dir="2700000">
                    <a:prstClr val="black">
                      <a:alpha val="50000"/>
                    </a:prstClr>
                  </a:innerShdw>
                </a:effectLst>
                <a:latin typeface="Comic Sans MS" panose="030F0702030302020204" pitchFamily="66" charset="0"/>
              </a:rPr>
              <a:t>PULGARCITO</a:t>
            </a:r>
            <a:endParaRPr lang="es-ES" sz="8800" b="1" dirty="0">
              <a:ln w="22225">
                <a:solidFill>
                  <a:srgbClr val="0070C0"/>
                </a:solidFill>
                <a:prstDash val="solid"/>
              </a:ln>
              <a:solidFill>
                <a:srgbClr val="00B050"/>
              </a:solidFill>
              <a:effectLst>
                <a:innerShdw blurRad="63500" dist="50800" dir="2700000">
                  <a:prstClr val="black">
                    <a:alpha val="50000"/>
                  </a:prstClr>
                </a:innerShdw>
              </a:effectLst>
              <a:latin typeface="Comic Sans MS" panose="030F0702030302020204" pitchFamily="66" charset="0"/>
            </a:endParaRPr>
          </a:p>
        </p:txBody>
      </p:sp>
      <p:pic>
        <p:nvPicPr>
          <p:cNvPr id="2" name="Imagen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810650" y="2195977"/>
            <a:ext cx="4034256" cy="4351767"/>
          </a:xfrm>
          <a:prstGeom prst="rect">
            <a:avLst/>
          </a:prstGeom>
          <a:ln>
            <a:noFill/>
          </a:ln>
          <a:effectLst>
            <a:softEdge rad="112500"/>
          </a:effectLst>
        </p:spPr>
      </p:pic>
    </p:spTree>
    <p:extLst>
      <p:ext uri="{BB962C8B-B14F-4D97-AF65-F5344CB8AC3E}">
        <p14:creationId xmlns:p14="http://schemas.microsoft.com/office/powerpoint/2010/main" val="109678134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000">
        <p15:prstTrans prst="curtains"/>
        <p:sndAc>
          <p:stSnd>
            <p:snd r:embed="rId2" name="Pulgarcito La Canción más linda (3).wav"/>
          </p:stSnd>
        </p:sndAc>
      </p:transition>
    </mc:Choice>
    <mc:Fallback>
      <p:transition spd="slow">
        <p:fade/>
        <p:sndAc>
          <p:stSnd>
            <p:snd r:embed="rId2" name="Pulgarcito La Canción más linda (3).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6" presetClass="entr" presetSubtype="16"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circle(in)">
                                      <p:cBhvr>
                                        <p:cTn id="13"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300446" y="561703"/>
            <a:ext cx="2704011" cy="5262979"/>
          </a:xfrm>
          <a:prstGeom prst="rect">
            <a:avLst/>
          </a:prstGeom>
          <a:noFill/>
        </p:spPr>
        <p:txBody>
          <a:bodyPr wrap="square" rtlCol="0">
            <a:spAutoFit/>
          </a:bodyPr>
          <a:lstStyle/>
          <a:p>
            <a:r>
              <a:rPr lang="es-ES" sz="2400" b="1" dirty="0" smtClean="0">
                <a:latin typeface="Bradley Hand ITC" panose="03070402050302030203" pitchFamily="66" charset="0"/>
              </a:rPr>
              <a:t>Había una vez unos leñadores muy pobres que tenían siete hijos, todos ellos varones. El más joven de todos, que era también el más astuto, nació muy pequeño, del tamaño de un pulgar, y por eso todos le llamaban Pulgarcito.</a:t>
            </a:r>
            <a:endParaRPr lang="es-ES" sz="2400" b="1" dirty="0">
              <a:latin typeface="Bradley Hand ITC" panose="03070402050302030203" pitchFamily="66" charset="0"/>
            </a:endParaRPr>
          </a:p>
        </p:txBody>
      </p:sp>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73361" y="791983"/>
            <a:ext cx="5560695" cy="4802418"/>
          </a:xfrm>
          <a:prstGeom prst="rect">
            <a:avLst/>
          </a:prstGeom>
        </p:spPr>
      </p:pic>
    </p:spTree>
    <p:extLst>
      <p:ext uri="{BB962C8B-B14F-4D97-AF65-F5344CB8AC3E}">
        <p14:creationId xmlns:p14="http://schemas.microsoft.com/office/powerpoint/2010/main" val="2319302228"/>
      </p:ext>
    </p:extLst>
  </p:cSld>
  <p:clrMapOvr>
    <a:masterClrMapping/>
  </p:clrMapOvr>
  <mc:AlternateContent xmlns:mc="http://schemas.openxmlformats.org/markup-compatibility/2006">
    <mc:Choice xmlns:p14="http://schemas.microsoft.com/office/powerpoint/2010/main" Requires="p14">
      <p:transition spd="slow">
        <p14:flash/>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50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4000"/>
                                        <p:tgtEl>
                                          <p:spTgt spid="2"/>
                                        </p:tgtEl>
                                        <p:attrNameLst>
                                          <p:attrName>ppt_y</p:attrName>
                                        </p:attrNameLst>
                                      </p:cBhvr>
                                      <p:tavLst>
                                        <p:tav tm="0">
                                          <p:val>
                                            <p:strVal val="#ppt_y+#ppt_h*1.125000"/>
                                          </p:val>
                                        </p:tav>
                                        <p:tav tm="100000">
                                          <p:val>
                                            <p:strVal val="#ppt_y"/>
                                          </p:val>
                                        </p:tav>
                                      </p:tavLst>
                                    </p:anim>
                                    <p:animEffect transition="in" filter="wipe(up)">
                                      <p:cBhvr>
                                        <p:cTn id="8" dur="4000"/>
                                        <p:tgtEl>
                                          <p:spTgt spid="2"/>
                                        </p:tgtEl>
                                      </p:cBhvr>
                                    </p:animEffect>
                                  </p:childTnLst>
                                </p:cTn>
                              </p:par>
                            </p:childTnLst>
                          </p:cTn>
                        </p:par>
                        <p:par>
                          <p:cTn id="9" fill="hold">
                            <p:stCondLst>
                              <p:cond delay="4500"/>
                            </p:stCondLst>
                            <p:childTnLst>
                              <p:par>
                                <p:cTn id="10" presetID="16" presetClass="entr" presetSubtype="21" fill="hold" nodeType="after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arn(inVertical)">
                                      <p:cBhvr>
                                        <p:cTn id="12"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341376" y="292608"/>
            <a:ext cx="3998976" cy="5693866"/>
          </a:xfrm>
          <a:prstGeom prst="rect">
            <a:avLst/>
          </a:prstGeom>
          <a:noFill/>
        </p:spPr>
        <p:txBody>
          <a:bodyPr wrap="square" rtlCol="0">
            <a:spAutoFit/>
          </a:bodyPr>
          <a:lstStyle/>
          <a:p>
            <a:r>
              <a:rPr lang="es-ES" sz="2800" b="1" dirty="0">
                <a:latin typeface="Bradley Hand ITC" panose="03070402050302030203" pitchFamily="66" charset="0"/>
              </a:rPr>
              <a:t>Una noche Pulgarcito oyó hablar a sus padres de la difícil situación en la que se encontraban ya que apenas ganaban lo suficiente para alimentar a sus siete hijos. Pulgarcito se entristeció mucho al oír a sus padres, pero rápidamente se puso a darle vueltas a la cabeza para encontrar una solución.</a:t>
            </a:r>
          </a:p>
        </p:txBody>
      </p:sp>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39714" y="920496"/>
            <a:ext cx="6409231" cy="4438090"/>
          </a:xfrm>
          <a:prstGeom prst="rect">
            <a:avLst/>
          </a:prstGeom>
        </p:spPr>
      </p:pic>
    </p:spTree>
    <p:extLst>
      <p:ext uri="{BB962C8B-B14F-4D97-AF65-F5344CB8AC3E}">
        <p14:creationId xmlns:p14="http://schemas.microsoft.com/office/powerpoint/2010/main" val="84126645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crush"/>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4500"/>
                                        <p:tgtEl>
                                          <p:spTgt spid="2"/>
                                        </p:tgtEl>
                                      </p:cBhvr>
                                    </p:animEffect>
                                    <p:anim calcmode="lin" valueType="num">
                                      <p:cBhvr>
                                        <p:cTn id="8" dur="4500" fill="hold"/>
                                        <p:tgtEl>
                                          <p:spTgt spid="2"/>
                                        </p:tgtEl>
                                        <p:attrNameLst>
                                          <p:attrName>ppt_x</p:attrName>
                                        </p:attrNameLst>
                                      </p:cBhvr>
                                      <p:tavLst>
                                        <p:tav tm="0">
                                          <p:val>
                                            <p:strVal val="#ppt_x"/>
                                          </p:val>
                                        </p:tav>
                                        <p:tav tm="100000">
                                          <p:val>
                                            <p:strVal val="#ppt_x"/>
                                          </p:val>
                                        </p:tav>
                                      </p:tavLst>
                                    </p:anim>
                                    <p:anim calcmode="lin" valueType="num">
                                      <p:cBhvr>
                                        <p:cTn id="9" dur="4050" decel="100000" fill="hold"/>
                                        <p:tgtEl>
                                          <p:spTgt spid="2"/>
                                        </p:tgtEl>
                                        <p:attrNameLst>
                                          <p:attrName>ppt_y</p:attrName>
                                        </p:attrNameLst>
                                      </p:cBhvr>
                                      <p:tavLst>
                                        <p:tav tm="0">
                                          <p:val>
                                            <p:strVal val="#ppt_y+1"/>
                                          </p:val>
                                        </p:tav>
                                        <p:tav tm="100000">
                                          <p:val>
                                            <p:strVal val="#ppt_y-.03"/>
                                          </p:val>
                                        </p:tav>
                                      </p:tavLst>
                                    </p:anim>
                                    <p:anim calcmode="lin" valueType="num">
                                      <p:cBhvr>
                                        <p:cTn id="10" dur="450" accel="100000" fill="hold">
                                          <p:stCondLst>
                                            <p:cond delay="4050"/>
                                          </p:stCondLst>
                                        </p:cTn>
                                        <p:tgtEl>
                                          <p:spTgt spid="2"/>
                                        </p:tgtEl>
                                        <p:attrNameLst>
                                          <p:attrName>ppt_y</p:attrName>
                                        </p:attrNameLst>
                                      </p:cBhvr>
                                      <p:tavLst>
                                        <p:tav tm="0">
                                          <p:val>
                                            <p:strVal val="#ppt_y-.03"/>
                                          </p:val>
                                        </p:tav>
                                        <p:tav tm="100000">
                                          <p:val>
                                            <p:strVal val="#ppt_y"/>
                                          </p:val>
                                        </p:tav>
                                      </p:tavLst>
                                    </p:anim>
                                  </p:childTnLst>
                                </p:cTn>
                              </p:par>
                            </p:childTnLst>
                          </p:cTn>
                        </p:par>
                        <p:par>
                          <p:cTn id="11" fill="hold">
                            <p:stCondLst>
                              <p:cond delay="4500"/>
                            </p:stCondLst>
                            <p:childTnLst>
                              <p:par>
                                <p:cTn id="12" presetID="35" presetClass="entr" presetSubtype="0" fill="hold" nodeType="after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2000"/>
                                        <p:tgtEl>
                                          <p:spTgt spid="3"/>
                                        </p:tgtEl>
                                      </p:cBhvr>
                                    </p:animEffect>
                                    <p:anim calcmode="lin" valueType="num">
                                      <p:cBhvr>
                                        <p:cTn id="15" dur="2000" fill="hold"/>
                                        <p:tgtEl>
                                          <p:spTgt spid="3"/>
                                        </p:tgtEl>
                                        <p:attrNameLst>
                                          <p:attrName>style.rotation</p:attrName>
                                        </p:attrNameLst>
                                      </p:cBhvr>
                                      <p:tavLst>
                                        <p:tav tm="0">
                                          <p:val>
                                            <p:fltVal val="720"/>
                                          </p:val>
                                        </p:tav>
                                        <p:tav tm="100000">
                                          <p:val>
                                            <p:fltVal val="0"/>
                                          </p:val>
                                        </p:tav>
                                      </p:tavLst>
                                    </p:anim>
                                    <p:anim calcmode="lin" valueType="num">
                                      <p:cBhvr>
                                        <p:cTn id="16" dur="2000" fill="hold"/>
                                        <p:tgtEl>
                                          <p:spTgt spid="3"/>
                                        </p:tgtEl>
                                        <p:attrNameLst>
                                          <p:attrName>ppt_h</p:attrName>
                                        </p:attrNameLst>
                                      </p:cBhvr>
                                      <p:tavLst>
                                        <p:tav tm="0">
                                          <p:val>
                                            <p:fltVal val="0"/>
                                          </p:val>
                                        </p:tav>
                                        <p:tav tm="100000">
                                          <p:val>
                                            <p:strVal val="#ppt_h"/>
                                          </p:val>
                                        </p:tav>
                                      </p:tavLst>
                                    </p:anim>
                                    <p:anim calcmode="lin" valueType="num">
                                      <p:cBhvr>
                                        <p:cTn id="17" dur="2000" fill="hold"/>
                                        <p:tgtEl>
                                          <p:spTgt spid="3"/>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280416" y="134112"/>
            <a:ext cx="4462272" cy="6467856"/>
          </a:xfrm>
          <a:prstGeom prst="rect">
            <a:avLst/>
          </a:prstGeom>
          <a:noFill/>
        </p:spPr>
        <p:txBody>
          <a:bodyPr wrap="square" rtlCol="0">
            <a:spAutoFit/>
          </a:bodyPr>
          <a:lstStyle/>
          <a:p>
            <a:r>
              <a:rPr lang="es-ES" b="1" dirty="0">
                <a:latin typeface="Bradley Hand ITC" panose="03070402050302030203" pitchFamily="66" charset="0"/>
              </a:rPr>
              <a:t>A la mañana siguiente, reunió a sus hermanos en el pajar y les contó lo que había oído.</a:t>
            </a:r>
          </a:p>
          <a:p>
            <a:endParaRPr lang="es-ES" b="1" dirty="0">
              <a:latin typeface="Bradley Hand ITC" panose="03070402050302030203" pitchFamily="66" charset="0"/>
            </a:endParaRPr>
          </a:p>
          <a:p>
            <a:r>
              <a:rPr lang="es-ES" b="1" dirty="0">
                <a:latin typeface="Bradley Hand ITC" panose="03070402050302030203" pitchFamily="66" charset="0"/>
              </a:rPr>
              <a:t>- No os preocupéis, yo os diré lo que haremos.</a:t>
            </a:r>
          </a:p>
          <a:p>
            <a:r>
              <a:rPr lang="es-ES" b="1" dirty="0">
                <a:latin typeface="Bradley Hand ITC" panose="03070402050302030203" pitchFamily="66" charset="0"/>
              </a:rPr>
              <a:t>- ¿Ah sí? ¿El qué? - dijo el mayor, que era un poco incrédulo</a:t>
            </a:r>
          </a:p>
          <a:p>
            <a:r>
              <a:rPr lang="es-ES" b="1" dirty="0">
                <a:latin typeface="Bradley Hand ITC" panose="03070402050302030203" pitchFamily="66" charset="0"/>
              </a:rPr>
              <a:t>- El próximo día que vayamos al bosque a recoger leña con madre y padre nos esconderemos y cuando se harten de buscarnos y vuelvan a casa saldremos y emprenderemos un viaje en busca de riquezas y oro.</a:t>
            </a:r>
          </a:p>
          <a:p>
            <a:r>
              <a:rPr lang="es-ES" b="1" dirty="0">
                <a:latin typeface="Bradley Hand ITC" panose="03070402050302030203" pitchFamily="66" charset="0"/>
              </a:rPr>
              <a:t>- Pero, ¿y si nos perdemos en el bosque? De noche está muy oscuro… - dijo el más miedoso</a:t>
            </a:r>
          </a:p>
          <a:p>
            <a:r>
              <a:rPr lang="es-ES" b="1" dirty="0">
                <a:latin typeface="Bradley Hand ITC" panose="03070402050302030203" pitchFamily="66" charset="0"/>
              </a:rPr>
              <a:t>- No te preocupes. Iré dejando caer miguitas de pan a lo largo del camino así, cuando queramos volver a casa sólo tendremos que seguirlas.</a:t>
            </a:r>
          </a:p>
          <a:p>
            <a:endParaRPr lang="es-ES" b="1" dirty="0">
              <a:latin typeface="Bradley Hand ITC" panose="03070402050302030203" pitchFamily="66" charset="0"/>
            </a:endParaRPr>
          </a:p>
          <a:p>
            <a:r>
              <a:rPr lang="es-ES" b="1" dirty="0">
                <a:latin typeface="Bradley Hand ITC" panose="03070402050302030203" pitchFamily="66" charset="0"/>
              </a:rPr>
              <a:t>La idea convenció a los siete y prometieron guardar el secreto.</a:t>
            </a:r>
          </a:p>
        </p:txBody>
      </p:sp>
      <p:pic>
        <p:nvPicPr>
          <p:cNvPr id="3" name="Imagen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782084" y="915739"/>
            <a:ext cx="3763996" cy="4904602"/>
          </a:xfrm>
          <a:prstGeom prst="rect">
            <a:avLst/>
          </a:prstGeom>
        </p:spPr>
      </p:pic>
    </p:spTree>
    <p:extLst>
      <p:ext uri="{BB962C8B-B14F-4D97-AF65-F5344CB8AC3E}">
        <p14:creationId xmlns:p14="http://schemas.microsoft.com/office/powerpoint/2010/main" val="2480035836"/>
      </p:ext>
    </p:extLst>
  </p:cSld>
  <p:clrMapOvr>
    <a:masterClrMapping/>
  </p:clrMapOvr>
  <mc:AlternateContent xmlns:mc="http://schemas.openxmlformats.org/markup-compatibility/2006">
    <mc:Choice xmlns:p14="http://schemas.microsoft.com/office/powerpoint/2010/main" Requires="p14">
      <p:transition spd="slow" p14:dur="3900">
        <p14:glitter pattern="hexagon"/>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fltVal val="0"/>
                                          </p:val>
                                        </p:tav>
                                        <p:tav tm="100000">
                                          <p:val>
                                            <p:strVal val="#ppt_w"/>
                                          </p:val>
                                        </p:tav>
                                      </p:tavLst>
                                    </p:anim>
                                    <p:anim calcmode="lin" valueType="num">
                                      <p:cBhvr>
                                        <p:cTn id="8" dur="2000" fill="hold"/>
                                        <p:tgtEl>
                                          <p:spTgt spid="2"/>
                                        </p:tgtEl>
                                        <p:attrNameLst>
                                          <p:attrName>ppt_h</p:attrName>
                                        </p:attrNameLst>
                                      </p:cBhvr>
                                      <p:tavLst>
                                        <p:tav tm="0">
                                          <p:val>
                                            <p:fltVal val="0"/>
                                          </p:val>
                                        </p:tav>
                                        <p:tav tm="100000">
                                          <p:val>
                                            <p:strVal val="#ppt_h"/>
                                          </p:val>
                                        </p:tav>
                                      </p:tavLst>
                                    </p:anim>
                                    <p:anim calcmode="lin" valueType="num">
                                      <p:cBhvr>
                                        <p:cTn id="9" dur="2000" fill="hold"/>
                                        <p:tgtEl>
                                          <p:spTgt spid="2"/>
                                        </p:tgtEl>
                                        <p:attrNameLst>
                                          <p:attrName>style.rotation</p:attrName>
                                        </p:attrNameLst>
                                      </p:cBhvr>
                                      <p:tavLst>
                                        <p:tav tm="0">
                                          <p:val>
                                            <p:fltVal val="90"/>
                                          </p:val>
                                        </p:tav>
                                        <p:tav tm="100000">
                                          <p:val>
                                            <p:fltVal val="0"/>
                                          </p:val>
                                        </p:tav>
                                      </p:tavLst>
                                    </p:anim>
                                    <p:animEffect transition="in" filter="fade">
                                      <p:cBhvr>
                                        <p:cTn id="10" dur="2000"/>
                                        <p:tgtEl>
                                          <p:spTgt spid="2"/>
                                        </p:tgtEl>
                                      </p:cBhvr>
                                    </p:animEffect>
                                  </p:childTnLst>
                                </p:cTn>
                              </p:par>
                            </p:childTnLst>
                          </p:cTn>
                        </p:par>
                        <p:par>
                          <p:cTn id="11" fill="hold">
                            <p:stCondLst>
                              <p:cond delay="2000"/>
                            </p:stCondLst>
                            <p:childTnLst>
                              <p:par>
                                <p:cTn id="12" presetID="6" presetClass="entr" presetSubtype="16" fill="hold" nodeType="after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circle(in)">
                                      <p:cBhvr>
                                        <p:cTn id="14"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268224" y="0"/>
            <a:ext cx="5425440" cy="6740307"/>
          </a:xfrm>
          <a:prstGeom prst="rect">
            <a:avLst/>
          </a:prstGeom>
          <a:noFill/>
        </p:spPr>
        <p:txBody>
          <a:bodyPr wrap="square" rtlCol="0">
            <a:spAutoFit/>
          </a:bodyPr>
          <a:lstStyle/>
          <a:p>
            <a:r>
              <a:rPr lang="es-ES" sz="2400" dirty="0">
                <a:latin typeface="Bradley Hand ITC" panose="03070402050302030203" pitchFamily="66" charset="0"/>
              </a:rPr>
              <a:t>Esa misma tarde los padres les dijeron que necesitaban que les ayudaran a recoger ramas en el bosque. De modo que siguieron el plan establecido y cuando sus padres se cansaron de buscarlos y se fueron a casa, creyendo que habían vuelto allí, salieron de sus escondrijos.</a:t>
            </a:r>
          </a:p>
          <a:p>
            <a:endParaRPr lang="es-ES" sz="2400" dirty="0">
              <a:latin typeface="Bradley Hand ITC" panose="03070402050302030203" pitchFamily="66" charset="0"/>
            </a:endParaRPr>
          </a:p>
          <a:p>
            <a:r>
              <a:rPr lang="es-ES" sz="2400" dirty="0">
                <a:latin typeface="Bradley Hand ITC" panose="03070402050302030203" pitchFamily="66" charset="0"/>
              </a:rPr>
              <a:t>Pero la noche cayó antes de lo esperado y se levantó una tormenta tremenda. Algunos empezaron a impacientarse y decidieron que lo mejor era volver a casa. Pero… ¡qué sorpresa tan desagradable cuando Pulgarcito miró al suelo! Las migas no estaban. Sólo había un par por detrás de él y del resto nada. Se las habían tenido que comer los pájaros, no había otra explicación.</a:t>
            </a:r>
          </a:p>
        </p:txBody>
      </p:sp>
      <p:pic>
        <p:nvPicPr>
          <p:cNvPr id="3" name="Imagen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29725" y="1211235"/>
            <a:ext cx="3908363" cy="5529072"/>
          </a:xfrm>
          <a:prstGeom prst="rect">
            <a:avLst/>
          </a:prstGeom>
          <a:ln>
            <a:noFill/>
          </a:ln>
          <a:effectLst>
            <a:softEdge rad="112500"/>
          </a:effectLst>
        </p:spPr>
      </p:pic>
      <p:sp>
        <p:nvSpPr>
          <p:cNvPr id="4" name="CuadroTexto 3"/>
          <p:cNvSpPr txBox="1"/>
          <p:nvPr/>
        </p:nvSpPr>
        <p:spPr>
          <a:xfrm>
            <a:off x="6327648" y="146304"/>
            <a:ext cx="5510784" cy="1569660"/>
          </a:xfrm>
          <a:prstGeom prst="rect">
            <a:avLst/>
          </a:prstGeom>
          <a:noFill/>
        </p:spPr>
        <p:txBody>
          <a:bodyPr wrap="square" rtlCol="0">
            <a:spAutoFit/>
          </a:bodyPr>
          <a:lstStyle/>
          <a:p>
            <a:r>
              <a:rPr lang="es-ES" sz="2400" dirty="0">
                <a:latin typeface="Bradley Hand ITC" panose="03070402050302030203" pitchFamily="66" charset="0"/>
              </a:rPr>
              <a:t>Rápidamente Pulgarcito se subió a un árbol para tratar de divisar algún lugar al que dirigirse y logró distinguir una luz.</a:t>
            </a:r>
          </a:p>
        </p:txBody>
      </p:sp>
    </p:spTree>
    <p:extLst>
      <p:ext uri="{BB962C8B-B14F-4D97-AF65-F5344CB8AC3E}">
        <p14:creationId xmlns:p14="http://schemas.microsoft.com/office/powerpoint/2010/main" val="86004597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airplan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ppt_x</p:attrName>
                                        </p:attrNameLst>
                                      </p:cBhvr>
                                      <p:tavLst>
                                        <p:tav tm="0">
                                          <p:val>
                                            <p:strVal val="#ppt_x"/>
                                          </p:val>
                                        </p:tav>
                                        <p:tav tm="100000">
                                          <p:val>
                                            <p:strVal val="#ppt_x"/>
                                          </p:val>
                                        </p:tav>
                                      </p:tavLst>
                                    </p:anim>
                                    <p:anim calcmode="lin" valueType="num">
                                      <p:cBhvr>
                                        <p:cTn id="9" dur="2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42" presetClass="entr" presetSubtype="0" fill="hold" grpId="0" nodeType="afterEffect">
                                  <p:stCondLst>
                                    <p:cond delay="45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par>
                          <p:cTn id="16" fill="hold">
                            <p:stCondLst>
                              <p:cond delay="7500"/>
                            </p:stCondLst>
                            <p:childTnLst>
                              <p:par>
                                <p:cTn id="17" presetID="6" presetClass="entr" presetSubtype="16" fill="hold" nodeType="after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circle(in)">
                                      <p:cBhvr>
                                        <p:cTn id="19"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1036320" y="711614"/>
            <a:ext cx="4169664" cy="5509200"/>
          </a:xfrm>
          <a:prstGeom prst="rect">
            <a:avLst/>
          </a:prstGeom>
          <a:noFill/>
        </p:spPr>
        <p:txBody>
          <a:bodyPr wrap="square" rtlCol="0">
            <a:spAutoFit/>
          </a:bodyPr>
          <a:lstStyle/>
          <a:p>
            <a:r>
              <a:rPr lang="es-ES" sz="3200" b="1" dirty="0">
                <a:latin typeface="Bradley Hand ITC" panose="03070402050302030203" pitchFamily="66" charset="0"/>
              </a:rPr>
              <a:t>- ¡Veo una casa! ¡Iremos por allí!</a:t>
            </a:r>
          </a:p>
          <a:p>
            <a:endParaRPr lang="es-ES" sz="3200" b="1" dirty="0">
              <a:latin typeface="Bradley Hand ITC" panose="03070402050302030203" pitchFamily="66" charset="0"/>
            </a:endParaRPr>
          </a:p>
          <a:p>
            <a:r>
              <a:rPr lang="es-ES" sz="3200" b="1" dirty="0">
                <a:latin typeface="Bradley Hand ITC" panose="03070402050302030203" pitchFamily="66" charset="0"/>
              </a:rPr>
              <a:t>Así que los niños continuaron andando durante horas hasta que lograron llegar a aquella casa. Estaban empapados y muertos de hambre. Una mujer les abrió la puerta.</a:t>
            </a:r>
          </a:p>
        </p:txBody>
      </p:sp>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796453" y="711614"/>
            <a:ext cx="5188539" cy="5110065"/>
          </a:xfrm>
          <a:prstGeom prst="rect">
            <a:avLst/>
          </a:prstGeom>
        </p:spPr>
      </p:pic>
    </p:spTree>
    <p:extLst>
      <p:ext uri="{BB962C8B-B14F-4D97-AF65-F5344CB8AC3E}">
        <p14:creationId xmlns:p14="http://schemas.microsoft.com/office/powerpoint/2010/main" val="4216160532"/>
      </p:ext>
    </p:extLst>
  </p:cSld>
  <p:clrMapOvr>
    <a:masterClrMapping/>
  </p:clrMapOvr>
  <mc:AlternateContent xmlns:mc="http://schemas.openxmlformats.org/markup-compatibility/2006">
    <mc:Choice xmlns:p14="http://schemas.microsoft.com/office/powerpoint/2010/main" Requires="p14">
      <p:transition spd="slow" p14:dur="3000">
        <p14:shred/>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3000" fill="hold"/>
                                        <p:tgtEl>
                                          <p:spTgt spid="2"/>
                                        </p:tgtEl>
                                        <p:attrNameLst>
                                          <p:attrName>ppt_x</p:attrName>
                                        </p:attrNameLst>
                                      </p:cBhvr>
                                      <p:tavLst>
                                        <p:tav tm="0">
                                          <p:val>
                                            <p:strVal val="#ppt_x"/>
                                          </p:val>
                                        </p:tav>
                                        <p:tav tm="100000">
                                          <p:val>
                                            <p:strVal val="#ppt_x"/>
                                          </p:val>
                                        </p:tav>
                                      </p:tavLst>
                                    </p:anim>
                                    <p:anim calcmode="lin" valueType="num">
                                      <p:cBhvr additive="base">
                                        <p:cTn id="8" dur="300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3000"/>
                            </p:stCondLst>
                            <p:childTnLst>
                              <p:par>
                                <p:cTn id="10" presetID="10" presetClass="entr" presetSubtype="0" fill="hold" nodeType="after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207264" y="353568"/>
            <a:ext cx="5608320" cy="6555641"/>
          </a:xfrm>
          <a:prstGeom prst="rect">
            <a:avLst/>
          </a:prstGeom>
          <a:noFill/>
        </p:spPr>
        <p:txBody>
          <a:bodyPr wrap="square" rtlCol="0">
            <a:spAutoFit/>
          </a:bodyPr>
          <a:lstStyle/>
          <a:p>
            <a:r>
              <a:rPr lang="es-ES" sz="2800" b="1" dirty="0">
                <a:latin typeface="Bradley Hand ITC" panose="03070402050302030203" pitchFamily="66" charset="0"/>
              </a:rPr>
              <a:t>- Buena mujer, somos siete niños que se han perdido y no tenemos adónde ir. ¿Podría dejarnos pasar?</a:t>
            </a:r>
          </a:p>
          <a:p>
            <a:r>
              <a:rPr lang="es-ES" sz="2800" b="1" dirty="0">
                <a:latin typeface="Bradley Hand ITC" panose="03070402050302030203" pitchFamily="66" charset="0"/>
              </a:rPr>
              <a:t>- Pero, ¿no sabéis quién vive aquí?</a:t>
            </a:r>
          </a:p>
          <a:p>
            <a:endParaRPr lang="es-ES" sz="2800" b="1" dirty="0">
              <a:latin typeface="Bradley Hand ITC" panose="03070402050302030203" pitchFamily="66" charset="0"/>
            </a:endParaRPr>
          </a:p>
          <a:p>
            <a:r>
              <a:rPr lang="es-ES" sz="2800" b="1" dirty="0">
                <a:latin typeface="Bradley Hand ITC" panose="03070402050302030203" pitchFamily="66" charset="0"/>
              </a:rPr>
              <a:t>Los niños negaron con la cabeza y la mujer les explicó que esa era la casa del ogro, su marido, y si los veía no se lo pensaría dos veces y los echaría a la cazuela. Pero los niños estaban tan exhaustos que no les importó y pidieron a la mujer que por favor les dejara pasar. Al final accedió, les dio de cenar y los escondió bajo la cama.</a:t>
            </a:r>
          </a:p>
        </p:txBody>
      </p:sp>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063549" y="990790"/>
            <a:ext cx="4689539" cy="4824167"/>
          </a:xfrm>
          <a:prstGeom prst="rect">
            <a:avLst/>
          </a:prstGeom>
        </p:spPr>
      </p:pic>
    </p:spTree>
    <p:extLst>
      <p:ext uri="{BB962C8B-B14F-4D97-AF65-F5344CB8AC3E}">
        <p14:creationId xmlns:p14="http://schemas.microsoft.com/office/powerpoint/2010/main" val="12339114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fractur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3500"/>
                                        <p:tgtEl>
                                          <p:spTgt spid="2"/>
                                        </p:tgtEl>
                                      </p:cBhvr>
                                    </p:animEffect>
                                    <p:anim calcmode="lin" valueType="num">
                                      <p:cBhvr>
                                        <p:cTn id="8" dur="3500" fill="hold"/>
                                        <p:tgtEl>
                                          <p:spTgt spid="2"/>
                                        </p:tgtEl>
                                        <p:attrNameLst>
                                          <p:attrName>ppt_x</p:attrName>
                                        </p:attrNameLst>
                                      </p:cBhvr>
                                      <p:tavLst>
                                        <p:tav tm="0">
                                          <p:val>
                                            <p:strVal val="#ppt_x"/>
                                          </p:val>
                                        </p:tav>
                                        <p:tav tm="100000">
                                          <p:val>
                                            <p:strVal val="#ppt_x"/>
                                          </p:val>
                                        </p:tav>
                                      </p:tavLst>
                                    </p:anim>
                                    <p:anim calcmode="lin" valueType="num">
                                      <p:cBhvr>
                                        <p:cTn id="9" dur="35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3500"/>
                            </p:stCondLst>
                            <p:childTnLst>
                              <p:par>
                                <p:cTn id="11" presetID="16" presetClass="entr" presetSubtype="21"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barn(inVertical)">
                                      <p:cBhvr>
                                        <p:cTn id="13" dur="125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207264" y="573024"/>
            <a:ext cx="5376672" cy="6124754"/>
          </a:xfrm>
          <a:prstGeom prst="rect">
            <a:avLst/>
          </a:prstGeom>
          <a:noFill/>
        </p:spPr>
        <p:txBody>
          <a:bodyPr wrap="square" rtlCol="0">
            <a:spAutoFit/>
          </a:bodyPr>
          <a:lstStyle/>
          <a:p>
            <a:r>
              <a:rPr lang="es-ES" sz="2800" dirty="0">
                <a:latin typeface="Bradley Hand ITC" panose="03070402050302030203" pitchFamily="66" charset="0"/>
              </a:rPr>
              <a:t>En cuanto llegó el ogro a casa comenzó a gritar.</a:t>
            </a:r>
          </a:p>
          <a:p>
            <a:endParaRPr lang="es-ES" sz="2800" dirty="0">
              <a:latin typeface="Bradley Hand ITC" panose="03070402050302030203" pitchFamily="66" charset="0"/>
            </a:endParaRPr>
          </a:p>
          <a:p>
            <a:r>
              <a:rPr lang="es-ES" sz="2800" dirty="0">
                <a:latin typeface="Bradley Hand ITC" panose="03070402050302030203" pitchFamily="66" charset="0"/>
              </a:rPr>
              <a:t>- ¡¡Huelo a carne fresca!!</a:t>
            </a:r>
          </a:p>
          <a:p>
            <a:endParaRPr lang="es-ES" sz="2800" dirty="0">
              <a:latin typeface="Bradley Hand ITC" panose="03070402050302030203" pitchFamily="66" charset="0"/>
            </a:endParaRPr>
          </a:p>
          <a:p>
            <a:r>
              <a:rPr lang="es-ES" sz="2800" dirty="0">
                <a:latin typeface="Bradley Hand ITC" panose="03070402050302030203" pitchFamily="66" charset="0"/>
              </a:rPr>
              <a:t>Los niños estaban temblando bajo la cama rezando porque no mirase allí, pero el malvado ogro los encontró. Quiso comérselos en ese mismo instante pero su mujer logró convencerle de que lo dejara para el día siguiente ya que no había ninguna prisa y tenían comida de sobra.</a:t>
            </a:r>
          </a:p>
        </p:txBody>
      </p:sp>
      <p:pic>
        <p:nvPicPr>
          <p:cNvPr id="5" name="Imagen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96777" y="1013743"/>
            <a:ext cx="4827127" cy="5243315"/>
          </a:xfrm>
          <a:prstGeom prst="rect">
            <a:avLst/>
          </a:prstGeom>
        </p:spPr>
      </p:pic>
    </p:spTree>
    <p:extLst>
      <p:ext uri="{BB962C8B-B14F-4D97-AF65-F5344CB8AC3E}">
        <p14:creationId xmlns:p14="http://schemas.microsoft.com/office/powerpoint/2010/main" val="10402716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wind"/>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500"/>
                                        <p:tgtEl>
                                          <p:spTgt spid="2"/>
                                        </p:tgtEl>
                                      </p:cBhvr>
                                    </p:animEffect>
                                  </p:childTnLst>
                                </p:cTn>
                              </p:par>
                            </p:childTnLst>
                          </p:cTn>
                        </p:par>
                        <p:par>
                          <p:cTn id="8" fill="hold">
                            <p:stCondLst>
                              <p:cond delay="2500"/>
                            </p:stCondLst>
                            <p:childTnLst>
                              <p:par>
                                <p:cTn id="9" presetID="21" presetClass="entr" presetSubtype="1"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heel(1)">
                                      <p:cBhvr>
                                        <p:cTn id="11" dur="3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219456" y="646176"/>
            <a:ext cx="6193536" cy="5632311"/>
          </a:xfrm>
          <a:prstGeom prst="rect">
            <a:avLst/>
          </a:prstGeom>
          <a:noFill/>
        </p:spPr>
        <p:txBody>
          <a:bodyPr wrap="square" rtlCol="0">
            <a:spAutoFit/>
          </a:bodyPr>
          <a:lstStyle/>
          <a:p>
            <a:r>
              <a:rPr lang="es-ES" sz="2000" b="1" dirty="0">
                <a:latin typeface="Bradley Hand ITC" panose="03070402050302030203" pitchFamily="66" charset="0"/>
              </a:rPr>
              <a:t>Se acostaron a dormir en la misma habitación en la que dormían las siete hijas de los ogros y Pulgarcito observó que cada una de las niñas llevaba una corona de oro en la cabeza.</a:t>
            </a:r>
          </a:p>
          <a:p>
            <a:r>
              <a:rPr lang="es-ES" sz="2000" b="1" dirty="0">
                <a:latin typeface="Bradley Hand ITC" panose="03070402050302030203" pitchFamily="66" charset="0"/>
              </a:rPr>
              <a:t>Cuando todo el mundo dormía Pulgarcito tuvo una de sus ideas. No se fiaba de que el ogro cambiara de opinión y se los quisiera comer en mitad de la noche, así que por si acaso, les quitó a las niñas las coronas y las puso en las cabezas de sus hermanos y en la suya.</a:t>
            </a:r>
          </a:p>
          <a:p>
            <a:endParaRPr lang="es-ES" sz="2000" b="1" dirty="0">
              <a:latin typeface="Bradley Hand ITC" panose="03070402050302030203" pitchFamily="66" charset="0"/>
            </a:endParaRPr>
          </a:p>
          <a:p>
            <a:r>
              <a:rPr lang="es-ES" sz="2000" b="1" dirty="0">
                <a:latin typeface="Bradley Hand ITC" panose="03070402050302030203" pitchFamily="66" charset="0"/>
              </a:rPr>
              <a:t>Efectivamente Pulgarcito tuvo razón, y en mitad de la noche el ogro entró en la habitación.</a:t>
            </a:r>
          </a:p>
          <a:p>
            <a:endParaRPr lang="es-ES" sz="2000" b="1" dirty="0">
              <a:latin typeface="Bradley Hand ITC" panose="03070402050302030203" pitchFamily="66" charset="0"/>
            </a:endParaRPr>
          </a:p>
          <a:p>
            <a:r>
              <a:rPr lang="es-ES" sz="2000" b="1" dirty="0">
                <a:latin typeface="Bradley Hand ITC" panose="03070402050302030203" pitchFamily="66" charset="0"/>
              </a:rPr>
              <a:t>- A ver a quien tenemos por aquí… ¡</a:t>
            </a:r>
            <a:r>
              <a:rPr lang="es-ES" sz="2000" b="1" dirty="0" err="1">
                <a:latin typeface="Bradley Hand ITC" panose="03070402050302030203" pitchFamily="66" charset="0"/>
              </a:rPr>
              <a:t>Uy</a:t>
            </a:r>
            <a:r>
              <a:rPr lang="es-ES" sz="2000" b="1" dirty="0">
                <a:latin typeface="Bradley Hand ITC" panose="03070402050302030203" pitchFamily="66" charset="0"/>
              </a:rPr>
              <a:t> no, estas no! ¡Estas son mis hijas!</a:t>
            </a:r>
          </a:p>
          <a:p>
            <a:endParaRPr lang="es-ES" sz="2000" b="1" dirty="0">
              <a:latin typeface="Bradley Hand ITC" panose="03070402050302030203" pitchFamily="66" charset="0"/>
            </a:endParaRPr>
          </a:p>
          <a:p>
            <a:r>
              <a:rPr lang="es-ES" sz="2000" b="1" dirty="0">
                <a:latin typeface="Bradley Hand ITC" panose="03070402050302030203" pitchFamily="66" charset="0"/>
              </a:rPr>
              <a:t>Así que gracias a la corona el ogro se comió a sus hijas creyendo que eran Pulgarcito y sus hermanos.</a:t>
            </a:r>
          </a:p>
        </p:txBody>
      </p:sp>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999857" y="122808"/>
            <a:ext cx="3253359" cy="3525458"/>
          </a:xfrm>
          <a:prstGeom prst="rect">
            <a:avLst/>
          </a:prstGeom>
        </p:spPr>
      </p:pic>
      <p:pic>
        <p:nvPicPr>
          <p:cNvPr id="4" name="Imagen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99858" y="3931880"/>
            <a:ext cx="3253358" cy="2819250"/>
          </a:xfrm>
          <a:prstGeom prst="rect">
            <a:avLst/>
          </a:prstGeom>
        </p:spPr>
      </p:pic>
    </p:spTree>
    <p:extLst>
      <p:ext uri="{BB962C8B-B14F-4D97-AF65-F5344CB8AC3E}">
        <p14:creationId xmlns:p14="http://schemas.microsoft.com/office/powerpoint/2010/main" val="31532613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fallOve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4000"/>
                                        <p:tgtEl>
                                          <p:spTgt spid="2"/>
                                        </p:tgtEl>
                                      </p:cBhvr>
                                    </p:animEffect>
                                    <p:anim calcmode="lin" valueType="num">
                                      <p:cBhvr>
                                        <p:cTn id="8" dur="4000" fill="hold"/>
                                        <p:tgtEl>
                                          <p:spTgt spid="2"/>
                                        </p:tgtEl>
                                        <p:attrNameLst>
                                          <p:attrName>ppt_x</p:attrName>
                                        </p:attrNameLst>
                                      </p:cBhvr>
                                      <p:tavLst>
                                        <p:tav tm="0">
                                          <p:val>
                                            <p:strVal val="#ppt_x"/>
                                          </p:val>
                                        </p:tav>
                                        <p:tav tm="100000">
                                          <p:val>
                                            <p:strVal val="#ppt_x"/>
                                          </p:val>
                                        </p:tav>
                                      </p:tavLst>
                                    </p:anim>
                                    <p:anim calcmode="lin" valueType="num">
                                      <p:cBhvr>
                                        <p:cTn id="9" dur="4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4000"/>
                            </p:stCondLst>
                            <p:childTnLst>
                              <p:par>
                                <p:cTn id="11" presetID="10" presetClass="entr" presetSubtype="0"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500"/>
                                        <p:tgtEl>
                                          <p:spTgt spid="3"/>
                                        </p:tgtEl>
                                      </p:cBhvr>
                                    </p:animEffect>
                                  </p:childTnLst>
                                </p:cTn>
                              </p:par>
                            </p:childTnLst>
                          </p:cTn>
                        </p:par>
                        <p:par>
                          <p:cTn id="14" fill="hold">
                            <p:stCondLst>
                              <p:cond delay="5500"/>
                            </p:stCondLst>
                            <p:childTnLst>
                              <p:par>
                                <p:cTn id="15" presetID="42" presetClass="entr" presetSubtype="0" fill="hold" nodeType="after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2000"/>
                                        <p:tgtEl>
                                          <p:spTgt spid="4"/>
                                        </p:tgtEl>
                                      </p:cBhvr>
                                    </p:animEffect>
                                    <p:anim calcmode="lin" valueType="num">
                                      <p:cBhvr>
                                        <p:cTn id="18" dur="2000" fill="hold"/>
                                        <p:tgtEl>
                                          <p:spTgt spid="4"/>
                                        </p:tgtEl>
                                        <p:attrNameLst>
                                          <p:attrName>ppt_x</p:attrName>
                                        </p:attrNameLst>
                                      </p:cBhvr>
                                      <p:tavLst>
                                        <p:tav tm="0">
                                          <p:val>
                                            <p:strVal val="#ppt_x"/>
                                          </p:val>
                                        </p:tav>
                                        <p:tav tm="100000">
                                          <p:val>
                                            <p:strVal val="#ppt_x"/>
                                          </p:val>
                                        </p:tav>
                                      </p:tavLst>
                                    </p:anim>
                                    <p:anim calcmode="lin" valueType="num">
                                      <p:cBhvr>
                                        <p:cTn id="19" dur="2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0" y="365760"/>
            <a:ext cx="5193792" cy="6001643"/>
          </a:xfrm>
          <a:prstGeom prst="rect">
            <a:avLst/>
          </a:prstGeom>
          <a:noFill/>
        </p:spPr>
        <p:txBody>
          <a:bodyPr wrap="square" rtlCol="0">
            <a:spAutoFit/>
          </a:bodyPr>
          <a:lstStyle/>
          <a:p>
            <a:r>
              <a:rPr lang="es-ES" sz="2400" b="1" dirty="0">
                <a:latin typeface="Bradley Hand ITC" panose="03070402050302030203" pitchFamily="66" charset="0"/>
              </a:rPr>
              <a:t>En cuanto salió de la habitación y lo oyó roncar, Pulgarcito despertó a sus hermanos y se marcharon de allí corriendo.</a:t>
            </a:r>
          </a:p>
          <a:p>
            <a:endParaRPr lang="es-ES" sz="2400" b="1" dirty="0">
              <a:latin typeface="Bradley Hand ITC" panose="03070402050302030203" pitchFamily="66" charset="0"/>
            </a:endParaRPr>
          </a:p>
          <a:p>
            <a:r>
              <a:rPr lang="es-ES" sz="2400" b="1" dirty="0">
                <a:latin typeface="Bradley Hand ITC" panose="03070402050302030203" pitchFamily="66" charset="0"/>
              </a:rPr>
              <a:t>A la mañana siguiente el ogro se dio cuenta del engaño y se puso sus botas de siete leguas para encontrarlos. Estuvo a punto de cogerlos, pero los niños lo oyeron llegar y se escondieron bajo una piedra. El ogro, acabó agotado de tanto correr en su búsqueda así que se sentó en el suelo y se quedó dormido. Salieron de su escondite y Pulgarcito ordenó a sus hermanos que volvieran a casa.</a:t>
            </a:r>
          </a:p>
        </p:txBody>
      </p:sp>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718048" y="3974592"/>
            <a:ext cx="5870630" cy="2178933"/>
          </a:xfrm>
          <a:prstGeom prst="rect">
            <a:avLst/>
          </a:prstGeom>
        </p:spPr>
      </p:pic>
      <p:sp>
        <p:nvSpPr>
          <p:cNvPr id="4" name="CuadroTexto 3"/>
          <p:cNvSpPr txBox="1"/>
          <p:nvPr/>
        </p:nvSpPr>
        <p:spPr>
          <a:xfrm>
            <a:off x="5669280" y="365760"/>
            <a:ext cx="6010656" cy="3416320"/>
          </a:xfrm>
          <a:prstGeom prst="rect">
            <a:avLst/>
          </a:prstGeom>
          <a:noFill/>
        </p:spPr>
        <p:txBody>
          <a:bodyPr wrap="square" rtlCol="0">
            <a:spAutoFit/>
          </a:bodyPr>
          <a:lstStyle/>
          <a:p>
            <a:r>
              <a:rPr lang="es-ES" sz="2400" b="1" dirty="0">
                <a:latin typeface="Bradley Hand ITC" panose="03070402050302030203" pitchFamily="66" charset="0"/>
              </a:rPr>
              <a:t>Pulgarcito- No os preocupéis por mí. Me las apañaré para volver.</a:t>
            </a:r>
          </a:p>
          <a:p>
            <a:endParaRPr lang="es-ES" sz="2400" b="1" dirty="0">
              <a:latin typeface="Bradley Hand ITC" panose="03070402050302030203" pitchFamily="66" charset="0"/>
            </a:endParaRPr>
          </a:p>
          <a:p>
            <a:r>
              <a:rPr lang="es-ES" sz="2400" b="1" dirty="0">
                <a:latin typeface="Bradley Hand ITC" panose="03070402050302030203" pitchFamily="66" charset="0"/>
              </a:rPr>
              <a:t>Con mucho cuidado Pulgarcito le quitó las botas de siete leguas al ogro, se las calzó, y como eran unas botas mágicas que se adaptaban al pie de quien las llevara puestas, le quedaron perfectas. Con ellas se fue directo a casa del ogro.</a:t>
            </a:r>
          </a:p>
        </p:txBody>
      </p:sp>
    </p:spTree>
    <p:extLst>
      <p:ext uri="{BB962C8B-B14F-4D97-AF65-F5344CB8AC3E}">
        <p14:creationId xmlns:p14="http://schemas.microsoft.com/office/powerpoint/2010/main" val="30287928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3000"/>
                                        <p:tgtEl>
                                          <p:spTgt spid="2"/>
                                        </p:tgtEl>
                                      </p:cBhvr>
                                    </p:animEffect>
                                    <p:anim calcmode="lin" valueType="num">
                                      <p:cBhvr>
                                        <p:cTn id="8" dur="3000" fill="hold"/>
                                        <p:tgtEl>
                                          <p:spTgt spid="2"/>
                                        </p:tgtEl>
                                        <p:attrNameLst>
                                          <p:attrName>ppt_x</p:attrName>
                                        </p:attrNameLst>
                                      </p:cBhvr>
                                      <p:tavLst>
                                        <p:tav tm="0">
                                          <p:val>
                                            <p:strVal val="#ppt_x"/>
                                          </p:val>
                                        </p:tav>
                                        <p:tav tm="100000">
                                          <p:val>
                                            <p:strVal val="#ppt_x"/>
                                          </p:val>
                                        </p:tav>
                                      </p:tavLst>
                                    </p:anim>
                                    <p:anim calcmode="lin" valueType="num">
                                      <p:cBhvr>
                                        <p:cTn id="9" dur="3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3000"/>
                            </p:stCondLst>
                            <p:childTnLst>
                              <p:par>
                                <p:cTn id="11" presetID="42" presetClass="entr" presetSubtype="0"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3000"/>
                                        <p:tgtEl>
                                          <p:spTgt spid="4"/>
                                        </p:tgtEl>
                                      </p:cBhvr>
                                    </p:animEffect>
                                    <p:anim calcmode="lin" valueType="num">
                                      <p:cBhvr>
                                        <p:cTn id="14" dur="3000" fill="hold"/>
                                        <p:tgtEl>
                                          <p:spTgt spid="4"/>
                                        </p:tgtEl>
                                        <p:attrNameLst>
                                          <p:attrName>ppt_x</p:attrName>
                                        </p:attrNameLst>
                                      </p:cBhvr>
                                      <p:tavLst>
                                        <p:tav tm="0">
                                          <p:val>
                                            <p:strVal val="#ppt_x"/>
                                          </p:val>
                                        </p:tav>
                                        <p:tav tm="100000">
                                          <p:val>
                                            <p:strVal val="#ppt_x"/>
                                          </p:val>
                                        </p:tav>
                                      </p:tavLst>
                                    </p:anim>
                                    <p:anim calcmode="lin" valueType="num">
                                      <p:cBhvr>
                                        <p:cTn id="15" dur="3000" fill="hold"/>
                                        <p:tgtEl>
                                          <p:spTgt spid="4"/>
                                        </p:tgtEl>
                                        <p:attrNameLst>
                                          <p:attrName>ppt_y</p:attrName>
                                        </p:attrNameLst>
                                      </p:cBhvr>
                                      <p:tavLst>
                                        <p:tav tm="0">
                                          <p:val>
                                            <p:strVal val="#ppt_y+.1"/>
                                          </p:val>
                                        </p:tav>
                                        <p:tav tm="100000">
                                          <p:val>
                                            <p:strVal val="#ppt_y"/>
                                          </p:val>
                                        </p:tav>
                                      </p:tavLst>
                                    </p:anim>
                                  </p:childTnLst>
                                </p:cTn>
                              </p:par>
                            </p:childTnLst>
                          </p:cTn>
                        </p:par>
                        <p:par>
                          <p:cTn id="16" fill="hold">
                            <p:stCondLst>
                              <p:cond delay="6000"/>
                            </p:stCondLst>
                            <p:childTnLst>
                              <p:par>
                                <p:cTn id="17" presetID="42" presetClass="entr" presetSubtype="0" fill="hold" nodeType="after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1750"/>
                                        <p:tgtEl>
                                          <p:spTgt spid="3"/>
                                        </p:tgtEl>
                                      </p:cBhvr>
                                    </p:animEffect>
                                    <p:anim calcmode="lin" valueType="num">
                                      <p:cBhvr>
                                        <p:cTn id="20" dur="1750" fill="hold"/>
                                        <p:tgtEl>
                                          <p:spTgt spid="3"/>
                                        </p:tgtEl>
                                        <p:attrNameLst>
                                          <p:attrName>ppt_x</p:attrName>
                                        </p:attrNameLst>
                                      </p:cBhvr>
                                      <p:tavLst>
                                        <p:tav tm="0">
                                          <p:val>
                                            <p:strVal val="#ppt_x"/>
                                          </p:val>
                                        </p:tav>
                                        <p:tav tm="100000">
                                          <p:val>
                                            <p:strVal val="#ppt_x"/>
                                          </p:val>
                                        </p:tav>
                                      </p:tavLst>
                                    </p:anim>
                                    <p:anim calcmode="lin" valueType="num">
                                      <p:cBhvr>
                                        <p:cTn id="21" dur="175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292608" y="792480"/>
            <a:ext cx="3852672" cy="5324535"/>
          </a:xfrm>
          <a:prstGeom prst="rect">
            <a:avLst/>
          </a:prstGeom>
          <a:noFill/>
        </p:spPr>
        <p:txBody>
          <a:bodyPr wrap="square" rtlCol="0">
            <a:spAutoFit/>
          </a:bodyPr>
          <a:lstStyle/>
          <a:p>
            <a:r>
              <a:rPr lang="es-ES" sz="2000" b="1" dirty="0">
                <a:latin typeface="Bradley Hand ITC" panose="03070402050302030203" pitchFamily="66" charset="0"/>
              </a:rPr>
              <a:t>- Señora, vengo de parte del ogro. Me ha dejado las botas de siete leguas para que viniese lo antes posible y os pidiese auxilio. Unos ladrones lo han atrapado y dicen que lo matarán inmediatamente si no les dais todo el oro y plata que tengáis.</a:t>
            </a:r>
          </a:p>
          <a:p>
            <a:endParaRPr lang="es-ES" sz="2000" b="1" dirty="0">
              <a:latin typeface="Bradley Hand ITC" panose="03070402050302030203" pitchFamily="66" charset="0"/>
            </a:endParaRPr>
          </a:p>
          <a:p>
            <a:r>
              <a:rPr lang="es-ES" sz="2000" b="1" dirty="0">
                <a:latin typeface="Bradley Hand ITC" panose="03070402050302030203" pitchFamily="66" charset="0"/>
              </a:rPr>
              <a:t>La mujer se lo creyó todo y entregó a Pulgarcito todo el oro y plata que tenían. Cargado de riquezas volvió a casa y sus padres y hermanos lo recibieron con los brazos abiertos. Desde entonces ya nunca más volvieron a pasar necesidad.</a:t>
            </a:r>
          </a:p>
        </p:txBody>
      </p:sp>
      <p:pic>
        <p:nvPicPr>
          <p:cNvPr id="4" name="Imagen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95800" y="1086371"/>
            <a:ext cx="6940296" cy="4736752"/>
          </a:xfrm>
          <a:prstGeom prst="rect">
            <a:avLst/>
          </a:prstGeom>
        </p:spPr>
      </p:pic>
    </p:spTree>
    <p:extLst>
      <p:ext uri="{BB962C8B-B14F-4D97-AF65-F5344CB8AC3E}">
        <p14:creationId xmlns:p14="http://schemas.microsoft.com/office/powerpoint/2010/main" val="3512141813"/>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3000" fill="hold"/>
                                        <p:tgtEl>
                                          <p:spTgt spid="2"/>
                                        </p:tgtEl>
                                        <p:attrNameLst>
                                          <p:attrName>ppt_x</p:attrName>
                                        </p:attrNameLst>
                                      </p:cBhvr>
                                      <p:tavLst>
                                        <p:tav tm="0">
                                          <p:val>
                                            <p:strVal val="#ppt_x"/>
                                          </p:val>
                                        </p:tav>
                                        <p:tav tm="100000">
                                          <p:val>
                                            <p:strVal val="#ppt_x"/>
                                          </p:val>
                                        </p:tav>
                                      </p:tavLst>
                                    </p:anim>
                                    <p:anim calcmode="lin" valueType="num">
                                      <p:cBhvr additive="base">
                                        <p:cTn id="8" dur="300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3000"/>
                            </p:stCondLst>
                            <p:childTnLst>
                              <p:par>
                                <p:cTn id="10" presetID="6" presetClass="entr" presetSubtype="16"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circle(in)">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512064" y="414528"/>
            <a:ext cx="5084064" cy="6370975"/>
          </a:xfrm>
          <a:prstGeom prst="rect">
            <a:avLst/>
          </a:prstGeom>
          <a:noFill/>
        </p:spPr>
        <p:txBody>
          <a:bodyPr wrap="square" rtlCol="0">
            <a:spAutoFit/>
          </a:bodyPr>
          <a:lstStyle/>
          <a:p>
            <a:r>
              <a:rPr lang="es-ES" sz="2400" dirty="0">
                <a:latin typeface="Bradley Hand ITC" panose="03070402050302030203" pitchFamily="66" charset="0"/>
              </a:rPr>
              <a:t>Aunque hay quien dice que la historia no acabó en realidad así, y afirman que Pulgarcito una vez tuvo las botas del ogro fue a hablar con el Rey. Pulgarcito había oído que el Rey estaba preocupado por su ejército, ya que se encontraba a muchas leguas de palacio y no había recibido ninguna noticia suya. Así que le propuso convertirse en su mensajero y llevarle tantos mensajes como necesitara. El Rey aceptó y Pulgarcito estuvo desempeñando durante un tiempo este oficio, tiempo en el que amasó una buena fortuna. Cuando hubo reunido suficiente volvió a casa de sus padres y todos juntos fueron muy felices.</a:t>
            </a:r>
          </a:p>
        </p:txBody>
      </p:sp>
      <p:pic>
        <p:nvPicPr>
          <p:cNvPr id="3" name="Imagen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873843" y="326304"/>
            <a:ext cx="3855373" cy="3273711"/>
          </a:xfrm>
          <a:prstGeom prst="rect">
            <a:avLst/>
          </a:prstGeom>
          <a:ln>
            <a:noFill/>
          </a:ln>
          <a:effectLst>
            <a:softEdge rad="112500"/>
          </a:effectLst>
        </p:spPr>
      </p:pic>
      <p:pic>
        <p:nvPicPr>
          <p:cNvPr id="4" name="Imagen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983980" y="3462304"/>
            <a:ext cx="2574036" cy="3116804"/>
          </a:xfrm>
          <a:prstGeom prst="rect">
            <a:avLst/>
          </a:prstGeom>
          <a:ln>
            <a:noFill/>
          </a:ln>
          <a:effectLst>
            <a:softEdge rad="112500"/>
          </a:effectLst>
        </p:spPr>
      </p:pic>
    </p:spTree>
    <p:extLst>
      <p:ext uri="{BB962C8B-B14F-4D97-AF65-F5344CB8AC3E}">
        <p14:creationId xmlns:p14="http://schemas.microsoft.com/office/powerpoint/2010/main" val="1435739115"/>
      </p:ext>
    </p:extLst>
  </p:cSld>
  <p:clrMapOvr>
    <a:masterClrMapping/>
  </p:clrMapOvr>
  <mc:AlternateContent xmlns:mc="http://schemas.openxmlformats.org/markup-compatibility/2006">
    <mc:Choice xmlns:p14="http://schemas.microsoft.com/office/powerpoint/2010/main" Requires="p14">
      <p:transition spd="slow" p14:dur="900">
        <p14:warp dir="in"/>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3500"/>
                                        <p:tgtEl>
                                          <p:spTgt spid="2"/>
                                        </p:tgtEl>
                                      </p:cBhvr>
                                    </p:animEffect>
                                  </p:childTnLst>
                                </p:cTn>
                              </p:par>
                            </p:childTnLst>
                          </p:cTn>
                        </p:par>
                        <p:par>
                          <p:cTn id="8" fill="hold">
                            <p:stCondLst>
                              <p:cond delay="3500"/>
                            </p:stCondLst>
                            <p:childTnLst>
                              <p:par>
                                <p:cTn id="9" presetID="21" presetClass="entr" presetSubtype="1"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heel(1)">
                                      <p:cBhvr>
                                        <p:cTn id="11" dur="2000"/>
                                        <p:tgtEl>
                                          <p:spTgt spid="3"/>
                                        </p:tgtEl>
                                      </p:cBhvr>
                                    </p:animEffect>
                                  </p:childTnLst>
                                </p:cTn>
                              </p:par>
                            </p:childTnLst>
                          </p:cTn>
                        </p:par>
                        <p:par>
                          <p:cTn id="12" fill="hold">
                            <p:stCondLst>
                              <p:cond delay="5500"/>
                            </p:stCondLst>
                            <p:childTnLst>
                              <p:par>
                                <p:cTn id="13" presetID="6" presetClass="entr" presetSubtype="16" fill="hold"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circle(in)">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82596" y="1143000"/>
            <a:ext cx="5715000" cy="5715000"/>
          </a:xfrm>
          <a:prstGeom prst="rect">
            <a:avLst/>
          </a:prstGeom>
        </p:spPr>
      </p:pic>
      <p:sp>
        <p:nvSpPr>
          <p:cNvPr id="2" name="Rectángulo 1"/>
          <p:cNvSpPr/>
          <p:nvPr/>
        </p:nvSpPr>
        <p:spPr>
          <a:xfrm>
            <a:off x="4513358" y="572314"/>
            <a:ext cx="2412000" cy="1368000"/>
          </a:xfrm>
          <a:prstGeom prst="rect">
            <a:avLst/>
          </a:prstGeom>
          <a:noFill/>
        </p:spPr>
        <p:txBody>
          <a:bodyPr wrap="none" lIns="91440" tIns="45720" rIns="91440" bIns="45720">
            <a:spAutoFit/>
          </a:bodyPr>
          <a:lstStyle/>
          <a:p>
            <a:pPr algn="ctr"/>
            <a:r>
              <a:rPr lang="es-ES" sz="5400" b="1" cap="none" spc="0" dirty="0" smtClean="0">
                <a:ln w="22225">
                  <a:solidFill>
                    <a:schemeClr val="accent2"/>
                  </a:solidFill>
                  <a:prstDash val="solid"/>
                </a:ln>
                <a:solidFill>
                  <a:schemeClr val="accent2">
                    <a:lumMod val="40000"/>
                    <a:lumOff val="60000"/>
                  </a:schemeClr>
                </a:solidFill>
                <a:effectLst/>
              </a:rPr>
              <a:t>Fin</a:t>
            </a:r>
            <a:endParaRPr lang="es-ES" sz="5400" b="1" cap="none" spc="0" dirty="0">
              <a:ln w="22225">
                <a:solidFill>
                  <a:schemeClr val="accent2"/>
                </a:solidFill>
                <a:prstDash val="solid"/>
              </a:ln>
              <a:solidFill>
                <a:schemeClr val="accent2">
                  <a:lumMod val="40000"/>
                  <a:lumOff val="60000"/>
                </a:schemeClr>
              </a:solidFill>
              <a:effectLst/>
            </a:endParaRPr>
          </a:p>
        </p:txBody>
      </p:sp>
      <p:sp>
        <p:nvSpPr>
          <p:cNvPr id="3" name="CuadroTexto 2"/>
          <p:cNvSpPr txBox="1"/>
          <p:nvPr/>
        </p:nvSpPr>
        <p:spPr>
          <a:xfrm>
            <a:off x="9217152" y="6027003"/>
            <a:ext cx="2292096" cy="830997"/>
          </a:xfrm>
          <a:prstGeom prst="rect">
            <a:avLst/>
          </a:prstGeom>
          <a:noFill/>
        </p:spPr>
        <p:txBody>
          <a:bodyPr wrap="square" rtlCol="0">
            <a:spAutoFit/>
          </a:bodyPr>
          <a:lstStyle/>
          <a:p>
            <a:pPr algn="ctr"/>
            <a:r>
              <a:rPr lang="es-ES" sz="4800" b="1" dirty="0" err="1" smtClean="0">
                <a:latin typeface="Edwardian Script ITC" panose="030303020407070D0804" pitchFamily="66" charset="0"/>
              </a:rPr>
              <a:t>Yaizuke</a:t>
            </a:r>
            <a:endParaRPr lang="es-ES" sz="4800" b="1" dirty="0">
              <a:latin typeface="Edwardian Script ITC" panose="030303020407070D0804" pitchFamily="66" charset="0"/>
            </a:endParaRPr>
          </a:p>
        </p:txBody>
      </p:sp>
    </p:spTree>
    <p:extLst>
      <p:ext uri="{BB962C8B-B14F-4D97-AF65-F5344CB8AC3E}">
        <p14:creationId xmlns:p14="http://schemas.microsoft.com/office/powerpoint/2010/main" val="211705032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wind"/>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after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fltVal val="0"/>
                                          </p:val>
                                        </p:tav>
                                        <p:tav tm="100000">
                                          <p:val>
                                            <p:strVal val="#ppt_w"/>
                                          </p:val>
                                        </p:tav>
                                      </p:tavLst>
                                    </p:anim>
                                    <p:anim calcmode="lin" valueType="num">
                                      <p:cBhvr>
                                        <p:cTn id="8" dur="5000" fill="hold"/>
                                        <p:tgtEl>
                                          <p:spTgt spid="4"/>
                                        </p:tgtEl>
                                        <p:attrNameLst>
                                          <p:attrName>ppt_h</p:attrName>
                                        </p:attrNameLst>
                                      </p:cBhvr>
                                      <p:tavLst>
                                        <p:tav tm="0">
                                          <p:val>
                                            <p:fltVal val="0"/>
                                          </p:val>
                                        </p:tav>
                                        <p:tav tm="100000">
                                          <p:val>
                                            <p:strVal val="#ppt_h"/>
                                          </p:val>
                                        </p:tav>
                                      </p:tavLst>
                                    </p:anim>
                                    <p:anim calcmode="lin" valueType="num">
                                      <p:cBhvr>
                                        <p:cTn id="9" dur="5000" fill="hold"/>
                                        <p:tgtEl>
                                          <p:spTgt spid="4"/>
                                        </p:tgtEl>
                                        <p:attrNameLst>
                                          <p:attrName>style.rotation</p:attrName>
                                        </p:attrNameLst>
                                      </p:cBhvr>
                                      <p:tavLst>
                                        <p:tav tm="0">
                                          <p:val>
                                            <p:fltVal val="360"/>
                                          </p:val>
                                        </p:tav>
                                        <p:tav tm="100000">
                                          <p:val>
                                            <p:fltVal val="0"/>
                                          </p:val>
                                        </p:tav>
                                      </p:tavLst>
                                    </p:anim>
                                    <p:animEffect transition="in" filter="fade">
                                      <p:cBhvr>
                                        <p:cTn id="10" dur="5000"/>
                                        <p:tgtEl>
                                          <p:spTgt spid="4"/>
                                        </p:tgtEl>
                                      </p:cBhvr>
                                    </p:animEffect>
                                  </p:childTnLst>
                                </p:cTn>
                              </p:par>
                            </p:childTnLst>
                          </p:cTn>
                        </p:par>
                        <p:par>
                          <p:cTn id="11" fill="hold">
                            <p:stCondLst>
                              <p:cond delay="5500"/>
                            </p:stCondLst>
                            <p:childTnLst>
                              <p:par>
                                <p:cTn id="12" presetID="10" presetClass="entr" presetSubtype="0"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2750"/>
                                        <p:tgtEl>
                                          <p:spTgt spid="2"/>
                                        </p:tgtEl>
                                      </p:cBhvr>
                                    </p:animEffect>
                                  </p:childTnLst>
                                </p:cTn>
                              </p:par>
                            </p:childTnLst>
                          </p:cTn>
                        </p:par>
                        <p:par>
                          <p:cTn id="15" fill="hold">
                            <p:stCondLst>
                              <p:cond delay="8250"/>
                            </p:stCondLst>
                            <p:childTnLst>
                              <p:par>
                                <p:cTn id="16" presetID="6" presetClass="entr" presetSubtype="16" fill="hold" grpId="0" nodeType="after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circle(in)">
                                      <p:cBhvr>
                                        <p:cTn id="18"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extLst>
              <a:ext uri="{28A0092B-C50C-407E-A947-70E740481C1C}">
                <a14:useLocalDpi xmlns:a14="http://schemas.microsoft.com/office/drawing/2010/main" val="0"/>
              </a:ext>
            </a:extLst>
          </a:blip>
          <a:srcRect/>
          <a:stretch>
            <a:fillRect/>
          </a:stretch>
        </p:blipFill>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pic>
      <p:sp>
        <p:nvSpPr>
          <p:cNvPr id="4100" name="Rectangle 4"/>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endParaRPr>
          </a:p>
        </p:txBody>
      </p:sp>
      <p:sp>
        <p:nvSpPr>
          <p:cNvPr id="4101" name="Rectangle 5"/>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solidFill>
                <a:srgbClr val="000000"/>
              </a:solidFill>
            </a:endParaRPr>
          </a:p>
        </p:txBody>
      </p:sp>
      <p:pic>
        <p:nvPicPr>
          <p:cNvPr id="4103" name="Picture 7" descr="logo_grande">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sz="6000" b="1">
                <a:solidFill>
                  <a:srgbClr val="000000"/>
                </a:solidFill>
                <a:latin typeface="Kristen ITC" panose="03050502040202030202" pitchFamily="66" charset="0"/>
              </a:rPr>
              <a:t>¿Te ha gustado?</a:t>
            </a:r>
            <a:r>
              <a:rPr lang="es-ES" sz="4800">
                <a:solidFill>
                  <a:srgbClr val="000000"/>
                </a:solidFill>
                <a:latin typeface="Kristen ITC" panose="03050502040202030202" pitchFamily="66" charset="0"/>
              </a:rPr>
              <a:t> </a:t>
            </a:r>
            <a:br>
              <a:rPr lang="es-ES" sz="4800">
                <a:solidFill>
                  <a:srgbClr val="000000"/>
                </a:solidFill>
                <a:latin typeface="Kristen ITC" panose="03050502040202030202" pitchFamily="66" charset="0"/>
              </a:rPr>
            </a:br>
            <a:r>
              <a:rPr lang="es-ES" sz="4400">
                <a:solidFill>
                  <a:srgbClr val="000000"/>
                </a:solidFill>
                <a:latin typeface="Kristen ITC" panose="03050502040202030202" pitchFamily="66" charset="0"/>
              </a:rPr>
              <a:t>Puedes ver más entrando </a:t>
            </a:r>
            <a:br>
              <a:rPr lang="es-ES" sz="4400">
                <a:solidFill>
                  <a:srgbClr val="000000"/>
                </a:solidFill>
                <a:latin typeface="Kristen ITC" panose="03050502040202030202" pitchFamily="66" charset="0"/>
              </a:rPr>
            </a:br>
            <a:r>
              <a:rPr lang="es-ES" sz="4400" b="1">
                <a:solidFill>
                  <a:srgbClr val="40F903"/>
                </a:solidFill>
                <a:latin typeface="Kristen ITC" panose="03050502040202030202" pitchFamily="66" charset="0"/>
                <a:hlinkClick r:id="rId5"/>
              </a:rPr>
              <a:t>Aquí</a:t>
            </a:r>
            <a:endParaRPr lang="es-ES" sz="4400" b="1">
              <a:solidFill>
                <a:srgbClr val="40F903"/>
              </a:solidFill>
              <a:latin typeface="Kristen ITC" panose="03050502040202030202" pitchFamily="66" charset="0"/>
            </a:endParaRPr>
          </a:p>
        </p:txBody>
      </p:sp>
      <p:sp>
        <p:nvSpPr>
          <p:cNvPr id="4107" name="Text Box 11"/>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a:solidFill>
                  <a:srgbClr val="000000"/>
                </a:solidFill>
                <a:latin typeface="Kristen ITC" panose="03050502040202030202" pitchFamily="66" charset="0"/>
              </a:rPr>
              <a:t>Además puedes recibir powerpoints en tu correo electrónico suscribiéndote aquí:</a:t>
            </a:r>
            <a:r>
              <a:rPr lang="es-ES_tradnl" b="1">
                <a:solidFill>
                  <a:srgbClr val="0066FF"/>
                </a:solidFill>
              </a:rPr>
              <a:t> </a:t>
            </a:r>
          </a:p>
          <a:p>
            <a:pPr fontAlgn="base">
              <a:spcBef>
                <a:spcPct val="50000"/>
              </a:spcBef>
              <a:spcAft>
                <a:spcPct val="0"/>
              </a:spcAft>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10"/>
          </p:cNvPr>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12"/>
          </p:cNvPr>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4"/>
          </p:cNvPr>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6"/>
          </p:cNvPr>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
        <p:nvSpPr>
          <p:cNvPr id="4122" name="Text Box 26"/>
          <p:cNvSpPr txBox="1">
            <a:spLocks noChangeArrowheads="1"/>
          </p:cNvSpPr>
          <p:nvPr/>
        </p:nvSpPr>
        <p:spPr bwMode="auto">
          <a:xfrm>
            <a:off x="1524000" y="6553200"/>
            <a:ext cx="9144000" cy="304800"/>
          </a:xfrm>
          <a:prstGeom prst="rect">
            <a:avLst/>
          </a:prstGeom>
          <a:solidFill>
            <a:srgbClr val="34495E"/>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sz="1400">
                <a:solidFill>
                  <a:srgbClr val="40F903"/>
                </a:solidFill>
                <a:latin typeface="Kristen ITC" panose="03050502040202030202"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rot="-1506012">
            <a:off x="5638800" y="838200"/>
            <a:ext cx="4826000" cy="21082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mc:Choice xmlns:p14="http://schemas.microsoft.com/office/powerpoint/2010/main" Requires="p14">
      <p:transition spd="slow" p14:dur="2000">
        <p14:prism isContent="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177</TotalTime>
  <Words>1184</Words>
  <Application>Microsoft Office PowerPoint</Application>
  <PresentationFormat>Panorámica</PresentationFormat>
  <Paragraphs>51</Paragraphs>
  <Slides>14</Slides>
  <Notes>0</Notes>
  <HiddenSlides>0</HiddenSlides>
  <MMClips>1</MMClips>
  <ScaleCrop>false</ScaleCrop>
  <HeadingPairs>
    <vt:vector size="6" baseType="variant">
      <vt:variant>
        <vt:lpstr>Fuentes usadas</vt:lpstr>
      </vt:variant>
      <vt:variant>
        <vt:i4>7</vt:i4>
      </vt:variant>
      <vt:variant>
        <vt:lpstr>Tema</vt:lpstr>
      </vt:variant>
      <vt:variant>
        <vt:i4>2</vt:i4>
      </vt:variant>
      <vt:variant>
        <vt:lpstr>Títulos de diapositiva</vt:lpstr>
      </vt:variant>
      <vt:variant>
        <vt:i4>14</vt:i4>
      </vt:variant>
    </vt:vector>
  </HeadingPairs>
  <TitlesOfParts>
    <vt:vector size="23" baseType="lpstr">
      <vt:lpstr>Arial</vt:lpstr>
      <vt:lpstr>Bradley Hand ITC</vt:lpstr>
      <vt:lpstr>Calibri</vt:lpstr>
      <vt:lpstr>Calibri Light</vt:lpstr>
      <vt:lpstr>Comic Sans MS</vt:lpstr>
      <vt:lpstr>Edwardian Script ITC</vt:lpstr>
      <vt:lpstr>Kristen ITC</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wakinona</dc:creator>
  <cp:lastModifiedBy>wakinona</cp:lastModifiedBy>
  <cp:revision>14</cp:revision>
  <dcterms:created xsi:type="dcterms:W3CDTF">2015-09-29T18:06:31Z</dcterms:created>
  <dcterms:modified xsi:type="dcterms:W3CDTF">2015-10-09T17:55:17Z</dcterms:modified>
</cp:coreProperties>
</file>