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5143500" type="screen16x9"/>
  <p:notesSz cx="6858000" cy="9144000"/>
  <p:embeddedFontLst>
    <p:embeddedFont>
      <p:font typeface="Bridgeville Demo" pitchFamily="2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Georgia" pitchFamily="18" charset="0"/>
      <p:regular r:id="rId31"/>
      <p:bold r:id="rId32"/>
      <p:italic r:id="rId33"/>
      <p:boldItalic r:id="rId34"/>
    </p:embeddedFont>
    <p:embeddedFont>
      <p:font typeface="Kristen ITC" pitchFamily="66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kdN2F/m832pKBGDcnJ8w==" hashData="mvIqobTU6rDgs1DbV8/w8k4Jl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A14B"/>
    <a:srgbClr val="FF3300"/>
    <a:srgbClr val="00CC66"/>
    <a:srgbClr val="FF00FF"/>
    <a:srgbClr val="FF0066"/>
    <a:srgbClr val="6421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CA966-F31E-45BD-B49F-7E83D071F354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08A03-A30D-4F85-B0EF-3911A8395E9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594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08A03-A30D-4F85-B0EF-3911A8395E97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111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0637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129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5570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3854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9772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6380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7716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33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4889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6068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962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15325-45EC-4D7A-A5E9-C7AC31549127}" type="datetimeFigureOut">
              <a:rPr lang="es-ES" smtClean="0"/>
              <a:t>05/08/2022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173AB-8BEC-4447-96CB-E5DA27D3C5B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1148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microsoft.com/office/2007/relationships/hdphoto" Target="../media/hdphoto2.wdp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69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82610"/>
            <a:ext cx="4968552" cy="4787598"/>
          </a:xfrm>
          <a:prstGeom prst="rect">
            <a:avLst/>
          </a:prstGeom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250" y="510042"/>
            <a:ext cx="2913133" cy="446449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24"/>
          <a:stretch/>
        </p:blipFill>
        <p:spPr>
          <a:xfrm rot="10800000">
            <a:off x="-8849" y="4250009"/>
            <a:ext cx="9144000" cy="85919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4578">
            <a:off x="164141" y="4099344"/>
            <a:ext cx="1229122" cy="12291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97955"/>
            <a:ext cx="1225550" cy="12319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689596" y="4361667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ln w="12700">
                  <a:solidFill>
                    <a:srgbClr val="FF0000"/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ridgeville Demo" pitchFamily="2" charset="0"/>
              </a:rPr>
              <a:t>Amor a las mascotas</a:t>
            </a:r>
            <a:endParaRPr lang="es-ES" sz="4400" dirty="0">
              <a:ln w="12700">
                <a:solidFill>
                  <a:srgbClr val="FF0000"/>
                </a:solidFill>
              </a:ln>
              <a:blipFill dpi="0"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ridgeville Dem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8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0000">
        <p:blinds dir="vert"/>
        <p:sndAc>
          <p:stSnd>
            <p:snd r:embed="rId2" name="Que Canten Los Niños,.wav"/>
          </p:stSnd>
        </p:sndAc>
      </p:transition>
    </mc:Choice>
    <mc:Fallback>
      <p:transition spd="slow" advClick="0" advTm="10000">
        <p:blinds dir="vert"/>
        <p:sndAc>
          <p:stSnd>
            <p:snd r:embed="rId2" name="Que Canten Los Niños,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/>
            </a:gs>
            <a:gs pos="73000">
              <a:srgbClr val="D49E6C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7544" y="123478"/>
            <a:ext cx="2376264" cy="5020022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63637"/>
            <a:ext cx="2592288" cy="35631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4211960" y="894551"/>
            <a:ext cx="454797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Desde hace muchos años </a:t>
            </a:r>
            <a:endParaRPr lang="es-ES" sz="2000" dirty="0" smtClean="0">
              <a:solidFill>
                <a:srgbClr val="64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ha venido conociendo </a:t>
            </a:r>
          </a:p>
          <a:p>
            <a:pPr algn="ctr"/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sobre la importancia de los animalitos </a:t>
            </a:r>
          </a:p>
          <a:p>
            <a:pPr algn="ctr"/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la vida de los humanos, </a:t>
            </a:r>
            <a:endParaRPr lang="es-ES" sz="2000" dirty="0" smtClean="0">
              <a:solidFill>
                <a:srgbClr val="64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pues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bueno, </a:t>
            </a:r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todo el mundo </a:t>
            </a:r>
            <a:endParaRPr lang="es-ES" sz="2000" dirty="0" smtClean="0">
              <a:solidFill>
                <a:srgbClr val="64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han venido implementando </a:t>
            </a:r>
          </a:p>
          <a:p>
            <a:pPr algn="ctr"/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las terapias con animales </a:t>
            </a:r>
            <a:endParaRPr lang="es-ES" sz="2000" dirty="0" smtClean="0">
              <a:solidFill>
                <a:srgbClr val="64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diferentes especies,</a:t>
            </a:r>
          </a:p>
          <a:p>
            <a:pPr algn="ctr"/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entre ellas los perros, caballos, </a:t>
            </a:r>
            <a:endParaRPr lang="es-ES" sz="2000" dirty="0" smtClean="0">
              <a:solidFill>
                <a:srgbClr val="64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mini </a:t>
            </a:r>
            <a:r>
              <a:rPr lang="es-ES" sz="2000" dirty="0" err="1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horses</a:t>
            </a:r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, gatos,</a:t>
            </a:r>
          </a:p>
          <a:p>
            <a:pPr algn="ctr"/>
            <a:r>
              <a:rPr lang="es-ES" sz="2000" dirty="0" smtClean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s-ES" sz="2000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patos, gansos, etc</a:t>
            </a:r>
            <a:r>
              <a:rPr lang="es-ES" dirty="0">
                <a:solidFill>
                  <a:srgbClr val="64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359" y="-184666"/>
            <a:ext cx="1607806" cy="16078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46443">
            <a:off x="7613698" y="3466048"/>
            <a:ext cx="1609725" cy="1609725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222843" y="427277"/>
            <a:ext cx="5537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r>
              <a:rPr lang="es-ES" sz="16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Efecto terapéutico que tienen los animales sobre los </a:t>
            </a:r>
            <a:r>
              <a:rPr lang="es-ES" sz="1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niños.</a:t>
            </a:r>
            <a:endParaRPr lang="es-ES" sz="16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453" y="4515966"/>
            <a:ext cx="878355" cy="477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28037"/>
      </p:ext>
    </p:extLst>
  </p:cSld>
  <p:clrMapOvr>
    <a:masterClrMapping/>
  </p:clrMapOvr>
  <p:transition spd="slow" advClick="0" advTm="2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A14B"/>
            </a:gs>
            <a:gs pos="100000">
              <a:srgbClr val="FF33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189234" y="870693"/>
            <a:ext cx="380905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increíble la reacción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los niños frente a estos,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los diferentes beneficios,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tanto físicos , como neuronales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emocionales que brindan.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Incluso hay perros entrenados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para avisarles a sus guardianes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cuando estos van a tener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convulsiones, ataques de pánico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 ansiedad, y de apoyo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para niños con trastornos </a:t>
            </a:r>
          </a:p>
          <a:p>
            <a:pPr algn="ctr"/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del espectro autista.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-54849"/>
            <a:ext cx="3096344" cy="563673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9206">
            <a:off x="80136" y="204056"/>
            <a:ext cx="1377421" cy="133327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56" y="4683543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10145"/>
            <a:ext cx="3210916" cy="46686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05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4000">
        <p:split orient="vert"/>
      </p:transition>
    </mc:Choice>
    <mc:Fallback xmlns="">
      <p:transition spd="slow" advClick="0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57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957" y="915566"/>
            <a:ext cx="2736304" cy="412689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946" y="76502"/>
            <a:ext cx="1927486" cy="47888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93172">
            <a:off x="5215858" y="1394420"/>
            <a:ext cx="688377" cy="837604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909128" y="485749"/>
            <a:ext cx="363112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Pero que puede hacer </a:t>
            </a:r>
            <a:r>
              <a:rPr lang="es-ES" sz="1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una </a:t>
            </a:r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mascota en casa</a:t>
            </a:r>
            <a:r>
              <a:rPr lang="es-ES" sz="1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?</a:t>
            </a:r>
          </a:p>
          <a:p>
            <a:pPr algn="ctr"/>
            <a:endParaRPr lang="es-ES" sz="1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respuesta es: maravillas!!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animalitos ayudan a los niños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estar mas relajados y tranquilos,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fortalecen procesos de autoestima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autoconocimiento, enseñan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los niños la causa y el efecto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sus actos frente a otros,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aprenden a tratar,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manejar y respetar al animal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esto repercute en sus propias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relaciones interpersonales,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un niño que ha crecido junto a animales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 un niño más consciente,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cuidadoso, cariñoso, </a:t>
            </a:r>
            <a:r>
              <a:rPr lang="es-ES" sz="1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empático, </a:t>
            </a:r>
            <a:endParaRPr lang="es-ES" sz="1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amoroso y respetuoso por nombrar </a:t>
            </a:r>
          </a:p>
          <a:p>
            <a:pPr algn="ctr"/>
            <a:r>
              <a:rPr lang="es-ES" sz="1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algunas características que se desarrollan.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4" y="502712"/>
            <a:ext cx="1229122" cy="12291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983" y="4389065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501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48000">
        <p:circle/>
      </p:transition>
    </mc:Choice>
    <mc:Fallback xmlns="">
      <p:transition spd="slow" advClick="0" advTm="4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9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949" y="4616986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551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9865096" cy="5143499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119" y="4587974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143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/>
      </p:transition>
    </mc:Choice>
    <mc:Fallback xmlns="">
      <p:transition spd="slow" advTm="4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515966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341116"/>
      </p:ext>
    </p:extLst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87974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67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zoom dir="in"/>
      </p:transition>
    </mc:Choice>
    <mc:Fallback xmlns="">
      <p:transition spd="slow" advTm="4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003" y="4083918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24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/>
      </p:transition>
    </mc:Choice>
    <mc:Fallback xmlns="">
      <p:transition spd="slow" advClick="0" advTm="5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23878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18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3723878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785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 dir="in"/>
      </p:transition>
    </mc:Choice>
    <mc:Fallback xmlns="">
      <p:transition spd="slow" advClick="0" advTm="5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763" y="4515966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989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/>
      </p:transition>
    </mc:Choice>
    <mc:Fallback xmlns="">
      <p:transition spd="slow" advClick="0" advTm="5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87974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23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diamond/>
      </p:transition>
    </mc:Choice>
    <mc:Fallback xmlns="">
      <p:transition spd="slow" advClick="0" advTm="5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43958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40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15966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54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15966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00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 dir="in"/>
      </p:transition>
    </mc:Choice>
    <mc:Fallback xmlns="">
      <p:transition spd="slow" advClick="0" advTm="5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FFF200"/>
            </a:gs>
            <a:gs pos="83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571" y="423901"/>
            <a:ext cx="3031901" cy="4295698"/>
          </a:xfrm>
          <a:prstGeom prst="rect">
            <a:avLst/>
          </a:prstGeom>
          <a:noFill/>
          <a:ln w="127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234" y="423901"/>
            <a:ext cx="3060582" cy="4295697"/>
          </a:xfrm>
          <a:prstGeom prst="rect">
            <a:avLst/>
          </a:prstGeom>
          <a:ln w="12700">
            <a:solidFill>
              <a:srgbClr val="FF33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461" y="4481474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64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diamond/>
      </p:transition>
    </mc:Choice>
    <mc:Fallback xmlns="">
      <p:transition spd="slow" advClick="0" advTm="5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3399"/>
            </a:gs>
            <a:gs pos="32000">
              <a:srgbClr val="FF6633"/>
            </a:gs>
            <a:gs pos="50000">
              <a:srgbClr val="FFFF00"/>
            </a:gs>
            <a:gs pos="77000">
              <a:srgbClr val="01A78F"/>
            </a:gs>
            <a:gs pos="97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1950"/>
            <a:ext cx="3384376" cy="4591050"/>
          </a:xfrm>
          <a:prstGeom prst="rect">
            <a:avLst/>
          </a:prstGeom>
          <a:ln w="28575">
            <a:solidFill>
              <a:srgbClr val="00B0F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2456"/>
            <a:ext cx="2898036" cy="4620544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819" y="4564875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3731614"/>
      </p:ext>
    </p:extLst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59000">
              <a:srgbClr val="FBE4AE"/>
            </a:gs>
            <a:gs pos="67000">
              <a:srgbClr val="BD922A"/>
            </a:gs>
            <a:gs pos="69000">
              <a:srgbClr val="835E17"/>
            </a:gs>
            <a:gs pos="92000">
              <a:srgbClr val="A28949"/>
            </a:gs>
            <a:gs pos="100000">
              <a:srgbClr val="FAE3B7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35457"/>
            <a:ext cx="3960440" cy="4670590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35456"/>
            <a:ext cx="3422650" cy="4670591"/>
          </a:xfrm>
          <a:prstGeom prst="rect">
            <a:avLst/>
          </a:prstGeom>
          <a:ln w="28575">
            <a:solidFill>
              <a:schemeClr val="accent3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945" y="4429797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690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/>
      </p:transition>
    </mc:Choice>
    <mc:Fallback xmlns="">
      <p:transition spd="slow" advClick="0" advTm="5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18000">
              <a:srgbClr val="000040"/>
            </a:gs>
            <a:gs pos="44000">
              <a:srgbClr val="400040"/>
            </a:gs>
            <a:gs pos="75000">
              <a:srgbClr val="8F0040"/>
            </a:gs>
            <a:gs pos="72000">
              <a:srgbClr val="F27300"/>
            </a:gs>
            <a:gs pos="100000">
              <a:srgbClr val="FFBF0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161" y="144016"/>
            <a:ext cx="3700171" cy="4855468"/>
          </a:xfrm>
          <a:prstGeom prst="rect">
            <a:avLst/>
          </a:prstGeom>
          <a:ln w="28575">
            <a:solidFill>
              <a:srgbClr val="CC99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4016"/>
            <a:ext cx="4090100" cy="4855468"/>
          </a:xfrm>
          <a:prstGeom prst="rect">
            <a:avLst/>
          </a:prstGeom>
          <a:ln w="28575">
            <a:solidFill>
              <a:srgbClr val="80008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042" y="4523234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137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5000">
        <p:diamond/>
      </p:transition>
    </mc:Choice>
    <mc:Fallback xmlns="">
      <p:transition spd="slow" advClick="0" advTm="5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7495"/>
            <a:ext cx="3888432" cy="4659982"/>
          </a:xfrm>
          <a:prstGeom prst="rect">
            <a:avLst/>
          </a:prstGeom>
          <a:ln w="38100">
            <a:solidFill>
              <a:srgbClr val="6421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67495"/>
            <a:ext cx="3168352" cy="4659982"/>
          </a:xfrm>
          <a:prstGeom prst="rect">
            <a:avLst/>
          </a:prstGeom>
          <a:ln w="28575"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1227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764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zoom dir="in"/>
      </p:transition>
    </mc:Choice>
    <mc:Fallback xmlns="">
      <p:transition spd="slow" advClick="0" advTm="5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100000">
              <a:srgbClr val="D4DEFF"/>
            </a:gs>
            <a:gs pos="56000">
              <a:schemeClr val="bg1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97965" y="861784"/>
            <a:ext cx="2504231" cy="606817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95536" y="531425"/>
            <a:ext cx="5796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educación </a:t>
            </a:r>
          </a:p>
          <a:p>
            <a:pPr algn="ctr"/>
            <a:r>
              <a:rPr lang="es-E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</a:t>
            </a:r>
            <a:r>
              <a:rPr lang="es-E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 </a:t>
            </a:r>
            <a:r>
              <a:rPr lang="es-E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</a:t>
            </a:r>
            <a:r>
              <a:rPr lang="es-E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os niños, debe incluir el amor </a:t>
            </a:r>
          </a:p>
          <a:p>
            <a:pPr algn="ctr"/>
            <a:r>
              <a:rPr lang="es-E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el respeto hacia los animales.</a:t>
            </a:r>
            <a:endParaRPr lang="es-ES" sz="24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974206"/>
            <a:ext cx="4430456" cy="4173784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81498"/>
            <a:ext cx="8842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799683" y="2211710"/>
            <a:ext cx="2754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Texto y fotos de Internet.</a:t>
            </a:r>
            <a:endParaRPr lang="es-ES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71800"/>
      </p:ext>
    </p:extLst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s niños y las mascot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niños y las mascotas</Template>
  <TotalTime>0</TotalTime>
  <Words>289</Words>
  <Application>Microsoft Office PowerPoint</Application>
  <PresentationFormat>Presentación en pantalla (16:9)</PresentationFormat>
  <Paragraphs>51</Paragraphs>
  <Slides>23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Bridgeville Demo</vt:lpstr>
      <vt:lpstr>Calibri</vt:lpstr>
      <vt:lpstr>Georgia</vt:lpstr>
      <vt:lpstr>Kristen ITC</vt:lpstr>
      <vt:lpstr>Los niños y las mascotas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2022-08-04T19:14:10Z</dcterms:created>
  <dcterms:modified xsi:type="dcterms:W3CDTF">2022-08-06T00:51:14Z</dcterms:modified>
</cp:coreProperties>
</file>