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8"/>
  </p:notesMasterIdLst>
  <p:sldIdLst>
    <p:sldId id="290" r:id="rId3"/>
    <p:sldId id="274" r:id="rId4"/>
    <p:sldId id="263" r:id="rId5"/>
    <p:sldId id="270" r:id="rId6"/>
    <p:sldId id="269" r:id="rId7"/>
    <p:sldId id="289" r:id="rId8"/>
    <p:sldId id="273" r:id="rId9"/>
    <p:sldId id="279" r:id="rId10"/>
    <p:sldId id="288" r:id="rId11"/>
    <p:sldId id="286" r:id="rId12"/>
    <p:sldId id="296" r:id="rId13"/>
    <p:sldId id="266" r:id="rId14"/>
    <p:sldId id="297" r:id="rId15"/>
    <p:sldId id="271" r:id="rId16"/>
    <p:sldId id="298" r:id="rId17"/>
    <p:sldId id="291" r:id="rId18"/>
    <p:sldId id="275" r:id="rId19"/>
    <p:sldId id="300" r:id="rId20"/>
    <p:sldId id="287" r:id="rId21"/>
    <p:sldId id="301" r:id="rId22"/>
    <p:sldId id="264" r:id="rId23"/>
    <p:sldId id="302" r:id="rId24"/>
    <p:sldId id="277" r:id="rId25"/>
    <p:sldId id="303" r:id="rId26"/>
    <p:sldId id="267" r:id="rId27"/>
    <p:sldId id="304" r:id="rId28"/>
    <p:sldId id="280" r:id="rId29"/>
    <p:sldId id="305" r:id="rId30"/>
    <p:sldId id="268" r:id="rId31"/>
    <p:sldId id="256" r:id="rId32"/>
    <p:sldId id="265" r:id="rId33"/>
    <p:sldId id="257" r:id="rId34"/>
    <p:sldId id="294" r:id="rId35"/>
    <p:sldId id="295" r:id="rId36"/>
    <p:sldId id="306" r:id="rId3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GPpW1IHiY6hi9M9ZRb8FcQ==" hashData="kuUUH896YIalaZgHlr8v3H40lG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99"/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3053" autoAdjust="0"/>
  </p:normalViewPr>
  <p:slideViewPr>
    <p:cSldViewPr>
      <p:cViewPr varScale="1">
        <p:scale>
          <a:sx n="72" d="100"/>
          <a:sy n="72" d="100"/>
        </p:scale>
        <p:origin x="-93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51E76A-1F17-4838-9CC2-82EFD343FA82}" type="datetimeFigureOut">
              <a:rPr lang="es-ES" smtClean="0"/>
              <a:pPr/>
              <a:t>30/10/2014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F94723-5A78-48F8-B176-A2FE6E195DE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65676-DF41-4D7D-A7D8-8A2245190371}" type="datetimeFigureOut">
              <a:rPr lang="es-ES" smtClean="0"/>
              <a:pPr/>
              <a:t>30/10/2014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7BF25-0957-4948-AD82-7F90A80B072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65676-DF41-4D7D-A7D8-8A2245190371}" type="datetimeFigureOut">
              <a:rPr lang="es-ES" smtClean="0"/>
              <a:pPr/>
              <a:t>30/10/2014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7BF25-0957-4948-AD82-7F90A80B072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65676-DF41-4D7D-A7D8-8A2245190371}" type="datetimeFigureOut">
              <a:rPr lang="es-ES" smtClean="0"/>
              <a:pPr/>
              <a:t>30/10/2014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7BF25-0957-4948-AD82-7F90A80B072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65676-DF41-4D7D-A7D8-8A2245190371}" type="datetimeFigureOut">
              <a:rPr lang="es-ES" smtClean="0"/>
              <a:pPr/>
              <a:t>30/10/2014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7BF25-0957-4948-AD82-7F90A80B072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65676-DF41-4D7D-A7D8-8A2245190371}" type="datetimeFigureOut">
              <a:rPr lang="es-ES" smtClean="0"/>
              <a:pPr/>
              <a:t>30/10/2014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7BF25-0957-4948-AD82-7F90A80B072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65676-DF41-4D7D-A7D8-8A2245190371}" type="datetimeFigureOut">
              <a:rPr lang="es-ES" smtClean="0"/>
              <a:pPr/>
              <a:t>30/10/2014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7BF25-0957-4948-AD82-7F90A80B072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65676-DF41-4D7D-A7D8-8A2245190371}" type="datetimeFigureOut">
              <a:rPr lang="es-ES" smtClean="0"/>
              <a:pPr/>
              <a:t>30/10/2014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7BF25-0957-4948-AD82-7F90A80B072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65676-DF41-4D7D-A7D8-8A2245190371}" type="datetimeFigureOut">
              <a:rPr lang="es-ES" smtClean="0"/>
              <a:pPr/>
              <a:t>30/10/2014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7BF25-0957-4948-AD82-7F90A80B072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65676-DF41-4D7D-A7D8-8A2245190371}" type="datetimeFigureOut">
              <a:rPr lang="es-ES" smtClean="0"/>
              <a:pPr/>
              <a:t>30/10/2014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7BF25-0957-4948-AD82-7F90A80B072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65676-DF41-4D7D-A7D8-8A2245190371}" type="datetimeFigureOut">
              <a:rPr lang="es-ES" smtClean="0"/>
              <a:pPr/>
              <a:t>30/10/2014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7BF25-0957-4948-AD82-7F90A80B072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65676-DF41-4D7D-A7D8-8A2245190371}" type="datetimeFigureOut">
              <a:rPr lang="es-ES" smtClean="0"/>
              <a:pPr/>
              <a:t>30/10/2014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7BF25-0957-4948-AD82-7F90A80B072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A0544D-7643-440A-8C41-79C4CD024C8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C65676-DF41-4D7D-A7D8-8A2245190371}" type="datetimeFigureOut">
              <a:rPr lang="es-ES" smtClean="0"/>
              <a:pPr/>
              <a:t>30/10/2014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F7BF25-0957-4948-AD82-7F90A80B072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2000"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A6EEEAE-C0D0-4FF2-A843-3FBF4EBB5CB2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jpeg"/><Relationship Id="rId4" Type="http://schemas.openxmlformats.org/officeDocument/2006/relationships/image" Target="../media/image3.gif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3.png"/><Relationship Id="rId7" Type="http://schemas.openxmlformats.org/officeDocument/2006/relationships/image" Target="../media/image35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36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4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C:\Documents and Settings\Dell\Escritorio\untitled.bm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13316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313" y="285750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317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8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9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0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1" name="Picture 2" descr="CAR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4313" y="5500688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1071538" y="6000768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  <a:cs typeface="+mn-cs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  <a:cs typeface="+mn-cs"/>
              </a:rPr>
              <a:t>LUIS</a:t>
            </a:r>
          </a:p>
        </p:txBody>
      </p:sp>
      <p:sp>
        <p:nvSpPr>
          <p:cNvPr id="10" name="9 CuadroTexto"/>
          <p:cNvSpPr txBox="1"/>
          <p:nvPr/>
        </p:nvSpPr>
        <p:spPr>
          <a:xfrm>
            <a:off x="179512" y="1124744"/>
            <a:ext cx="1695518" cy="646331"/>
          </a:xfrm>
          <a:prstGeom prst="rect">
            <a:avLst/>
          </a:prstGeom>
          <a:solidFill>
            <a:srgbClr val="FF0000"/>
          </a:solidFill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PASALAS TU </a:t>
            </a:r>
          </a:p>
          <a:p>
            <a:pPr algn="ctr"/>
            <a:r>
              <a:rPr lang="es-ES" b="1" dirty="0" smtClean="0"/>
              <a:t>PARA LEER</a:t>
            </a:r>
            <a:endParaRPr lang="es-ES" b="1" dirty="0"/>
          </a:p>
        </p:txBody>
      </p:sp>
    </p:spTree>
  </p:cSld>
  <p:clrMapOvr>
    <a:masterClrMapping/>
  </p:clrMapOvr>
  <p:transition spd="slow" advTm="12000">
    <p:circle/>
    <p:sndAc>
      <p:stSnd loop="1">
        <p:snd r:embed="rId2" name="08-somewhere over the rainbow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92000" contrast="87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1619672" y="404664"/>
            <a:ext cx="5904656" cy="5976664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7410" name="Picture 2" descr="C:\Documents and Settings\Dell\Escritorio\cigarr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476672"/>
            <a:ext cx="5832648" cy="5875576"/>
          </a:xfrm>
          <a:prstGeom prst="ellipse">
            <a:avLst/>
          </a:prstGeom>
          <a:noFill/>
        </p:spPr>
      </p:pic>
      <p:sp>
        <p:nvSpPr>
          <p:cNvPr id="3" name="Cadre 4"/>
          <p:cNvSpPr>
            <a:spLocks/>
          </p:cNvSpPr>
          <p:nvPr/>
        </p:nvSpPr>
        <p:spPr bwMode="auto">
          <a:xfrm>
            <a:off x="1475656" y="260648"/>
            <a:ext cx="6192688" cy="6264696"/>
          </a:xfrm>
          <a:custGeom>
            <a:avLst/>
            <a:gdLst>
              <a:gd name="T0" fmla="*/ 2046654 w 4093308"/>
              <a:gd name="T1" fmla="*/ 0 h 5563382"/>
              <a:gd name="T2" fmla="*/ 0 w 4093308"/>
              <a:gd name="T3" fmla="*/ 2781691 h 5563382"/>
              <a:gd name="T4" fmla="*/ 2046654 w 4093308"/>
              <a:gd name="T5" fmla="*/ 5563382 h 5563382"/>
              <a:gd name="T6" fmla="*/ 4093308 w 4093308"/>
              <a:gd name="T7" fmla="*/ 2781691 h 5563382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134424 w 4093308"/>
              <a:gd name="T13" fmla="*/ 134424 h 5563382"/>
              <a:gd name="T14" fmla="*/ 3958884 w 4093308"/>
              <a:gd name="T15" fmla="*/ 5428958 h 556338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093308" h="5563382">
                <a:moveTo>
                  <a:pt x="0" y="0"/>
                </a:moveTo>
                <a:lnTo>
                  <a:pt x="4093308" y="0"/>
                </a:lnTo>
                <a:lnTo>
                  <a:pt x="4093308" y="5563382"/>
                </a:lnTo>
                <a:lnTo>
                  <a:pt x="0" y="5563382"/>
                </a:lnTo>
                <a:close/>
                <a:moveTo>
                  <a:pt x="134424" y="134424"/>
                </a:moveTo>
                <a:lnTo>
                  <a:pt x="134424" y="5428958"/>
                </a:lnTo>
                <a:lnTo>
                  <a:pt x="3958884" y="5428958"/>
                </a:lnTo>
                <a:lnTo>
                  <a:pt x="3958884" y="134424"/>
                </a:lnTo>
                <a:close/>
              </a:path>
            </a:pathLst>
          </a:custGeom>
          <a:solidFill>
            <a:srgbClr val="21D951"/>
          </a:solidFill>
          <a:ln w="9525" cap="flat" cmpd="sng" algn="ctr">
            <a:solidFill>
              <a:srgbClr val="FF0080"/>
            </a:solidFill>
            <a:prstDash val="solid"/>
            <a:round/>
            <a:headEnd/>
            <a:tailEnd/>
          </a:ln>
          <a:effectLst>
            <a:outerShdw dist="23000" dir="5400000" rotWithShape="0">
              <a:srgbClr val="000000">
                <a:alpha val="34999"/>
              </a:srgbClr>
            </a:outerShdw>
          </a:effectLst>
        </p:spPr>
        <p:txBody>
          <a:bodyPr lIns="37988" tIns="18993" rIns="37988" bIns="18993" anchor="ctr"/>
          <a:lstStyle/>
          <a:p>
            <a:endParaRPr lang="es-ES"/>
          </a:p>
        </p:txBody>
      </p:sp>
    </p:spTree>
  </p:cSld>
  <p:clrMapOvr>
    <a:masterClrMapping/>
  </p:clrMapOvr>
  <p:transition spd="slow" advTm="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Dell\Escritorio\fabula-cigarra-hormiga-version-espanola-L-0xpu8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9773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lum bright="82000" contrast="21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</p:spPr>
      </p:pic>
      <p:pic>
        <p:nvPicPr>
          <p:cNvPr id="11266" name="Picture 2" descr="C:\Documents and Settings\Dell\Escritorio\la-cigarra-300x23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311154"/>
            <a:ext cx="3998172" cy="3145229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</p:pic>
      <p:sp>
        <p:nvSpPr>
          <p:cNvPr id="4" name="3 CuadroTexto"/>
          <p:cNvSpPr txBox="1"/>
          <p:nvPr/>
        </p:nvSpPr>
        <p:spPr>
          <a:xfrm>
            <a:off x="2843808" y="3717032"/>
            <a:ext cx="5790368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000" b="1" i="1" dirty="0" smtClean="0">
                <a:latin typeface="Comic Sans MS" pitchFamily="66" charset="0"/>
              </a:rPr>
              <a:t>Cantando la Cigarra</a:t>
            </a:r>
          </a:p>
          <a:p>
            <a:r>
              <a:rPr lang="es-ES" sz="4000" b="1" i="1" dirty="0" smtClean="0">
                <a:latin typeface="Comic Sans MS" pitchFamily="66" charset="0"/>
              </a:rPr>
              <a:t>Paso el verano entero,</a:t>
            </a:r>
          </a:p>
          <a:p>
            <a:r>
              <a:rPr lang="es-ES" sz="4000" b="1" i="1" dirty="0" smtClean="0">
                <a:latin typeface="Comic Sans MS" pitchFamily="66" charset="0"/>
              </a:rPr>
              <a:t>Sin hacer provisiones</a:t>
            </a:r>
          </a:p>
          <a:p>
            <a:r>
              <a:rPr lang="es-ES" sz="4000" b="1" i="1" dirty="0" smtClean="0">
                <a:latin typeface="Comic Sans MS" pitchFamily="66" charset="0"/>
              </a:rPr>
              <a:t>Allá para el invierno,</a:t>
            </a:r>
            <a:endParaRPr lang="es-ES" sz="4000" b="1" i="1" dirty="0">
              <a:latin typeface="Comic Sans MS" pitchFamily="66" charset="0"/>
            </a:endParaRPr>
          </a:p>
        </p:txBody>
      </p:sp>
    </p:spTree>
  </p:cSld>
  <p:clrMapOvr>
    <a:masterClrMapping/>
  </p:clrMapOvr>
  <p:transition spd="slow" advTm="12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Dell\Escritorio\cuento-de-la-cigarra-y-la-hormiga-300x2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2031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lum bright="82000" contrast="21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 flipH="1">
            <a:off x="2483768" y="4077072"/>
            <a:ext cx="648072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b="1" i="1" dirty="0" smtClean="0">
                <a:solidFill>
                  <a:schemeClr val="bg1"/>
                </a:solidFill>
                <a:latin typeface="Comic Sans MS" pitchFamily="66" charset="0"/>
              </a:rPr>
              <a:t>Los fríos la obligaron</a:t>
            </a:r>
          </a:p>
          <a:p>
            <a:r>
              <a:rPr lang="es-ES" sz="4000" b="1" i="1" dirty="0" smtClean="0">
                <a:solidFill>
                  <a:schemeClr val="bg1"/>
                </a:solidFill>
                <a:latin typeface="Comic Sans MS" pitchFamily="66" charset="0"/>
              </a:rPr>
              <a:t>a guardar el silencio</a:t>
            </a:r>
          </a:p>
          <a:p>
            <a:r>
              <a:rPr lang="es-ES" sz="4000" b="1" i="1" dirty="0" smtClean="0">
                <a:solidFill>
                  <a:schemeClr val="bg1"/>
                </a:solidFill>
                <a:latin typeface="Comic Sans MS" pitchFamily="66" charset="0"/>
              </a:rPr>
              <a:t>y acogerse al abrigo</a:t>
            </a:r>
          </a:p>
          <a:p>
            <a:r>
              <a:rPr lang="es-ES" sz="4000" b="1" i="1" dirty="0" smtClean="0">
                <a:solidFill>
                  <a:schemeClr val="bg1"/>
                </a:solidFill>
                <a:latin typeface="Comic Sans MS" pitchFamily="66" charset="0"/>
              </a:rPr>
              <a:t>de su estrecho aposento.</a:t>
            </a:r>
            <a:endParaRPr lang="es-ES" sz="4000" b="1" i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pic>
        <p:nvPicPr>
          <p:cNvPr id="4" name="Picture 2" descr="C:\Documents and Settings\Dell\Escritorio\cigarr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0"/>
            <a:ext cx="3852746" cy="4005064"/>
          </a:xfrm>
          <a:prstGeom prst="ellipse">
            <a:avLst/>
          </a:prstGeom>
          <a:noFill/>
        </p:spPr>
      </p:pic>
    </p:spTree>
  </p:cSld>
  <p:clrMapOvr>
    <a:masterClrMapping/>
  </p:clrMapOvr>
  <p:transition spd="slow" advTm="12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Documents and Settings\Dell\Escritorio\d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5166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Documents and Settings\Dell\Escritorio\333333.jpg"/>
          <p:cNvPicPr>
            <a:picLocks noChangeAspect="1" noChangeArrowheads="1"/>
          </p:cNvPicPr>
          <p:nvPr/>
        </p:nvPicPr>
        <p:blipFill>
          <a:blip r:embed="rId2" cstate="print"/>
          <a:srcRect t="6067" r="2429" b="8227"/>
          <a:stretch>
            <a:fillRect/>
          </a:stretch>
        </p:blipFill>
        <p:spPr bwMode="auto">
          <a:xfrm>
            <a:off x="-1" y="0"/>
            <a:ext cx="935843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lum bright="82000" contrast="21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</p:spPr>
      </p:pic>
      <p:pic>
        <p:nvPicPr>
          <p:cNvPr id="3" name="Picture 2" descr="C:\Documents and Settings\Dell\Escritorio\fabula-cigarra-hormiga.jpg"/>
          <p:cNvPicPr>
            <a:picLocks noChangeAspect="1" noChangeArrowheads="1"/>
          </p:cNvPicPr>
          <p:nvPr/>
        </p:nvPicPr>
        <p:blipFill>
          <a:blip r:embed="rId3" cstate="print"/>
          <a:srcRect l="49349" b="26501"/>
          <a:stretch>
            <a:fillRect/>
          </a:stretch>
        </p:blipFill>
        <p:spPr bwMode="auto">
          <a:xfrm>
            <a:off x="0" y="0"/>
            <a:ext cx="3419872" cy="6314211"/>
          </a:xfrm>
          <a:prstGeom prst="ellipse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395310" y="3789040"/>
            <a:ext cx="5748690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000" b="1" i="1" dirty="0" smtClean="0">
                <a:solidFill>
                  <a:schemeClr val="bg1"/>
                </a:solidFill>
                <a:latin typeface="Comic Sans MS" pitchFamily="66" charset="0"/>
              </a:rPr>
              <a:t>Viose desprovista</a:t>
            </a:r>
          </a:p>
          <a:p>
            <a:r>
              <a:rPr lang="es-ES" sz="4000" b="1" i="1" dirty="0" smtClean="0">
                <a:solidFill>
                  <a:schemeClr val="bg1"/>
                </a:solidFill>
                <a:latin typeface="Comic Sans MS" pitchFamily="66" charset="0"/>
              </a:rPr>
              <a:t>del preciso sustento</a:t>
            </a:r>
          </a:p>
          <a:p>
            <a:r>
              <a:rPr lang="es-ES" sz="4000" b="1" i="1" dirty="0" smtClean="0">
                <a:solidFill>
                  <a:schemeClr val="bg1"/>
                </a:solidFill>
                <a:latin typeface="Comic Sans MS" pitchFamily="66" charset="0"/>
              </a:rPr>
              <a:t>sin mosca sin gusano,</a:t>
            </a:r>
          </a:p>
          <a:p>
            <a:r>
              <a:rPr lang="es-ES" sz="4000" b="1" i="1" dirty="0" smtClean="0">
                <a:solidFill>
                  <a:schemeClr val="bg1"/>
                </a:solidFill>
                <a:latin typeface="Comic Sans MS" pitchFamily="66" charset="0"/>
              </a:rPr>
              <a:t>sin trigo y sin centeno</a:t>
            </a:r>
            <a:endParaRPr lang="es-ES" sz="4000" b="1" i="1" dirty="0">
              <a:solidFill>
                <a:schemeClr val="bg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spd="slow" advTm="12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Documents and Settings\Dell\Escritorio\XXX.jpg"/>
          <p:cNvPicPr>
            <a:picLocks noChangeAspect="1" noChangeArrowheads="1"/>
          </p:cNvPicPr>
          <p:nvPr/>
        </p:nvPicPr>
        <p:blipFill>
          <a:blip r:embed="rId2" cstate="print"/>
          <a:srcRect l="5113" r="432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lum bright="82000" contrast="21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310352" y="3933056"/>
            <a:ext cx="5833648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000" b="1" i="1" dirty="0" smtClean="0">
                <a:solidFill>
                  <a:srgbClr val="0000FF"/>
                </a:solidFill>
                <a:latin typeface="Comic Sans MS" pitchFamily="66" charset="0"/>
              </a:rPr>
              <a:t>Habitaba la Hormiga</a:t>
            </a:r>
          </a:p>
          <a:p>
            <a:r>
              <a:rPr lang="es-ES" sz="4000" b="1" i="1" dirty="0" smtClean="0">
                <a:solidFill>
                  <a:srgbClr val="0000FF"/>
                </a:solidFill>
                <a:latin typeface="Comic Sans MS" pitchFamily="66" charset="0"/>
              </a:rPr>
              <a:t>allí tabique en medio,</a:t>
            </a:r>
          </a:p>
          <a:p>
            <a:r>
              <a:rPr lang="es-ES" sz="4000" b="1" i="1" dirty="0" smtClean="0">
                <a:solidFill>
                  <a:srgbClr val="0000FF"/>
                </a:solidFill>
                <a:latin typeface="Comic Sans MS" pitchFamily="66" charset="0"/>
              </a:rPr>
              <a:t>y con mil expresiones</a:t>
            </a:r>
          </a:p>
          <a:p>
            <a:r>
              <a:rPr lang="es-ES" sz="4000" b="1" i="1" dirty="0" smtClean="0">
                <a:solidFill>
                  <a:srgbClr val="0000FF"/>
                </a:solidFill>
                <a:latin typeface="Comic Sans MS" pitchFamily="66" charset="0"/>
              </a:rPr>
              <a:t>de atención y respeto,</a:t>
            </a:r>
            <a:endParaRPr lang="es-ES" sz="4000" b="1" i="1" dirty="0">
              <a:solidFill>
                <a:srgbClr val="0000FF"/>
              </a:solidFill>
              <a:latin typeface="Comic Sans MS" pitchFamily="66" charset="0"/>
            </a:endParaRPr>
          </a:p>
        </p:txBody>
      </p:sp>
      <p:pic>
        <p:nvPicPr>
          <p:cNvPr id="3" name="Picture 2" descr="C:\Documents and Settings\Dell\Escritorio\CCCC.jpg"/>
          <p:cNvPicPr>
            <a:picLocks noChangeAspect="1" noChangeArrowheads="1"/>
          </p:cNvPicPr>
          <p:nvPr/>
        </p:nvPicPr>
        <p:blipFill>
          <a:blip r:embed="rId3" cstate="print"/>
          <a:srcRect l="59544" t="23100" r="7381" b="13901"/>
          <a:stretch>
            <a:fillRect/>
          </a:stretch>
        </p:blipFill>
        <p:spPr bwMode="auto">
          <a:xfrm flipH="1">
            <a:off x="251520" y="260648"/>
            <a:ext cx="3450332" cy="4680520"/>
          </a:xfrm>
          <a:prstGeom prst="ellipse">
            <a:avLst/>
          </a:prstGeom>
          <a:noFill/>
        </p:spPr>
      </p:pic>
    </p:spTree>
  </p:cSld>
  <p:clrMapOvr>
    <a:masterClrMapping/>
  </p:clrMapOvr>
  <p:transition spd="slow" advTm="12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Dell\Escritorio\fabulasparaninos-la-cigarra-y-la-hormiga-video-fabula-espano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0894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Dell\Escritorio\cantan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404664"/>
            <a:ext cx="6390456" cy="3195228"/>
          </a:xfrm>
          <a:prstGeom prst="rect">
            <a:avLst/>
          </a:prstGeom>
          <a:noFill/>
          <a:ln w="57150">
            <a:solidFill>
              <a:srgbClr val="0000FF"/>
            </a:solidFill>
          </a:ln>
        </p:spPr>
      </p:pic>
      <p:pic>
        <p:nvPicPr>
          <p:cNvPr id="4" name="Picture 3" descr="illusion-017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92000" contrast="87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619672" y="4005064"/>
            <a:ext cx="7217040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000" b="1" i="1" dirty="0" smtClean="0">
                <a:latin typeface="Comic Sans MS" pitchFamily="66" charset="0"/>
              </a:rPr>
              <a:t>Le dijo “Doña Hormiga</a:t>
            </a:r>
          </a:p>
          <a:p>
            <a:r>
              <a:rPr lang="es-ES" sz="4000" b="1" i="1" dirty="0" smtClean="0">
                <a:latin typeface="Comic Sans MS" pitchFamily="66" charset="0"/>
              </a:rPr>
              <a:t>pues que en vuestro granero</a:t>
            </a:r>
          </a:p>
          <a:p>
            <a:r>
              <a:rPr lang="es-ES" sz="4000" b="1" i="1" dirty="0" smtClean="0">
                <a:latin typeface="Comic Sans MS" pitchFamily="66" charset="0"/>
              </a:rPr>
              <a:t>sobran las provisiones</a:t>
            </a:r>
          </a:p>
          <a:p>
            <a:r>
              <a:rPr lang="es-ES" sz="4000" b="1" i="1" dirty="0" smtClean="0">
                <a:latin typeface="Comic Sans MS" pitchFamily="66" charset="0"/>
              </a:rPr>
              <a:t>para vuestro alimento</a:t>
            </a:r>
            <a:endParaRPr lang="es-ES" sz="4000" b="1" i="1" dirty="0">
              <a:latin typeface="Comic Sans MS" pitchFamily="66" charset="0"/>
            </a:endParaRPr>
          </a:p>
        </p:txBody>
      </p:sp>
    </p:spTree>
  </p:cSld>
  <p:clrMapOvr>
    <a:masterClrMapping/>
  </p:clrMapOvr>
  <p:transition spd="slow" advTm="12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Documents and Settings\Dell\Escritorio\cigarra-y-hormiga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92000" contrast="87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491880" y="3573016"/>
            <a:ext cx="5102679" cy="28315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000" b="1" i="1" dirty="0" smtClean="0">
                <a:latin typeface="Comic Sans MS" pitchFamily="66" charset="0"/>
              </a:rPr>
              <a:t>Prestad alguna cosa</a:t>
            </a:r>
          </a:p>
          <a:p>
            <a:r>
              <a:rPr lang="es-ES" sz="4000" b="1" i="1" dirty="0" smtClean="0">
                <a:latin typeface="Comic Sans MS" pitchFamily="66" charset="0"/>
              </a:rPr>
              <a:t>Con que viva </a:t>
            </a:r>
          </a:p>
          <a:p>
            <a:r>
              <a:rPr lang="es-ES" sz="4000" b="1" i="1" dirty="0" smtClean="0">
                <a:latin typeface="Comic Sans MS" pitchFamily="66" charset="0"/>
              </a:rPr>
              <a:t>este invierno</a:t>
            </a:r>
          </a:p>
          <a:p>
            <a:r>
              <a:rPr lang="es-ES" sz="4000" b="1" i="1" dirty="0" smtClean="0">
                <a:latin typeface="Comic Sans MS" pitchFamily="66" charset="0"/>
              </a:rPr>
              <a:t>esta triste cigarra</a:t>
            </a:r>
          </a:p>
          <a:p>
            <a:endParaRPr lang="es-ES" dirty="0"/>
          </a:p>
        </p:txBody>
      </p:sp>
      <p:pic>
        <p:nvPicPr>
          <p:cNvPr id="3" name="Picture 2" descr="C:\Documents and Settings\Dell\Escritorio\2956-4-la-cigarra-y-la-hormiga-fabula-de-la-fontaine.jpg"/>
          <p:cNvPicPr>
            <a:picLocks noChangeAspect="1" noChangeArrowheads="1"/>
          </p:cNvPicPr>
          <p:nvPr/>
        </p:nvPicPr>
        <p:blipFill>
          <a:blip r:embed="rId3" cstate="print"/>
          <a:srcRect l="47638" t="14728" b="6490"/>
          <a:stretch>
            <a:fillRect/>
          </a:stretch>
        </p:blipFill>
        <p:spPr bwMode="auto">
          <a:xfrm>
            <a:off x="251520" y="188640"/>
            <a:ext cx="3236559" cy="3905672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</p:pic>
    </p:spTree>
  </p:cSld>
  <p:clrMapOvr>
    <a:masterClrMapping/>
  </p:clrMapOvr>
  <p:transition spd="slow" advTm="12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92000" contrast="87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</p:spPr>
      </p:pic>
      <p:sp>
        <p:nvSpPr>
          <p:cNvPr id="145410" name="Oval 2"/>
          <p:cNvSpPr>
            <a:spLocks noChangeArrowheads="1"/>
          </p:cNvSpPr>
          <p:nvPr/>
        </p:nvSpPr>
        <p:spPr bwMode="auto">
          <a:xfrm rot="626802">
            <a:off x="-185289" y="338679"/>
            <a:ext cx="7735812" cy="5699417"/>
          </a:xfrm>
          <a:prstGeom prst="ellipse">
            <a:avLst/>
          </a:prstGeom>
          <a:solidFill>
            <a:srgbClr val="FFFF00"/>
          </a:solidFill>
          <a:ln w="38100">
            <a:round/>
            <a:headEnd/>
            <a:tailEnd/>
          </a:ln>
          <a:effectLst/>
          <a:scene3d>
            <a:camera prst="legacyPerspectiveFront">
              <a:rot lat="20099999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rgbClr val="00CC00"/>
            </a:extrusionClr>
          </a:sp3d>
        </p:spPr>
        <p:txBody>
          <a:bodyPr wrap="none" lIns="37988" tIns="18993" rIns="37988" bIns="18993" anchor="ctr">
            <a:flatTx/>
          </a:bodyPr>
          <a:lstStyle/>
          <a:p>
            <a:endParaRPr lang="es-ES"/>
          </a:p>
        </p:txBody>
      </p:sp>
      <p:pic>
        <p:nvPicPr>
          <p:cNvPr id="7" name="Picture 2" descr="C:\Documents and Settings\Dell\Escritorio\cigarr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476672"/>
            <a:ext cx="5652120" cy="5875576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</p:pic>
      <p:sp>
        <p:nvSpPr>
          <p:cNvPr id="145412" name="Oval 4"/>
          <p:cNvSpPr>
            <a:spLocks noChangeArrowheads="1"/>
          </p:cNvSpPr>
          <p:nvPr/>
        </p:nvSpPr>
        <p:spPr bwMode="auto">
          <a:xfrm rot="835005">
            <a:off x="793572" y="1124269"/>
            <a:ext cx="6538668" cy="5021115"/>
          </a:xfrm>
          <a:prstGeom prst="ellipse">
            <a:avLst/>
          </a:prstGeom>
          <a:noFill/>
          <a:ln w="38100">
            <a:solidFill>
              <a:srgbClr val="FF33CC"/>
            </a:solidFill>
            <a:round/>
            <a:headEnd/>
            <a:tailEnd/>
          </a:ln>
          <a:effectLst/>
          <a:scene3d>
            <a:camera prst="legacyPerspectiveFront">
              <a:rot lat="1500000" lon="1500000" rev="0"/>
            </a:camera>
            <a:lightRig rig="legacyFlat2" dir="b"/>
          </a:scene3d>
          <a:sp3d extrusionH="430200" prstMaterial="legacyMatte">
            <a:bevelT w="13500" h="13500" prst="angle"/>
            <a:bevelB w="13500" h="13500" prst="angle"/>
            <a:extrusionClr>
              <a:srgbClr val="1D22E7"/>
            </a:extrusionClr>
          </a:sp3d>
        </p:spPr>
        <p:txBody>
          <a:bodyPr wrap="none" lIns="37988" tIns="18993" rIns="37988" bIns="18993" anchor="ctr">
            <a:flatTx/>
          </a:bodyPr>
          <a:lstStyle/>
          <a:p>
            <a:endParaRPr lang="es-ES"/>
          </a:p>
        </p:txBody>
      </p:sp>
      <p:sp>
        <p:nvSpPr>
          <p:cNvPr id="145413" name="Oval 5"/>
          <p:cNvSpPr>
            <a:spLocks noChangeArrowheads="1"/>
          </p:cNvSpPr>
          <p:nvPr/>
        </p:nvSpPr>
        <p:spPr bwMode="auto">
          <a:xfrm rot="-2825081">
            <a:off x="-334774" y="2160486"/>
            <a:ext cx="8373948" cy="4603750"/>
          </a:xfrm>
          <a:prstGeom prst="ellipse">
            <a:avLst/>
          </a:prstGeom>
          <a:noFill/>
          <a:ln w="38100">
            <a:solidFill>
              <a:srgbClr val="EC8906"/>
            </a:solidFill>
            <a:round/>
            <a:headEnd/>
            <a:tailEnd/>
          </a:ln>
          <a:effectLst/>
          <a:scene3d>
            <a:camera prst="legacyPerspectiveFront">
              <a:rot lat="1500000" lon="1500000" rev="0"/>
            </a:camera>
            <a:lightRig rig="legacyFlat2" dir="b"/>
          </a:scene3d>
          <a:sp3d extrusionH="430200" prstMaterial="legacyMatte">
            <a:bevelT w="13500" h="13500" prst="angle"/>
            <a:bevelB w="13500" h="13500" prst="angle"/>
            <a:extrusionClr>
              <a:srgbClr val="EC8906"/>
            </a:extrusionClr>
          </a:sp3d>
        </p:spPr>
        <p:txBody>
          <a:bodyPr wrap="none" lIns="37988" tIns="18993" rIns="37988" bIns="18993" anchor="ctr">
            <a:flatTx/>
          </a:bodyPr>
          <a:lstStyle/>
          <a:p>
            <a:endParaRPr lang="es-ES"/>
          </a:p>
        </p:txBody>
      </p:sp>
    </p:spTree>
  </p:cSld>
  <p:clrMapOvr>
    <a:masterClrMapping/>
  </p:clrMapOvr>
  <p:transition spd="slow" advTm="8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9" dur="3000" fill="hold"/>
                                        <p:tgtEl>
                                          <p:spTgt spid="1454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43200000">
                                      <p:cBhvr>
                                        <p:cTn id="11" dur="3000" fill="hold"/>
                                        <p:tgtEl>
                                          <p:spTgt spid="1454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43200000">
                                      <p:cBhvr>
                                        <p:cTn id="13" dur="3000" fill="hold"/>
                                        <p:tgtEl>
                                          <p:spTgt spid="1454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410" grpId="0" animBg="1"/>
      <p:bldP spid="145412" grpId="0" animBg="1"/>
      <p:bldP spid="14541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Documents and Settings\Dell\Escritorio\fabulasparaninos-esopo-la-cigarra-y-la-hormig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5325" y="0"/>
            <a:ext cx="920932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92000" contrast="87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</p:spPr>
      </p:pic>
      <p:pic>
        <p:nvPicPr>
          <p:cNvPr id="4" name="Picture 2" descr="C:\Documents and Settings\Dell\Escritorio\fabula-cigarra-hormiga.jpg"/>
          <p:cNvPicPr>
            <a:picLocks noChangeAspect="1" noChangeArrowheads="1"/>
          </p:cNvPicPr>
          <p:nvPr/>
        </p:nvPicPr>
        <p:blipFill>
          <a:blip r:embed="rId3" cstate="print"/>
          <a:srcRect l="49349" b="26501"/>
          <a:stretch>
            <a:fillRect/>
          </a:stretch>
        </p:blipFill>
        <p:spPr bwMode="auto">
          <a:xfrm>
            <a:off x="141170" y="260648"/>
            <a:ext cx="3278701" cy="6053563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</p:pic>
      <p:sp>
        <p:nvSpPr>
          <p:cNvPr id="2" name="1 CuadroTexto"/>
          <p:cNvSpPr txBox="1"/>
          <p:nvPr/>
        </p:nvSpPr>
        <p:spPr>
          <a:xfrm>
            <a:off x="3203848" y="4077072"/>
            <a:ext cx="5506636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000" b="1" i="1" dirty="0" smtClean="0">
                <a:latin typeface="Comic Sans MS" pitchFamily="66" charset="0"/>
              </a:rPr>
              <a:t>Que alegre </a:t>
            </a:r>
          </a:p>
          <a:p>
            <a:r>
              <a:rPr lang="es-ES" sz="4000" b="1" i="1" dirty="0" smtClean="0">
                <a:latin typeface="Comic Sans MS" pitchFamily="66" charset="0"/>
              </a:rPr>
              <a:t>en otro tiempo,</a:t>
            </a:r>
          </a:p>
          <a:p>
            <a:r>
              <a:rPr lang="es-ES" sz="4000" b="1" i="1" dirty="0" smtClean="0">
                <a:latin typeface="Comic Sans MS" pitchFamily="66" charset="0"/>
              </a:rPr>
              <a:t>nunca conoció el daño</a:t>
            </a:r>
          </a:p>
          <a:p>
            <a:r>
              <a:rPr lang="es-ES" sz="4000" b="1" i="1" dirty="0" smtClean="0">
                <a:latin typeface="Comic Sans MS" pitchFamily="66" charset="0"/>
              </a:rPr>
              <a:t>nunca supo tenerlo,</a:t>
            </a:r>
            <a:endParaRPr lang="es-ES" sz="4000" b="1" i="1" dirty="0">
              <a:latin typeface="Comic Sans MS" pitchFamily="66" charset="0"/>
            </a:endParaRPr>
          </a:p>
        </p:txBody>
      </p:sp>
    </p:spTree>
  </p:cSld>
  <p:clrMapOvr>
    <a:masterClrMapping/>
  </p:clrMapOvr>
  <p:transition spd="slow" advTm="12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Documents and Settings\Dell\Escritorio\0.jpg"/>
          <p:cNvPicPr>
            <a:picLocks noChangeAspect="1" noChangeArrowheads="1"/>
          </p:cNvPicPr>
          <p:nvPr/>
        </p:nvPicPr>
        <p:blipFill>
          <a:blip r:embed="rId2" cstate="print"/>
          <a:srcRect t="8001" b="905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92000" contrast="87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735288" y="3645024"/>
            <a:ext cx="6408712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b="1" i="1" dirty="0" smtClean="0">
                <a:solidFill>
                  <a:schemeClr val="bg1"/>
                </a:solidFill>
                <a:latin typeface="Comic Sans MS" pitchFamily="66" charset="0"/>
              </a:rPr>
              <a:t>No dudéis en prestarme</a:t>
            </a:r>
          </a:p>
          <a:p>
            <a:r>
              <a:rPr lang="es-ES" sz="4000" b="1" i="1" dirty="0" smtClean="0">
                <a:solidFill>
                  <a:schemeClr val="bg1"/>
                </a:solidFill>
                <a:latin typeface="Comic Sans MS" pitchFamily="66" charset="0"/>
              </a:rPr>
              <a:t>que firmemente prometo</a:t>
            </a:r>
          </a:p>
          <a:p>
            <a:r>
              <a:rPr lang="es-ES" sz="4000" b="1" i="1" dirty="0" smtClean="0">
                <a:solidFill>
                  <a:schemeClr val="bg1"/>
                </a:solidFill>
                <a:latin typeface="Comic Sans MS" pitchFamily="66" charset="0"/>
              </a:rPr>
              <a:t>pagaros con ganancias</a:t>
            </a:r>
          </a:p>
          <a:p>
            <a:r>
              <a:rPr lang="es-ES" sz="4000" b="1" i="1" dirty="0" smtClean="0">
                <a:solidFill>
                  <a:schemeClr val="bg1"/>
                </a:solidFill>
                <a:latin typeface="Comic Sans MS" pitchFamily="66" charset="0"/>
              </a:rPr>
              <a:t>por el nombre que tengo.</a:t>
            </a:r>
          </a:p>
          <a:p>
            <a:endParaRPr lang="es-ES" dirty="0">
              <a:solidFill>
                <a:schemeClr val="bg1"/>
              </a:solidFill>
            </a:endParaRPr>
          </a:p>
        </p:txBody>
      </p:sp>
      <p:pic>
        <p:nvPicPr>
          <p:cNvPr id="3" name="Picture 2" descr="C:\Documents and Settings\Dell\Escritorio\fabula-cigarra-hormiga.jpg"/>
          <p:cNvPicPr>
            <a:picLocks noChangeAspect="1" noChangeArrowheads="1"/>
          </p:cNvPicPr>
          <p:nvPr/>
        </p:nvPicPr>
        <p:blipFill>
          <a:blip r:embed="rId3" cstate="print"/>
          <a:srcRect t="24150" r="49241"/>
          <a:stretch>
            <a:fillRect/>
          </a:stretch>
        </p:blipFill>
        <p:spPr bwMode="auto">
          <a:xfrm>
            <a:off x="179512" y="332656"/>
            <a:ext cx="2592288" cy="4741742"/>
          </a:xfrm>
          <a:prstGeom prst="ellipse">
            <a:avLst/>
          </a:prstGeom>
          <a:noFill/>
          <a:ln w="57150">
            <a:solidFill>
              <a:srgbClr val="00FF99"/>
            </a:solidFill>
          </a:ln>
        </p:spPr>
      </p:pic>
    </p:spTree>
  </p:cSld>
  <p:clrMapOvr>
    <a:masterClrMapping/>
  </p:clrMapOvr>
  <p:transition spd="slow" advTm="12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Dell\Escritorio\CVC.jpg"/>
          <p:cNvPicPr>
            <a:picLocks noChangeAspect="1" noChangeArrowheads="1"/>
          </p:cNvPicPr>
          <p:nvPr/>
        </p:nvPicPr>
        <p:blipFill>
          <a:blip r:embed="rId2" cstate="print"/>
          <a:srcRect t="5901" b="590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3"/>
          <p:cNvPicPr>
            <a:picLocks noChangeAspect="1" noChangeArrowheads="1"/>
          </p:cNvPicPr>
          <p:nvPr/>
        </p:nvPicPr>
        <p:blipFill>
          <a:blip r:embed="rId3" cstate="print">
            <a:lum bright="82000" contrast="21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843808" y="3717032"/>
            <a:ext cx="5835252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000" b="1" i="1" dirty="0" smtClean="0">
                <a:solidFill>
                  <a:schemeClr val="bg1"/>
                </a:solidFill>
                <a:latin typeface="Comic Sans MS" pitchFamily="66" charset="0"/>
              </a:rPr>
              <a:t>La codiciosa hormiga</a:t>
            </a:r>
          </a:p>
          <a:p>
            <a:r>
              <a:rPr lang="es-ES" sz="4000" b="1" i="1" dirty="0" smtClean="0">
                <a:solidFill>
                  <a:schemeClr val="bg1"/>
                </a:solidFill>
                <a:latin typeface="Comic Sans MS" pitchFamily="66" charset="0"/>
              </a:rPr>
              <a:t>Respondió con denuedo</a:t>
            </a:r>
          </a:p>
          <a:p>
            <a:r>
              <a:rPr lang="es-ES" sz="4000" b="1" i="1" dirty="0" smtClean="0">
                <a:solidFill>
                  <a:schemeClr val="bg1"/>
                </a:solidFill>
                <a:latin typeface="Comic Sans MS" pitchFamily="66" charset="0"/>
              </a:rPr>
              <a:t>Ocultando a la espalda</a:t>
            </a:r>
          </a:p>
          <a:p>
            <a:r>
              <a:rPr lang="es-ES" sz="4000" b="1" i="1" dirty="0" smtClean="0">
                <a:solidFill>
                  <a:schemeClr val="bg1"/>
                </a:solidFill>
                <a:latin typeface="Comic Sans MS" pitchFamily="66" charset="0"/>
              </a:rPr>
              <a:t>Las llaves del granero</a:t>
            </a:r>
            <a:endParaRPr lang="es-ES" sz="4000" b="1" i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pic>
        <p:nvPicPr>
          <p:cNvPr id="3" name="Picture 2" descr="C:\Documents and Settings\Dell\Escritorio\cantando.jpg"/>
          <p:cNvPicPr>
            <a:picLocks noChangeAspect="1" noChangeArrowheads="1"/>
          </p:cNvPicPr>
          <p:nvPr/>
        </p:nvPicPr>
        <p:blipFill>
          <a:blip r:embed="rId4" cstate="print"/>
          <a:srcRect r="49114"/>
          <a:stretch>
            <a:fillRect/>
          </a:stretch>
        </p:blipFill>
        <p:spPr bwMode="auto">
          <a:xfrm>
            <a:off x="323528" y="260648"/>
            <a:ext cx="3287146" cy="3229941"/>
          </a:xfrm>
          <a:prstGeom prst="rect">
            <a:avLst/>
          </a:prstGeom>
          <a:noFill/>
          <a:ln w="57150">
            <a:solidFill>
              <a:srgbClr val="00FF99"/>
            </a:solidFill>
          </a:ln>
        </p:spPr>
      </p:pic>
    </p:spTree>
  </p:cSld>
  <p:clrMapOvr>
    <a:masterClrMapping/>
  </p:clrMapOvr>
  <p:transition spd="slow" advTm="12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Documents and Settings\Dell\Escritorio\hormiga_y_cigarr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3"/>
          <p:cNvPicPr>
            <a:picLocks noChangeAspect="1" noChangeArrowheads="1"/>
          </p:cNvPicPr>
          <p:nvPr/>
        </p:nvPicPr>
        <p:blipFill>
          <a:blip r:embed="rId3" cstate="print">
            <a:lum bright="82000" contrast="21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049062" y="3573016"/>
            <a:ext cx="6094938" cy="34470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000" b="1" i="1" dirty="0" smtClean="0">
                <a:latin typeface="Comic Sans MS" pitchFamily="66" charset="0"/>
              </a:rPr>
              <a:t>¡Yo prestar lo que gano</a:t>
            </a:r>
          </a:p>
          <a:p>
            <a:r>
              <a:rPr lang="es-ES" sz="4000" b="1" i="1" dirty="0" smtClean="0">
                <a:latin typeface="Comic Sans MS" pitchFamily="66" charset="0"/>
              </a:rPr>
              <a:t>Con un trabajo inmenso!</a:t>
            </a:r>
          </a:p>
          <a:p>
            <a:r>
              <a:rPr lang="es-ES" sz="4000" b="1" i="1" dirty="0" smtClean="0">
                <a:latin typeface="Comic Sans MS" pitchFamily="66" charset="0"/>
              </a:rPr>
              <a:t>Dime pues holgazana</a:t>
            </a:r>
          </a:p>
          <a:p>
            <a:r>
              <a:rPr lang="es-ES" sz="4000" b="1" i="1" dirty="0" smtClean="0">
                <a:latin typeface="Comic Sans MS" pitchFamily="66" charset="0"/>
              </a:rPr>
              <a:t>¿Qué has hecho en el </a:t>
            </a:r>
          </a:p>
          <a:p>
            <a:r>
              <a:rPr lang="es-ES" sz="4000" b="1" i="1" dirty="0" smtClean="0">
                <a:latin typeface="Comic Sans MS" pitchFamily="66" charset="0"/>
              </a:rPr>
              <a:t>buen tiempo?</a:t>
            </a:r>
          </a:p>
          <a:p>
            <a:endParaRPr lang="es-ES" dirty="0"/>
          </a:p>
        </p:txBody>
      </p:sp>
      <p:pic>
        <p:nvPicPr>
          <p:cNvPr id="3" name="Picture 2" descr="C:\Documents and Settings\Dell\Escritorio\CCCC.jpg"/>
          <p:cNvPicPr>
            <a:picLocks noChangeAspect="1" noChangeArrowheads="1"/>
          </p:cNvPicPr>
          <p:nvPr/>
        </p:nvPicPr>
        <p:blipFill>
          <a:blip r:embed="rId4" cstate="print"/>
          <a:srcRect l="2845" r="4231"/>
          <a:stretch>
            <a:fillRect/>
          </a:stretch>
        </p:blipFill>
        <p:spPr bwMode="auto">
          <a:xfrm>
            <a:off x="467544" y="188640"/>
            <a:ext cx="4248472" cy="342900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</p:pic>
    </p:spTree>
  </p:cSld>
  <p:clrMapOvr>
    <a:masterClrMapping/>
  </p:clrMapOvr>
  <p:transition spd="slow" advTm="12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Dell\Escritorio\2956-4-la-cigarra-y-la-hormiga-fabula-de-la-fontaine.jpg"/>
          <p:cNvPicPr>
            <a:picLocks noChangeAspect="1" noChangeArrowheads="1"/>
          </p:cNvPicPr>
          <p:nvPr/>
        </p:nvPicPr>
        <p:blipFill>
          <a:blip r:embed="rId2" cstate="print"/>
          <a:srcRect b="649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Dell\Escritorio\2956-4-la-cigarra-y-la-hormiga-fabula-de-la-fontaine.jpg"/>
          <p:cNvPicPr>
            <a:picLocks noChangeAspect="1" noChangeArrowheads="1"/>
          </p:cNvPicPr>
          <p:nvPr/>
        </p:nvPicPr>
        <p:blipFill>
          <a:blip r:embed="rId2" cstate="print"/>
          <a:srcRect l="47638" t="14728" b="6490"/>
          <a:stretch>
            <a:fillRect/>
          </a:stretch>
        </p:blipFill>
        <p:spPr bwMode="auto">
          <a:xfrm>
            <a:off x="5364088" y="620688"/>
            <a:ext cx="4788024" cy="5777880"/>
          </a:xfrm>
          <a:prstGeom prst="ellipse">
            <a:avLst/>
          </a:prstGeom>
          <a:noFill/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illusion-013"/>
          <p:cNvPicPr>
            <a:picLocks noChangeAspect="1" noChangeArrowheads="1"/>
          </p:cNvPicPr>
          <p:nvPr/>
        </p:nvPicPr>
        <p:blipFill>
          <a:blip r:embed="rId3" cstate="print">
            <a:lum bright="82000" contrast="21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051720" y="4005064"/>
            <a:ext cx="6601487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s-ES" sz="4000" b="1" i="1" dirty="0" smtClean="0">
                <a:solidFill>
                  <a:schemeClr val="bg1"/>
                </a:solidFill>
                <a:latin typeface="Comic Sans MS" pitchFamily="66" charset="0"/>
              </a:rPr>
              <a:t>“Yo dijo la Cigarra</a:t>
            </a:r>
          </a:p>
          <a:p>
            <a:pPr algn="r"/>
            <a:r>
              <a:rPr lang="es-ES" sz="4000" b="1" i="1" dirty="0" smtClean="0">
                <a:solidFill>
                  <a:schemeClr val="bg1"/>
                </a:solidFill>
                <a:latin typeface="Comic Sans MS" pitchFamily="66" charset="0"/>
              </a:rPr>
              <a:t>a todo pasajero</a:t>
            </a:r>
          </a:p>
          <a:p>
            <a:pPr algn="r"/>
            <a:r>
              <a:rPr lang="es-ES" sz="4000" b="1" i="1" dirty="0" smtClean="0">
                <a:solidFill>
                  <a:schemeClr val="bg1"/>
                </a:solidFill>
                <a:latin typeface="Comic Sans MS" pitchFamily="66" charset="0"/>
              </a:rPr>
              <a:t>cantaba alegremente</a:t>
            </a:r>
          </a:p>
          <a:p>
            <a:pPr algn="r"/>
            <a:r>
              <a:rPr lang="es-ES" sz="4000" b="1" i="1" dirty="0" smtClean="0">
                <a:solidFill>
                  <a:schemeClr val="bg1"/>
                </a:solidFill>
                <a:latin typeface="Comic Sans MS" pitchFamily="66" charset="0"/>
              </a:rPr>
              <a:t>sin cesar ni un momento”.</a:t>
            </a:r>
            <a:endParaRPr lang="es-ES" sz="4000" b="1" i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pic>
        <p:nvPicPr>
          <p:cNvPr id="4" name="Picture 2" descr="C:\Documents and Settings\Dell\Escritorio\fabula-cigarra-hormiga.jpg"/>
          <p:cNvPicPr>
            <a:picLocks noChangeAspect="1" noChangeArrowheads="1"/>
          </p:cNvPicPr>
          <p:nvPr/>
        </p:nvPicPr>
        <p:blipFill>
          <a:blip r:embed="rId4" cstate="print"/>
          <a:srcRect l="49349" b="26501"/>
          <a:stretch>
            <a:fillRect/>
          </a:stretch>
        </p:blipFill>
        <p:spPr bwMode="auto">
          <a:xfrm>
            <a:off x="323528" y="404664"/>
            <a:ext cx="2987824" cy="5516508"/>
          </a:xfrm>
          <a:prstGeom prst="ellipse">
            <a:avLst/>
          </a:prstGeom>
          <a:noFill/>
          <a:ln w="38100">
            <a:solidFill>
              <a:srgbClr val="0000FF"/>
            </a:solidFill>
          </a:ln>
        </p:spPr>
      </p:pic>
    </p:spTree>
  </p:cSld>
  <p:clrMapOvr>
    <a:masterClrMapping/>
  </p:clrMapOvr>
  <p:transition spd="slow" advTm="12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Documents and Settings\Dell\Escritorio\W232.jpg"/>
          <p:cNvPicPr>
            <a:picLocks noChangeAspect="1" noChangeArrowheads="1"/>
          </p:cNvPicPr>
          <p:nvPr/>
        </p:nvPicPr>
        <p:blipFill>
          <a:blip r:embed="rId2" cstate="print"/>
          <a:srcRect l="4448" r="404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lum bright="82000" contrast="21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907704" y="4005064"/>
            <a:ext cx="6933308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000" b="1" i="1" dirty="0" smtClean="0">
                <a:latin typeface="Comic Sans MS" pitchFamily="66" charset="0"/>
              </a:rPr>
              <a:t>“¡ Hola ¿con que cantabas</a:t>
            </a:r>
          </a:p>
          <a:p>
            <a:r>
              <a:rPr lang="es-ES" sz="4000" b="1" i="1" dirty="0" smtClean="0">
                <a:latin typeface="Comic Sans MS" pitchFamily="66" charset="0"/>
              </a:rPr>
              <a:t>cuando yo andaba al remo?</a:t>
            </a:r>
          </a:p>
          <a:p>
            <a:r>
              <a:rPr lang="es-ES" sz="4000" b="1" i="1" dirty="0" smtClean="0">
                <a:latin typeface="Comic Sans MS" pitchFamily="66" charset="0"/>
              </a:rPr>
              <a:t>pues ahora que yo como,</a:t>
            </a:r>
          </a:p>
          <a:p>
            <a:r>
              <a:rPr lang="es-ES" sz="4000" b="1" i="1" dirty="0" smtClean="0">
                <a:latin typeface="Comic Sans MS" pitchFamily="66" charset="0"/>
              </a:rPr>
              <a:t>baila pese a tu cuerpo!”</a:t>
            </a:r>
            <a:endParaRPr lang="es-ES" sz="4000" b="1" i="1" dirty="0">
              <a:latin typeface="Comic Sans MS" pitchFamily="66" charset="0"/>
            </a:endParaRPr>
          </a:p>
        </p:txBody>
      </p:sp>
      <p:pic>
        <p:nvPicPr>
          <p:cNvPr id="3" name="Picture 2" descr="C:\Documents and Settings\Dell\Escritorio\cigarr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179512" y="260648"/>
            <a:ext cx="4464496" cy="3751896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</p:pic>
    </p:spTree>
  </p:cSld>
  <p:clrMapOvr>
    <a:masterClrMapping/>
  </p:clrMapOvr>
  <p:transition spd="slow" advTm="14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Dell\Escritorio\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Dell\Escritorio\cigarra-2.jpg"/>
          <p:cNvPicPr>
            <a:picLocks noChangeAspect="1" noChangeArrowheads="1"/>
          </p:cNvPicPr>
          <p:nvPr/>
        </p:nvPicPr>
        <p:blipFill>
          <a:blip r:embed="rId2" cstate="print"/>
          <a:srcRect b="8577"/>
          <a:stretch>
            <a:fillRect/>
          </a:stretch>
        </p:blipFill>
        <p:spPr bwMode="auto">
          <a:xfrm>
            <a:off x="1763688" y="-40140"/>
            <a:ext cx="5328592" cy="6898140"/>
          </a:xfrm>
          <a:prstGeom prst="rect">
            <a:avLst/>
          </a:prstGeom>
          <a:noFill/>
        </p:spPr>
      </p:pic>
      <p:sp>
        <p:nvSpPr>
          <p:cNvPr id="3" name="AutoShape 7"/>
          <p:cNvSpPr>
            <a:spLocks noChangeArrowheads="1"/>
          </p:cNvSpPr>
          <p:nvPr/>
        </p:nvSpPr>
        <p:spPr bwMode="auto">
          <a:xfrm>
            <a:off x="0" y="0"/>
            <a:ext cx="9144000" cy="1860550"/>
          </a:xfrm>
          <a:custGeom>
            <a:avLst/>
            <a:gdLst>
              <a:gd name="G0" fmla="+- 5400 0 0"/>
              <a:gd name="G1" fmla="+- 21600 0 5400"/>
              <a:gd name="G2" fmla="*/ 5400 1 2"/>
              <a:gd name="G3" fmla="+- 21600 0 G2"/>
              <a:gd name="G4" fmla="+/ 5400 21600 2"/>
              <a:gd name="G5" fmla="+/ G1 0 2"/>
              <a:gd name="G6" fmla="*/ 21600 21600 5400"/>
              <a:gd name="G7" fmla="*/ G6 1 2"/>
              <a:gd name="G8" fmla="+- 21600 0 G7"/>
              <a:gd name="G9" fmla="*/ 21600 1 2"/>
              <a:gd name="G10" fmla="+- 5400 0 G9"/>
              <a:gd name="G11" fmla="?: G10 G8 0"/>
              <a:gd name="G12" fmla="?: G10 G7 21600"/>
              <a:gd name="T0" fmla="*/ 18900 w 21600"/>
              <a:gd name="T1" fmla="*/ 10800 h 21600"/>
              <a:gd name="T2" fmla="*/ 10800 w 21600"/>
              <a:gd name="T3" fmla="*/ 21600 h 21600"/>
              <a:gd name="T4" fmla="*/ 2700 w 21600"/>
              <a:gd name="T5" fmla="*/ 10800 h 21600"/>
              <a:gd name="T6" fmla="*/ 10800 w 21600"/>
              <a:gd name="T7" fmla="*/ 0 h 21600"/>
              <a:gd name="T8" fmla="*/ 4500 w 21600"/>
              <a:gd name="T9" fmla="*/ 4500 h 21600"/>
              <a:gd name="T10" fmla="*/ 17100 w 21600"/>
              <a:gd name="T11" fmla="*/ 171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5400" y="21600"/>
                </a:lnTo>
                <a:lnTo>
                  <a:pt x="16200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00B0F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82945" tIns="41473" rIns="82945" bIns="41473" anchor="ctr"/>
          <a:lstStyle/>
          <a:p>
            <a:pPr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Wingdings" pitchFamily="2" charset="2"/>
              <a:buNone/>
              <a:defRPr/>
            </a:pPr>
            <a:endParaRPr lang="es-ES">
              <a:latin typeface="+mn-lt"/>
              <a:cs typeface="+mn-cs"/>
            </a:endParaRPr>
          </a:p>
        </p:txBody>
      </p:sp>
      <p:sp>
        <p:nvSpPr>
          <p:cNvPr id="4" name="AutoShape 8"/>
          <p:cNvSpPr>
            <a:spLocks noChangeArrowheads="1"/>
          </p:cNvSpPr>
          <p:nvPr/>
        </p:nvSpPr>
        <p:spPr bwMode="auto">
          <a:xfrm flipV="1">
            <a:off x="0" y="5094288"/>
            <a:ext cx="9144000" cy="1763712"/>
          </a:xfrm>
          <a:custGeom>
            <a:avLst/>
            <a:gdLst>
              <a:gd name="G0" fmla="+- 5400 0 0"/>
              <a:gd name="G1" fmla="+- 21600 0 5400"/>
              <a:gd name="G2" fmla="*/ 5400 1 2"/>
              <a:gd name="G3" fmla="+- 21600 0 G2"/>
              <a:gd name="G4" fmla="+/ 5400 21600 2"/>
              <a:gd name="G5" fmla="+/ G1 0 2"/>
              <a:gd name="G6" fmla="*/ 21600 21600 5400"/>
              <a:gd name="G7" fmla="*/ G6 1 2"/>
              <a:gd name="G8" fmla="+- 21600 0 G7"/>
              <a:gd name="G9" fmla="*/ 21600 1 2"/>
              <a:gd name="G10" fmla="+- 5400 0 G9"/>
              <a:gd name="G11" fmla="?: G10 G8 0"/>
              <a:gd name="G12" fmla="?: G10 G7 21600"/>
              <a:gd name="T0" fmla="*/ 18900 w 21600"/>
              <a:gd name="T1" fmla="*/ 10800 h 21600"/>
              <a:gd name="T2" fmla="*/ 10800 w 21600"/>
              <a:gd name="T3" fmla="*/ 21600 h 21600"/>
              <a:gd name="T4" fmla="*/ 2700 w 21600"/>
              <a:gd name="T5" fmla="*/ 10800 h 21600"/>
              <a:gd name="T6" fmla="*/ 10800 w 21600"/>
              <a:gd name="T7" fmla="*/ 0 h 21600"/>
              <a:gd name="T8" fmla="*/ 4500 w 21600"/>
              <a:gd name="T9" fmla="*/ 4500 h 21600"/>
              <a:gd name="T10" fmla="*/ 17100 w 21600"/>
              <a:gd name="T11" fmla="*/ 171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5400" y="21600"/>
                </a:lnTo>
                <a:lnTo>
                  <a:pt x="16200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00B0F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82945" tIns="41473" rIns="82945" bIns="41473" anchor="ctr"/>
          <a:lstStyle/>
          <a:p>
            <a:pPr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Wingdings" pitchFamily="2" charset="2"/>
              <a:buNone/>
              <a:defRPr/>
            </a:pPr>
            <a:endParaRPr lang="es-ES" dirty="0">
              <a:latin typeface="+mn-lt"/>
              <a:cs typeface="+mn-cs"/>
            </a:endParaRPr>
          </a:p>
        </p:txBody>
      </p:sp>
      <p:sp>
        <p:nvSpPr>
          <p:cNvPr id="5" name="AutoShape 9"/>
          <p:cNvSpPr>
            <a:spLocks noChangeArrowheads="1"/>
          </p:cNvSpPr>
          <p:nvPr/>
        </p:nvSpPr>
        <p:spPr bwMode="auto">
          <a:xfrm rot="16200000">
            <a:off x="-2514600" y="2514600"/>
            <a:ext cx="6858000" cy="1828800"/>
          </a:xfrm>
          <a:custGeom>
            <a:avLst/>
            <a:gdLst>
              <a:gd name="G0" fmla="+- 5400 0 0"/>
              <a:gd name="G1" fmla="+- 21600 0 5400"/>
              <a:gd name="G2" fmla="*/ 5400 1 2"/>
              <a:gd name="G3" fmla="+- 21600 0 G2"/>
              <a:gd name="G4" fmla="+/ 5400 21600 2"/>
              <a:gd name="G5" fmla="+/ G1 0 2"/>
              <a:gd name="G6" fmla="*/ 21600 21600 5400"/>
              <a:gd name="G7" fmla="*/ G6 1 2"/>
              <a:gd name="G8" fmla="+- 21600 0 G7"/>
              <a:gd name="G9" fmla="*/ 21600 1 2"/>
              <a:gd name="G10" fmla="+- 5400 0 G9"/>
              <a:gd name="G11" fmla="?: G10 G8 0"/>
              <a:gd name="G12" fmla="?: G10 G7 21600"/>
              <a:gd name="T0" fmla="*/ 18900 w 21600"/>
              <a:gd name="T1" fmla="*/ 10800 h 21600"/>
              <a:gd name="T2" fmla="*/ 10800 w 21600"/>
              <a:gd name="T3" fmla="*/ 21600 h 21600"/>
              <a:gd name="T4" fmla="*/ 2700 w 21600"/>
              <a:gd name="T5" fmla="*/ 10800 h 21600"/>
              <a:gd name="T6" fmla="*/ 10800 w 21600"/>
              <a:gd name="T7" fmla="*/ 0 h 21600"/>
              <a:gd name="T8" fmla="*/ 4500 w 21600"/>
              <a:gd name="T9" fmla="*/ 4500 h 21600"/>
              <a:gd name="T10" fmla="*/ 17100 w 21600"/>
              <a:gd name="T11" fmla="*/ 171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5400" y="21600"/>
                </a:lnTo>
                <a:lnTo>
                  <a:pt x="16200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00B0F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82945" tIns="41473" rIns="82945" bIns="41473" anchor="ctr"/>
          <a:lstStyle/>
          <a:p>
            <a:pPr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Wingdings" pitchFamily="2" charset="2"/>
              <a:buNone/>
              <a:defRPr/>
            </a:pPr>
            <a:endParaRPr lang="es-ES">
              <a:latin typeface="+mn-lt"/>
              <a:cs typeface="+mn-cs"/>
            </a:endParaRPr>
          </a:p>
        </p:txBody>
      </p:sp>
      <p:sp>
        <p:nvSpPr>
          <p:cNvPr id="6" name="Rectangle 11"/>
          <p:cNvSpPr>
            <a:spLocks noChangeArrowheads="1"/>
          </p:cNvSpPr>
          <p:nvPr/>
        </p:nvSpPr>
        <p:spPr bwMode="auto">
          <a:xfrm>
            <a:off x="1960563" y="1992313"/>
            <a:ext cx="5222875" cy="2938462"/>
          </a:xfrm>
          <a:prstGeom prst="rect">
            <a:avLst/>
          </a:prstGeom>
          <a:solidFill>
            <a:srgbClr val="00B0F0">
              <a:alpha val="67000"/>
            </a:srgbClr>
          </a:solidFill>
          <a:ln w="9525">
            <a:noFill/>
            <a:miter lim="800000"/>
            <a:headEnd/>
            <a:tailEnd/>
          </a:ln>
        </p:spPr>
        <p:txBody>
          <a:bodyPr wrap="none" lIns="82945" tIns="41473" rIns="82945" bIns="41473" anchor="ctr"/>
          <a:lstStyle/>
          <a:p>
            <a:pPr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Wingdings" pitchFamily="2" charset="2"/>
              <a:buNone/>
              <a:defRPr/>
            </a:pPr>
            <a:endParaRPr lang="es-ES">
              <a:latin typeface="+mn-lt"/>
              <a:cs typeface="+mn-cs"/>
            </a:endParaRPr>
          </a:p>
        </p:txBody>
      </p:sp>
      <p:sp>
        <p:nvSpPr>
          <p:cNvPr id="7" name="AutoShape 10"/>
          <p:cNvSpPr>
            <a:spLocks noChangeArrowheads="1"/>
          </p:cNvSpPr>
          <p:nvPr/>
        </p:nvSpPr>
        <p:spPr bwMode="auto">
          <a:xfrm rot="5400000" flipH="1">
            <a:off x="4800600" y="2514600"/>
            <a:ext cx="6858000" cy="1828800"/>
          </a:xfrm>
          <a:custGeom>
            <a:avLst/>
            <a:gdLst>
              <a:gd name="G0" fmla="+- 5400 0 0"/>
              <a:gd name="G1" fmla="+- 21600 0 5400"/>
              <a:gd name="G2" fmla="*/ 5400 1 2"/>
              <a:gd name="G3" fmla="+- 21600 0 G2"/>
              <a:gd name="G4" fmla="+/ 5400 21600 2"/>
              <a:gd name="G5" fmla="+/ G1 0 2"/>
              <a:gd name="G6" fmla="*/ 21600 21600 5400"/>
              <a:gd name="G7" fmla="*/ G6 1 2"/>
              <a:gd name="G8" fmla="+- 21600 0 G7"/>
              <a:gd name="G9" fmla="*/ 21600 1 2"/>
              <a:gd name="G10" fmla="+- 5400 0 G9"/>
              <a:gd name="G11" fmla="?: G10 G8 0"/>
              <a:gd name="G12" fmla="?: G10 G7 21600"/>
              <a:gd name="T0" fmla="*/ 18900 w 21600"/>
              <a:gd name="T1" fmla="*/ 10800 h 21600"/>
              <a:gd name="T2" fmla="*/ 10800 w 21600"/>
              <a:gd name="T3" fmla="*/ 21600 h 21600"/>
              <a:gd name="T4" fmla="*/ 2700 w 21600"/>
              <a:gd name="T5" fmla="*/ 10800 h 21600"/>
              <a:gd name="T6" fmla="*/ 10800 w 21600"/>
              <a:gd name="T7" fmla="*/ 0 h 21600"/>
              <a:gd name="T8" fmla="*/ 4500 w 21600"/>
              <a:gd name="T9" fmla="*/ 4500 h 21600"/>
              <a:gd name="T10" fmla="*/ 17100 w 21600"/>
              <a:gd name="T11" fmla="*/ 171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5400" y="21600"/>
                </a:lnTo>
                <a:lnTo>
                  <a:pt x="16200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00B0F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82945" tIns="41473" rIns="82945" bIns="41473" anchor="ctr"/>
          <a:lstStyle/>
          <a:p>
            <a:pPr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Wingdings" pitchFamily="2" charset="2"/>
              <a:buNone/>
              <a:defRPr/>
            </a:pPr>
            <a:endParaRPr lang="es-ES">
              <a:latin typeface="+mn-lt"/>
              <a:cs typeface="+mn-cs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lum bright="82000" contrast="21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364088" y="3717032"/>
            <a:ext cx="331236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i="1" dirty="0" smtClean="0">
                <a:latin typeface="Comic Sans MS" pitchFamily="66" charset="0"/>
              </a:rPr>
              <a:t>Conque cantaste todo el verano </a:t>
            </a:r>
          </a:p>
          <a:p>
            <a:r>
              <a:rPr lang="es-ES" sz="2800" b="1" i="1" dirty="0" smtClean="0">
                <a:latin typeface="Comic Sans MS" pitchFamily="66" charset="0"/>
              </a:rPr>
              <a:t>-Por lo que a mí se refiere, </a:t>
            </a:r>
          </a:p>
          <a:p>
            <a:r>
              <a:rPr lang="es-ES" sz="2800" b="1" i="1" dirty="0" smtClean="0">
                <a:latin typeface="Comic Sans MS" pitchFamily="66" charset="0"/>
              </a:rPr>
              <a:t>puedes bailar todo el invierno -</a:t>
            </a:r>
            <a:endParaRPr lang="es-ES" sz="2800" b="1" i="1" dirty="0">
              <a:latin typeface="Comic Sans MS" pitchFamily="66" charset="0"/>
            </a:endParaRPr>
          </a:p>
        </p:txBody>
      </p:sp>
      <p:pic>
        <p:nvPicPr>
          <p:cNvPr id="3" name="Picture 2" descr="C:\Documents and Settings\Dell\Escritorio\fabula-cigarra-hormig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10702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Dell\Escritorio\cigarra-1.jpg"/>
          <p:cNvPicPr>
            <a:picLocks noChangeAspect="1" noChangeArrowheads="1"/>
          </p:cNvPicPr>
          <p:nvPr/>
        </p:nvPicPr>
        <p:blipFill>
          <a:blip r:embed="rId2" cstate="print"/>
          <a:srcRect b="9204"/>
          <a:stretch>
            <a:fillRect/>
          </a:stretch>
        </p:blipFill>
        <p:spPr bwMode="auto">
          <a:xfrm>
            <a:off x="-468560" y="0"/>
            <a:ext cx="5334176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Dell\Escritorio\cigarr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20182" y="0"/>
            <a:ext cx="4823818" cy="68580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circl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22 Medio marco"/>
          <p:cNvSpPr/>
          <p:nvPr/>
        </p:nvSpPr>
        <p:spPr>
          <a:xfrm rot="2667547">
            <a:off x="3306763" y="627063"/>
            <a:ext cx="2295525" cy="2370137"/>
          </a:xfrm>
          <a:prstGeom prst="halfFrame">
            <a:avLst>
              <a:gd name="adj1" fmla="val 20091"/>
              <a:gd name="adj2" fmla="val 19626"/>
            </a:avLst>
          </a:prstGeom>
          <a:solidFill>
            <a:srgbClr val="00CC99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>
              <a:solidFill>
                <a:schemeClr val="tx1"/>
              </a:solidFill>
            </a:endParaRPr>
          </a:p>
        </p:txBody>
      </p:sp>
      <p:sp>
        <p:nvSpPr>
          <p:cNvPr id="4" name="3 Medio marco"/>
          <p:cNvSpPr/>
          <p:nvPr/>
        </p:nvSpPr>
        <p:spPr>
          <a:xfrm>
            <a:off x="0" y="0"/>
            <a:ext cx="4500563" cy="3429000"/>
          </a:xfrm>
          <a:prstGeom prst="halfFrame">
            <a:avLst>
              <a:gd name="adj1" fmla="val 11127"/>
              <a:gd name="adj2" fmla="val 10708"/>
            </a:avLst>
          </a:prstGeom>
          <a:solidFill>
            <a:schemeClr val="tx2">
              <a:lumMod val="60000"/>
              <a:lumOff val="4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>
              <a:solidFill>
                <a:schemeClr val="tx1"/>
              </a:solidFill>
            </a:endParaRPr>
          </a:p>
        </p:txBody>
      </p:sp>
      <p:sp>
        <p:nvSpPr>
          <p:cNvPr id="25" name="24 Medio marco"/>
          <p:cNvSpPr/>
          <p:nvPr/>
        </p:nvSpPr>
        <p:spPr>
          <a:xfrm rot="13508278">
            <a:off x="3594894" y="3742531"/>
            <a:ext cx="2085975" cy="2398713"/>
          </a:xfrm>
          <a:prstGeom prst="halfFrame">
            <a:avLst>
              <a:gd name="adj1" fmla="val 20091"/>
              <a:gd name="adj2" fmla="val 19626"/>
            </a:avLst>
          </a:prstGeom>
          <a:solidFill>
            <a:srgbClr val="00CC99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flipH="1">
            <a:off x="4500563" y="0"/>
            <a:ext cx="4643437" cy="3429000"/>
          </a:xfrm>
          <a:prstGeom prst="halfFrame">
            <a:avLst>
              <a:gd name="adj1" fmla="val 11127"/>
              <a:gd name="adj2" fmla="val 10708"/>
            </a:avLst>
          </a:prstGeom>
          <a:solidFill>
            <a:schemeClr val="tx2">
              <a:lumMod val="60000"/>
              <a:lumOff val="4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rot="10800000">
            <a:off x="4572000" y="3429000"/>
            <a:ext cx="4572000" cy="3429000"/>
          </a:xfrm>
          <a:prstGeom prst="halfFrame">
            <a:avLst>
              <a:gd name="adj1" fmla="val 11127"/>
              <a:gd name="adj2" fmla="val 10708"/>
            </a:avLst>
          </a:prstGeom>
          <a:solidFill>
            <a:schemeClr val="tx2">
              <a:lumMod val="60000"/>
              <a:lumOff val="4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flipV="1">
            <a:off x="0" y="3429000"/>
            <a:ext cx="4500563" cy="3429000"/>
          </a:xfrm>
          <a:prstGeom prst="halfFrame">
            <a:avLst>
              <a:gd name="adj1" fmla="val 11127"/>
              <a:gd name="adj2" fmla="val 10708"/>
            </a:avLst>
          </a:prstGeom>
          <a:solidFill>
            <a:schemeClr val="tx2">
              <a:lumMod val="60000"/>
              <a:lumOff val="4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 dirty="0">
              <a:solidFill>
                <a:srgbClr val="00B0F0"/>
              </a:solidFill>
            </a:endParaRPr>
          </a:p>
        </p:txBody>
      </p:sp>
      <p:sp>
        <p:nvSpPr>
          <p:cNvPr id="21" name="20 Medio marco"/>
          <p:cNvSpPr/>
          <p:nvPr/>
        </p:nvSpPr>
        <p:spPr>
          <a:xfrm rot="18815499">
            <a:off x="1831976" y="2270125"/>
            <a:ext cx="2157412" cy="2370137"/>
          </a:xfrm>
          <a:prstGeom prst="halfFrame">
            <a:avLst>
              <a:gd name="adj1" fmla="val 20091"/>
              <a:gd name="adj2" fmla="val 19626"/>
            </a:avLst>
          </a:prstGeom>
          <a:solidFill>
            <a:srgbClr val="00CC99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>
              <a:solidFill>
                <a:schemeClr val="tx1"/>
              </a:solidFill>
            </a:endParaRPr>
          </a:p>
        </p:txBody>
      </p:sp>
      <p:sp>
        <p:nvSpPr>
          <p:cNvPr id="24" name="23 Medio marco"/>
          <p:cNvSpPr/>
          <p:nvPr/>
        </p:nvSpPr>
        <p:spPr>
          <a:xfrm rot="8006369">
            <a:off x="5031425" y="2212456"/>
            <a:ext cx="2154238" cy="2192338"/>
          </a:xfrm>
          <a:prstGeom prst="halfFrame">
            <a:avLst>
              <a:gd name="adj1" fmla="val 20091"/>
              <a:gd name="adj2" fmla="val 19626"/>
            </a:avLst>
          </a:prstGeom>
          <a:solidFill>
            <a:srgbClr val="00CC99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 dirty="0">
              <a:solidFill>
                <a:srgbClr val="00CC99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899592" y="1700808"/>
            <a:ext cx="734481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i="1" dirty="0" smtClean="0">
                <a:latin typeface="Comic Sans MS" pitchFamily="66" charset="0"/>
              </a:rPr>
              <a:t>Maravillosa fábula titulada la cigarra y la hormiga, que nos hace comprender que si trabajamos duro nuestro esfuerzo tendrá una recompensa, y en cambio aquel que no hace ningún esfuerzo en lograr algo, no recibirá su recompensa.</a:t>
            </a:r>
            <a:endParaRPr lang="es-ES" sz="3200" b="1" i="1" dirty="0">
              <a:latin typeface="Comic Sans MS" pitchFamily="66" charset="0"/>
            </a:endParaRPr>
          </a:p>
        </p:txBody>
      </p:sp>
    </p:spTree>
  </p:cSld>
  <p:clrMapOvr>
    <a:masterClrMapping/>
  </p:clrMapOvr>
  <p:transition spd="slow" advTm="22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0"/>
                            </p:stCondLst>
                            <p:childTnLst>
                              <p:par>
                                <p:cTn id="6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C:\Documents and Settings\Dell\Escritorio\untitled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" name="Picture 2" descr="C:\Documents and Settings\Dell\Escritorio\untitled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12" name="Picture 3" descr="illusion-013"/>
          <p:cNvPicPr>
            <a:picLocks noChangeAspect="1" noChangeArrowheads="1"/>
          </p:cNvPicPr>
          <p:nvPr/>
        </p:nvPicPr>
        <p:blipFill>
          <a:blip r:embed="rId3" cstate="print">
            <a:lum bright="82000" contrast="21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</p:spPr>
      </p:pic>
      <p:pic>
        <p:nvPicPr>
          <p:cNvPr id="13317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8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9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0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1" name="Picture 2" descr="CAR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313" y="5500688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1071538" y="6000768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  <a:cs typeface="+mn-cs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  <a:cs typeface="+mn-cs"/>
              </a:rPr>
              <a:t>LUIS</a:t>
            </a:r>
          </a:p>
        </p:txBody>
      </p:sp>
    </p:spTree>
  </p:cSld>
  <p:clrMapOvr>
    <a:masterClrMapping/>
  </p:clrMapOvr>
  <p:transition spd="slow" advTm="12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LA CIGARRA Y LA HORMIG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LA CIGARRA Y LA HORMIGA</Template>
  <TotalTime>13</TotalTime>
  <Words>308</Words>
  <Application>Microsoft Office PowerPoint</Application>
  <PresentationFormat>Presentación en pantalla (4:3)</PresentationFormat>
  <Paragraphs>72</Paragraphs>
  <Slides>35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35</vt:i4>
      </vt:variant>
    </vt:vector>
  </HeadingPairs>
  <TitlesOfParts>
    <vt:vector size="37" baseType="lpstr">
      <vt:lpstr>LA CIGARRA Y LA HORMIGA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2014-10-30T14:09:58Z</dcterms:created>
  <dcterms:modified xsi:type="dcterms:W3CDTF">2014-10-30T14:23:48Z</dcterms:modified>
</cp:coreProperties>
</file>